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4" r:id="rId3"/>
  </p:sldMasterIdLst>
  <p:notesMasterIdLst>
    <p:notesMasterId r:id="rId33"/>
  </p:notesMasterIdLst>
  <p:handoutMasterIdLst>
    <p:handoutMasterId r:id="rId34"/>
  </p:handoutMasterIdLst>
  <p:sldIdLst>
    <p:sldId id="256" r:id="rId4"/>
    <p:sldId id="385" r:id="rId5"/>
    <p:sldId id="386" r:id="rId6"/>
    <p:sldId id="413" r:id="rId7"/>
    <p:sldId id="411" r:id="rId8"/>
    <p:sldId id="414" r:id="rId9"/>
    <p:sldId id="387" r:id="rId10"/>
    <p:sldId id="388" r:id="rId11"/>
    <p:sldId id="398" r:id="rId12"/>
    <p:sldId id="400" r:id="rId13"/>
    <p:sldId id="410" r:id="rId14"/>
    <p:sldId id="402" r:id="rId15"/>
    <p:sldId id="401" r:id="rId16"/>
    <p:sldId id="415" r:id="rId17"/>
    <p:sldId id="416" r:id="rId18"/>
    <p:sldId id="417" r:id="rId19"/>
    <p:sldId id="693" r:id="rId20"/>
    <p:sldId id="694" r:id="rId21"/>
    <p:sldId id="679" r:id="rId22"/>
    <p:sldId id="680" r:id="rId23"/>
    <p:sldId id="681" r:id="rId24"/>
    <p:sldId id="682" r:id="rId25"/>
    <p:sldId id="404" r:id="rId26"/>
    <p:sldId id="299" r:id="rId27"/>
    <p:sldId id="405" r:id="rId28"/>
    <p:sldId id="406" r:id="rId29"/>
    <p:sldId id="407" r:id="rId30"/>
    <p:sldId id="408" r:id="rId31"/>
    <p:sldId id="409" r:id="rId32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85"/>
            <p14:sldId id="386"/>
            <p14:sldId id="413"/>
            <p14:sldId id="411"/>
            <p14:sldId id="414"/>
            <p14:sldId id="387"/>
            <p14:sldId id="388"/>
            <p14:sldId id="398"/>
            <p14:sldId id="400"/>
            <p14:sldId id="410"/>
            <p14:sldId id="402"/>
            <p14:sldId id="401"/>
            <p14:sldId id="415"/>
            <p14:sldId id="416"/>
            <p14:sldId id="417"/>
            <p14:sldId id="693"/>
            <p14:sldId id="694"/>
            <p14:sldId id="679"/>
            <p14:sldId id="680"/>
            <p14:sldId id="681"/>
            <p14:sldId id="682"/>
            <p14:sldId id="404"/>
            <p14:sldId id="299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24" autoAdjust="0"/>
  </p:normalViewPr>
  <p:slideViewPr>
    <p:cSldViewPr>
      <p:cViewPr varScale="1">
        <p:scale>
          <a:sx n="76" d="100"/>
          <a:sy n="76" d="100"/>
        </p:scale>
        <p:origin x="10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ustomXml" Target="../customXml/item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Inferential statistics: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6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74988" y="568325"/>
            <a:ext cx="3783012" cy="2836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/>
              <a:t> v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A11710-6318-4617-9CDC-41D645B51453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154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74988" y="568325"/>
            <a:ext cx="3783012" cy="2836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A11710-6318-4617-9CDC-41D645B51453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4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74988" y="568325"/>
            <a:ext cx="3783012" cy="2836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A11710-6318-4617-9CDC-41D645B51453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04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74988" y="568325"/>
            <a:ext cx="3783012" cy="2836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A11710-6318-4617-9CDC-41D645B51453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534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Pastels: </a:t>
            </a:r>
            <a:r>
              <a:rPr lang="en-US" dirty="0" err="1">
                <a:solidFill>
                  <a:srgbClr val="333399"/>
                </a:solidFill>
              </a:rPr>
              <a:t>phấn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 err="1">
                <a:solidFill>
                  <a:srgbClr val="333399"/>
                </a:solidFill>
              </a:rPr>
              <a:t>màu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GIMMICKS: </a:t>
            </a:r>
            <a:r>
              <a:rPr lang="en-US" dirty="0" err="1">
                <a:solidFill>
                  <a:srgbClr val="333399"/>
                </a:solidFill>
              </a:rPr>
              <a:t>mánh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 err="1">
                <a:solidFill>
                  <a:srgbClr val="333399"/>
                </a:solidFill>
              </a:rPr>
              <a:t>lới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2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33399"/>
                </a:solidFill>
              </a:rPr>
              <a:t>Can scratch &amp; squeal: </a:t>
            </a:r>
            <a:r>
              <a:rPr lang="en-US" sz="1200" dirty="0" err="1">
                <a:solidFill>
                  <a:srgbClr val="333399"/>
                </a:solidFill>
              </a:rPr>
              <a:t>có</a:t>
            </a:r>
            <a:r>
              <a:rPr lang="en-US" sz="1200" dirty="0">
                <a:solidFill>
                  <a:srgbClr val="333399"/>
                </a:solidFill>
              </a:rPr>
              <a:t> </a:t>
            </a:r>
            <a:r>
              <a:rPr lang="en-US" sz="1200" dirty="0" err="1">
                <a:solidFill>
                  <a:srgbClr val="333399"/>
                </a:solidFill>
              </a:rPr>
              <a:t>thể</a:t>
            </a:r>
            <a:r>
              <a:rPr lang="en-US" sz="1200" dirty="0">
                <a:solidFill>
                  <a:srgbClr val="333399"/>
                </a:solidFill>
              </a:rPr>
              <a:t> </a:t>
            </a:r>
            <a:r>
              <a:rPr lang="en-US" sz="1200" dirty="0" err="1">
                <a:solidFill>
                  <a:srgbClr val="333399"/>
                </a:solidFill>
              </a:rPr>
              <a:t>bị</a:t>
            </a:r>
            <a:r>
              <a:rPr lang="en-US" sz="1200" dirty="0">
                <a:solidFill>
                  <a:srgbClr val="333399"/>
                </a:solidFill>
              </a:rPr>
              <a:t> x</a:t>
            </a:r>
            <a:r>
              <a:rPr lang="vi-VN" sz="1200" dirty="0">
                <a:solidFill>
                  <a:srgbClr val="333399"/>
                </a:solidFill>
              </a:rPr>
              <a:t>ư</a:t>
            </a:r>
            <a:r>
              <a:rPr lang="en-US" sz="1200" dirty="0" err="1">
                <a:solidFill>
                  <a:srgbClr val="333399"/>
                </a:solidFill>
              </a:rPr>
              <a:t>ớc</a:t>
            </a:r>
            <a:r>
              <a:rPr lang="en-US" sz="1200" dirty="0">
                <a:solidFill>
                  <a:srgbClr val="333399"/>
                </a:solidFill>
              </a:rPr>
              <a:t> </a:t>
            </a:r>
            <a:r>
              <a:rPr lang="en-US" sz="1200" dirty="0" err="1">
                <a:solidFill>
                  <a:srgbClr val="333399"/>
                </a:solidFill>
              </a:rPr>
              <a:t>và</a:t>
            </a:r>
            <a:r>
              <a:rPr lang="en-US" sz="1200" dirty="0">
                <a:solidFill>
                  <a:srgbClr val="333399"/>
                </a:solidFill>
              </a:rPr>
              <a:t> </a:t>
            </a:r>
            <a:r>
              <a:rPr lang="en-US" sz="1200" dirty="0" err="1">
                <a:solidFill>
                  <a:srgbClr val="333399"/>
                </a:solidFill>
              </a:rPr>
              <a:t>tạo</a:t>
            </a:r>
            <a:r>
              <a:rPr lang="en-US" sz="1200" dirty="0">
                <a:solidFill>
                  <a:srgbClr val="333399"/>
                </a:solidFill>
              </a:rPr>
              <a:t> </a:t>
            </a:r>
            <a:r>
              <a:rPr lang="en-US" sz="1200" dirty="0" err="1">
                <a:solidFill>
                  <a:srgbClr val="333399"/>
                </a:solidFill>
              </a:rPr>
              <a:t>tiếng</a:t>
            </a:r>
            <a:r>
              <a:rPr lang="en-US" sz="1200" dirty="0">
                <a:solidFill>
                  <a:srgbClr val="333399"/>
                </a:solidFill>
              </a:rPr>
              <a:t> </a:t>
            </a:r>
            <a:r>
              <a:rPr lang="en-US" sz="1200" dirty="0" err="1">
                <a:solidFill>
                  <a:srgbClr val="333399"/>
                </a:solidFill>
              </a:rPr>
              <a:t>két</a:t>
            </a:r>
            <a:endParaRPr lang="en-US" sz="1200" dirty="0">
              <a:solidFill>
                <a:srgbClr val="333399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4720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79977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513899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4447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12806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487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2640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4124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4599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445671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3592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25206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03216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47543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7167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8922653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954380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025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798143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824653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825451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15131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496062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64198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671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762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3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‹#›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Tutorial: Introduction to Recommender Systems, ACM SAC 2010</a:t>
            </a:r>
          </a:p>
        </p:txBody>
      </p:sp>
    </p:spTree>
    <p:extLst>
      <p:ext uri="{BB962C8B-B14F-4D97-AF65-F5344CB8AC3E}">
        <p14:creationId xmlns:p14="http://schemas.microsoft.com/office/powerpoint/2010/main" val="3624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‹#›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Tutorial: Introduction to Recommender Systems, ACM SAC 2010</a:t>
            </a:r>
          </a:p>
        </p:txBody>
      </p:sp>
    </p:spTree>
    <p:extLst>
      <p:ext uri="{BB962C8B-B14F-4D97-AF65-F5344CB8AC3E}">
        <p14:creationId xmlns:p14="http://schemas.microsoft.com/office/powerpoint/2010/main" val="121199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Visual Aids for Presentation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000090"/>
                </a:solidFill>
              </a:rPr>
              <a:t>Technical Writing and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White/black boards</a:t>
            </a:r>
            <a:endParaRPr lang="en-US" sz="2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2837"/>
            <a:ext cx="4648200" cy="513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333399"/>
                </a:solidFill>
              </a:rPr>
              <a:t>Flexible and interactive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Suits small group 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Writing clearly can be slow 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Back to the audience</a:t>
            </a:r>
          </a:p>
          <a:p>
            <a:r>
              <a:rPr lang="en-US" sz="2800" dirty="0">
                <a:solidFill>
                  <a:srgbClr val="333399"/>
                </a:solidFill>
              </a:rPr>
              <a:t>Can’t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99"/>
                </a:solidFill>
              </a:rPr>
              <a:t>store information</a:t>
            </a:r>
          </a:p>
          <a:p>
            <a:r>
              <a:rPr lang="en-US" sz="2800" dirty="0">
                <a:solidFill>
                  <a:srgbClr val="333399"/>
                </a:solidFill>
              </a:rPr>
              <a:t>Can scratch &amp; squeal</a:t>
            </a:r>
          </a:p>
          <a:p>
            <a:r>
              <a:rPr lang="en-US" sz="2800" dirty="0">
                <a:solidFill>
                  <a:srgbClr val="333399"/>
                </a:solidFill>
              </a:rPr>
              <a:t>Need chalk &amp; duster</a:t>
            </a:r>
          </a:p>
          <a:p>
            <a:r>
              <a:rPr lang="en-US" sz="2800" dirty="0">
                <a:solidFill>
                  <a:srgbClr val="333399"/>
                </a:solidFill>
              </a:rPr>
              <a:t>Easy to use &amp; wipe</a:t>
            </a:r>
          </a:p>
        </p:txBody>
      </p:sp>
      <p:sp>
        <p:nvSpPr>
          <p:cNvPr id="10246" name="AutoShape 6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AutoShape 10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2" name="Picture 12" descr="Kết quả hình ảnh cho einstein e=mc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00200"/>
            <a:ext cx="4323292" cy="3276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White/black boards</a:t>
            </a:r>
            <a:endParaRPr lang="en-US" sz="2400" dirty="0"/>
          </a:p>
        </p:txBody>
      </p:sp>
      <p:sp>
        <p:nvSpPr>
          <p:cNvPr id="10246" name="AutoShape 6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AutoShape 10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333399"/>
                </a:solidFill>
              </a:rPr>
              <a:t>Clean the board well before starting and check the condition of marker</a:t>
            </a:r>
          </a:p>
          <a:p>
            <a:r>
              <a:rPr lang="en-US" sz="3000" dirty="0">
                <a:solidFill>
                  <a:srgbClr val="333399"/>
                </a:solidFill>
              </a:rPr>
              <a:t>Write large letters</a:t>
            </a:r>
          </a:p>
          <a:p>
            <a:r>
              <a:rPr lang="en-US" sz="3000" dirty="0">
                <a:solidFill>
                  <a:srgbClr val="333399"/>
                </a:solidFill>
              </a:rPr>
              <a:t>Stand to side as write</a:t>
            </a:r>
          </a:p>
          <a:p>
            <a:r>
              <a:rPr lang="en-US" sz="3000" dirty="0">
                <a:solidFill>
                  <a:srgbClr val="333399"/>
                </a:solidFill>
              </a:rPr>
              <a:t>Don’t face the board while talking to audience</a:t>
            </a:r>
          </a:p>
          <a:p>
            <a:r>
              <a:rPr lang="en-US" sz="3000" dirty="0">
                <a:solidFill>
                  <a:srgbClr val="333399"/>
                </a:solidFill>
              </a:rPr>
              <a:t>Divide the board into column and legibly</a:t>
            </a:r>
          </a:p>
          <a:p>
            <a:r>
              <a:rPr lang="en-US" sz="3000" dirty="0">
                <a:solidFill>
                  <a:srgbClr val="333399"/>
                </a:solidFill>
              </a:rPr>
              <a:t>Keep contents which you may want to refer to again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clip</a:t>
            </a:r>
            <a:endParaRPr lang="en-US" sz="2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200" dirty="0">
                <a:solidFill>
                  <a:srgbClr val="333399"/>
                </a:solidFill>
              </a:rPr>
              <a:t>Can show clips of specific examples discussed</a:t>
            </a:r>
          </a:p>
          <a:p>
            <a:pPr eaLnBrk="1" hangingPunct="1"/>
            <a:r>
              <a:rPr lang="en-US" sz="3200" dirty="0">
                <a:solidFill>
                  <a:srgbClr val="333399"/>
                </a:solidFill>
              </a:rPr>
              <a:t>Add another dimension to presentation</a:t>
            </a:r>
          </a:p>
          <a:p>
            <a:pPr eaLnBrk="1" hangingPunct="1"/>
            <a:r>
              <a:rPr lang="en-US" sz="3200" dirty="0">
                <a:solidFill>
                  <a:srgbClr val="333399"/>
                </a:solidFill>
              </a:rPr>
              <a:t>Possible technical problem</a:t>
            </a:r>
          </a:p>
          <a:p>
            <a:pPr eaLnBrk="1" hangingPunct="1">
              <a:buFontTx/>
              <a:buNone/>
            </a:pPr>
            <a:endParaRPr lang="en-US" sz="3200" dirty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en-US" sz="32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Slides</a:t>
            </a:r>
            <a:endParaRPr lang="en-US" sz="24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486400"/>
          </a:xfrm>
        </p:spPr>
        <p:txBody>
          <a:bodyPr>
            <a:noAutofit/>
          </a:bodyPr>
          <a:lstStyle/>
          <a:p>
            <a:r>
              <a:rPr lang="en-US" dirty="0"/>
              <a:t>Can look very professional</a:t>
            </a:r>
          </a:p>
          <a:p>
            <a:r>
              <a:rPr lang="en-US" dirty="0"/>
              <a:t> Very good for building up slides, diagrams</a:t>
            </a:r>
          </a:p>
          <a:p>
            <a:r>
              <a:rPr lang="en-US" dirty="0"/>
              <a:t>Introduce text a line at a time (wipe, dissolve)</a:t>
            </a:r>
          </a:p>
          <a:p>
            <a:r>
              <a:rPr lang="en-US" dirty="0"/>
              <a:t>Easy to update old presentations</a:t>
            </a:r>
          </a:p>
          <a:p>
            <a:r>
              <a:rPr lang="en-US" dirty="0"/>
              <a:t>Can use same slide many times</a:t>
            </a:r>
          </a:p>
          <a:p>
            <a:r>
              <a:rPr lang="en-US" dirty="0" err="1"/>
              <a:t>Colour</a:t>
            </a:r>
            <a:r>
              <a:rPr lang="en-US" dirty="0"/>
              <a:t> and multimedia</a:t>
            </a:r>
            <a:br>
              <a:rPr lang="en-US" dirty="0"/>
            </a:br>
            <a:endParaRPr lang="en-US" dirty="0"/>
          </a:p>
          <a:p>
            <a:endParaRPr lang="en-US" sz="24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Slides</a:t>
            </a:r>
            <a:endParaRPr lang="en-US" sz="24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63000" cy="5486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Suits groups of various sizes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Hard to keep audience attentive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Technical problems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 Lighting issues</a:t>
            </a:r>
          </a:p>
          <a:p>
            <a:r>
              <a:rPr lang="en-US" sz="2400" dirty="0">
                <a:solidFill>
                  <a:srgbClr val="333399"/>
                </a:solidFill>
              </a:rPr>
              <a:t>Check the computer system/equipment before loading</a:t>
            </a:r>
          </a:p>
          <a:p>
            <a:r>
              <a:rPr lang="en-US" sz="2400" dirty="0">
                <a:solidFill>
                  <a:srgbClr val="333399"/>
                </a:solidFill>
              </a:rPr>
              <a:t>Familiarize with the operation of the slides</a:t>
            </a:r>
          </a:p>
          <a:p>
            <a:r>
              <a:rPr lang="en-US" sz="2400" dirty="0">
                <a:solidFill>
                  <a:srgbClr val="333399"/>
                </a:solidFill>
              </a:rPr>
              <a:t>Transfer presentation to hard disk</a:t>
            </a:r>
          </a:p>
          <a:p>
            <a:r>
              <a:rPr lang="en-US" sz="2400" dirty="0">
                <a:solidFill>
                  <a:srgbClr val="333399"/>
                </a:solidFill>
              </a:rPr>
              <a:t>Be familiar with the operation of slide show</a:t>
            </a:r>
          </a:p>
          <a:p>
            <a:r>
              <a:rPr lang="en-US" sz="2400" dirty="0">
                <a:solidFill>
                  <a:srgbClr val="333399"/>
                </a:solidFill>
              </a:rPr>
              <a:t>Rehearse presentation</a:t>
            </a:r>
          </a:p>
          <a:p>
            <a:r>
              <a:rPr lang="en-US" sz="2400" dirty="0">
                <a:solidFill>
                  <a:srgbClr val="333399"/>
                </a:solidFill>
              </a:rPr>
              <a:t>Keep a printed copy of slides in case of computer</a:t>
            </a:r>
            <a:br>
              <a:rPr lang="en-US" sz="2400" dirty="0">
                <a:solidFill>
                  <a:srgbClr val="333399"/>
                </a:solidFill>
              </a:rPr>
            </a:br>
            <a:r>
              <a:rPr lang="en-US" sz="2400" dirty="0">
                <a:solidFill>
                  <a:srgbClr val="333399"/>
                </a:solidFill>
              </a:rPr>
              <a:t>malfunction</a:t>
            </a:r>
          </a:p>
        </p:txBody>
      </p:sp>
    </p:spTree>
    <p:extLst>
      <p:ext uri="{BB962C8B-B14F-4D97-AF65-F5344CB8AC3E}">
        <p14:creationId xmlns:p14="http://schemas.microsoft.com/office/powerpoint/2010/main" val="2185709508"/>
      </p:ext>
    </p:extLst>
  </p:cSld>
  <p:clrMapOvr>
    <a:masterClrMapping/>
  </p:clrMapOvr>
  <p:transition spd="slow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F754-9AA5-4582-980B-77C2A00E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idea per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8E5-17EF-4463-8641-AF3B2FF5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idea does this illustrate?</a:t>
            </a:r>
          </a:p>
          <a:p>
            <a:r>
              <a:rPr lang="en-US" dirty="0"/>
              <a:t>Does it support my key message?</a:t>
            </a:r>
          </a:p>
          <a:p>
            <a:r>
              <a:rPr lang="en-US" dirty="0"/>
              <a:t>Avoid using too much text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548A-5867-474B-8695-E88DD28D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9357-99A2-4992-945F-A8E3D505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3103-AD91-4D60-8FE9-8C92C6F6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3648"/>
      </p:ext>
    </p:extLst>
  </p:cSld>
  <p:clrMapOvr>
    <a:masterClrMapping/>
  </p:clrMapOvr>
  <p:transition spd="slow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72-F386-48A0-90C2-86949EC0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87AD-D689-48ED-9D2B-47A3AAC8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can be very useful for diagrams</a:t>
            </a:r>
          </a:p>
          <a:p>
            <a:r>
              <a:rPr lang="en-US" dirty="0"/>
              <a:t>Use several diagrams for complex models</a:t>
            </a:r>
          </a:p>
          <a:p>
            <a:r>
              <a:rPr lang="en-US" dirty="0"/>
              <a:t>Relevant parts only</a:t>
            </a:r>
          </a:p>
          <a:p>
            <a:r>
              <a:rPr lang="en-US" dirty="0"/>
              <a:t>Build up diagrams</a:t>
            </a:r>
          </a:p>
          <a:p>
            <a:r>
              <a:rPr lang="en-US" dirty="0"/>
              <a:t>Hi-light and masking</a:t>
            </a:r>
          </a:p>
          <a:p>
            <a:r>
              <a:rPr lang="en-US" dirty="0"/>
              <a:t>Simple schematics tend to be most effective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9150-E16F-4EFF-B8EF-E53A7BC5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8DCA-499C-48AC-A75F-B6B4F0AF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5D24-DA8C-44C5-9492-CE1E0E3E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0452"/>
      </p:ext>
    </p:extLst>
  </p:cSld>
  <p:clrMapOvr>
    <a:masterClrMapping/>
  </p:clrMapOvr>
  <p:transition spd="slow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 bwMode="auto">
          <a:xfrm>
            <a:off x="107504" y="5949280"/>
            <a:ext cx="8640960" cy="2357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Diagram of User input and solution in a car parking recommender system</a:t>
            </a:r>
          </a:p>
        </p:txBody>
      </p:sp>
      <p:grpSp>
        <p:nvGrpSpPr>
          <p:cNvPr id="116" name="Gruppieren 115"/>
          <p:cNvGrpSpPr/>
          <p:nvPr/>
        </p:nvGrpSpPr>
        <p:grpSpPr>
          <a:xfrm>
            <a:off x="596811" y="1439773"/>
            <a:ext cx="7776541" cy="4869547"/>
            <a:chOff x="323850" y="1166813"/>
            <a:chExt cx="8543925" cy="5721350"/>
          </a:xfrm>
        </p:grpSpPr>
        <p:sp>
          <p:nvSpPr>
            <p:cNvPr id="61" name="AutoShape 4"/>
            <p:cNvSpPr>
              <a:spLocks noChangeArrowheads="1"/>
            </p:cNvSpPr>
            <p:nvPr/>
          </p:nvSpPr>
          <p:spPr bwMode="auto">
            <a:xfrm>
              <a:off x="7138988" y="1166813"/>
              <a:ext cx="1728787" cy="51133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Functions</a:t>
              </a:r>
              <a:b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</a:b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2" name="AutoShape 5"/>
            <p:cNvSpPr>
              <a:spLocks noChangeArrowheads="1"/>
            </p:cNvSpPr>
            <p:nvPr/>
          </p:nvSpPr>
          <p:spPr bwMode="auto">
            <a:xfrm>
              <a:off x="4329113" y="1166813"/>
              <a:ext cx="1728787" cy="51133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Configuration</a:t>
              </a:r>
              <a:b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</a:b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(Part of CSP </a:t>
              </a:r>
              <a:b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</a:b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solution)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3" name="AutoShape 6"/>
            <p:cNvSpPr>
              <a:spLocks noChangeArrowheads="1"/>
            </p:cNvSpPr>
            <p:nvPr/>
          </p:nvSpPr>
          <p:spPr bwMode="auto">
            <a:xfrm>
              <a:off x="1449388" y="1166813"/>
              <a:ext cx="1728787" cy="51133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Customer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input</a:t>
              </a:r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1665288" y="1887538"/>
              <a:ext cx="953154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biz-pack</a:t>
              </a:r>
            </a:p>
          </p:txBody>
        </p: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1682750" y="3975100"/>
              <a:ext cx="978374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rec-pack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70425" y="2817813"/>
              <a:ext cx="808737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sensor</a:t>
              </a: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4670425" y="3973513"/>
              <a:ext cx="706588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video</a:t>
              </a:r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7232650" y="3419475"/>
              <a:ext cx="1359425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easy-parking</a:t>
              </a:r>
            </a:p>
          </p:txBody>
        </p:sp>
        <p:sp>
          <p:nvSpPr>
            <p:cNvPr id="69" name="Text Box 12"/>
            <p:cNvSpPr txBox="1">
              <a:spLocks noChangeArrowheads="1"/>
            </p:cNvSpPr>
            <p:nvPr/>
          </p:nvSpPr>
          <p:spPr bwMode="auto">
            <a:xfrm>
              <a:off x="7240588" y="1382712"/>
              <a:ext cx="1034591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free-com</a:t>
              </a:r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4525963" y="1403350"/>
              <a:ext cx="1180981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GSM-radio</a:t>
              </a:r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 flipV="1">
              <a:off x="2673350" y="1598613"/>
              <a:ext cx="1873250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>
              <a:off x="5795963" y="1581150"/>
              <a:ext cx="1512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73" name="Text Box 16"/>
            <p:cNvSpPr txBox="1">
              <a:spLocks noChangeArrowheads="1"/>
            </p:cNvSpPr>
            <p:nvPr/>
          </p:nvSpPr>
          <p:spPr bwMode="auto">
            <a:xfrm>
              <a:off x="3394075" y="1598613"/>
              <a:ext cx="509335" cy="397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</a:t>
              </a:r>
              <a:r>
                <a:rPr kumimoji="0" lang="en-GB" sz="1600" b="0" i="0" u="none" strike="noStrike" kern="120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b,g</a:t>
              </a:r>
            </a:p>
          </p:txBody>
        </p:sp>
        <p:sp>
          <p:nvSpPr>
            <p:cNvPr id="74" name="Text Box 17"/>
            <p:cNvSpPr txBox="1">
              <a:spLocks noChangeArrowheads="1"/>
            </p:cNvSpPr>
            <p:nvPr/>
          </p:nvSpPr>
          <p:spPr bwMode="auto">
            <a:xfrm>
              <a:off x="6202364" y="1382712"/>
              <a:ext cx="576262" cy="397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</a:t>
              </a:r>
              <a:r>
                <a:rPr kumimoji="0" lang="en-GB" sz="1600" b="0" i="0" u="none" strike="noStrike" kern="120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g,f</a:t>
              </a: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394075" y="2822575"/>
              <a:ext cx="720725" cy="397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</a:t>
              </a:r>
              <a:r>
                <a:rPr kumimoji="0" lang="en-GB" sz="1600" b="0" i="0" u="none" strike="noStrike" kern="120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b,r,s</a:t>
              </a:r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2601913" y="2247900"/>
              <a:ext cx="792162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 flipV="1">
              <a:off x="2601913" y="3040063"/>
              <a:ext cx="792162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4114800" y="3040063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2530475" y="2463800"/>
              <a:ext cx="305037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y</a:t>
              </a: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2601913" y="3398838"/>
              <a:ext cx="320889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n</a:t>
              </a:r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4257675" y="2606675"/>
              <a:ext cx="305037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y</a:t>
              </a:r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2746375" y="3743325"/>
              <a:ext cx="305037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y</a:t>
              </a:r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4267200" y="3098800"/>
              <a:ext cx="320889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n</a:t>
              </a: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6265863" y="3398838"/>
              <a:ext cx="720725" cy="397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</a:t>
              </a:r>
              <a:r>
                <a:rPr kumimoji="0" lang="en-GB" sz="1600" b="0" i="0" u="none" strike="noStrike" kern="120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v,s,e</a:t>
              </a:r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5481638" y="3111500"/>
              <a:ext cx="7921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5481638" y="3614738"/>
              <a:ext cx="792162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6994525" y="3614738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1804988" y="2146301"/>
              <a:ext cx="655302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{y, n}</a:t>
              </a:r>
            </a:p>
          </p:txBody>
        </p:sp>
        <p:sp>
          <p:nvSpPr>
            <p:cNvPr id="89" name="Text Box 32"/>
            <p:cNvSpPr txBox="1">
              <a:spLocks noChangeArrowheads="1"/>
            </p:cNvSpPr>
            <p:nvPr/>
          </p:nvSpPr>
          <p:spPr bwMode="auto">
            <a:xfrm>
              <a:off x="1865313" y="4259262"/>
              <a:ext cx="655302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{y, n}</a:t>
              </a:r>
            </a:p>
          </p:txBody>
        </p:sp>
        <p:sp>
          <p:nvSpPr>
            <p:cNvPr id="90" name="Text Box 33"/>
            <p:cNvSpPr txBox="1">
              <a:spLocks noChangeArrowheads="1"/>
            </p:cNvSpPr>
            <p:nvPr/>
          </p:nvSpPr>
          <p:spPr bwMode="auto">
            <a:xfrm>
              <a:off x="4795839" y="1633538"/>
              <a:ext cx="655302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{y, n}</a:t>
              </a:r>
            </a:p>
          </p:txBody>
        </p:sp>
        <p:sp>
          <p:nvSpPr>
            <p:cNvPr id="91" name="Text Box 34"/>
            <p:cNvSpPr txBox="1">
              <a:spLocks noChangeArrowheads="1"/>
            </p:cNvSpPr>
            <p:nvPr/>
          </p:nvSpPr>
          <p:spPr bwMode="auto">
            <a:xfrm>
              <a:off x="4795839" y="3040063"/>
              <a:ext cx="655302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{y, n}</a:t>
              </a:r>
            </a:p>
          </p:txBody>
        </p:sp>
        <p:sp>
          <p:nvSpPr>
            <p:cNvPr id="92" name="Text Box 35"/>
            <p:cNvSpPr txBox="1">
              <a:spLocks noChangeArrowheads="1"/>
            </p:cNvSpPr>
            <p:nvPr/>
          </p:nvSpPr>
          <p:spPr bwMode="auto">
            <a:xfrm>
              <a:off x="4762500" y="4175125"/>
              <a:ext cx="655302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{y, n}</a:t>
              </a:r>
            </a:p>
          </p:txBody>
        </p:sp>
        <p:sp>
          <p:nvSpPr>
            <p:cNvPr id="93" name="Text Box 36"/>
            <p:cNvSpPr txBox="1">
              <a:spLocks noChangeArrowheads="1"/>
            </p:cNvSpPr>
            <p:nvPr/>
          </p:nvSpPr>
          <p:spPr bwMode="auto">
            <a:xfrm>
              <a:off x="7324725" y="1611313"/>
              <a:ext cx="655302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{y,n }</a:t>
              </a:r>
            </a:p>
          </p:txBody>
        </p:sp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7435850" y="3708400"/>
              <a:ext cx="655302" cy="39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{y, n}</a:t>
              </a:r>
            </a:p>
          </p:txBody>
        </p:sp>
        <p:sp>
          <p:nvSpPr>
            <p:cNvPr id="95" name="Line 40"/>
            <p:cNvSpPr>
              <a:spLocks noChangeShapeType="1"/>
            </p:cNvSpPr>
            <p:nvPr/>
          </p:nvSpPr>
          <p:spPr bwMode="auto">
            <a:xfrm>
              <a:off x="2746375" y="4191000"/>
              <a:ext cx="1943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grpSp>
          <p:nvGrpSpPr>
            <p:cNvPr id="96" name="Group 60"/>
            <p:cNvGrpSpPr>
              <a:grpSpLocks/>
            </p:cNvGrpSpPr>
            <p:nvPr/>
          </p:nvGrpSpPr>
          <p:grpSpPr bwMode="auto">
            <a:xfrm>
              <a:off x="323850" y="1547813"/>
              <a:ext cx="2636838" cy="3460751"/>
              <a:chOff x="204" y="975"/>
              <a:chExt cx="1661" cy="2180"/>
            </a:xfrm>
          </p:grpSpPr>
          <p:sp>
            <p:nvSpPr>
              <p:cNvPr id="97" name="Text Box 38"/>
              <p:cNvSpPr txBox="1">
                <a:spLocks noChangeArrowheads="1"/>
              </p:cNvSpPr>
              <p:nvPr/>
            </p:nvSpPr>
            <p:spPr bwMode="auto">
              <a:xfrm>
                <a:off x="1049" y="975"/>
                <a:ext cx="800" cy="2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269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biz-pack = y</a:t>
                </a:r>
              </a:p>
            </p:txBody>
          </p:sp>
          <p:sp>
            <p:nvSpPr>
              <p:cNvPr id="98" name="Text Box 39"/>
              <p:cNvSpPr txBox="1">
                <a:spLocks noChangeArrowheads="1"/>
              </p:cNvSpPr>
              <p:nvPr/>
            </p:nvSpPr>
            <p:spPr bwMode="auto">
              <a:xfrm>
                <a:off x="1049" y="2904"/>
                <a:ext cx="816" cy="2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D269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rec-pack = y</a:t>
                </a:r>
              </a:p>
            </p:txBody>
          </p:sp>
          <p:grpSp>
            <p:nvGrpSpPr>
              <p:cNvPr id="99" name="Group 46"/>
              <p:cNvGrpSpPr>
                <a:grpSpLocks/>
              </p:cNvGrpSpPr>
              <p:nvPr/>
            </p:nvGrpSpPr>
            <p:grpSpPr bwMode="auto">
              <a:xfrm>
                <a:off x="204" y="1525"/>
                <a:ext cx="362" cy="1043"/>
                <a:chOff x="4967" y="2387"/>
                <a:chExt cx="362" cy="1043"/>
              </a:xfrm>
            </p:grpSpPr>
            <p:sp>
              <p:nvSpPr>
                <p:cNvPr id="102" name="Oval 41"/>
                <p:cNvSpPr>
                  <a:spLocks noChangeArrowheads="1"/>
                </p:cNvSpPr>
                <p:nvPr/>
              </p:nvSpPr>
              <p:spPr bwMode="auto">
                <a:xfrm>
                  <a:off x="4999" y="2387"/>
                  <a:ext cx="264" cy="272"/>
                </a:xfrm>
                <a:prstGeom prst="ellipse">
                  <a:avLst/>
                </a:prstGeom>
                <a:noFill/>
                <a:ln w="28575">
                  <a:solidFill>
                    <a:srgbClr val="D26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Line 42"/>
                <p:cNvSpPr>
                  <a:spLocks noChangeShapeType="1"/>
                </p:cNvSpPr>
                <p:nvPr/>
              </p:nvSpPr>
              <p:spPr bwMode="auto">
                <a:xfrm>
                  <a:off x="5140" y="2659"/>
                  <a:ext cx="8" cy="317"/>
                </a:xfrm>
                <a:prstGeom prst="line">
                  <a:avLst/>
                </a:prstGeom>
                <a:noFill/>
                <a:ln w="28575">
                  <a:solidFill>
                    <a:srgbClr val="D26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endParaRPr>
                </a:p>
              </p:txBody>
            </p:sp>
            <p:sp>
              <p:nvSpPr>
                <p:cNvPr id="10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967" y="2976"/>
                  <a:ext cx="181" cy="454"/>
                </a:xfrm>
                <a:prstGeom prst="line">
                  <a:avLst/>
                </a:prstGeom>
                <a:noFill/>
                <a:ln w="28575">
                  <a:solidFill>
                    <a:srgbClr val="D26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endParaRPr>
                </a:p>
              </p:txBody>
            </p:sp>
            <p:sp>
              <p:nvSpPr>
                <p:cNvPr id="105" name="Line 44"/>
                <p:cNvSpPr>
                  <a:spLocks noChangeShapeType="1"/>
                </p:cNvSpPr>
                <p:nvPr/>
              </p:nvSpPr>
              <p:spPr bwMode="auto">
                <a:xfrm>
                  <a:off x="5148" y="2976"/>
                  <a:ext cx="136" cy="454"/>
                </a:xfrm>
                <a:prstGeom prst="line">
                  <a:avLst/>
                </a:prstGeom>
                <a:noFill/>
                <a:ln w="28575">
                  <a:solidFill>
                    <a:srgbClr val="D26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endParaRPr>
                </a:p>
              </p:txBody>
            </p:sp>
            <p:sp>
              <p:nvSpPr>
                <p:cNvPr id="106" name="Line 45"/>
                <p:cNvSpPr>
                  <a:spLocks noChangeShapeType="1"/>
                </p:cNvSpPr>
                <p:nvPr/>
              </p:nvSpPr>
              <p:spPr bwMode="auto">
                <a:xfrm>
                  <a:off x="4967" y="2795"/>
                  <a:ext cx="362" cy="0"/>
                </a:xfrm>
                <a:prstGeom prst="line">
                  <a:avLst/>
                </a:prstGeom>
                <a:noFill/>
                <a:ln w="28575">
                  <a:solidFill>
                    <a:srgbClr val="D26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endParaRPr>
                </a:p>
              </p:txBody>
            </p:sp>
          </p:grpSp>
          <p:sp>
            <p:nvSpPr>
              <p:cNvPr id="100" name="Line 47"/>
              <p:cNvSpPr>
                <a:spLocks noChangeShapeType="1"/>
              </p:cNvSpPr>
              <p:nvPr/>
            </p:nvSpPr>
            <p:spPr bwMode="auto">
              <a:xfrm flipV="1">
                <a:off x="612" y="1162"/>
                <a:ext cx="454" cy="590"/>
              </a:xfrm>
              <a:prstGeom prst="line">
                <a:avLst/>
              </a:prstGeom>
              <a:noFill/>
              <a:ln w="28575">
                <a:solidFill>
                  <a:srgbClr val="D26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>
                <a:off x="612" y="1888"/>
                <a:ext cx="454" cy="998"/>
              </a:xfrm>
              <a:prstGeom prst="line">
                <a:avLst/>
              </a:prstGeom>
              <a:noFill/>
              <a:ln w="28575">
                <a:solidFill>
                  <a:srgbClr val="D26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</p:txBody>
          </p:sp>
        </p:grpSp>
        <p:sp>
          <p:nvSpPr>
            <p:cNvPr id="107" name="Freeform 51"/>
            <p:cNvSpPr>
              <a:spLocks/>
            </p:cNvSpPr>
            <p:nvPr/>
          </p:nvSpPr>
          <p:spPr bwMode="auto">
            <a:xfrm>
              <a:off x="827088" y="4365625"/>
              <a:ext cx="3384550" cy="2376488"/>
            </a:xfrm>
            <a:custGeom>
              <a:avLst/>
              <a:gdLst>
                <a:gd name="T0" fmla="*/ 2132 w 2132"/>
                <a:gd name="T1" fmla="*/ 635 h 1625"/>
                <a:gd name="T2" fmla="*/ 1452 w 2132"/>
                <a:gd name="T3" fmla="*/ 1315 h 1625"/>
                <a:gd name="T4" fmla="*/ 454 w 2132"/>
                <a:gd name="T5" fmla="*/ 1406 h 1625"/>
                <a:gd name="T6" fmla="*/ 0 w 2132"/>
                <a:gd name="T7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2" h="1625">
                  <a:moveTo>
                    <a:pt x="2132" y="635"/>
                  </a:moveTo>
                  <a:cubicBezTo>
                    <a:pt x="1932" y="911"/>
                    <a:pt x="1732" y="1187"/>
                    <a:pt x="1452" y="1315"/>
                  </a:cubicBezTo>
                  <a:cubicBezTo>
                    <a:pt x="1172" y="1443"/>
                    <a:pt x="696" y="1625"/>
                    <a:pt x="454" y="1406"/>
                  </a:cubicBezTo>
                  <a:cubicBezTo>
                    <a:pt x="212" y="1187"/>
                    <a:pt x="76" y="227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D26900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108" name="Freeform 53"/>
            <p:cNvSpPr>
              <a:spLocks/>
            </p:cNvSpPr>
            <p:nvPr/>
          </p:nvSpPr>
          <p:spPr bwMode="auto">
            <a:xfrm>
              <a:off x="468313" y="4391025"/>
              <a:ext cx="6624637" cy="2497138"/>
            </a:xfrm>
            <a:custGeom>
              <a:avLst/>
              <a:gdLst>
                <a:gd name="T0" fmla="*/ 4173 w 4173"/>
                <a:gd name="T1" fmla="*/ 726 h 1573"/>
                <a:gd name="T2" fmla="*/ 3175 w 4173"/>
                <a:gd name="T3" fmla="*/ 1270 h 1573"/>
                <a:gd name="T4" fmla="*/ 544 w 4173"/>
                <a:gd name="T5" fmla="*/ 1361 h 1573"/>
                <a:gd name="T6" fmla="*/ 0 w 4173"/>
                <a:gd name="T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3" h="1573">
                  <a:moveTo>
                    <a:pt x="4173" y="726"/>
                  </a:moveTo>
                  <a:cubicBezTo>
                    <a:pt x="3976" y="945"/>
                    <a:pt x="3780" y="1164"/>
                    <a:pt x="3175" y="1270"/>
                  </a:cubicBezTo>
                  <a:cubicBezTo>
                    <a:pt x="2570" y="1376"/>
                    <a:pt x="1073" y="1573"/>
                    <a:pt x="544" y="1361"/>
                  </a:cubicBezTo>
                  <a:cubicBezTo>
                    <a:pt x="15" y="1149"/>
                    <a:pt x="7" y="574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D26900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109" name="Text Box 54"/>
            <p:cNvSpPr txBox="1">
              <a:spLocks noChangeArrowheads="1"/>
            </p:cNvSpPr>
            <p:nvPr/>
          </p:nvSpPr>
          <p:spPr bwMode="auto">
            <a:xfrm>
              <a:off x="3419475" y="4005263"/>
              <a:ext cx="720725" cy="397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</a:t>
              </a:r>
              <a:r>
                <a:rPr kumimoji="0" lang="en-GB" sz="1600" b="0" i="0" u="none" strike="noStrike" kern="120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r,v</a:t>
              </a:r>
            </a:p>
          </p:txBody>
        </p:sp>
        <p:grpSp>
          <p:nvGrpSpPr>
            <p:cNvPr id="110" name="Group 61"/>
            <p:cNvGrpSpPr>
              <a:grpSpLocks/>
            </p:cNvGrpSpPr>
            <p:nvPr/>
          </p:nvGrpSpPr>
          <p:grpSpPr bwMode="auto">
            <a:xfrm>
              <a:off x="4716467" y="1989138"/>
              <a:ext cx="569913" cy="2917826"/>
              <a:chOff x="2971" y="1253"/>
              <a:chExt cx="359" cy="1838"/>
            </a:xfrm>
          </p:grpSpPr>
          <p:sp>
            <p:nvSpPr>
              <p:cNvPr id="111" name="Text Box 55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31" cy="251"/>
              </a:xfrm>
              <a:prstGeom prst="rect">
                <a:avLst/>
              </a:prstGeom>
              <a:solidFill>
                <a:srgbClr val="C66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YES</a:t>
                </a:r>
              </a:p>
            </p:txBody>
          </p:sp>
          <p:sp>
            <p:nvSpPr>
              <p:cNvPr id="112" name="Text Box 56"/>
              <p:cNvSpPr txBox="1">
                <a:spLocks noChangeArrowheads="1"/>
              </p:cNvSpPr>
              <p:nvPr/>
            </p:nvSpPr>
            <p:spPr bwMode="auto">
              <a:xfrm>
                <a:off x="3016" y="2160"/>
                <a:ext cx="314" cy="251"/>
              </a:xfrm>
              <a:prstGeom prst="rect">
                <a:avLst/>
              </a:prstGeom>
              <a:solidFill>
                <a:srgbClr val="C66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NO</a:t>
                </a:r>
              </a:p>
            </p:txBody>
          </p:sp>
          <p:sp>
            <p:nvSpPr>
              <p:cNvPr id="113" name="Text Box 57"/>
              <p:cNvSpPr txBox="1">
                <a:spLocks noChangeArrowheads="1"/>
              </p:cNvSpPr>
              <p:nvPr/>
            </p:nvSpPr>
            <p:spPr bwMode="auto">
              <a:xfrm>
                <a:off x="2971" y="2840"/>
                <a:ext cx="331" cy="251"/>
              </a:xfrm>
              <a:prstGeom prst="rect">
                <a:avLst/>
              </a:prstGeom>
              <a:solidFill>
                <a:srgbClr val="C66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YES</a:t>
                </a:r>
              </a:p>
            </p:txBody>
          </p:sp>
        </p:grp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380288" y="1989138"/>
              <a:ext cx="524763" cy="397775"/>
            </a:xfrm>
            <a:prstGeom prst="rect">
              <a:avLst/>
            </a:prstGeom>
            <a:solidFill>
              <a:srgbClr val="C66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YES</a:t>
              </a:r>
            </a:p>
          </p:txBody>
        </p:sp>
        <p:sp>
          <p:nvSpPr>
            <p:cNvPr id="115" name="Text Box 59"/>
            <p:cNvSpPr txBox="1">
              <a:spLocks noChangeArrowheads="1"/>
            </p:cNvSpPr>
            <p:nvPr/>
          </p:nvSpPr>
          <p:spPr bwMode="auto">
            <a:xfrm>
              <a:off x="7380288" y="4149725"/>
              <a:ext cx="524763" cy="397775"/>
            </a:xfrm>
            <a:prstGeom prst="rect">
              <a:avLst/>
            </a:prstGeom>
            <a:solidFill>
              <a:srgbClr val="C66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33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72-F386-48A0-90C2-86949EC0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87AD-D689-48ED-9D2B-47A3AAC8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have too much information</a:t>
            </a:r>
          </a:p>
          <a:p>
            <a:r>
              <a:rPr lang="en-US" dirty="0"/>
              <a:t>Too many numbers</a:t>
            </a:r>
          </a:p>
          <a:p>
            <a:r>
              <a:rPr lang="en-US" dirty="0"/>
              <a:t>Graph or a pictorial representation</a:t>
            </a:r>
          </a:p>
          <a:p>
            <a:r>
              <a:rPr lang="en-US" dirty="0"/>
              <a:t>Equations – don’t include unless you intend to explain them</a:t>
            </a:r>
          </a:p>
          <a:p>
            <a:r>
              <a:rPr lang="en-US" dirty="0"/>
              <a:t>Inferential statistics – don’t include unless directly relevant to your message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9150-E16F-4EFF-B8EF-E53A7BC5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8DCA-499C-48AC-A75F-B6B4F0AF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5D24-DA8C-44C5-9492-CE1E0E3E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4742"/>
      </p:ext>
    </p:extLst>
  </p:cSld>
  <p:clrMapOvr>
    <a:masterClrMapping/>
  </p:clrMapOvr>
  <p:transition spd="slow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a Recommender System: Explaining solutions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b="0"/>
              <a:t>The typical approach used to answer a why-question is to compare the presented case with the customer requirements and to highlight which constraints are fulfilled and which are not (McSherry 2003b)</a:t>
            </a:r>
          </a:p>
          <a:p>
            <a:r>
              <a:rPr lang="en-US" b="0"/>
              <a:t>Example:</a:t>
            </a:r>
          </a:p>
          <a:p>
            <a:endParaRPr lang="en-US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899592" y="2708920"/>
          <a:ext cx="6554156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price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mpix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Opt-zoom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LCD-size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movies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waterproof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4x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5x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12x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7.1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9.0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278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9.1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50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333399"/>
                </a:solidFill>
              </a:rPr>
              <a:t>Aims of visual aids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333399"/>
                </a:solidFill>
              </a:rPr>
              <a:t>Types of visual aids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333399"/>
                </a:solidFill>
              </a:rPr>
              <a:t>Tips for designing slides with visual aids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333399"/>
                </a:solidFill>
              </a:rPr>
              <a:t>Tips for using visual aids </a:t>
            </a:r>
            <a:br>
              <a:rPr lang="en-US" sz="2800" dirty="0"/>
            </a:br>
            <a:endParaRPr lang="en-US" sz="2500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Explaining solutions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b="0"/>
              <a:t>If a customer is interested in digital cameras with a price less than 150, then p1 is recommended.</a:t>
            </a:r>
          </a:p>
          <a:p>
            <a:endParaRPr lang="en-US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899592" y="2708920"/>
          <a:ext cx="6554156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price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mpix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Opt-zoom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LCD-size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movies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waterproof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4x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5x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12x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7.1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9.0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278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9.1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Abgerundetes Rechteck 4"/>
          <p:cNvSpPr/>
          <p:nvPr/>
        </p:nvSpPr>
        <p:spPr bwMode="auto">
          <a:xfrm>
            <a:off x="899592" y="2996952"/>
            <a:ext cx="6552728" cy="504056"/>
          </a:xfrm>
          <a:prstGeom prst="roundRect">
            <a:avLst/>
          </a:prstGeom>
          <a:solidFill>
            <a:srgbClr val="FFC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1407638" y="2988444"/>
            <a:ext cx="500066" cy="500066"/>
          </a:xfrm>
          <a:prstGeom prst="ellipse">
            <a:avLst/>
          </a:prstGeom>
          <a:noFill/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Legende mit Pfeil nach oben 6"/>
          <p:cNvSpPr/>
          <p:nvPr/>
        </p:nvSpPr>
        <p:spPr bwMode="auto">
          <a:xfrm>
            <a:off x="1261627" y="3488510"/>
            <a:ext cx="792088" cy="648072"/>
          </a:xfrm>
          <a:prstGeom prst="upArrowCallou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682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Explaining solutions (3)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b="0"/>
              <a:t>The weights of the attributes can be incorporated into the answers</a:t>
            </a:r>
          </a:p>
          <a:p>
            <a:r>
              <a:rPr lang="en-US" b="0"/>
              <a:t>If the customer requires a price less than 160 and LCD size of more than 2.4 inches, where LCD size is weighted much more than price, then p5 is recommended</a:t>
            </a:r>
            <a:endParaRPr lang="en-US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899592" y="2708920"/>
          <a:ext cx="6554156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price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mpix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Opt-zoom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LCD-size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movies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waterproof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4x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5x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12x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7.1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9.0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278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9.1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Abgerundetes Rechteck 4"/>
          <p:cNvSpPr/>
          <p:nvPr/>
        </p:nvSpPr>
        <p:spPr bwMode="auto">
          <a:xfrm>
            <a:off x="899592" y="4509120"/>
            <a:ext cx="6552728" cy="504056"/>
          </a:xfrm>
          <a:prstGeom prst="roundRect">
            <a:avLst/>
          </a:prstGeom>
          <a:solidFill>
            <a:srgbClr val="FFC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1407638" y="4513110"/>
            <a:ext cx="500066" cy="500066"/>
          </a:xfrm>
          <a:prstGeom prst="ellipse">
            <a:avLst/>
          </a:prstGeom>
          <a:noFill/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Legende mit Pfeil nach oben 6"/>
          <p:cNvSpPr/>
          <p:nvPr/>
        </p:nvSpPr>
        <p:spPr bwMode="auto">
          <a:xfrm>
            <a:off x="1261626" y="5085184"/>
            <a:ext cx="3382381" cy="648072"/>
          </a:xfrm>
          <a:prstGeom prst="upArrowCallou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Why?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3927918" y="4509120"/>
            <a:ext cx="500066" cy="500066"/>
          </a:xfrm>
          <a:prstGeom prst="ellipse">
            <a:avLst/>
          </a:prstGeom>
          <a:noFill/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3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Explaining solutions (4)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b="0"/>
              <a:t>The requirements of a customer might be too specific</a:t>
            </a:r>
          </a:p>
          <a:p>
            <a:r>
              <a:rPr lang="en-US" b="0"/>
              <a:t>Why-explanations provide information about the violated constraints </a:t>
            </a:r>
          </a:p>
          <a:p>
            <a:r>
              <a:rPr lang="en-US" b="0"/>
              <a:t>For example, if the customer requires a price less than 150 and a movie function, then no product fulfills these requirements.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899592" y="2899752"/>
          <a:ext cx="6554156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price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mpix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Opt-zoom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LCD-size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movies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waterproof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4x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5x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12x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7.1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9.0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p8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278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9.1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10x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899592" y="3212976"/>
            <a:ext cx="6552728" cy="504056"/>
          </a:xfrm>
          <a:prstGeom prst="roundRect">
            <a:avLst/>
          </a:prstGeom>
          <a:solidFill>
            <a:srgbClr val="FF0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899592" y="4653136"/>
            <a:ext cx="6552728" cy="504056"/>
          </a:xfrm>
          <a:prstGeom prst="roundRect">
            <a:avLst/>
          </a:prstGeom>
          <a:solidFill>
            <a:srgbClr val="FF0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96336" y="4005064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Most similar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products</a:t>
            </a:r>
          </a:p>
        </p:txBody>
      </p:sp>
      <p:cxnSp>
        <p:nvCxnSpPr>
          <p:cNvPr id="13" name="Gerade Verbindung mit Pfeil 12"/>
          <p:cNvCxnSpPr>
            <a:stCxn id="11" idx="0"/>
            <a:endCxn id="9" idx="3"/>
          </p:cNvCxnSpPr>
          <p:nvPr/>
        </p:nvCxnSpPr>
        <p:spPr bwMode="auto">
          <a:xfrm flipH="1" flipV="1">
            <a:off x="7452320" y="3465004"/>
            <a:ext cx="851902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Gerade Verbindung mit Pfeil 14"/>
          <p:cNvCxnSpPr>
            <a:stCxn id="11" idx="2"/>
            <a:endCxn id="10" idx="3"/>
          </p:cNvCxnSpPr>
          <p:nvPr/>
        </p:nvCxnSpPr>
        <p:spPr bwMode="auto">
          <a:xfrm flipH="1">
            <a:off x="7452320" y="4528284"/>
            <a:ext cx="851902" cy="376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978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Title, axis marks, legend, labels</a:t>
            </a:r>
          </a:p>
          <a:p>
            <a:pPr>
              <a:lnSpc>
                <a:spcPct val="90000"/>
              </a:lnSpc>
            </a:pPr>
            <a:r>
              <a:rPr lang="en-US" dirty="0"/>
              <a:t>Pie charts – not unless data sum to 100%</a:t>
            </a:r>
          </a:p>
          <a:p>
            <a:pPr>
              <a:lnSpc>
                <a:spcPct val="90000"/>
              </a:lnSpc>
            </a:pPr>
            <a:r>
              <a:rPr lang="en-US" dirty="0"/>
              <a:t>Three dimensional charts</a:t>
            </a:r>
          </a:p>
          <a:p>
            <a:pPr>
              <a:lnSpc>
                <a:spcPct val="90000"/>
              </a:lnSpc>
            </a:pPr>
            <a:r>
              <a:rPr lang="en-US" dirty="0"/>
              <a:t>Good contrast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Colour</a:t>
            </a:r>
            <a:r>
              <a:rPr lang="en-US" dirty="0"/>
              <a:t> (5 max)</a:t>
            </a:r>
          </a:p>
          <a:p>
            <a:pPr>
              <a:lnSpc>
                <a:spcPct val="90000"/>
              </a:lnSpc>
            </a:pPr>
            <a:r>
              <a:rPr lang="en-US" dirty="0"/>
              <a:t>Lines 4 times thicker than for printed work</a:t>
            </a:r>
          </a:p>
          <a:p>
            <a:pPr>
              <a:lnSpc>
                <a:spcPct val="90000"/>
              </a:lnSpc>
            </a:pPr>
            <a:r>
              <a:rPr lang="en-US" dirty="0"/>
              <a:t>Error bars</a:t>
            </a:r>
          </a:p>
          <a:p>
            <a:pPr>
              <a:lnSpc>
                <a:spcPct val="90000"/>
              </a:lnSpc>
            </a:pPr>
            <a:r>
              <a:rPr lang="en-US" dirty="0"/>
              <a:t>Simple schematic </a:t>
            </a:r>
            <a:br>
              <a:rPr lang="en-US" dirty="0"/>
            </a:br>
            <a:endParaRPr lang="en-US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306" y="2143116"/>
            <a:ext cx="4009388" cy="393074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Example: Chart with Precision and Recall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typically when a recommender system is tuned to increase precision, recall decreases as a result (or vice versa)</a:t>
            </a:r>
          </a:p>
          <a:p>
            <a:endParaRPr lang="en-US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designing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33399"/>
                </a:solidFill>
              </a:rPr>
              <a:t>COLOUR 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    - clear &amp; appropriate  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    - one color for main idea, two complementary color for sub points.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    - avoid red-green and pastels 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LAYOUT and SPACE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designing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4983163"/>
          </a:xfrm>
        </p:spPr>
        <p:txBody>
          <a:bodyPr/>
          <a:lstStyle/>
          <a:p>
            <a:pPr eaLnBrk="1" hangingPunct="1"/>
            <a:endParaRPr lang="en-US" sz="3200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STYLE - Select one style and use consistently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 err="1">
                <a:solidFill>
                  <a:srgbClr val="333399"/>
                </a:solidFill>
                <a:latin typeface="Castellar" pitchFamily="18" charset="0"/>
              </a:rPr>
              <a:t>T</a:t>
            </a:r>
            <a:r>
              <a:rPr lang="en-US" dirty="0" err="1">
                <a:solidFill>
                  <a:srgbClr val="333399"/>
                </a:solidFill>
              </a:rPr>
              <a:t>e</a:t>
            </a:r>
            <a:r>
              <a:rPr lang="en-US" dirty="0" err="1">
                <a:solidFill>
                  <a:srgbClr val="333399"/>
                </a:solidFill>
                <a:latin typeface="Script MT Bold" pitchFamily="66" charset="0"/>
              </a:rPr>
              <a:t>X</a:t>
            </a:r>
            <a:r>
              <a:rPr lang="en-US" dirty="0" err="1">
                <a:solidFill>
                  <a:srgbClr val="333399"/>
                </a:solidFill>
                <a:latin typeface="Georgia" pitchFamily="18" charset="0"/>
              </a:rPr>
              <a:t>t</a:t>
            </a:r>
            <a:r>
              <a:rPr lang="en-US" dirty="0">
                <a:solidFill>
                  <a:srgbClr val="333399"/>
                </a:solidFill>
              </a:rPr>
              <a:t> STYLE AND SIZE - Choose carefully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designing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AVOID GIMMICKS - Computer graphics (background, patterns, clip art etc.) should be used to enhance presentation.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PROOFREAD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PLAN AHEAD</a:t>
            </a:r>
          </a:p>
        </p:txBody>
      </p:sp>
    </p:spTree>
  </p:cSld>
  <p:clrMapOvr>
    <a:masterClrMapping/>
  </p:clrMapOvr>
  <p:transition spd="slow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Tips for using visual aids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rgbClr val="333399"/>
                </a:solidFill>
              </a:rPr>
              <a:t>INTEGRATE visual aids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REHEARSE with your visual aids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Maintain EYE CONTACT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DO NOT READ from your visual aid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STOP SPEAKING while audience read</a:t>
            </a:r>
          </a:p>
        </p:txBody>
      </p:sp>
    </p:spTree>
  </p:cSld>
  <p:clrMapOvr>
    <a:masterClrMapping/>
  </p:clrMapOvr>
  <p:transition spd="slow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using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solidFill>
                  <a:srgbClr val="333399"/>
                </a:solidFill>
              </a:rPr>
              <a:t>DO NOT PASS OUT items while presenting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REVEAL AIDS only when NEEDED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USE THEM, don’t just display them!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CHECK ROOM &amp; EQUIPMENT in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99"/>
                </a:solidFill>
              </a:rPr>
              <a:t>    advance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CHECK visual is VISIBLE to audience</a:t>
            </a:r>
          </a:p>
        </p:txBody>
      </p:sp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visual aids in presentations?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PEOPLE REMEMBER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10% of what they read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20% of what they hear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30% of what they see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70% of what they see &amp; hear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>
              <a:solidFill>
                <a:srgbClr val="3333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visual aids in presentations?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Makes presentation more interesting and lively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Helps audience understand the presentation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Helps speaker present information more systematically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Reinforce and add impact to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visual aids in presentations?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Illustrate a relationship between ideas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Show information patterns or pictures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Present figures, graphs or charts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Summarize key points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333399"/>
                </a:solidFill>
              </a:rPr>
              <a:t>Help audience follow passages or quotations</a:t>
            </a:r>
          </a:p>
          <a:p>
            <a:endParaRPr lang="en-US" sz="2800" dirty="0">
              <a:solidFill>
                <a:srgbClr val="333399"/>
              </a:solidFill>
            </a:endParaRPr>
          </a:p>
          <a:p>
            <a:endParaRPr lang="en-US" sz="2800" dirty="0">
              <a:solidFill>
                <a:srgbClr val="333399"/>
              </a:solidFill>
            </a:endParaRPr>
          </a:p>
          <a:p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visual aids depends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The resources at your disposal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Cost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Time available for preparation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Size of group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Your own and preferences of others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The learning environment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visual aids used in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333399"/>
                </a:solidFill>
              </a:rPr>
              <a:t>Handouts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333399"/>
                </a:solidFill>
              </a:rPr>
              <a:t>Posters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333399"/>
                </a:solidFill>
              </a:rPr>
              <a:t>White/black boards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333399"/>
                </a:solidFill>
              </a:rPr>
              <a:t>Video clip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333399"/>
                </a:solidFill>
              </a:rPr>
              <a:t>PowerPoint Slides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Flipcharts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Transparencies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33399"/>
                </a:solidFill>
              </a:rPr>
              <a:t>Why use handouts?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Audience can concentrate better (instead of writing)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Provide more detailed information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Summarizing or including the main points of a presentation (take away message)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Useful if your presentation is highly technical or complex</a:t>
            </a:r>
          </a:p>
          <a:p>
            <a:r>
              <a:rPr lang="en-US" sz="2800" dirty="0">
                <a:solidFill>
                  <a:srgbClr val="333399"/>
                </a:solidFill>
              </a:rPr>
              <a:t>When to provide handouts?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Before or after presentation?</a:t>
            </a:r>
          </a:p>
          <a:p>
            <a:r>
              <a:rPr lang="en-US" sz="2800" dirty="0">
                <a:solidFill>
                  <a:srgbClr val="333399"/>
                </a:solidFill>
              </a:rPr>
              <a:t>What to include in your handout?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Expand on bullet points and graphics to allow a more complete explanation. Just don't go overboard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May include related information that further supports or explains what is in your presentation</a:t>
            </a:r>
          </a:p>
          <a:p>
            <a:endParaRPr lang="en-US" sz="2800" dirty="0">
              <a:solidFill>
                <a:srgbClr val="333399"/>
              </a:solidFill>
            </a:endParaRPr>
          </a:p>
          <a:p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Posters</a:t>
            </a:r>
            <a:endParaRPr lang="en-US" sz="24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38862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Used at the precise moment to illustrate point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Visible throughout presentation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Consider how it should be displayed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May need a pointer</a:t>
            </a:r>
          </a:p>
          <a:p>
            <a:pPr eaLnBrk="1" hangingPunct="1"/>
            <a:endParaRPr lang="en-US" sz="3200" dirty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en-US" sz="3200" dirty="0">
              <a:solidFill>
                <a:srgbClr val="333399"/>
              </a:solidFill>
            </a:endParaRP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</p:txBody>
      </p:sp>
      <p:pic>
        <p:nvPicPr>
          <p:cNvPr id="12290" name="Picture 2" descr="Kết quả hình ảnh cho poster covid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1991" y="1295400"/>
            <a:ext cx="3940233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171988FF51DB46BD1245E275074FEA" ma:contentTypeVersion="0" ma:contentTypeDescription="Create a new document." ma:contentTypeScope="" ma:versionID="572a40f8f99e2c77454a77ffc46468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511932-AE52-4EB7-A885-34595588711A}"/>
</file>

<file path=customXml/itemProps2.xml><?xml version="1.0" encoding="utf-8"?>
<ds:datastoreItem xmlns:ds="http://schemas.openxmlformats.org/officeDocument/2006/customXml" ds:itemID="{F19E953E-CA29-4B44-9A1E-92D254231FD0}"/>
</file>

<file path=customXml/itemProps3.xml><?xml version="1.0" encoding="utf-8"?>
<ds:datastoreItem xmlns:ds="http://schemas.openxmlformats.org/officeDocument/2006/customXml" ds:itemID="{D3EA384C-3860-408C-9321-FF99AF2F6606}"/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1597</Words>
  <Application>Microsoft Office PowerPoint</Application>
  <PresentationFormat>On-screen Show (4:3)</PresentationFormat>
  <Paragraphs>618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Castellar</vt:lpstr>
      <vt:lpstr>Georgia</vt:lpstr>
      <vt:lpstr>Myriad Pro</vt:lpstr>
      <vt:lpstr>Script MT Bold</vt:lpstr>
      <vt:lpstr>Verdana</vt:lpstr>
      <vt:lpstr>Wingdings</vt:lpstr>
      <vt:lpstr>Office Theme</vt:lpstr>
      <vt:lpstr>17_habv</vt:lpstr>
      <vt:lpstr>18_habv</vt:lpstr>
      <vt:lpstr>Visual Aids for Presentation Technical Writing and Presentation</vt:lpstr>
      <vt:lpstr>Contents</vt:lpstr>
      <vt:lpstr>Why use visual aids in presentations?</vt:lpstr>
      <vt:lpstr>Why use visual aids in presentations?</vt:lpstr>
      <vt:lpstr>Why use visual aids in presentations?</vt:lpstr>
      <vt:lpstr>Choice of visual aids depends on</vt:lpstr>
      <vt:lpstr>Types of visual aids used in Presentation</vt:lpstr>
      <vt:lpstr>Handouts</vt:lpstr>
      <vt:lpstr>Posters</vt:lpstr>
      <vt:lpstr>White/black boards</vt:lpstr>
      <vt:lpstr>White/black boards</vt:lpstr>
      <vt:lpstr>Video clip</vt:lpstr>
      <vt:lpstr>PowerPoint Slides</vt:lpstr>
      <vt:lpstr>PowerPoint Slides</vt:lpstr>
      <vt:lpstr>One idea per slide</vt:lpstr>
      <vt:lpstr>Diagrams</vt:lpstr>
      <vt:lpstr>Example: Diagram of User input and solution in a car parking recommender system</vt:lpstr>
      <vt:lpstr>Tables</vt:lpstr>
      <vt:lpstr>Example in a Recommender System: Explaining solutions (1)</vt:lpstr>
      <vt:lpstr>Explaining solutions (2)</vt:lpstr>
      <vt:lpstr>Explaining solutions (3)</vt:lpstr>
      <vt:lpstr>Explaining solutions (4)</vt:lpstr>
      <vt:lpstr>Graphs</vt:lpstr>
      <vt:lpstr>Example: Chart with Precision and Recall</vt:lpstr>
      <vt:lpstr>Tips for designing visual aids</vt:lpstr>
      <vt:lpstr>Tips for designing visual aids</vt:lpstr>
      <vt:lpstr>Tips for designing visual aids</vt:lpstr>
      <vt:lpstr>Tips for using visual aids</vt:lpstr>
      <vt:lpstr>Tips for using visual aids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Thieu Vu Van (FE FPTU HN)</cp:lastModifiedBy>
  <cp:revision>313</cp:revision>
  <cp:lastPrinted>2020-08-06T09:04:25Z</cp:lastPrinted>
  <dcterms:created xsi:type="dcterms:W3CDTF">2013-02-19T03:52:16Z</dcterms:created>
  <dcterms:modified xsi:type="dcterms:W3CDTF">2020-08-06T09:22:15Z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0x0101008B171988FF51DB46BD1245E275074FEA</vt:lpwstr>
  </property>
</Properties>
</file>