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03" r:id="rId1"/>
  </p:sldMasterIdLst>
  <p:notesMasterIdLst>
    <p:notesMasterId r:id="rId4"/>
  </p:notesMasterIdLst>
  <p:handoutMasterIdLst>
    <p:handoutMasterId r:id="rId5"/>
  </p:handoutMasterIdLst>
  <p:sldIdLst>
    <p:sldId id="353" r:id="rId2"/>
    <p:sldId id="345" r:id="rId3"/>
  </p:sldIdLst>
  <p:sldSz cx="9906000" cy="6858000" type="A4"/>
  <p:notesSz cx="6858000" cy="9661525"/>
  <p:defaultTextStyle>
    <a:defPPr>
      <a:defRPr lang="ko-KR"/>
    </a:defPPr>
    <a:lvl1pPr algn="l" rtl="0" fontAlgn="base" latinLnBrk="1">
      <a:spcBef>
        <a:spcPct val="2000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457200" algn="l" rtl="0" fontAlgn="base" latinLnBrk="1">
      <a:spcBef>
        <a:spcPct val="2000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914400" algn="l" rtl="0" fontAlgn="base" latinLnBrk="1">
      <a:spcBef>
        <a:spcPct val="2000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371600" algn="l" rtl="0" fontAlgn="base" latinLnBrk="1">
      <a:spcBef>
        <a:spcPct val="2000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828800" algn="l" rtl="0" fontAlgn="base" latinLnBrk="1">
      <a:spcBef>
        <a:spcPct val="2000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657">
          <p15:clr>
            <a:srgbClr val="A4A3A4"/>
          </p15:clr>
        </p15:guide>
        <p15:guide id="2" orient="horz" pos="1207">
          <p15:clr>
            <a:srgbClr val="A4A3A4"/>
          </p15:clr>
        </p15:guide>
        <p15:guide id="3" pos="3075">
          <p15:clr>
            <a:srgbClr val="A4A3A4"/>
          </p15:clr>
        </p15:guide>
        <p15:guide id="4" pos="171">
          <p15:clr>
            <a:srgbClr val="A4A3A4"/>
          </p15:clr>
        </p15:guide>
        <p15:guide id="5" pos="368">
          <p15:clr>
            <a:srgbClr val="A4A3A4"/>
          </p15:clr>
        </p15:guide>
        <p15:guide id="6" pos="262">
          <p15:clr>
            <a:srgbClr val="A4A3A4"/>
          </p15:clr>
        </p15:guide>
        <p15:guide id="7" pos="6118">
          <p15:clr>
            <a:srgbClr val="A4A3A4"/>
          </p15:clr>
        </p15:guide>
        <p15:guide id="8" pos="60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4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CC"/>
    <a:srgbClr val="006699"/>
    <a:srgbClr val="000000"/>
    <a:srgbClr val="33CCCC"/>
    <a:srgbClr val="0099CC"/>
    <a:srgbClr val="006666"/>
    <a:srgbClr val="008080"/>
    <a:srgbClr val="009999"/>
    <a:srgbClr val="85D3D3"/>
    <a:srgbClr val="549CB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79" autoAdjust="0"/>
    <p:restoredTop sz="89809" autoAdjust="0"/>
  </p:normalViewPr>
  <p:slideViewPr>
    <p:cSldViewPr>
      <p:cViewPr varScale="1">
        <p:scale>
          <a:sx n="74" d="100"/>
          <a:sy n="74" d="100"/>
        </p:scale>
        <p:origin x="-1302" y="-96"/>
      </p:cViewPr>
      <p:guideLst>
        <p:guide orient="horz" pos="3657"/>
        <p:guide orient="horz" pos="1207"/>
        <p:guide pos="3075"/>
        <p:guide pos="171"/>
        <p:guide pos="368"/>
        <p:guide pos="262"/>
        <p:guide pos="6118"/>
        <p:guide pos="6008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2106" y="-78"/>
      </p:cViewPr>
      <p:guideLst>
        <p:guide orient="horz" pos="3043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0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7575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0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17575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76C3F008-4373-4562-876B-8C6459E1194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383959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12800" y="723900"/>
            <a:ext cx="5232400" cy="36242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89463"/>
            <a:ext cx="5486400" cy="434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18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7575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8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17575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36D7C6F-0A39-4BD0-BB6F-B26FD8B7BD7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1319996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3"/>
          <p:cNvSpPr>
            <a:spLocks noChangeArrowheads="1"/>
          </p:cNvSpPr>
          <p:nvPr userDrawn="1"/>
        </p:nvSpPr>
        <p:spPr bwMode="auto">
          <a:xfrm>
            <a:off x="303213" y="1574800"/>
            <a:ext cx="9283700" cy="1439863"/>
          </a:xfrm>
          <a:prstGeom prst="roundRect">
            <a:avLst>
              <a:gd name="adj" fmla="val 16667"/>
            </a:avLst>
          </a:prstGeom>
          <a:solidFill>
            <a:schemeClr val="bg1">
              <a:alpha val="70000"/>
            </a:schemeClr>
          </a:solidFill>
          <a:ln w="63500" algn="ctr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342900" indent="-342900" algn="ctr">
              <a:defRPr/>
            </a:pPr>
            <a:endParaRPr lang="ko-KR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26"/>
          <p:cNvSpPr txBox="1">
            <a:spLocks noChangeArrowheads="1"/>
          </p:cNvSpPr>
          <p:nvPr userDrawn="1"/>
        </p:nvSpPr>
        <p:spPr bwMode="auto">
          <a:xfrm>
            <a:off x="4078288" y="1058863"/>
            <a:ext cx="185737" cy="3698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defRPr/>
            </a:pPr>
            <a:endParaRPr lang="ko-KR" altLang="ko-KR" sz="1800" b="0">
              <a:solidFill>
                <a:srgbClr val="FFFFFF"/>
              </a:solidFill>
              <a:latin typeface="Tahoma" pitchFamily="34" charset="0"/>
              <a:ea typeface="HY헤드라인M" pitchFamily="18" charset="-127"/>
            </a:endParaRPr>
          </a:p>
        </p:txBody>
      </p:sp>
      <p:sp>
        <p:nvSpPr>
          <p:cNvPr id="6" name="Rectangle 27"/>
          <p:cNvSpPr>
            <a:spLocks noChangeArrowheads="1"/>
          </p:cNvSpPr>
          <p:nvPr userDrawn="1"/>
        </p:nvSpPr>
        <p:spPr bwMode="auto">
          <a:xfrm>
            <a:off x="3892550" y="1628775"/>
            <a:ext cx="5616575" cy="7921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44"/>
          <p:cNvSpPr>
            <a:spLocks noChangeArrowheads="1"/>
          </p:cNvSpPr>
          <p:nvPr userDrawn="1"/>
        </p:nvSpPr>
        <p:spPr bwMode="auto">
          <a:xfrm>
            <a:off x="417513" y="3221038"/>
            <a:ext cx="63500" cy="352425"/>
          </a:xfrm>
          <a:prstGeom prst="rect">
            <a:avLst/>
          </a:prstGeom>
          <a:solidFill>
            <a:srgbClr val="F7712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68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440267" y="1700216"/>
            <a:ext cx="9128654" cy="865187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 dirty="0"/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40267" y="2492375"/>
            <a:ext cx="6934200" cy="431800"/>
          </a:xfrm>
        </p:spPr>
        <p:txBody>
          <a:bodyPr/>
          <a:lstStyle>
            <a:lvl1pPr marL="0" indent="0"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 dirty="0"/>
          </a:p>
        </p:txBody>
      </p:sp>
      <p:pic>
        <p:nvPicPr>
          <p:cNvPr id="11" name="그림 10" descr="8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4324" y="6185045"/>
            <a:ext cx="1296143" cy="334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28625" y="6185045"/>
            <a:ext cx="1712787" cy="291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0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0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31779"/>
            <a:ext cx="2228850" cy="59340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31779"/>
            <a:ext cx="6521450" cy="59340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784092-CBB0-41A3-A6C1-851520663B9E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0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5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1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052514"/>
            <a:ext cx="437515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052514"/>
            <a:ext cx="437515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2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3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3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3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9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3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1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1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67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71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72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73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74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034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31775"/>
            <a:ext cx="719455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5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052513"/>
            <a:ext cx="8915400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서브타이틀</a:t>
            </a:r>
          </a:p>
          <a:p>
            <a:pPr lvl="1"/>
            <a:r>
              <a:rPr lang="ko-KR" altLang="en-US" smtClean="0"/>
              <a:t>텍스트 타이틀 스타일 </a:t>
            </a:r>
            <a:r>
              <a:rPr lang="en-US" altLang="ko-KR" smtClean="0"/>
              <a:t>01</a:t>
            </a:r>
          </a:p>
          <a:p>
            <a:pPr lvl="2"/>
            <a:r>
              <a:rPr lang="ko-KR" altLang="en-US" smtClean="0"/>
              <a:t>텍스트내용 스타일 </a:t>
            </a:r>
            <a:r>
              <a:rPr lang="en-US" altLang="ko-KR" smtClean="0"/>
              <a:t>01 </a:t>
            </a:r>
          </a:p>
          <a:p>
            <a:pPr lvl="2"/>
            <a:r>
              <a:rPr lang="en-US" altLang="ko-KR" smtClean="0"/>
              <a:t>※ </a:t>
            </a:r>
            <a:r>
              <a:rPr lang="ko-KR" altLang="en-US" smtClean="0"/>
              <a:t>각주 및 텍스트를 입력하세요  </a:t>
            </a:r>
            <a:r>
              <a:rPr lang="en-US" altLang="ko-KR" smtClean="0"/>
              <a:t>(</a:t>
            </a:r>
            <a:r>
              <a:rPr lang="ko-KR" altLang="en-US" smtClean="0"/>
              <a:t>국문 돋움</a:t>
            </a:r>
            <a:r>
              <a:rPr lang="en-US" altLang="ko-KR" smtClean="0"/>
              <a:t>, </a:t>
            </a:r>
            <a:r>
              <a:rPr lang="ko-KR" altLang="en-US" smtClean="0"/>
              <a:t>영문 </a:t>
            </a:r>
            <a:r>
              <a:rPr lang="en-US" altLang="ko-KR" smtClean="0"/>
              <a:t>Helvetica / 10pt)</a:t>
            </a:r>
          </a:p>
          <a:p>
            <a:pPr lvl="1"/>
            <a:endParaRPr lang="en-US" altLang="ko-KR" smtClean="0"/>
          </a:p>
        </p:txBody>
      </p:sp>
      <p:sp>
        <p:nvSpPr>
          <p:cNvPr id="1107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15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05925" y="6424613"/>
            <a:ext cx="3889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CEE321B5-808D-4BCC-A341-15B886507D93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4" r:id="rId1"/>
    <p:sldLayoutId id="2147484505" r:id="rId2"/>
    <p:sldLayoutId id="2147484506" r:id="rId3"/>
    <p:sldLayoutId id="2147484507" r:id="rId4"/>
    <p:sldLayoutId id="2147484508" r:id="rId5"/>
    <p:sldLayoutId id="2147484509" r:id="rId6"/>
    <p:sldLayoutId id="2147484510" r:id="rId7"/>
    <p:sldLayoutId id="2147484511" r:id="rId8"/>
    <p:sldLayoutId id="2147484512" r:id="rId9"/>
    <p:sldLayoutId id="2147484513" r:id="rId10"/>
    <p:sldLayoutId id="2147484514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488" y="836712"/>
            <a:ext cx="9289032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6" name="Rectangle 2"/>
          <p:cNvSpPr txBox="1">
            <a:spLocks noChangeArrowheads="1"/>
          </p:cNvSpPr>
          <p:nvPr/>
        </p:nvSpPr>
        <p:spPr bwMode="auto">
          <a:xfrm>
            <a:off x="309530" y="231775"/>
            <a:ext cx="719455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보령제약 </a:t>
            </a: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e-Accounting </a:t>
            </a:r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시스템 구축 주간업무 보고</a:t>
            </a: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_2</a:t>
            </a:r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주차</a:t>
            </a:r>
            <a:endParaRPr lang="en-US" altLang="ko-KR" sz="1800" dirty="0">
              <a:solidFill>
                <a:srgbClr val="0099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98238" y="764704"/>
          <a:ext cx="9395998" cy="208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5998"/>
              </a:tblGrid>
              <a:tr h="208823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87360979"/>
              </p:ext>
            </p:extLst>
          </p:nvPr>
        </p:nvGraphicFramePr>
        <p:xfrm>
          <a:off x="309530" y="2968778"/>
          <a:ext cx="9395998" cy="3134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8342"/>
                <a:gridCol w="4717656"/>
              </a:tblGrid>
              <a:tr h="2851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금주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(12.08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~ 12.12)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ctr" defTabSz="762000"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차주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(12.15 ~ 12.19)</a:t>
                      </a:r>
                    </a:p>
                  </a:txBody>
                  <a:tcPr marT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98775">
                <a:tc>
                  <a:txBody>
                    <a:bodyPr/>
                    <a:lstStyle/>
                    <a:p>
                      <a:pPr marL="228600" indent="-228600" defTabSz="762000"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스터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데이터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정비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인사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카드 데이터 요청 및 수령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데이터 </a:t>
                      </a: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DB </a:t>
                      </a: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 및 </a:t>
                      </a: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(8 </a:t>
                      </a: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EA </a:t>
                      </a: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Table)</a:t>
                      </a:r>
                    </a:p>
                    <a:p>
                      <a:pPr marL="228600" indent="-228600" defTabSz="762000"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 시연 준비</a:t>
                      </a:r>
                      <a:endParaRPr lang="en-US" altLang="ko-KR" sz="12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- </a:t>
                      </a: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기초데이터 생성</a:t>
                      </a:r>
                      <a:endParaRPr lang="en-US" altLang="ko-KR" sz="12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- </a:t>
                      </a: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프로그램  분석 및 수정</a:t>
                      </a:r>
                      <a:endParaRPr lang="en-US" altLang="ko-KR" sz="12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3. Oracle DB </a:t>
                      </a: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 작업</a:t>
                      </a: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계속</a:t>
                      </a: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50% </a:t>
                      </a: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완성</a:t>
                      </a: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228600" indent="-228600" defTabSz="762000"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- </a:t>
                      </a: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 생성 및 </a:t>
                      </a: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SQL </a:t>
                      </a: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프로그램 수정</a:t>
                      </a:r>
                      <a:endParaRPr lang="en-US" altLang="ko-KR" sz="12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4. </a:t>
                      </a: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프로젝트 관리</a:t>
                      </a:r>
                      <a:endParaRPr lang="en-US" altLang="ko-KR" sz="12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- </a:t>
                      </a: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산출물 템플릿 준비</a:t>
                      </a:r>
                      <a:endParaRPr lang="en-US" altLang="ko-KR" sz="12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- WBS </a:t>
                      </a: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defTabSz="762000">
                        <a:spcAft>
                          <a:spcPts val="30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업무분석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요구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사항 취합 후 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GAP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분석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요구사항정의 완료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spcAft>
                          <a:spcPts val="300"/>
                        </a:spcAft>
                        <a:buFont typeface="+mj-lt"/>
                        <a:buAutoNum type="arabicPeriod" startAt="2"/>
                        <a:defRPr/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 설계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defTabSz="762000"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DB 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Table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 및 업무 프로세스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재정의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spcAft>
                          <a:spcPts val="300"/>
                        </a:spcAft>
                        <a:buFont typeface="+mj-lt"/>
                        <a:buAutoNum type="arabicPeriod" startAt="3"/>
                        <a:defRPr/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마스터 데이터 정비 계속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defTabSz="762000"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- </a:t>
                      </a: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데이터 </a:t>
                      </a: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DB </a:t>
                      </a: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 및 수정 계속</a:t>
                      </a:r>
                      <a:endParaRPr lang="en-US" altLang="ko-KR" sz="12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defTabSz="762000"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- </a:t>
                      </a: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카드 데이터 서버에 저장 하는 방법 </a:t>
                      </a: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수립</a:t>
                      </a:r>
                      <a:endParaRPr lang="en-US" altLang="ko-KR" sz="12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defTabSz="762000"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4. </a:t>
                      </a: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프로그램 개발</a:t>
                      </a:r>
                      <a:endParaRPr lang="en-US" altLang="ko-KR" sz="12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defTabSz="762000"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- </a:t>
                      </a: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기존 프로그램 수정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defTabSz="762000"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endParaRPr lang="en-US" altLang="ko-KR" sz="12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defTabSz="762000"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endParaRPr lang="en-US" altLang="ko-KR" sz="12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 bwMode="auto">
          <a:xfrm>
            <a:off x="2144688" y="1026978"/>
            <a:ext cx="648072" cy="18002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 txBox="1">
            <a:spLocks noChangeArrowheads="1"/>
          </p:cNvSpPr>
          <p:nvPr/>
        </p:nvSpPr>
        <p:spPr bwMode="auto">
          <a:xfrm>
            <a:off x="309530" y="231775"/>
            <a:ext cx="719455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주요 고려사항 및 진행사항</a:t>
            </a:r>
            <a:endParaRPr lang="en-US" altLang="ko-KR" sz="1800" dirty="0">
              <a:solidFill>
                <a:srgbClr val="0099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51770859"/>
              </p:ext>
            </p:extLst>
          </p:nvPr>
        </p:nvGraphicFramePr>
        <p:xfrm>
          <a:off x="380968" y="928670"/>
          <a:ext cx="9072624" cy="1978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78"/>
                <a:gridCol w="3569622"/>
                <a:gridCol w="3145552"/>
                <a:gridCol w="1643072"/>
              </a:tblGrid>
              <a:tr h="343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주요 고려사항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진행사항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8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요구 사항 확실한 정립과 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취합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요구사항의 정의 및 구현여부 결정</a:t>
                      </a:r>
                      <a:endParaRPr lang="en-US" altLang="ko-KR" sz="12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8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프로그램 시연은 현재 </a:t>
                      </a:r>
                      <a:r>
                        <a:rPr lang="ko-KR" altLang="en-US" sz="12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보령제약의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레거시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시스템과 연계가 되지 않아서 많은 제약이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있음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현업으로 받은 데이터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인사 등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수정이 필요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진행 중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인터페이스 정의 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필드 속성 등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카드 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데이터 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인터페이스 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방안</a:t>
                      </a: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(ERP/</a:t>
                      </a:r>
                      <a:r>
                        <a:rPr lang="ko-KR" altLang="en-US" sz="12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베즈컴</a:t>
                      </a: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결정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16680</TotalTime>
  <Words>223</Words>
  <Application>Microsoft Office PowerPoint</Application>
  <PresentationFormat>A4 용지(210x297mm)</PresentationFormat>
  <Paragraphs>40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2_기본 디자인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bizsp</dc:creator>
  <cp:lastModifiedBy>bizsp</cp:lastModifiedBy>
  <cp:revision>9</cp:revision>
  <dcterms:created xsi:type="dcterms:W3CDTF">2007-04-12T17:09:17Z</dcterms:created>
  <dcterms:modified xsi:type="dcterms:W3CDTF">2014-12-11T09:16:05Z</dcterms:modified>
</cp:coreProperties>
</file>