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3" r:id="rId1"/>
  </p:sldMasterIdLst>
  <p:notesMasterIdLst>
    <p:notesMasterId r:id="rId6"/>
  </p:notesMasterIdLst>
  <p:handoutMasterIdLst>
    <p:handoutMasterId r:id="rId7"/>
  </p:handoutMasterIdLst>
  <p:sldIdLst>
    <p:sldId id="353" r:id="rId2"/>
    <p:sldId id="345" r:id="rId3"/>
    <p:sldId id="354" r:id="rId4"/>
    <p:sldId id="356" r:id="rId5"/>
  </p:sldIdLst>
  <p:sldSz cx="9906000" cy="6858000" type="A4"/>
  <p:notesSz cx="6858000" cy="96615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657">
          <p15:clr>
            <a:srgbClr val="A4A3A4"/>
          </p15:clr>
        </p15:guide>
        <p15:guide id="2" orient="horz" pos="1207">
          <p15:clr>
            <a:srgbClr val="A4A3A4"/>
          </p15:clr>
        </p15:guide>
        <p15:guide id="3" pos="3075">
          <p15:clr>
            <a:srgbClr val="A4A3A4"/>
          </p15:clr>
        </p15:guide>
        <p15:guide id="4" pos="171">
          <p15:clr>
            <a:srgbClr val="A4A3A4"/>
          </p15:clr>
        </p15:guide>
        <p15:guide id="5" pos="368">
          <p15:clr>
            <a:srgbClr val="A4A3A4"/>
          </p15:clr>
        </p15:guide>
        <p15:guide id="6" pos="262">
          <p15:clr>
            <a:srgbClr val="A4A3A4"/>
          </p15:clr>
        </p15:guide>
        <p15:guide id="7" pos="6118">
          <p15:clr>
            <a:srgbClr val="A4A3A4"/>
          </p15:clr>
        </p15:guide>
        <p15:guide id="8" pos="600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CC"/>
    <a:srgbClr val="006699"/>
    <a:srgbClr val="000000"/>
    <a:srgbClr val="33CCCC"/>
    <a:srgbClr val="0099CC"/>
    <a:srgbClr val="006666"/>
    <a:srgbClr val="008080"/>
    <a:srgbClr val="009999"/>
    <a:srgbClr val="85D3D3"/>
    <a:srgbClr val="549CB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9" autoAdjust="0"/>
    <p:restoredTop sz="89809" autoAdjust="0"/>
  </p:normalViewPr>
  <p:slideViewPr>
    <p:cSldViewPr>
      <p:cViewPr varScale="1">
        <p:scale>
          <a:sx n="74" d="100"/>
          <a:sy n="74" d="100"/>
        </p:scale>
        <p:origin x="-1302" y="-96"/>
      </p:cViewPr>
      <p:guideLst>
        <p:guide orient="horz" pos="3657"/>
        <p:guide orient="horz" pos="1207"/>
        <p:guide pos="3075"/>
        <p:guide pos="171"/>
        <p:guide pos="368"/>
        <p:guide pos="262"/>
        <p:guide pos="6118"/>
        <p:guide pos="6008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06" y="-78"/>
      </p:cViewPr>
      <p:guideLst>
        <p:guide orient="horz" pos="3043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6C3F008-4373-4562-876B-8C6459E119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83959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2800" y="723900"/>
            <a:ext cx="523240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89463"/>
            <a:ext cx="548640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36D7C6F-0A39-4BD0-BB6F-B26FD8B7BD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1999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303213" y="1574800"/>
            <a:ext cx="9283700" cy="143986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 w="63500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ko-KR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 userDrawn="1"/>
        </p:nvSpPr>
        <p:spPr bwMode="auto">
          <a:xfrm>
            <a:off x="4078288" y="1058863"/>
            <a:ext cx="185737" cy="369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ko-KR" altLang="ko-KR" sz="1800" b="0">
              <a:solidFill>
                <a:srgbClr val="FFFFFF"/>
              </a:solidFill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3892550" y="1628775"/>
            <a:ext cx="5616575" cy="792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417513" y="3221038"/>
            <a:ext cx="63500" cy="352425"/>
          </a:xfrm>
          <a:prstGeom prst="rect">
            <a:avLst/>
          </a:prstGeom>
          <a:solidFill>
            <a:srgbClr val="F771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40267" y="1700216"/>
            <a:ext cx="9128654" cy="86518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0267" y="2492375"/>
            <a:ext cx="6934200" cy="431800"/>
          </a:xfrm>
        </p:spPr>
        <p:txBody>
          <a:bodyPr/>
          <a:lstStyle>
            <a:lvl1pPr marL="0" indent="0"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 dirty="0"/>
          </a:p>
        </p:txBody>
      </p:sp>
      <p:pic>
        <p:nvPicPr>
          <p:cNvPr id="11" name="그림 10" descr="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4324" y="6185045"/>
            <a:ext cx="1296143" cy="33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8625" y="6185045"/>
            <a:ext cx="1712787" cy="29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31779"/>
            <a:ext cx="2228850" cy="5934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31779"/>
            <a:ext cx="6521450" cy="5934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84092-CBB0-41A3-A6C1-851520663B9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3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9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67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1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72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3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4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3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5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52513"/>
            <a:ext cx="8915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서브타이틀</a:t>
            </a:r>
          </a:p>
          <a:p>
            <a:pPr lvl="1"/>
            <a:r>
              <a:rPr lang="ko-KR" altLang="en-US" smtClean="0"/>
              <a:t>텍스트 타이틀 스타일 </a:t>
            </a:r>
            <a:r>
              <a:rPr lang="en-US" altLang="ko-KR" smtClean="0"/>
              <a:t>01</a:t>
            </a:r>
          </a:p>
          <a:p>
            <a:pPr lvl="2"/>
            <a:r>
              <a:rPr lang="ko-KR" altLang="en-US" smtClean="0"/>
              <a:t>텍스트내용 스타일 </a:t>
            </a:r>
            <a:r>
              <a:rPr lang="en-US" altLang="ko-KR" smtClean="0"/>
              <a:t>01 </a:t>
            </a:r>
          </a:p>
          <a:p>
            <a:pPr lvl="2"/>
            <a:r>
              <a:rPr lang="en-US" altLang="ko-KR" smtClean="0"/>
              <a:t>※ </a:t>
            </a:r>
            <a:r>
              <a:rPr lang="ko-KR" altLang="en-US" smtClean="0"/>
              <a:t>각주 및 텍스트를 입력하세요  </a:t>
            </a:r>
            <a:r>
              <a:rPr lang="en-US" altLang="ko-KR" smtClean="0"/>
              <a:t>(</a:t>
            </a:r>
            <a:r>
              <a:rPr lang="ko-KR" altLang="en-US" smtClean="0"/>
              <a:t>국문 돋움</a:t>
            </a:r>
            <a:r>
              <a:rPr lang="en-US" altLang="ko-KR" smtClean="0"/>
              <a:t>, </a:t>
            </a:r>
            <a:r>
              <a:rPr lang="ko-KR" altLang="en-US" smtClean="0"/>
              <a:t>영문 </a:t>
            </a:r>
            <a:r>
              <a:rPr lang="en-US" altLang="ko-KR" smtClean="0"/>
              <a:t>Helvetica / 10pt)</a:t>
            </a:r>
          </a:p>
          <a:p>
            <a:pPr lvl="1"/>
            <a:endParaRPr lang="en-US" altLang="ko-KR" smtClean="0"/>
          </a:p>
        </p:txBody>
      </p:sp>
      <p:sp>
        <p:nvSpPr>
          <p:cNvPr id="1107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15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05925" y="6424613"/>
            <a:ext cx="3889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EE321B5-808D-4BCC-A341-15B886507D9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764705"/>
            <a:ext cx="943304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_7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7360979"/>
              </p:ext>
            </p:extLst>
          </p:nvPr>
        </p:nvGraphicFramePr>
        <p:xfrm>
          <a:off x="309530" y="2946911"/>
          <a:ext cx="9395998" cy="372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342"/>
                <a:gridCol w="4717656"/>
              </a:tblGrid>
              <a:tr h="517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금주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(1.12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~ 1.16)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(1.19 ~ 01.23)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2583"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프로그램 설계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상세설계 보완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화면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개발사양서 작성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사용자화면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프로그램목록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정의 및 인터페이스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정의서 작성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디자인 시안결정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등록화면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및 개발 작업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업무분석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업무부문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인터페이스분석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네트워크 환경분석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업무설계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데이터모델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기초데이터 확보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 공통모듈 개발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코드 등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프로그램 설계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 화면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설계보완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결재선 설계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디자인 개발 완료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인터페이스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설계 확정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백엔드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공통모듈 개발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계속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시스템관리 부문 개발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데이터모델링 완료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 구축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개발사 내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4592960" y="1052736"/>
            <a:ext cx="576064" cy="18722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주요 고려사항 및 진행사항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51770859"/>
              </p:ext>
            </p:extLst>
          </p:nvPr>
        </p:nvGraphicFramePr>
        <p:xfrm>
          <a:off x="380968" y="928671"/>
          <a:ext cx="9252552" cy="2151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46"/>
                <a:gridCol w="3273234"/>
                <a:gridCol w="3575115"/>
                <a:gridCol w="1675657"/>
              </a:tblGrid>
              <a:tr h="339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고려사항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결재선 설계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매뉴얼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지정 방식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알고리즘 적용 방식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마스터 인터페이스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적재 방안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일일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배치작업시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검토사항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업데이트 적재 방식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삭제 후 적재 방식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생성일자 및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변경일자관리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여부 확인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51770859"/>
              </p:ext>
            </p:extLst>
          </p:nvPr>
        </p:nvGraphicFramePr>
        <p:xfrm>
          <a:off x="380968" y="928671"/>
          <a:ext cx="9252552" cy="5452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216"/>
                <a:gridCol w="3024336"/>
              </a:tblGrid>
              <a:tr h="484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보령제약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비즈에스피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855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개발 네트워크 환경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Line 27"/>
          <p:cNvSpPr>
            <a:spLocks noChangeShapeType="1"/>
          </p:cNvSpPr>
          <p:nvPr/>
        </p:nvSpPr>
        <p:spPr bwMode="auto">
          <a:xfrm>
            <a:off x="4748906" y="4267624"/>
            <a:ext cx="0" cy="106399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Line 26"/>
          <p:cNvSpPr>
            <a:spLocks noChangeShapeType="1"/>
          </p:cNvSpPr>
          <p:nvPr/>
        </p:nvSpPr>
        <p:spPr bwMode="auto">
          <a:xfrm>
            <a:off x="1073431" y="4242181"/>
            <a:ext cx="0" cy="36036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>
            <a:off x="2009630" y="4242181"/>
            <a:ext cx="0" cy="36036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676930" y="5377244"/>
            <a:ext cx="710451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algn="ctr" fontAlgn="ctr"/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PC</a:t>
            </a:r>
          </a:p>
        </p:txBody>
      </p:sp>
      <p:sp>
        <p:nvSpPr>
          <p:cNvPr id="8" name="Text Box 44"/>
          <p:cNvSpPr txBox="1">
            <a:spLocks noChangeArrowheads="1"/>
          </p:cNvSpPr>
          <p:nvPr/>
        </p:nvSpPr>
        <p:spPr bwMode="auto">
          <a:xfrm>
            <a:off x="1521848" y="5377244"/>
            <a:ext cx="710451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algn="ctr" fontAlgn="ctr"/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PC</a:t>
            </a:r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478071" y="4242181"/>
            <a:ext cx="5606397" cy="0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50" descr="attview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6339" y="2346459"/>
            <a:ext cx="8572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0" descr="attview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5720" y="2346459"/>
            <a:ext cx="85883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3358079" y="3321025"/>
            <a:ext cx="1243" cy="921156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>
            <a:off x="5997906" y="3285021"/>
            <a:ext cx="0" cy="95716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02976" y="4519278"/>
            <a:ext cx="1219200" cy="1219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7197" y="2497868"/>
            <a:ext cx="1219200" cy="12192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7583" y="4612268"/>
            <a:ext cx="828575" cy="828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8770" y="4612268"/>
            <a:ext cx="828575" cy="828575"/>
          </a:xfrm>
          <a:prstGeom prst="rect">
            <a:avLst/>
          </a:prstGeom>
        </p:spPr>
      </p:pic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3220375" y="5657146"/>
            <a:ext cx="181011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ko-KR" sz="105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E-Accounting (</a:t>
            </a:r>
            <a:r>
              <a:rPr lang="ko-KR" altLang="en-US" sz="105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운영 </a:t>
            </a:r>
            <a:r>
              <a:rPr lang="en-US" altLang="ko-KR" sz="105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WAS)</a:t>
            </a:r>
          </a:p>
          <a:p>
            <a:pPr algn="ctr" fontAlgn="ctr">
              <a:defRPr/>
            </a:pPr>
            <a:r>
              <a:rPr lang="en-US" altLang="ko-KR" sz="105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50" dirty="0" smtClean="0">
                <a:solidFill>
                  <a:srgbClr val="FF0000"/>
                </a:solidFill>
              </a:rPr>
              <a:t>203.228.180.199</a:t>
            </a:r>
            <a:r>
              <a:rPr lang="en-US" altLang="ko-KR" sz="105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5040541" y="1627253"/>
            <a:ext cx="159370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ko-KR" sz="105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E-Accounting(</a:t>
            </a:r>
            <a:r>
              <a:rPr lang="ko-KR" altLang="en-US" sz="105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운영</a:t>
            </a:r>
            <a:r>
              <a:rPr lang="en-US" altLang="ko-KR" sz="105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DB)</a:t>
            </a:r>
          </a:p>
          <a:p>
            <a:pPr algn="ctr" fontAlgn="ctr">
              <a:defRPr/>
            </a:pPr>
            <a:r>
              <a:rPr lang="en-US" altLang="ko-KR" sz="1050" dirty="0">
                <a:solidFill>
                  <a:srgbClr val="FF0000"/>
                </a:solidFill>
              </a:rPr>
              <a:t>(172.16.1.78</a:t>
            </a:r>
            <a:r>
              <a:rPr lang="en-US" altLang="ko-KR" sz="1050" dirty="0" smtClean="0">
                <a:solidFill>
                  <a:srgbClr val="FF0000"/>
                </a:solidFill>
              </a:rPr>
              <a:t>)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70358" y="2163490"/>
            <a:ext cx="781710" cy="270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운영환경</a:t>
            </a:r>
            <a:endParaRPr lang="en-US" altLang="ko-KR" sz="10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74620" y="2222602"/>
            <a:ext cx="781710" cy="2923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ko-KR" altLang="en-US" sz="10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개발환경</a:t>
            </a:r>
            <a:endParaRPr lang="en-US" altLang="ko-KR" sz="10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7317278" y="1412776"/>
            <a:ext cx="758541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algn="l" fontAlgn="ctr">
              <a:defRPr/>
            </a:pPr>
            <a:r>
              <a:rPr lang="ko-KR" altLang="en-US" sz="105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개발자</a:t>
            </a:r>
            <a:r>
              <a:rPr lang="en-US" altLang="ko-KR" sz="105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PC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112531" y="1699008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xxx.xxx.xxx.xxx</a:t>
            </a:r>
            <a:endParaRPr lang="ko-KR" altLang="en-US" dirty="0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H="1">
            <a:off x="6924237" y="3537047"/>
            <a:ext cx="772559" cy="1312567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50" descr="attview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4211" y="2323408"/>
            <a:ext cx="8572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2205951" y="3297974"/>
            <a:ext cx="1243" cy="921156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1952762" y="1552752"/>
            <a:ext cx="101502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ko-KR" sz="105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E-HR </a:t>
            </a:r>
          </a:p>
          <a:p>
            <a:pPr algn="ctr" fontAlgn="ctr">
              <a:defRPr/>
            </a:pPr>
            <a:r>
              <a:rPr lang="en-US" altLang="ko-KR" sz="105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5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172.16.2.19</a:t>
            </a:r>
            <a:r>
              <a:rPr lang="en-US" altLang="ko-KR" sz="105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5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0358" y="5128878"/>
            <a:ext cx="1219200" cy="528268"/>
          </a:xfrm>
          <a:prstGeom prst="rect">
            <a:avLst/>
          </a:prstGeom>
        </p:spPr>
      </p:pic>
      <p:pic>
        <p:nvPicPr>
          <p:cNvPr id="32" name="Picture 2" descr="http://pds8.egloos.com/pds/200807/09/42/e0034142_487450da7b73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67787" y="4849615"/>
            <a:ext cx="1549491" cy="105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Line 27"/>
          <p:cNvSpPr>
            <a:spLocks noChangeShapeType="1"/>
          </p:cNvSpPr>
          <p:nvPr/>
        </p:nvSpPr>
        <p:spPr bwMode="auto">
          <a:xfrm flipV="1">
            <a:off x="4952068" y="5377242"/>
            <a:ext cx="815719" cy="1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26288" y="4978242"/>
            <a:ext cx="1219200" cy="1219200"/>
          </a:xfrm>
          <a:prstGeom prst="rect">
            <a:avLst/>
          </a:prstGeom>
        </p:spPr>
      </p:pic>
      <p:sp>
        <p:nvSpPr>
          <p:cNvPr id="35" name="Line 27"/>
          <p:cNvSpPr>
            <a:spLocks noChangeShapeType="1"/>
          </p:cNvSpPr>
          <p:nvPr/>
        </p:nvSpPr>
        <p:spPr bwMode="auto">
          <a:xfrm flipH="1" flipV="1">
            <a:off x="7310515" y="5377243"/>
            <a:ext cx="1267946" cy="129268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8218423" y="4692010"/>
            <a:ext cx="1111202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algn="l" fontAlgn="ctr">
              <a:defRPr/>
            </a:pPr>
            <a:r>
              <a:rPr lang="en-US" altLang="ko-KR" sz="105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VAN(</a:t>
            </a:r>
            <a:r>
              <a:rPr lang="ko-KR" altLang="en-US" sz="1050" b="1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베스텍컴</a:t>
            </a:r>
            <a:r>
              <a:rPr lang="en-US" altLang="ko-KR" sz="105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37" name="Picture 4" descr="http://pixabay.com/static/uploads/photo/2012/04/14/15/04/firewall-34227_64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7610" y="4602543"/>
            <a:ext cx="542589" cy="30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Line 27"/>
          <p:cNvSpPr>
            <a:spLocks noChangeShapeType="1"/>
          </p:cNvSpPr>
          <p:nvPr/>
        </p:nvSpPr>
        <p:spPr bwMode="auto">
          <a:xfrm>
            <a:off x="4170358" y="5026555"/>
            <a:ext cx="609599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3023604" y="1590045"/>
            <a:ext cx="109036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algn="l" fontAlgn="ctr">
              <a:defRPr/>
            </a:pPr>
            <a:r>
              <a:rPr lang="en-US" altLang="ko-KR" sz="105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DIGEX ERP</a:t>
            </a:r>
          </a:p>
          <a:p>
            <a:pPr algn="l" fontAlgn="ctr">
              <a:defRPr/>
            </a:pPr>
            <a:r>
              <a:rPr lang="en-US" altLang="ko-KR" sz="105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50" dirty="0" smtClean="0"/>
              <a:t>172.16.1.31</a:t>
            </a:r>
            <a:r>
              <a:rPr lang="en-US" altLang="ko-KR" sz="105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40" name="Picture 50" descr="attview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9909" y="2607405"/>
            <a:ext cx="85883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73964" y="2298655"/>
            <a:ext cx="1219200" cy="1219200"/>
          </a:xfrm>
          <a:prstGeom prst="rect">
            <a:avLst/>
          </a:prstGeom>
        </p:spPr>
      </p:pic>
      <p:sp>
        <p:nvSpPr>
          <p:cNvPr id="42" name="Line 27"/>
          <p:cNvSpPr>
            <a:spLocks noChangeShapeType="1"/>
          </p:cNvSpPr>
          <p:nvPr/>
        </p:nvSpPr>
        <p:spPr bwMode="auto">
          <a:xfrm>
            <a:off x="7855876" y="3066314"/>
            <a:ext cx="609599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1pPr>
            <a:lvl2pPr marL="4572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2pPr>
            <a:lvl3pPr marL="9144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3pPr>
            <a:lvl4pPr marL="13716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4pPr>
            <a:lvl5pPr marL="1828800"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51770859"/>
              </p:ext>
            </p:extLst>
          </p:nvPr>
        </p:nvGraphicFramePr>
        <p:xfrm>
          <a:off x="380968" y="928671"/>
          <a:ext cx="9252552" cy="5452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216"/>
                <a:gridCol w="3024336"/>
              </a:tblGrid>
              <a:tr h="484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보령제약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6855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인터페이스 환경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원통 43"/>
          <p:cNvSpPr/>
          <p:nvPr/>
        </p:nvSpPr>
        <p:spPr>
          <a:xfrm>
            <a:off x="5097016" y="3312487"/>
            <a:ext cx="1224136" cy="1368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e-Accounting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원통 44"/>
          <p:cNvSpPr/>
          <p:nvPr/>
        </p:nvSpPr>
        <p:spPr>
          <a:xfrm>
            <a:off x="1136576" y="1944335"/>
            <a:ext cx="1224136" cy="1368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eHR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원통 45"/>
          <p:cNvSpPr/>
          <p:nvPr/>
        </p:nvSpPr>
        <p:spPr>
          <a:xfrm>
            <a:off x="1136576" y="3447286"/>
            <a:ext cx="1224136" cy="1368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DIGEX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ERP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왼쪽/오른쪽 화살표 46"/>
          <p:cNvSpPr/>
          <p:nvPr/>
        </p:nvSpPr>
        <p:spPr>
          <a:xfrm>
            <a:off x="3530354" y="3960559"/>
            <a:ext cx="1494653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56856" y="3627231"/>
            <a:ext cx="686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DBLink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3656855" y="1926484"/>
            <a:ext cx="686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DBLink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51" idx="1"/>
            <a:endCxn id="44" idx="4"/>
          </p:cNvCxnSpPr>
          <p:nvPr/>
        </p:nvCxnSpPr>
        <p:spPr>
          <a:xfrm flipH="1">
            <a:off x="6321152" y="3996563"/>
            <a:ext cx="196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281752" y="3312487"/>
            <a:ext cx="99172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VAN</a:t>
            </a:r>
            <a:r>
              <a:rPr lang="ko-KR" altLang="en-US" sz="1400" dirty="0" smtClean="0">
                <a:solidFill>
                  <a:schemeClr val="tx1"/>
                </a:solidFill>
              </a:rPr>
              <a:t>수신처리서버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58203" y="4104736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카드사용내역매입정보</a:t>
            </a:r>
            <a:endParaRPr lang="ko-KR" altLang="en-US" sz="1200" dirty="0"/>
          </a:p>
        </p:txBody>
      </p:sp>
      <p:cxnSp>
        <p:nvCxnSpPr>
          <p:cNvPr id="53" name="구부러진 연결선 52"/>
          <p:cNvCxnSpPr>
            <a:stCxn id="51" idx="2"/>
            <a:endCxn id="46" idx="3"/>
          </p:cNvCxnSpPr>
          <p:nvPr/>
        </p:nvCxnSpPr>
        <p:spPr>
          <a:xfrm rot="5400000">
            <a:off x="5195731" y="1233552"/>
            <a:ext cx="134799" cy="7028972"/>
          </a:xfrm>
          <a:prstGeom prst="curvedConnector3">
            <a:avLst>
              <a:gd name="adj1" fmla="val 6498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802722" y="5879623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카드사용내역매입정보</a:t>
            </a:r>
            <a:endParaRPr lang="ko-KR" altLang="en-US" sz="1200" dirty="0"/>
          </a:p>
        </p:txBody>
      </p:sp>
      <p:sp>
        <p:nvSpPr>
          <p:cNvPr id="55" name="왼쪽/위쪽 화살표 54"/>
          <p:cNvSpPr/>
          <p:nvPr/>
        </p:nvSpPr>
        <p:spPr>
          <a:xfrm flipV="1">
            <a:off x="3656854" y="2207215"/>
            <a:ext cx="2304257" cy="1008112"/>
          </a:xfrm>
          <a:prstGeom prst="leftUpArrow">
            <a:avLst>
              <a:gd name="adj1" fmla="val 11257"/>
              <a:gd name="adj2" fmla="val 18128"/>
              <a:gd name="adj3" fmla="val 23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60712" y="1947610"/>
            <a:ext cx="646331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인사</a:t>
            </a:r>
            <a:endParaRPr lang="en-US" altLang="ko-KR" sz="1200" dirty="0" smtClean="0"/>
          </a:p>
          <a:p>
            <a:r>
              <a:rPr lang="ko-KR" altLang="en-US" sz="1200" dirty="0" smtClean="0"/>
              <a:t>조직도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2360712" y="3448995"/>
            <a:ext cx="1300356" cy="1163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법인카</a:t>
            </a:r>
            <a:r>
              <a:rPr lang="ko-KR" altLang="en-US" sz="1200" dirty="0"/>
              <a:t>드</a:t>
            </a:r>
            <a:endParaRPr lang="en-US" altLang="ko-KR" sz="1200" dirty="0" smtClean="0"/>
          </a:p>
          <a:p>
            <a:r>
              <a:rPr lang="ko-KR" altLang="en-US" sz="1200" dirty="0" smtClean="0"/>
              <a:t>회계세부계정</a:t>
            </a:r>
            <a:endParaRPr lang="en-US" altLang="ko-KR" sz="1200" dirty="0" smtClean="0"/>
          </a:p>
          <a:p>
            <a:r>
              <a:rPr lang="ko-KR" altLang="en-US" sz="1200" dirty="0" smtClean="0"/>
              <a:t>거래처</a:t>
            </a:r>
            <a:endParaRPr lang="en-US" altLang="ko-KR" sz="1200" dirty="0" smtClean="0"/>
          </a:p>
          <a:p>
            <a:r>
              <a:rPr lang="ko-KR" altLang="en-US" sz="1200" i="1" dirty="0" smtClean="0"/>
              <a:t>공정거래규약</a:t>
            </a:r>
            <a:endParaRPr lang="en-US" altLang="ko-KR" sz="1200" i="1" dirty="0" smtClean="0"/>
          </a:p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전표처리결과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3440832" y="4635412"/>
            <a:ext cx="19383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카드거래최종승인정보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4352867" y="3642620"/>
            <a:ext cx="14750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@PHARM_DIGEX31</a:t>
            </a:r>
            <a:endParaRPr lang="ko-KR" altLang="en-US" sz="1100" dirty="0"/>
          </a:p>
        </p:txBody>
      </p:sp>
      <p:sp>
        <p:nvSpPr>
          <p:cNvPr id="60" name="직사각형 59"/>
          <p:cNvSpPr/>
          <p:nvPr/>
        </p:nvSpPr>
        <p:spPr>
          <a:xfrm>
            <a:off x="4384321" y="1916832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@BORYUNGEHR</a:t>
            </a:r>
            <a:endParaRPr lang="ko-KR" altLang="en-US" sz="1100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2782864" y="4943519"/>
            <a:ext cx="22259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2407582" y="3414672"/>
            <a:ext cx="17449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2383319" y="1947610"/>
            <a:ext cx="638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17220</TotalTime>
  <Words>269</Words>
  <Application>Microsoft Office PowerPoint</Application>
  <PresentationFormat>A4 용지(210x297mm)</PresentationFormat>
  <Paragraphs>77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2_기본 디자인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bizsp</dc:creator>
  <cp:lastModifiedBy>bizsp</cp:lastModifiedBy>
  <cp:revision>25</cp:revision>
  <dcterms:created xsi:type="dcterms:W3CDTF">2007-04-12T17:09:17Z</dcterms:created>
  <dcterms:modified xsi:type="dcterms:W3CDTF">2015-01-15T12:21:46Z</dcterms:modified>
</cp:coreProperties>
</file>