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3" r:id="rId1"/>
    <p:sldMasterId id="2147484515" r:id="rId2"/>
  </p:sldMasterIdLst>
  <p:notesMasterIdLst>
    <p:notesMasterId r:id="rId6"/>
  </p:notesMasterIdLst>
  <p:handoutMasterIdLst>
    <p:handoutMasterId r:id="rId7"/>
  </p:handoutMasterIdLst>
  <p:sldIdLst>
    <p:sldId id="353" r:id="rId3"/>
    <p:sldId id="345" r:id="rId4"/>
    <p:sldId id="354" r:id="rId5"/>
  </p:sldIdLst>
  <p:sldSz cx="9906000" cy="6858000" type="A4"/>
  <p:notesSz cx="6858000" cy="9661525"/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57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pos="3075">
          <p15:clr>
            <a:srgbClr val="A4A3A4"/>
          </p15:clr>
        </p15:guide>
        <p15:guide id="4" pos="171">
          <p15:clr>
            <a:srgbClr val="A4A3A4"/>
          </p15:clr>
        </p15:guide>
        <p15:guide id="5" pos="368">
          <p15:clr>
            <a:srgbClr val="A4A3A4"/>
          </p15:clr>
        </p15:guide>
        <p15:guide id="6" pos="262">
          <p15:clr>
            <a:srgbClr val="A4A3A4"/>
          </p15:clr>
        </p15:guide>
        <p15:guide id="7" pos="6118">
          <p15:clr>
            <a:srgbClr val="A4A3A4"/>
          </p15:clr>
        </p15:guide>
        <p15:guide id="8" pos="60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4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006699"/>
    <a:srgbClr val="000000"/>
    <a:srgbClr val="33CCCC"/>
    <a:srgbClr val="0099CC"/>
    <a:srgbClr val="006666"/>
    <a:srgbClr val="008080"/>
    <a:srgbClr val="009999"/>
    <a:srgbClr val="85D3D3"/>
    <a:srgbClr val="549CB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79" autoAdjust="0"/>
    <p:restoredTop sz="89809" autoAdjust="0"/>
  </p:normalViewPr>
  <p:slideViewPr>
    <p:cSldViewPr>
      <p:cViewPr varScale="1">
        <p:scale>
          <a:sx n="74" d="100"/>
          <a:sy n="74" d="100"/>
        </p:scale>
        <p:origin x="-1302" y="-96"/>
      </p:cViewPr>
      <p:guideLst>
        <p:guide orient="horz" pos="3657"/>
        <p:guide orient="horz" pos="1207"/>
        <p:guide pos="3075"/>
        <p:guide pos="171"/>
        <p:guide pos="368"/>
        <p:guide pos="262"/>
        <p:guide pos="6118"/>
        <p:guide pos="6008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2106" y="-78"/>
      </p:cViewPr>
      <p:guideLst>
        <p:guide orient="horz" pos="3043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0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76C3F008-4373-4562-876B-8C6459E119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383959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2800" y="723900"/>
            <a:ext cx="523240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89463"/>
            <a:ext cx="5486400" cy="434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757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36D7C6F-0A39-4BD0-BB6F-B26FD8B7B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1999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303213" y="1574800"/>
            <a:ext cx="9283700" cy="1439863"/>
          </a:xfrm>
          <a:prstGeom prst="roundRect">
            <a:avLst>
              <a:gd name="adj" fmla="val 16667"/>
            </a:avLst>
          </a:prstGeom>
          <a:solidFill>
            <a:schemeClr val="bg1">
              <a:alpha val="70000"/>
            </a:schemeClr>
          </a:solidFill>
          <a:ln w="635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marL="342900" indent="-342900" algn="ctr">
              <a:defRPr/>
            </a:pPr>
            <a:endParaRPr lang="ko-KR" altLang="ko-KR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 userDrawn="1"/>
        </p:nvSpPr>
        <p:spPr bwMode="auto">
          <a:xfrm>
            <a:off x="4078288" y="1058863"/>
            <a:ext cx="185737" cy="3698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endParaRPr lang="ko-KR" altLang="ko-KR" sz="1800" b="0">
              <a:solidFill>
                <a:srgbClr val="FFFFFF"/>
              </a:solidFill>
              <a:latin typeface="Tahoma" pitchFamily="34" charset="0"/>
              <a:ea typeface="HY헤드라인M" pitchFamily="18" charset="-127"/>
            </a:endParaRPr>
          </a:p>
        </p:txBody>
      </p:sp>
      <p:sp>
        <p:nvSpPr>
          <p:cNvPr id="6" name="Rectangle 27"/>
          <p:cNvSpPr>
            <a:spLocks noChangeArrowheads="1"/>
          </p:cNvSpPr>
          <p:nvPr userDrawn="1"/>
        </p:nvSpPr>
        <p:spPr bwMode="auto">
          <a:xfrm>
            <a:off x="3892550" y="1628775"/>
            <a:ext cx="5616575" cy="7921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44"/>
          <p:cNvSpPr>
            <a:spLocks noChangeArrowheads="1"/>
          </p:cNvSpPr>
          <p:nvPr userDrawn="1"/>
        </p:nvSpPr>
        <p:spPr bwMode="auto">
          <a:xfrm>
            <a:off x="417513" y="3221038"/>
            <a:ext cx="63500" cy="352425"/>
          </a:xfrm>
          <a:prstGeom prst="rect">
            <a:avLst/>
          </a:prstGeom>
          <a:solidFill>
            <a:srgbClr val="F771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440267" y="1700216"/>
            <a:ext cx="9128654" cy="865187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40267" y="2492375"/>
            <a:ext cx="6934200" cy="431800"/>
          </a:xfrm>
        </p:spPr>
        <p:txBody>
          <a:bodyPr/>
          <a:lstStyle>
            <a:lvl1pPr marL="0" indent="0"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 dirty="0"/>
          </a:p>
        </p:txBody>
      </p:sp>
      <p:pic>
        <p:nvPicPr>
          <p:cNvPr id="11" name="그림 10" descr="8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4324" y="6185045"/>
            <a:ext cx="1296143" cy="33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428625" y="6185045"/>
            <a:ext cx="1712787" cy="29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31779"/>
            <a:ext cx="2228850" cy="5934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31779"/>
            <a:ext cx="6521450" cy="5934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754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6814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0847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900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6805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5467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0307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89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4092-CBB0-41A3-A6C1-851520663B9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95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8703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91F8-3096-4792-93E7-93F301B896D5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2015-01-22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0075D-2501-4A07-81D5-E6B3B2EC6D8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943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052514"/>
            <a:ext cx="437515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3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9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1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/>
              </a:gs>
              <a:gs pos="100000">
                <a:schemeClr val="tx1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67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1" name="AutoShape 47"/>
          <p:cNvSpPr>
            <a:spLocks noChangeArrowheads="1"/>
          </p:cNvSpPr>
          <p:nvPr userDrawn="1"/>
        </p:nvSpPr>
        <p:spPr bwMode="auto">
          <a:xfrm>
            <a:off x="111125" y="6500813"/>
            <a:ext cx="2259013" cy="2159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72" name="AutoShape 48"/>
          <p:cNvSpPr>
            <a:spLocks noChangeArrowheads="1"/>
          </p:cNvSpPr>
          <p:nvPr userDrawn="1"/>
        </p:nvSpPr>
        <p:spPr bwMode="auto">
          <a:xfrm>
            <a:off x="9307513" y="6480175"/>
            <a:ext cx="390525" cy="22860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3" name="Rectangle 49"/>
          <p:cNvSpPr>
            <a:spLocks noChangeArrowheads="1"/>
          </p:cNvSpPr>
          <p:nvPr userDrawn="1"/>
        </p:nvSpPr>
        <p:spPr bwMode="auto">
          <a:xfrm>
            <a:off x="0" y="6688138"/>
            <a:ext cx="9906000" cy="36512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tx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074" name="Text Box 50"/>
          <p:cNvSpPr txBox="1">
            <a:spLocks noChangeArrowheads="1"/>
          </p:cNvSpPr>
          <p:nvPr userDrawn="1"/>
        </p:nvSpPr>
        <p:spPr bwMode="auto">
          <a:xfrm>
            <a:off x="3392488" y="6673850"/>
            <a:ext cx="3121025" cy="195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1000" baseline="-25000" dirty="0">
                <a:solidFill>
                  <a:srgbClr val="000000"/>
                </a:solidFill>
                <a:latin typeface="Tahoma" pitchFamily="34" charset="0"/>
                <a:ea typeface="HY헤드라인M" pitchFamily="18" charset="-127"/>
              </a:rPr>
              <a:t>Confidential for internal use only</a:t>
            </a:r>
          </a:p>
        </p:txBody>
      </p:sp>
      <p:sp>
        <p:nvSpPr>
          <p:cNvPr id="103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5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052513"/>
            <a:ext cx="8915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서브타이틀</a:t>
            </a:r>
          </a:p>
          <a:p>
            <a:pPr lvl="1"/>
            <a:r>
              <a:rPr lang="ko-KR" altLang="en-US" smtClean="0"/>
              <a:t>텍스트 타이틀 스타일 </a:t>
            </a:r>
            <a:r>
              <a:rPr lang="en-US" altLang="ko-KR" smtClean="0"/>
              <a:t>01</a:t>
            </a:r>
          </a:p>
          <a:p>
            <a:pPr lvl="2"/>
            <a:r>
              <a:rPr lang="ko-KR" altLang="en-US" smtClean="0"/>
              <a:t>텍스트내용 스타일 </a:t>
            </a:r>
            <a:r>
              <a:rPr lang="en-US" altLang="ko-KR" smtClean="0"/>
              <a:t>01 </a:t>
            </a:r>
          </a:p>
          <a:p>
            <a:pPr lvl="2"/>
            <a:r>
              <a:rPr lang="en-US" altLang="ko-KR" smtClean="0"/>
              <a:t>※ </a:t>
            </a:r>
            <a:r>
              <a:rPr lang="ko-KR" altLang="en-US" smtClean="0"/>
              <a:t>각주 및 텍스트를 입력하세요  </a:t>
            </a:r>
            <a:r>
              <a:rPr lang="en-US" altLang="ko-KR" smtClean="0"/>
              <a:t>(</a:t>
            </a:r>
            <a:r>
              <a:rPr lang="ko-KR" altLang="en-US" smtClean="0"/>
              <a:t>국문 돋움</a:t>
            </a:r>
            <a:r>
              <a:rPr lang="en-US" altLang="ko-KR" smtClean="0"/>
              <a:t>, </a:t>
            </a:r>
            <a:r>
              <a:rPr lang="ko-KR" altLang="en-US" smtClean="0"/>
              <a:t>영문 </a:t>
            </a:r>
            <a:r>
              <a:rPr lang="en-US" altLang="ko-KR" smtClean="0"/>
              <a:t>Helvetica / 10pt)</a:t>
            </a:r>
          </a:p>
          <a:p>
            <a:pPr lvl="1"/>
            <a:endParaRPr lang="en-US" altLang="ko-KR" smtClean="0"/>
          </a:p>
        </p:txBody>
      </p:sp>
      <p:sp>
        <p:nvSpPr>
          <p:cNvPr id="1107" name="Text Box 83"/>
          <p:cNvSpPr txBox="1">
            <a:spLocks noChangeArrowheads="1"/>
          </p:cNvSpPr>
          <p:nvPr userDrawn="1"/>
        </p:nvSpPr>
        <p:spPr bwMode="auto">
          <a:xfrm>
            <a:off x="669925" y="6491288"/>
            <a:ext cx="1079500" cy="233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marL="342900" indent="-342900">
              <a:defRPr/>
            </a:pPr>
            <a:r>
              <a:rPr lang="en-US" altLang="ko-KR" sz="900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ATLASBX Co., Ltd</a:t>
            </a:r>
          </a:p>
        </p:txBody>
      </p:sp>
      <p:sp>
        <p:nvSpPr>
          <p:cNvPr id="15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05925" y="6424613"/>
            <a:ext cx="3889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EE321B5-808D-4BCC-A341-15B886507D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  <p:sldLayoutId id="2147484507" r:id="rId4"/>
    <p:sldLayoutId id="2147484508" r:id="rId5"/>
    <p:sldLayoutId id="2147484509" r:id="rId6"/>
    <p:sldLayoutId id="2147484510" r:id="rId7"/>
    <p:sldLayoutId id="2147484511" r:id="rId8"/>
    <p:sldLayoutId id="2147484512" r:id="rId9"/>
    <p:sldLayoutId id="2147484513" r:id="rId10"/>
    <p:sldLayoutId id="214748451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95291F8-3096-4792-93E7-93F301B896D5}" type="datetimeFigureOut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2015-01-22</a:t>
            </a:fld>
            <a:endParaRPr kumimoji="0" lang="ko-KR" altLang="en-US" b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b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EB0075D-2501-4A07-81D5-E6B3B2EC6D8C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b="0">
              <a:solidFill>
                <a:prstClr val="black">
                  <a:tint val="7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4" name="AutoShape 42"/>
          <p:cNvSpPr>
            <a:spLocks noChangeArrowheads="1"/>
          </p:cNvSpPr>
          <p:nvPr userDrawn="1"/>
        </p:nvSpPr>
        <p:spPr bwMode="auto">
          <a:xfrm>
            <a:off x="246063" y="115888"/>
            <a:ext cx="9459912" cy="576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8080"/>
              </a:gs>
              <a:gs pos="100000">
                <a:srgbClr val="000000"/>
              </a:gs>
            </a:gsLst>
            <a:lin ang="0" scaled="1"/>
          </a:gra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AutoShape 43"/>
          <p:cNvSpPr>
            <a:spLocks noChangeArrowheads="1"/>
          </p:cNvSpPr>
          <p:nvPr userDrawn="1"/>
        </p:nvSpPr>
        <p:spPr bwMode="auto">
          <a:xfrm>
            <a:off x="273050" y="134938"/>
            <a:ext cx="9413875" cy="5365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182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17" r:id="rId2"/>
    <p:sldLayoutId id="2147484518" r:id="rId3"/>
    <p:sldLayoutId id="2147484519" r:id="rId4"/>
    <p:sldLayoutId id="2147484520" r:id="rId5"/>
    <p:sldLayoutId id="2147484521" r:id="rId6"/>
    <p:sldLayoutId id="2147484522" r:id="rId7"/>
    <p:sldLayoutId id="2147484523" r:id="rId8"/>
    <p:sldLayoutId id="2147484524" r:id="rId9"/>
    <p:sldLayoutId id="2147484525" r:id="rId10"/>
    <p:sldLayoutId id="214748452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764705"/>
            <a:ext cx="943304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보령제약 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e-Accounting 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시스템 구축 주간업무 보고</a:t>
            </a:r>
            <a:r>
              <a:rPr lang="en-US" altLang="ko-KR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_7</a:t>
            </a:r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주차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7360979"/>
              </p:ext>
            </p:extLst>
          </p:nvPr>
        </p:nvGraphicFramePr>
        <p:xfrm>
          <a:off x="309530" y="2946911"/>
          <a:ext cx="9395998" cy="3786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342"/>
                <a:gridCol w="4717656"/>
              </a:tblGrid>
              <a:tr h="517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금주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1.19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en-US" altLang="ko-KR" sz="1400" b="1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1.23)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ctr" defTabSz="762000">
                        <a:spcAft>
                          <a:spcPts val="300"/>
                        </a:spcAft>
                        <a:buFont typeface="+mj-lt"/>
                        <a:buNone/>
                        <a:defRPr/>
                      </a:pPr>
                      <a:r>
                        <a:rPr lang="ko-KR" altLang="en-US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차주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1.26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~ </a:t>
                      </a:r>
                      <a:r>
                        <a:rPr lang="en-US" altLang="ko-KR" sz="14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01.30)</a:t>
                      </a:r>
                      <a:endParaRPr lang="en-US" altLang="ko-KR" sz="14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2583"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프로그램 설계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개발사양서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사용자화면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관리자화면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인터페이스 정의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완료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대상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방식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필드 등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디자인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 작업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 정의 및 설계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업무설계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데이터모델링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(80%))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데이터베이스 생성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(50%)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프로세스 리뷰 및 수정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백엔드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공통모듈 개발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권한체계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첨부파일 등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백엔드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업무개발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공통코드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메뉴관리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권한권리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AutoNum type="arabicPeriod"/>
                        <a:defRPr/>
                      </a:pP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프로그램 설계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결재선 설계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계속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인터페이스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설계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메일 발송</a:t>
                      </a: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VAN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사에 카드승인매입데이터 인터페이스 개발 요청</a:t>
                      </a:r>
                      <a:endParaRPr lang="en-US" altLang="ko-KR" sz="1100" baseline="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baseline="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디자인 보완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2.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프로그램 개발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보령빌딩 개발환경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셋업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상주 개발 시작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-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데이터모델링 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100%,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데이터베이스구축</a:t>
                      </a:r>
                      <a:r>
                        <a:rPr lang="en-US" altLang="ko-KR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기초데이터 적재</a:t>
                      </a:r>
                      <a:endParaRPr lang="en-US" altLang="ko-KR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업무별 화면개발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(UI/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클래스 개발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IF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프로그램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228600" indent="-228600" defTabSz="762000">
                        <a:lnSpc>
                          <a:spcPct val="150000"/>
                        </a:lnSpc>
                        <a:spcAft>
                          <a:spcPts val="300"/>
                        </a:spcAft>
                        <a:buFontTx/>
                        <a:buNone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  -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프로세스 이슈 리뷰 및 수정</a:t>
                      </a:r>
                      <a:endParaRPr lang="ko-KR" altLang="en-US" sz="11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 bwMode="auto">
          <a:xfrm>
            <a:off x="5169024" y="1052736"/>
            <a:ext cx="576064" cy="18722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돋움" pitchFamily="50" charset="-127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주요 고려사항 및 진행사항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1770859"/>
              </p:ext>
            </p:extLst>
          </p:nvPr>
        </p:nvGraphicFramePr>
        <p:xfrm>
          <a:off x="380968" y="928671"/>
          <a:ext cx="9252552" cy="278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46"/>
                <a:gridCol w="3273234"/>
                <a:gridCol w="3575115"/>
                <a:gridCol w="1675657"/>
              </a:tblGrid>
              <a:tr h="3397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고려사항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진행사항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결재선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회장님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부회장님은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비서팀에서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 카드를 사용하며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상신시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비서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회장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부회장 선택으로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결재선이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진행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사장님은 비서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사장님 결재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비서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팀장을 기준 </a:t>
                      </a:r>
                      <a:r>
                        <a:rPr lang="ko-KR" altLang="en-US" sz="120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결재선으로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정의</a:t>
                      </a:r>
                      <a:endParaRPr lang="en-US" altLang="ko-KR" sz="12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사장님 비서 </a:t>
                      </a:r>
                      <a:r>
                        <a:rPr lang="en-US" altLang="ko-KR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2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사장님으로 기준결재선 정의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공용카드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 - 1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개의 공용카드가 </a:t>
                      </a:r>
                      <a:r>
                        <a:rPr lang="ko-KR" altLang="en-US" sz="12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여러부서에서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사용되어 관리가 어렵다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개별카드의 승인한도가 낮음</a:t>
                      </a: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공용카드 관리자 및 상신요청 프로세스 검토</a:t>
                      </a:r>
                      <a:endParaRPr lang="en-US" altLang="ko-KR" sz="12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>
                          <a:latin typeface="맑은 고딕" pitchFamily="50" charset="-127"/>
                          <a:ea typeface="맑은 고딕" pitchFamily="50" charset="-127"/>
                        </a:rPr>
                        <a:t>담당 여사원 지정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555718" y="2200692"/>
            <a:ext cx="78008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임시</a:t>
            </a:r>
            <a:endParaRPr kumimoji="0" lang="en-US" altLang="ko-KR" sz="1100" b="0" dirty="0" smtClean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저장</a:t>
            </a:r>
            <a:endParaRPr kumimoji="0" lang="ko-KR" altLang="en-US" sz="1100" b="0" dirty="0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094587" y="4994195"/>
            <a:ext cx="780087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결재</a:t>
            </a:r>
            <a:endParaRPr kumimoji="0" lang="en-US" altLang="ko-KR" sz="1100" b="0" dirty="0" smtClean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요청</a:t>
            </a:r>
            <a:endParaRPr kumimoji="0" lang="ko-KR" altLang="en-US" sz="1100" b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193900" y="2200692"/>
            <a:ext cx="78008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상신</a:t>
            </a:r>
            <a:endParaRPr kumimoji="0" lang="ko-KR" altLang="en-US" sz="1100" b="0" dirty="0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832082" y="2200692"/>
            <a:ext cx="78008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err="1" smtClean="0">
                <a:solidFill>
                  <a:prstClr val="white"/>
                </a:solidFill>
              </a:rPr>
              <a:t>결재중</a:t>
            </a:r>
            <a:endParaRPr kumimoji="0" lang="ko-KR" altLang="en-US" sz="1100" b="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70264" y="2200692"/>
            <a:ext cx="780087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결재</a:t>
            </a:r>
            <a:endParaRPr kumimoji="0" lang="en-US" altLang="ko-KR" sz="1100" b="0" dirty="0" smtClean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완료</a:t>
            </a:r>
            <a:endParaRPr kumimoji="0" lang="ko-KR" altLang="en-US" sz="1100" b="0" dirty="0">
              <a:solidFill>
                <a:prstClr val="white"/>
              </a:solidFill>
            </a:endParaRPr>
          </a:p>
        </p:txBody>
      </p:sp>
      <p:cxnSp>
        <p:nvCxnSpPr>
          <p:cNvPr id="10" name="직선 화살표 연결선 9"/>
          <p:cNvCxnSpPr>
            <a:endCxn id="4" idx="2"/>
          </p:cNvCxnSpPr>
          <p:nvPr/>
        </p:nvCxnSpPr>
        <p:spPr>
          <a:xfrm>
            <a:off x="1568624" y="2524728"/>
            <a:ext cx="9870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52600" y="24928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품의복사</a:t>
            </a:r>
            <a:endParaRPr kumimoji="0" lang="en-US" altLang="ko-KR" sz="12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12" name="직선 화살표 연결선 11"/>
          <p:cNvCxnSpPr>
            <a:endCxn id="6" idx="0"/>
          </p:cNvCxnSpPr>
          <p:nvPr/>
        </p:nvCxnSpPr>
        <p:spPr>
          <a:xfrm>
            <a:off x="4583942" y="1673076"/>
            <a:ext cx="0" cy="527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20870" y="1367954"/>
            <a:ext cx="1326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새 품의 작성</a:t>
            </a:r>
            <a:endParaRPr kumimoji="0" lang="ko-KR" altLang="en-US" sz="12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16" name="직선 화살표 연결선 15"/>
          <p:cNvCxnSpPr>
            <a:stCxn id="4" idx="6"/>
            <a:endCxn id="6" idx="2"/>
          </p:cNvCxnSpPr>
          <p:nvPr/>
        </p:nvCxnSpPr>
        <p:spPr>
          <a:xfrm>
            <a:off x="3335805" y="2524728"/>
            <a:ext cx="8580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91822" y="2200692"/>
            <a:ext cx="546061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0" smtClean="0">
                <a:solidFill>
                  <a:prstClr val="black"/>
                </a:solidFill>
                <a:latin typeface="맑은 고딕"/>
                <a:ea typeface="맑은 고딕"/>
              </a:rPr>
              <a:t>상신</a:t>
            </a:r>
            <a:endParaRPr kumimoji="0" lang="ko-KR" altLang="en-US" sz="12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03174" y="3717032"/>
            <a:ext cx="780087" cy="64807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상신</a:t>
            </a:r>
            <a:endParaRPr kumimoji="0" lang="en-US" altLang="ko-KR" sz="1100" b="0" dirty="0" smtClean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취소</a:t>
            </a:r>
            <a:endParaRPr kumimoji="0" lang="ko-KR" altLang="en-US" sz="1100" b="0" dirty="0">
              <a:solidFill>
                <a:prstClr val="white"/>
              </a:solidFill>
            </a:endParaRPr>
          </a:p>
        </p:txBody>
      </p:sp>
      <p:cxnSp>
        <p:nvCxnSpPr>
          <p:cNvPr id="22" name="직선 화살표 연결선 21"/>
          <p:cNvCxnSpPr>
            <a:stCxn id="6" idx="4"/>
            <a:endCxn id="21" idx="0"/>
          </p:cNvCxnSpPr>
          <p:nvPr/>
        </p:nvCxnSpPr>
        <p:spPr>
          <a:xfrm>
            <a:off x="4583942" y="2848764"/>
            <a:ext cx="9276" cy="868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30144" y="3075824"/>
            <a:ext cx="1326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상신취소</a:t>
            </a:r>
            <a:endParaRPr kumimoji="0" lang="ko-KR" altLang="en-US" sz="12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25" name="직선 화살표 연결선 24"/>
          <p:cNvCxnSpPr>
            <a:stCxn id="6" idx="6"/>
            <a:endCxn id="7" idx="2"/>
          </p:cNvCxnSpPr>
          <p:nvPr/>
        </p:nvCxnSpPr>
        <p:spPr>
          <a:xfrm>
            <a:off x="4973987" y="2524728"/>
            <a:ext cx="8580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73987" y="2200692"/>
            <a:ext cx="858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1</a:t>
            </a:r>
            <a:r>
              <a:rPr kumimoji="0" lang="ko-KR" altLang="en-US" sz="12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차결재</a:t>
            </a:r>
            <a:endParaRPr kumimoji="0" lang="ko-KR" altLang="en-US" sz="12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0" name="구부러진 연결선 29"/>
          <p:cNvCxnSpPr>
            <a:stCxn id="7" idx="1"/>
            <a:endCxn id="7" idx="7"/>
          </p:cNvCxnSpPr>
          <p:nvPr/>
        </p:nvCxnSpPr>
        <p:spPr>
          <a:xfrm rot="5400000" flipH="1" flipV="1">
            <a:off x="6222653" y="2019799"/>
            <a:ext cx="12700" cy="551605"/>
          </a:xfrm>
          <a:prstGeom prst="curvedConnector3">
            <a:avLst>
              <a:gd name="adj1" fmla="val 2547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94029" y="1659885"/>
            <a:ext cx="1252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N</a:t>
            </a:r>
            <a:r>
              <a:rPr kumimoji="0" lang="ko-KR" altLang="en-US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차 결재</a:t>
            </a:r>
            <a:endParaRPr kumimoji="0" lang="ko-KR" altLang="en-US" sz="12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33" name="직선 화살표 연결선 32"/>
          <p:cNvCxnSpPr>
            <a:stCxn id="7" idx="6"/>
            <a:endCxn id="8" idx="2"/>
          </p:cNvCxnSpPr>
          <p:nvPr/>
        </p:nvCxnSpPr>
        <p:spPr>
          <a:xfrm>
            <a:off x="6612169" y="2524728"/>
            <a:ext cx="8580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56150" y="2237658"/>
            <a:ext cx="117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최종결재</a:t>
            </a:r>
            <a:endParaRPr kumimoji="0" lang="ko-KR" altLang="en-US" sz="12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837040" y="3717032"/>
            <a:ext cx="780087" cy="64807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반</a:t>
            </a:r>
            <a:r>
              <a:rPr kumimoji="0" lang="ko-KR" altLang="en-US" sz="1100" b="0" dirty="0">
                <a:solidFill>
                  <a:prstClr val="white"/>
                </a:solidFill>
              </a:rPr>
              <a:t>려</a:t>
            </a:r>
          </a:p>
        </p:txBody>
      </p:sp>
      <p:cxnSp>
        <p:nvCxnSpPr>
          <p:cNvPr id="38" name="직선 화살표 연결선 37"/>
          <p:cNvCxnSpPr>
            <a:stCxn id="7" idx="4"/>
            <a:endCxn id="37" idx="0"/>
          </p:cNvCxnSpPr>
          <p:nvPr/>
        </p:nvCxnSpPr>
        <p:spPr>
          <a:xfrm>
            <a:off x="6222124" y="2848764"/>
            <a:ext cx="4960" cy="868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76065" y="3147832"/>
            <a:ext cx="1326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0" smtClean="0">
                <a:solidFill>
                  <a:prstClr val="black"/>
                </a:solidFill>
                <a:latin typeface="맑은 고딕"/>
                <a:ea typeface="맑은 고딕"/>
              </a:rPr>
              <a:t>N</a:t>
            </a:r>
            <a:r>
              <a:rPr kumimoji="0" lang="ko-KR" altLang="en-US" sz="12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차반려</a:t>
            </a:r>
            <a:endParaRPr kumimoji="0" lang="ko-KR" altLang="en-US" sz="12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41" name="직선 화살표 연결선 40"/>
          <p:cNvCxnSpPr>
            <a:stCxn id="6" idx="5"/>
            <a:endCxn id="37" idx="0"/>
          </p:cNvCxnSpPr>
          <p:nvPr/>
        </p:nvCxnSpPr>
        <p:spPr>
          <a:xfrm>
            <a:off x="4859746" y="2753856"/>
            <a:ext cx="1367339" cy="963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5051994" y="2920775"/>
            <a:ext cx="803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1</a:t>
            </a:r>
            <a:r>
              <a:rPr kumimoji="0" lang="ko-KR" altLang="en-US" sz="12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차반려</a:t>
            </a:r>
            <a:endParaRPr kumimoji="0" lang="ko-KR" altLang="en-US" sz="12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7470264" y="3717032"/>
            <a:ext cx="780087" cy="648072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전표</a:t>
            </a:r>
            <a:endParaRPr kumimoji="0" lang="en-US" altLang="ko-KR" sz="1100" b="0" dirty="0" smtClean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완료</a:t>
            </a:r>
            <a:endParaRPr kumimoji="0" lang="ko-KR" altLang="en-US" sz="1100" b="0" dirty="0">
              <a:solidFill>
                <a:prstClr val="white"/>
              </a:solidFill>
            </a:endParaRPr>
          </a:p>
        </p:txBody>
      </p:sp>
      <p:cxnSp>
        <p:nvCxnSpPr>
          <p:cNvPr id="47" name="직선 화살표 연결선 46"/>
          <p:cNvCxnSpPr>
            <a:stCxn id="8" idx="4"/>
            <a:endCxn id="46" idx="0"/>
          </p:cNvCxnSpPr>
          <p:nvPr/>
        </p:nvCxnSpPr>
        <p:spPr>
          <a:xfrm>
            <a:off x="7860306" y="2848764"/>
            <a:ext cx="0" cy="868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27253" y="3075824"/>
            <a:ext cx="1326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회계기표완</a:t>
            </a:r>
            <a:r>
              <a:rPr kumimoji="0" lang="ko-KR" altLang="en-US" sz="1200" b="0" dirty="0">
                <a:solidFill>
                  <a:prstClr val="black"/>
                </a:solidFill>
                <a:latin typeface="맑은 고딕"/>
                <a:ea typeface="맑은 고딕"/>
              </a:rPr>
              <a:t>료</a:t>
            </a:r>
          </a:p>
        </p:txBody>
      </p:sp>
      <p:cxnSp>
        <p:nvCxnSpPr>
          <p:cNvPr id="51" name="직선 화살표 연결선 50"/>
          <p:cNvCxnSpPr/>
          <p:nvPr/>
        </p:nvCxnSpPr>
        <p:spPr>
          <a:xfrm flipH="1" flipV="1">
            <a:off x="6534159" y="2632740"/>
            <a:ext cx="1092122" cy="5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8007034" y="4971511"/>
            <a:ext cx="780087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결재</a:t>
            </a:r>
            <a:endParaRPr kumimoji="0" lang="en-US" altLang="ko-KR" sz="1100" b="0" dirty="0" smtClean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요청</a:t>
            </a:r>
            <a:endParaRPr kumimoji="0" lang="en-US" altLang="ko-KR" sz="1100" b="0" dirty="0" smtClean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반</a:t>
            </a:r>
            <a:r>
              <a:rPr kumimoji="0" lang="ko-KR" altLang="en-US" sz="1100" b="0" dirty="0">
                <a:solidFill>
                  <a:prstClr val="white"/>
                </a:solidFill>
              </a:rPr>
              <a:t>려</a:t>
            </a:r>
          </a:p>
        </p:txBody>
      </p:sp>
      <p:sp>
        <p:nvSpPr>
          <p:cNvPr id="55" name="타원 54"/>
          <p:cNvSpPr/>
          <p:nvPr/>
        </p:nvSpPr>
        <p:spPr>
          <a:xfrm>
            <a:off x="5395096" y="4994195"/>
            <a:ext cx="780087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결재</a:t>
            </a:r>
            <a:endParaRPr kumimoji="0" lang="en-US" altLang="ko-KR" sz="1100" b="0" dirty="0" smtClean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요청</a:t>
            </a:r>
            <a:endParaRPr kumimoji="0" lang="en-US" altLang="ko-KR" sz="1100" b="0" dirty="0" smtClean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err="1" smtClean="0">
                <a:solidFill>
                  <a:prstClr val="white"/>
                </a:solidFill>
              </a:rPr>
              <a:t>처리중</a:t>
            </a:r>
            <a:endParaRPr kumimoji="0" lang="ko-KR" altLang="en-US" sz="1100" b="0" dirty="0">
              <a:solidFill>
                <a:prstClr val="white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689534" y="4994195"/>
            <a:ext cx="780087" cy="64807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결재</a:t>
            </a:r>
            <a:endParaRPr kumimoji="0" lang="en-US" altLang="ko-KR" sz="1100" b="0" dirty="0" smtClean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요청</a:t>
            </a:r>
            <a:endParaRPr kumimoji="0" lang="en-US" altLang="ko-KR" sz="1100" b="0" dirty="0" smtClean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처리</a:t>
            </a:r>
            <a:endParaRPr kumimoji="0" lang="en-US" altLang="ko-KR" sz="1100" b="0" dirty="0" smtClean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100" b="0" dirty="0" smtClean="0">
                <a:solidFill>
                  <a:prstClr val="white"/>
                </a:solidFill>
              </a:rPr>
              <a:t>완료</a:t>
            </a:r>
            <a:endParaRPr kumimoji="0" lang="ko-KR" altLang="en-US" sz="1100" b="0" dirty="0">
              <a:solidFill>
                <a:prstClr val="white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53973" y="5684724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상신</a:t>
            </a:r>
            <a:endParaRPr kumimoji="0" lang="en-US" altLang="ko-KR" sz="12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12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결재중</a:t>
            </a:r>
            <a:endParaRPr kumimoji="0" lang="ko-KR" altLang="en-US" sz="12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63" name="직선 화살표 연결선 62"/>
          <p:cNvCxnSpPr>
            <a:endCxn id="5" idx="2"/>
          </p:cNvCxnSpPr>
          <p:nvPr/>
        </p:nvCxnSpPr>
        <p:spPr>
          <a:xfrm>
            <a:off x="3237165" y="5317579"/>
            <a:ext cx="857423" cy="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393180" y="5086013"/>
            <a:ext cx="546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결재요청</a:t>
            </a:r>
            <a:endParaRPr kumimoji="0" lang="ko-KR" altLang="en-US" sz="12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501373" y="5692357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결재완료</a:t>
            </a:r>
            <a:endParaRPr kumimoji="0" lang="en-US" altLang="ko-KR" sz="12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전표완</a:t>
            </a:r>
            <a:r>
              <a:rPr kumimoji="0" lang="ko-KR" altLang="en-US" sz="1200" b="0" dirty="0">
                <a:solidFill>
                  <a:prstClr val="black"/>
                </a:solidFill>
                <a:latin typeface="맑은 고딕"/>
                <a:ea typeface="맑은 고딕"/>
              </a:rPr>
              <a:t>료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82389" y="5708113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반려</a:t>
            </a:r>
            <a:endParaRPr kumimoji="0" lang="en-US" altLang="ko-KR" sz="1200" b="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전표취소</a:t>
            </a:r>
            <a:endParaRPr kumimoji="0" lang="ko-KR" altLang="en-US" sz="12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2" name="그룹 79"/>
          <p:cNvGrpSpPr/>
          <p:nvPr/>
        </p:nvGrpSpPr>
        <p:grpSpPr>
          <a:xfrm>
            <a:off x="2541778" y="5013176"/>
            <a:ext cx="396044" cy="792088"/>
            <a:chOff x="683568" y="4077072"/>
            <a:chExt cx="528512" cy="976503"/>
          </a:xfrm>
        </p:grpSpPr>
        <p:sp>
          <p:nvSpPr>
            <p:cNvPr id="68" name="타원 67"/>
            <p:cNvSpPr/>
            <p:nvPr/>
          </p:nvSpPr>
          <p:spPr>
            <a:xfrm>
              <a:off x="755576" y="407707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 b="0">
                <a:solidFill>
                  <a:prstClr val="white"/>
                </a:solidFill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734347" y="4518610"/>
              <a:ext cx="3812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917594" y="4384085"/>
              <a:ext cx="0" cy="2690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H="1" flipV="1">
              <a:off x="917594" y="4653136"/>
              <a:ext cx="294486" cy="4004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683568" y="4653136"/>
              <a:ext cx="234027" cy="3608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656" y="5805264"/>
            <a:ext cx="1689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심포지움</a:t>
            </a:r>
            <a:r>
              <a:rPr kumimoji="0" lang="ko-KR" altLang="en-US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 카드사용자 </a:t>
            </a:r>
            <a:endParaRPr kumimoji="0" lang="ko-KR" altLang="en-US" sz="12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grpSp>
        <p:nvGrpSpPr>
          <p:cNvPr id="3" name="그룹 81"/>
          <p:cNvGrpSpPr/>
          <p:nvPr/>
        </p:nvGrpSpPr>
        <p:grpSpPr>
          <a:xfrm>
            <a:off x="1640632" y="1700808"/>
            <a:ext cx="360039" cy="648072"/>
            <a:chOff x="683568" y="4077072"/>
            <a:chExt cx="528512" cy="976503"/>
          </a:xfrm>
        </p:grpSpPr>
        <p:sp>
          <p:nvSpPr>
            <p:cNvPr id="83" name="타원 82"/>
            <p:cNvSpPr/>
            <p:nvPr/>
          </p:nvSpPr>
          <p:spPr>
            <a:xfrm>
              <a:off x="755576" y="4077072"/>
              <a:ext cx="288032" cy="2880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sz="1800" b="0">
                <a:solidFill>
                  <a:prstClr val="white"/>
                </a:solidFill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734347" y="4518610"/>
              <a:ext cx="38126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V="1">
              <a:off x="917594" y="4384085"/>
              <a:ext cx="0" cy="2690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 flipV="1">
              <a:off x="917594" y="4653136"/>
              <a:ext cx="294486" cy="4004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 flipV="1">
              <a:off x="683568" y="4653136"/>
              <a:ext cx="234027" cy="3608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1496616" y="1916832"/>
            <a:ext cx="1689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상신자</a:t>
            </a:r>
            <a:endParaRPr kumimoji="0" lang="ko-KR" altLang="en-US" sz="12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56150" y="2632743"/>
            <a:ext cx="1170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0" dirty="0" smtClean="0">
                <a:solidFill>
                  <a:prstClr val="black"/>
                </a:solidFill>
                <a:latin typeface="맑은 고딕"/>
                <a:ea typeface="맑은 고딕"/>
              </a:rPr>
              <a:t>결재취소</a:t>
            </a:r>
            <a:endParaRPr kumimoji="0" lang="ko-KR" altLang="en-US" sz="12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309530" y="231775"/>
            <a:ext cx="7194550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ko-KR" altLang="en-US" sz="18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결재진행상태 정의</a:t>
            </a:r>
            <a:endParaRPr lang="en-US" altLang="ko-KR" sz="1800" dirty="0">
              <a:solidFill>
                <a:srgbClr val="0099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4488" y="1052736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800" dirty="0" smtClean="0"/>
              <a:t> 품의 진행상태</a:t>
            </a:r>
            <a:endParaRPr lang="ko-KR" altLang="en-US" sz="1800" dirty="0"/>
          </a:p>
        </p:txBody>
      </p:sp>
      <p:sp>
        <p:nvSpPr>
          <p:cNvPr id="61" name="TextBox 60"/>
          <p:cNvSpPr txBox="1"/>
          <p:nvPr/>
        </p:nvSpPr>
        <p:spPr>
          <a:xfrm>
            <a:off x="344488" y="4293096"/>
            <a:ext cx="2324675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심포지움</a:t>
            </a:r>
            <a:r>
              <a:rPr lang="ko-KR" altLang="en-US" sz="1800" dirty="0" smtClean="0"/>
              <a:t> 결재요청</a:t>
            </a:r>
            <a:endParaRPr lang="en-US" altLang="ko-KR" sz="1800" dirty="0" smtClean="0"/>
          </a:p>
          <a:p>
            <a:r>
              <a:rPr lang="ko-KR" altLang="en-US" sz="1800" dirty="0" smtClean="0"/>
              <a:t>    진행상태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5803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17358</TotalTime>
  <Words>324</Words>
  <Application>Microsoft Office PowerPoint</Application>
  <PresentationFormat>A4 용지(210x297mm)</PresentationFormat>
  <Paragraphs>87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2_기본 디자인</vt:lpstr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bizsp</dc:creator>
  <cp:lastModifiedBy>bizsp</cp:lastModifiedBy>
  <cp:revision>29</cp:revision>
  <dcterms:created xsi:type="dcterms:W3CDTF">2007-04-12T17:09:17Z</dcterms:created>
  <dcterms:modified xsi:type="dcterms:W3CDTF">2015-01-22T10:46:31Z</dcterms:modified>
</cp:coreProperties>
</file>