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3" r:id="rId1"/>
  </p:sldMasterIdLst>
  <p:notesMasterIdLst>
    <p:notesMasterId r:id="rId4"/>
  </p:notesMasterIdLst>
  <p:handoutMasterIdLst>
    <p:handoutMasterId r:id="rId5"/>
  </p:handoutMasterIdLst>
  <p:sldIdLst>
    <p:sldId id="353" r:id="rId2"/>
    <p:sldId id="357" r:id="rId3"/>
  </p:sldIdLst>
  <p:sldSz cx="9906000" cy="6858000" type="A4"/>
  <p:notesSz cx="6858000" cy="9661525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657">
          <p15:clr>
            <a:srgbClr val="A4A3A4"/>
          </p15:clr>
        </p15:guide>
        <p15:guide id="2" orient="horz" pos="1207">
          <p15:clr>
            <a:srgbClr val="A4A3A4"/>
          </p15:clr>
        </p15:guide>
        <p15:guide id="3" pos="3075">
          <p15:clr>
            <a:srgbClr val="A4A3A4"/>
          </p15:clr>
        </p15:guide>
        <p15:guide id="4" pos="171">
          <p15:clr>
            <a:srgbClr val="A4A3A4"/>
          </p15:clr>
        </p15:guide>
        <p15:guide id="5" pos="368">
          <p15:clr>
            <a:srgbClr val="A4A3A4"/>
          </p15:clr>
        </p15:guide>
        <p15:guide id="6" pos="262">
          <p15:clr>
            <a:srgbClr val="A4A3A4"/>
          </p15:clr>
        </p15:guide>
        <p15:guide id="7" pos="6118">
          <p15:clr>
            <a:srgbClr val="A4A3A4"/>
          </p15:clr>
        </p15:guide>
        <p15:guide id="8" pos="600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FFFCC"/>
    <a:srgbClr val="006699"/>
    <a:srgbClr val="000000"/>
    <a:srgbClr val="0099CC"/>
    <a:srgbClr val="006666"/>
    <a:srgbClr val="008080"/>
    <a:srgbClr val="009999"/>
    <a:srgbClr val="85D3D3"/>
    <a:srgbClr val="549CB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9" autoAdjust="0"/>
    <p:restoredTop sz="89809" autoAdjust="0"/>
  </p:normalViewPr>
  <p:slideViewPr>
    <p:cSldViewPr>
      <p:cViewPr>
        <p:scale>
          <a:sx n="93" d="100"/>
          <a:sy n="93" d="100"/>
        </p:scale>
        <p:origin x="-918" y="18"/>
      </p:cViewPr>
      <p:guideLst>
        <p:guide orient="horz" pos="3657"/>
        <p:guide orient="horz" pos="1207"/>
        <p:guide pos="3075"/>
        <p:guide pos="171"/>
        <p:guide pos="368"/>
        <p:guide pos="262"/>
        <p:guide pos="6118"/>
        <p:guide pos="6008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106" y="-78"/>
      </p:cViewPr>
      <p:guideLst>
        <p:guide orient="horz" pos="3043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6C3F008-4373-4562-876B-8C6459E119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83959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2800" y="723900"/>
            <a:ext cx="523240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89463"/>
            <a:ext cx="548640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36D7C6F-0A39-4BD0-BB6F-B26FD8B7BD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1999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303213" y="1574800"/>
            <a:ext cx="9283700" cy="143986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 w="63500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ko-KR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 userDrawn="1"/>
        </p:nvSpPr>
        <p:spPr bwMode="auto">
          <a:xfrm>
            <a:off x="4078288" y="1058863"/>
            <a:ext cx="185737" cy="369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ko-KR" altLang="ko-KR" sz="1800" b="0">
              <a:solidFill>
                <a:srgbClr val="FFFFFF"/>
              </a:solidFill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auto">
          <a:xfrm>
            <a:off x="3892550" y="1628775"/>
            <a:ext cx="5616575" cy="792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417513" y="3221038"/>
            <a:ext cx="63500" cy="352425"/>
          </a:xfrm>
          <a:prstGeom prst="rect">
            <a:avLst/>
          </a:prstGeom>
          <a:solidFill>
            <a:srgbClr val="F771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40267" y="1700216"/>
            <a:ext cx="9128654" cy="86518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0267" y="2492375"/>
            <a:ext cx="6934200" cy="431800"/>
          </a:xfrm>
        </p:spPr>
        <p:txBody>
          <a:bodyPr/>
          <a:lstStyle>
            <a:lvl1pPr marL="0" indent="0"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 dirty="0"/>
          </a:p>
        </p:txBody>
      </p:sp>
      <p:pic>
        <p:nvPicPr>
          <p:cNvPr id="11" name="그림 10" descr="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4324" y="6185045"/>
            <a:ext cx="1296143" cy="33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8625" y="6185045"/>
            <a:ext cx="1712787" cy="29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31779"/>
            <a:ext cx="2228850" cy="5934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31779"/>
            <a:ext cx="6521450" cy="5934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84092-CBB0-41A3-A6C1-851520663B9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3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9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67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1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72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3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4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3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5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52513"/>
            <a:ext cx="8915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서브타이틀</a:t>
            </a:r>
          </a:p>
          <a:p>
            <a:pPr lvl="1"/>
            <a:r>
              <a:rPr lang="ko-KR" altLang="en-US" smtClean="0"/>
              <a:t>텍스트 타이틀 스타일 </a:t>
            </a:r>
            <a:r>
              <a:rPr lang="en-US" altLang="ko-KR" smtClean="0"/>
              <a:t>01</a:t>
            </a:r>
          </a:p>
          <a:p>
            <a:pPr lvl="2"/>
            <a:r>
              <a:rPr lang="ko-KR" altLang="en-US" smtClean="0"/>
              <a:t>텍스트내용 스타일 </a:t>
            </a:r>
            <a:r>
              <a:rPr lang="en-US" altLang="ko-KR" smtClean="0"/>
              <a:t>01 </a:t>
            </a:r>
          </a:p>
          <a:p>
            <a:pPr lvl="2"/>
            <a:r>
              <a:rPr lang="en-US" altLang="ko-KR" smtClean="0"/>
              <a:t>※ </a:t>
            </a:r>
            <a:r>
              <a:rPr lang="ko-KR" altLang="en-US" smtClean="0"/>
              <a:t>각주 및 텍스트를 입력하세요  </a:t>
            </a:r>
            <a:r>
              <a:rPr lang="en-US" altLang="ko-KR" smtClean="0"/>
              <a:t>(</a:t>
            </a:r>
            <a:r>
              <a:rPr lang="ko-KR" altLang="en-US" smtClean="0"/>
              <a:t>국문 돋움</a:t>
            </a:r>
            <a:r>
              <a:rPr lang="en-US" altLang="ko-KR" smtClean="0"/>
              <a:t>, </a:t>
            </a:r>
            <a:r>
              <a:rPr lang="ko-KR" altLang="en-US" smtClean="0"/>
              <a:t>영문 </a:t>
            </a:r>
            <a:r>
              <a:rPr lang="en-US" altLang="ko-KR" smtClean="0"/>
              <a:t>Helvetica / 10pt)</a:t>
            </a:r>
          </a:p>
          <a:p>
            <a:pPr lvl="1"/>
            <a:endParaRPr lang="en-US" altLang="ko-KR" smtClean="0"/>
          </a:p>
        </p:txBody>
      </p:sp>
      <p:sp>
        <p:nvSpPr>
          <p:cNvPr id="1107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15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05925" y="6424613"/>
            <a:ext cx="3889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EE321B5-808D-4BCC-A341-15B886507D9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980728"/>
            <a:ext cx="950505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구축 주간업무 보고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8121352" y="1268760"/>
            <a:ext cx="504056" cy="20162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76536" y="4005064"/>
          <a:ext cx="8712967" cy="1629654"/>
        </p:xfrm>
        <a:graphic>
          <a:graphicData uri="http://schemas.openxmlformats.org/drawingml/2006/table">
            <a:tbl>
              <a:tblPr/>
              <a:tblGrid>
                <a:gridCol w="1944216"/>
                <a:gridCol w="1440160"/>
                <a:gridCol w="1440160"/>
                <a:gridCol w="1296144"/>
                <a:gridCol w="1337205"/>
                <a:gridCol w="1255082"/>
              </a:tblGrid>
              <a:tr h="51307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>
                          <a:latin typeface="맑은 고딕"/>
                          <a:ea typeface="맑은 고딕"/>
                          <a:cs typeface="굴림"/>
                        </a:rPr>
                        <a:t>구분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 err="1">
                          <a:latin typeface="맑은 고딕"/>
                          <a:ea typeface="맑은 고딕"/>
                          <a:cs typeface="굴림"/>
                        </a:rPr>
                        <a:t>본수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>
                          <a:latin typeface="맑은 고딕"/>
                          <a:ea typeface="맑은 고딕"/>
                          <a:cs typeface="굴림"/>
                        </a:rPr>
                        <a:t>개발완료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추가개발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2015.03.19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완료목표</a:t>
                      </a:r>
                      <a:endParaRPr lang="ko-KR" alt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2015.03.24</a:t>
                      </a:r>
                      <a:endParaRPr lang="en-US" altLang="ko-KR" sz="1200" b="1" kern="100" dirty="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완료목표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5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화면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36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36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팝업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14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45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인터페이스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굴림"/>
                        </a:rPr>
                        <a:t>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latin typeface="맑은 고딕"/>
                          <a:ea typeface="맑은 고딕"/>
                          <a:cs typeface="굴림"/>
                        </a:rPr>
                        <a:t>계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latin typeface="맑은 고딕"/>
                          <a:ea typeface="맑은 고딕"/>
                          <a:cs typeface="Times New Roman"/>
                        </a:rPr>
                        <a:t>58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58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51328" y="3645024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latin typeface="+mn-ea"/>
                <a:ea typeface="+mn-ea"/>
              </a:rPr>
              <a:t>* </a:t>
            </a:r>
            <a:r>
              <a:rPr lang="en-US" altLang="ko-KR" sz="1200" dirty="0" smtClean="0">
                <a:latin typeface="+mn-ea"/>
                <a:ea typeface="+mn-ea"/>
              </a:rPr>
              <a:t>2015.03.13 </a:t>
            </a:r>
            <a:r>
              <a:rPr lang="ko-KR" altLang="en-US" sz="1200" dirty="0" smtClean="0">
                <a:latin typeface="+mn-ea"/>
                <a:ea typeface="+mn-ea"/>
              </a:rPr>
              <a:t>기준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27213553"/>
              </p:ext>
            </p:extLst>
          </p:nvPr>
        </p:nvGraphicFramePr>
        <p:xfrm>
          <a:off x="272480" y="764704"/>
          <a:ext cx="9395998" cy="5404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8342"/>
                <a:gridCol w="4717656"/>
              </a:tblGrid>
              <a:tr h="517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금주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3.9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3.13)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3.16~ 3.20)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2583"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테스트 및 오픈 준비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통합테스트에 따른 결함내용 보완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퍼블리싱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화면 최종 보완 적용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사용자매뉴얼 보완 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오픈 환경 준비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.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마스터 준비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결재선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특정 카드정보 등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. 3.13(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18:00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운영환경 전환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DB,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정보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메일수신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마스터이관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인력관리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 투입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통합테스트 결과 결함사항 보완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.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파일첨부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심포지움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정산서 등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퍼블리싱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화면 보완 및 최종 적용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.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익스플로러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호환성 적용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.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기타 이미지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디스플레이 정보 등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리포트 개발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개인별 카드처리현황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인수인계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운영자 대상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계속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산출물 보완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가동 및 안정화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오픈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3.16(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추가개발화면 설계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사용자 교육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3.17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본사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지점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Help Desk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*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개발자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Roll-Off(3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개발리포트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*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오류가 아닌 요구사항 변경은 안정화 이후 별도 진행 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카드처리현황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.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부서별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카드처리현황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.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영업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공장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본사연구소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안산연구소별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접속로그 통계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개인카드정보관리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결재선 변경관리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인수인계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운영자 대상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산출물 보완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구축 주간업무 보고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41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19271</TotalTime>
  <Words>281</Words>
  <Application>Microsoft Office PowerPoint</Application>
  <PresentationFormat>A4 용지(210x297mm)</PresentationFormat>
  <Paragraphs>62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2_기본 디자인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bizsp</dc:creator>
  <cp:lastModifiedBy>Registered User</cp:lastModifiedBy>
  <cp:revision>135</cp:revision>
  <dcterms:created xsi:type="dcterms:W3CDTF">2007-04-12T17:09:17Z</dcterms:created>
  <dcterms:modified xsi:type="dcterms:W3CDTF">2015-03-12T13:30:06Z</dcterms:modified>
</cp:coreProperties>
</file>