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3" r:id="rId1"/>
  </p:sldMasterIdLst>
  <p:notesMasterIdLst>
    <p:notesMasterId r:id="rId7"/>
  </p:notesMasterIdLst>
  <p:handoutMasterIdLst>
    <p:handoutMasterId r:id="rId8"/>
  </p:handoutMasterIdLst>
  <p:sldIdLst>
    <p:sldId id="353" r:id="rId2"/>
    <p:sldId id="357" r:id="rId3"/>
    <p:sldId id="358" r:id="rId4"/>
    <p:sldId id="359" r:id="rId5"/>
    <p:sldId id="360" r:id="rId6"/>
  </p:sldIdLst>
  <p:sldSz cx="9906000" cy="6858000" type="A4"/>
  <p:notesSz cx="6858000" cy="9661525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657">
          <p15:clr>
            <a:srgbClr val="A4A3A4"/>
          </p15:clr>
        </p15:guide>
        <p15:guide id="2" orient="horz" pos="1207">
          <p15:clr>
            <a:srgbClr val="A4A3A4"/>
          </p15:clr>
        </p15:guide>
        <p15:guide id="3" pos="3075">
          <p15:clr>
            <a:srgbClr val="A4A3A4"/>
          </p15:clr>
        </p15:guide>
        <p15:guide id="4" pos="171">
          <p15:clr>
            <a:srgbClr val="A4A3A4"/>
          </p15:clr>
        </p15:guide>
        <p15:guide id="5" pos="368">
          <p15:clr>
            <a:srgbClr val="A4A3A4"/>
          </p15:clr>
        </p15:guide>
        <p15:guide id="6" pos="262">
          <p15:clr>
            <a:srgbClr val="A4A3A4"/>
          </p15:clr>
        </p15:guide>
        <p15:guide id="7" pos="6118">
          <p15:clr>
            <a:srgbClr val="A4A3A4"/>
          </p15:clr>
        </p15:guide>
        <p15:guide id="8" pos="60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FFFCC"/>
    <a:srgbClr val="006699"/>
    <a:srgbClr val="000000"/>
    <a:srgbClr val="0099CC"/>
    <a:srgbClr val="006666"/>
    <a:srgbClr val="008080"/>
    <a:srgbClr val="009999"/>
    <a:srgbClr val="85D3D3"/>
    <a:srgbClr val="549CB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79" autoAdjust="0"/>
    <p:restoredTop sz="89809" autoAdjust="0"/>
  </p:normalViewPr>
  <p:slideViewPr>
    <p:cSldViewPr>
      <p:cViewPr>
        <p:scale>
          <a:sx n="84" d="100"/>
          <a:sy n="84" d="100"/>
        </p:scale>
        <p:origin x="-1176" y="138"/>
      </p:cViewPr>
      <p:guideLst>
        <p:guide orient="horz" pos="3657"/>
        <p:guide orient="horz" pos="1207"/>
        <p:guide pos="3075"/>
        <p:guide pos="171"/>
        <p:guide pos="368"/>
        <p:guide pos="262"/>
        <p:guide pos="6118"/>
        <p:guide pos="6008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106" y="-78"/>
      </p:cViewPr>
      <p:guideLst>
        <p:guide orient="horz" pos="3043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6C3F008-4373-4562-876B-8C6459E119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83959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2800" y="723900"/>
            <a:ext cx="5232400" cy="3624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89463"/>
            <a:ext cx="5486400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36D7C6F-0A39-4BD0-BB6F-B26FD8B7BD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1999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303213" y="1574800"/>
            <a:ext cx="9283700" cy="1439863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 w="63500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defRPr/>
            </a:pPr>
            <a:endParaRPr lang="ko-KR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26"/>
          <p:cNvSpPr txBox="1">
            <a:spLocks noChangeArrowheads="1"/>
          </p:cNvSpPr>
          <p:nvPr userDrawn="1"/>
        </p:nvSpPr>
        <p:spPr bwMode="auto">
          <a:xfrm>
            <a:off x="4078288" y="1058863"/>
            <a:ext cx="185737" cy="3698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defRPr/>
            </a:pPr>
            <a:endParaRPr lang="ko-KR" altLang="ko-KR" sz="1800" b="0">
              <a:solidFill>
                <a:srgbClr val="FFFFFF"/>
              </a:solidFill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auto">
          <a:xfrm>
            <a:off x="3892550" y="1628775"/>
            <a:ext cx="5616575" cy="7921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417513" y="3221038"/>
            <a:ext cx="63500" cy="352425"/>
          </a:xfrm>
          <a:prstGeom prst="rect">
            <a:avLst/>
          </a:prstGeom>
          <a:solidFill>
            <a:srgbClr val="F771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40267" y="1700216"/>
            <a:ext cx="9128654" cy="86518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40267" y="2492375"/>
            <a:ext cx="6934200" cy="431800"/>
          </a:xfrm>
        </p:spPr>
        <p:txBody>
          <a:bodyPr/>
          <a:lstStyle>
            <a:lvl1pPr marL="0" indent="0"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 dirty="0"/>
          </a:p>
        </p:txBody>
      </p:sp>
      <p:pic>
        <p:nvPicPr>
          <p:cNvPr id="11" name="그림 10" descr="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4324" y="6185045"/>
            <a:ext cx="1296143" cy="33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8625" y="6185045"/>
            <a:ext cx="1712787" cy="29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31779"/>
            <a:ext cx="2228850" cy="5934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31779"/>
            <a:ext cx="6521450" cy="5934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84092-CBB0-41A3-A6C1-851520663B9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3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9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67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1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72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3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4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3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5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052513"/>
            <a:ext cx="89154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서브타이틀</a:t>
            </a:r>
          </a:p>
          <a:p>
            <a:pPr lvl="1"/>
            <a:r>
              <a:rPr lang="ko-KR" altLang="en-US" smtClean="0"/>
              <a:t>텍스트 타이틀 스타일 </a:t>
            </a:r>
            <a:r>
              <a:rPr lang="en-US" altLang="ko-KR" smtClean="0"/>
              <a:t>01</a:t>
            </a:r>
          </a:p>
          <a:p>
            <a:pPr lvl="2"/>
            <a:r>
              <a:rPr lang="ko-KR" altLang="en-US" smtClean="0"/>
              <a:t>텍스트내용 스타일 </a:t>
            </a:r>
            <a:r>
              <a:rPr lang="en-US" altLang="ko-KR" smtClean="0"/>
              <a:t>01 </a:t>
            </a:r>
          </a:p>
          <a:p>
            <a:pPr lvl="2"/>
            <a:r>
              <a:rPr lang="en-US" altLang="ko-KR" smtClean="0"/>
              <a:t>※ </a:t>
            </a:r>
            <a:r>
              <a:rPr lang="ko-KR" altLang="en-US" smtClean="0"/>
              <a:t>각주 및 텍스트를 입력하세요  </a:t>
            </a:r>
            <a:r>
              <a:rPr lang="en-US" altLang="ko-KR" smtClean="0"/>
              <a:t>(</a:t>
            </a:r>
            <a:r>
              <a:rPr lang="ko-KR" altLang="en-US" smtClean="0"/>
              <a:t>국문 돋움</a:t>
            </a:r>
            <a:r>
              <a:rPr lang="en-US" altLang="ko-KR" smtClean="0"/>
              <a:t>, </a:t>
            </a:r>
            <a:r>
              <a:rPr lang="ko-KR" altLang="en-US" smtClean="0"/>
              <a:t>영문 </a:t>
            </a:r>
            <a:r>
              <a:rPr lang="en-US" altLang="ko-KR" smtClean="0"/>
              <a:t>Helvetica / 10pt)</a:t>
            </a:r>
          </a:p>
          <a:p>
            <a:pPr lvl="1"/>
            <a:endParaRPr lang="en-US" altLang="ko-KR" smtClean="0"/>
          </a:p>
        </p:txBody>
      </p:sp>
      <p:sp>
        <p:nvSpPr>
          <p:cNvPr id="1107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15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05925" y="6424613"/>
            <a:ext cx="3889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EE321B5-808D-4BCC-A341-15B886507D9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  <p:sldLayoutId id="2147484506" r:id="rId3"/>
    <p:sldLayoutId id="2147484507" r:id="rId4"/>
    <p:sldLayoutId id="2147484508" r:id="rId5"/>
    <p:sldLayoutId id="2147484509" r:id="rId6"/>
    <p:sldLayoutId id="2147484510" r:id="rId7"/>
    <p:sldLayoutId id="2147484511" r:id="rId8"/>
    <p:sldLayoutId id="2147484512" r:id="rId9"/>
    <p:sldLayoutId id="2147484513" r:id="rId10"/>
    <p:sldLayoutId id="214748451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56" y="1124744"/>
            <a:ext cx="977753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보령제약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e-Accounting 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시스템 구축 주간업무 보고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주차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637844" y="1628800"/>
            <a:ext cx="504056" cy="17281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76536" y="4005064"/>
          <a:ext cx="8712968" cy="1629654"/>
        </p:xfrm>
        <a:graphic>
          <a:graphicData uri="http://schemas.openxmlformats.org/drawingml/2006/table">
            <a:tbl>
              <a:tblPr/>
              <a:tblGrid>
                <a:gridCol w="1699419"/>
                <a:gridCol w="1258829"/>
                <a:gridCol w="1258829"/>
                <a:gridCol w="1132946"/>
                <a:gridCol w="1168837"/>
                <a:gridCol w="1097054"/>
                <a:gridCol w="1097054"/>
              </a:tblGrid>
              <a:tr h="51307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1" kern="0" dirty="0">
                          <a:latin typeface="맑은 고딕"/>
                          <a:ea typeface="맑은 고딕"/>
                          <a:cs typeface="굴림"/>
                        </a:rPr>
                        <a:t>구분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1" kern="0" dirty="0" err="1">
                          <a:latin typeface="맑은 고딕"/>
                          <a:ea typeface="맑은 고딕"/>
                          <a:cs typeface="굴림"/>
                        </a:rPr>
                        <a:t>본수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1" kern="0" dirty="0">
                          <a:latin typeface="맑은 고딕"/>
                          <a:ea typeface="맑은 고딕"/>
                          <a:cs typeface="굴림"/>
                        </a:rPr>
                        <a:t>개발완료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추가개발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2015.03.20</a:t>
                      </a:r>
                      <a:endParaRPr lang="en-US" altLang="ko-KR" sz="1200" b="1" kern="100" dirty="0" smtClean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완료</a:t>
                      </a:r>
                      <a:endParaRPr lang="ko-KR" alt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2015.03.25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완료목표</a:t>
                      </a:r>
                      <a:endParaRPr lang="ko-KR" altLang="ko-KR" sz="1200" b="1" kern="100" dirty="0" smtClean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2015.03.30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완료목표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85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화면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굴림"/>
                        </a:rPr>
                        <a:t>36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36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팝업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굴림"/>
                        </a:rPr>
                        <a:t>14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45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인터페이스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굴림"/>
                        </a:rPr>
                        <a:t>8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latin typeface="맑은 고딕"/>
                          <a:ea typeface="맑은 고딕"/>
                          <a:cs typeface="굴림"/>
                        </a:rPr>
                        <a:t>계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latin typeface="맑은 고딕"/>
                          <a:ea typeface="맑은 고딕"/>
                          <a:cs typeface="Times New Roman"/>
                        </a:rPr>
                        <a:t>58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58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51328" y="3645024"/>
            <a:ext cx="14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latin typeface="+mn-ea"/>
                <a:ea typeface="+mn-ea"/>
              </a:rPr>
              <a:t>* </a:t>
            </a:r>
            <a:r>
              <a:rPr lang="en-US" altLang="ko-KR" sz="1200" dirty="0" smtClean="0">
                <a:latin typeface="+mn-ea"/>
                <a:ea typeface="+mn-ea"/>
              </a:rPr>
              <a:t>2015.03.20 </a:t>
            </a:r>
            <a:r>
              <a:rPr lang="ko-KR" altLang="en-US" sz="1200" dirty="0" smtClean="0">
                <a:latin typeface="+mn-ea"/>
                <a:ea typeface="+mn-ea"/>
              </a:rPr>
              <a:t>기준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27213553"/>
              </p:ext>
            </p:extLst>
          </p:nvPr>
        </p:nvGraphicFramePr>
        <p:xfrm>
          <a:off x="272480" y="733882"/>
          <a:ext cx="9395998" cy="5938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8342"/>
                <a:gridCol w="4717656"/>
              </a:tblGrid>
              <a:tr h="517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금주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3.16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3.20)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3.23~ 3.27)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2583">
                <a:tc>
                  <a:txBody>
                    <a:bodyPr/>
                    <a:lstStyle/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가동 및 안정화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오픈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3.16(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추가개발화면 설계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</a:t>
                      </a:r>
                      <a:r>
                        <a:rPr lang="ko-KR" altLang="en-US" sz="1000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퍼블리싱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작업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.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카드처리현황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개인카드정보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접속로그현황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사용자 교육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(3.16 ~ 3.20 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본사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지점여사원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Help Desk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운영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.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결함내역 조치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인력관리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 투입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Roll-Off(3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개발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결함사항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오류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추가요청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조치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심포지움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결재요청 및 상신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. 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심포지움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결재요청 취소 및 반려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메일발송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. Validation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적요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.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검색조건 추가 및 변경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. E 8~10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호환성 적용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- 1</a:t>
                      </a:r>
                      <a:r>
                        <a:rPr lang="ko-KR" altLang="en-US" sz="1000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차결재자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전결기능 개발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특정 결재권자의 반려기능 개발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리포트 개발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카드처리현황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접속로그 현황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3.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산출물 보완 및 인수인계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운영자 대상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가동 및 안정화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안정화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교육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3.23 ~ 27 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지방 영업본부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Help Desk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운영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.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결함내역 조치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검수 작업 진행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*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인력관리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 투입</a:t>
                      </a:r>
                      <a:endParaRPr lang="en-US" altLang="ko-KR" sz="1000" b="1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개발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개발리포트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*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프로세스 요구사항은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안정화 이후 별도 진행 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결함사항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오류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추가요청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조치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리포트 개발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부서별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카드처리현황 완료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.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카드처리현황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전사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영업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공장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본사연구소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안산연구소별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.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접속로그 통계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산출물 보완 및 인수인계 계속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보령제약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e-Accounting 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시스템 구축 주간업무 보고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주차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413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보령제약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e-Accounting 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시스템 구축 주간업무 보고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주차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480" y="4581128"/>
            <a:ext cx="2173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● 오픈 후 결함사항 현황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16496" y="5013176"/>
          <a:ext cx="8856985" cy="1440160"/>
        </p:xfrm>
        <a:graphic>
          <a:graphicData uri="http://schemas.openxmlformats.org/drawingml/2006/table">
            <a:tbl>
              <a:tblPr/>
              <a:tblGrid>
                <a:gridCol w="1654015"/>
                <a:gridCol w="1440594"/>
                <a:gridCol w="1440594"/>
                <a:gridCol w="1440594"/>
                <a:gridCol w="1440594"/>
                <a:gridCol w="1440594"/>
              </a:tblGrid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완료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개발중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(3.20 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완료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접수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검토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기능변경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추가요구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소계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16496" y="1291581"/>
          <a:ext cx="8856984" cy="2857499"/>
        </p:xfrm>
        <a:graphic>
          <a:graphicData uri="http://schemas.openxmlformats.org/drawingml/2006/table">
            <a:tbl>
              <a:tblPr/>
              <a:tblGrid>
                <a:gridCol w="481819"/>
                <a:gridCol w="1009696"/>
                <a:gridCol w="3730562"/>
                <a:gridCol w="1477346"/>
                <a:gridCol w="2157561"/>
              </a:tblGrid>
              <a:tr h="174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매뉴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항목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목표일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비고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1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차결재권자의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전결기능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개발완료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총괄관리자의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결재기능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강제 반려처리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개발완료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기존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결재할문서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화면에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R99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권한자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반려기능적용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리포트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개인별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카드처리 현황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개발완료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부서별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카드처리 현황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3.25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전체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카드처리 현황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3.25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영업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카드처리 현황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3.25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공장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카드처리 현황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3.25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본사연구소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카드처리 현황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3.25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안산연구소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카드처리 현황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3.25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4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개인별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카드정보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카드번호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결재계좌등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3.25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접속로그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통계현황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3.30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테이블설계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심포지움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요청취소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반려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개발완료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요청취소는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별도화면구성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익스플로러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에서 스크롤바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깨짐현상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개발완료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스크롤바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적용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신규입사자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자동 일반사용 권한부여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3.30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배치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등록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4488" y="816967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● 잔여 개발 현황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6413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오픈 후 결함 리스트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72480" y="836710"/>
          <a:ext cx="9289031" cy="5511631"/>
        </p:xfrm>
        <a:graphic>
          <a:graphicData uri="http://schemas.openxmlformats.org/drawingml/2006/table">
            <a:tbl>
              <a:tblPr/>
              <a:tblGrid>
                <a:gridCol w="281365"/>
                <a:gridCol w="538611"/>
                <a:gridCol w="988793"/>
                <a:gridCol w="3537148"/>
                <a:gridCol w="500425"/>
                <a:gridCol w="355725"/>
                <a:gridCol w="426065"/>
                <a:gridCol w="458221"/>
                <a:gridCol w="2202678"/>
              </a:tblGrid>
              <a:tr h="127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화면명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로그 내용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결함</a:t>
                      </a:r>
                      <a:br>
                        <a:rPr lang="ko-KR" altLang="en-US" sz="8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</a:b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중요도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제기자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개발완료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조치사항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563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2015.03.16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결재상신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품의서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계정구분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=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심포지움 결재요청시 필수 메시지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심포지엄 요청은 마케팅 부서를 선택하여야 합니다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 예산부서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 추가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카나브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병원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~NEPHRO BU)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기능변경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구혜정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1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2015.03.16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결재상신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품의서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회의록필드는 세부계정이 업무회의대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(635130100)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인 경우만 디스플레이 하도록 한다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홍상희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2015.03.16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결재상신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품의서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하나의 업무회의대에 여러장의 카드내역이 발생한다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매번 회의록 작성할 순 없다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추가요구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홍성우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검토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일단 회의록 필수를 풀고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향후 미상신 다건을 하나의 품의서로 상신하는 방안으로 개선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0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2015.03.16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결재상신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심포지움결재상신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결재요청 리스트조회에서는 예산부서가 카나브 등 추가한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개부서는 실제조직원이 없기에 조회할 수가 없다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=&gt;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해당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MKT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부서만 조회하는 기능을 풀고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요청건은 전체로 조회하되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=&gt;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검색조건에 예산부서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제품군명을 추가한다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기능변경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구혜정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개발완료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5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2015.03.16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권한관리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사용자권한관리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신규입사자는 일반사용자 권한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(R04)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을 자동부여한다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추가요구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이청일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신규입사자의 구분정보 체크 방안 확인 후 강제 부여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2015.03.16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결재상신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심포지움결재상신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검색버튼 클릭시 장애메시지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홍상희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검색이 완료되지 않은 상태에서 나타나는 메시지임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 3.17 11:30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정상임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2015.03.16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홈화면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홈화면의 통계건수 로딩 속도가 느리다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 1~5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초 소요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이청일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서버점검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이청일대리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). 3.17: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어제보다 훨씬 빨라짐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접속시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먼저 폰트전체를 다운로드 하는 것을 페이지가 먼저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로딩후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나중에 해당폰트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나눔고딕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를 적용하는 방식으로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퍼블리싱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조정함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*디버깅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기능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각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프로그램에서 제외작업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다음주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2015.03.17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결재상신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품의서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심포지움으로 결재요청시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false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메시지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상신요청 불가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홍상희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false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exlporer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에서만 발생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조치함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2015.03.17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결재상신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공용카드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공용카드 팝업에서 사용자 선택지정시 오류메시지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홍상희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조치하여 사용자지정은 되었으나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사용자로그인시 미상신으로 조회되지 않음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2015.03.17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결재상신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심포지움결재상신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품의서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심포지움 다건 사용내역 수정시 첫번째건 정산서에 수정되지 않음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홍상희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2015.03.17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정산서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심포지움 결재상신의 진행중 정산서에 상신자 결재상태를 요청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=&gt;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상신으로 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기능변경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홍상희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결재요청의 정산서는 조회할 수 없으므로 요청의 단어를 사용할 수 없다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2015.03.17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결재상신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심포지움결재상신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심포지움관리자가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건 선택후 품의서 버튼 클릭시 오류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홍상희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건도 품의 가능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1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2015.03.17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메일미발송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매수 수요일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익월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홍상희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발송시간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17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시로 지정되어서 미발송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=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오전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시로 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1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2015.03.17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전체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미상신메일은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4.8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일부터 발송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..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결재반려메일 및 심포지움반려메일은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4.1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부터 발송되게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추가요구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신상철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3.31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 및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4.7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일에 적용수정요망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1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2015.03.11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결재상신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진행중문서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현재는 조회조건 중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"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상신일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"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존재함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이것을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"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"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 변경하고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" from ~ to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일자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"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표시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※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디폴트 리스트는 로그인시 진행중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반려상태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결재할 문서 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진행중인 문서를 나타내어 주고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완료문서는 로그인시 해당월의 누적치를 보여준다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=&gt;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조회조건을 사용일의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from~to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일자 및 매월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~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현재일을 디폴트처리 및 매뉴클릭시 조회된다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리스트 필드도 사용일자로 한다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기능변경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신상철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심포지움의 경우 다건이므로  그중 한건이라도 사용일자 범주에 포함되면 조회되며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리스트의 사용일이 범주일자 밖의 것도 조회될 수 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2015.03.11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결재상신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반려문서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기능변경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신상철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81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2015.03.11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결재상신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완료문서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기능변경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신상철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63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2015.03.11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결재할문서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결재할문서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추가요구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신상철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63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2015.03.11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결재할문서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진행중문서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추가요구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신상철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81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2015.03.11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결재할문서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완료문서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추가요구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신상철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개발중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6413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오픈 후 결함 리스트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72480" y="836710"/>
          <a:ext cx="9289031" cy="5472614"/>
        </p:xfrm>
        <a:graphic>
          <a:graphicData uri="http://schemas.openxmlformats.org/drawingml/2006/table">
            <a:tbl>
              <a:tblPr/>
              <a:tblGrid>
                <a:gridCol w="281365"/>
                <a:gridCol w="538611"/>
                <a:gridCol w="988793"/>
                <a:gridCol w="3537148"/>
                <a:gridCol w="500425"/>
                <a:gridCol w="355725"/>
                <a:gridCol w="426065"/>
                <a:gridCol w="458221"/>
                <a:gridCol w="2202678"/>
              </a:tblGrid>
              <a:tr h="2736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화면명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로그 내용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결함</a:t>
                      </a:r>
                      <a:br>
                        <a:rPr lang="ko-KR" altLang="en-US" sz="8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</a:b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중요도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제기자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개발완료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조치사항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73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2015.03.16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결재할문서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결재할문서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상신자 부서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상신자명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-&gt;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부서코드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상신자 사번을 입력하여 검색이 가능해야 함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추가요구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신상철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부서명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성명외에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코드로도 검색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2015.03.16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결재할문서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결재할문서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반려시 메일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+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문자 전송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추가요구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신상철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접수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반려시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문자로도 발송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문자 본문 정의 필요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 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DB Link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로 발송정보를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insert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시킨다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2015.03.16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결재상신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결재상신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메뉴 진입시 해당월로 검색된 상태로 보여줘여 함디폴트검색조건으로 바로 조회되게 한다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기능변경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신상철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접수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8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2015.03.16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결재상신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결재상신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상신제외 선택후에도 마찬가지임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상신대상건이 바로 조회되게 한다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기능변경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신상철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접수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2015.03.16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결재상신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품의서작성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예산부서 선택시 해당하는 제품군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명만 보여야 함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 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맵핑 작업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추가요구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신상철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접수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계정구분 및 예산부서별 제품군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명 정의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검토</a:t>
                      </a:r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: </a:t>
                      </a:r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제품군</a:t>
                      </a:r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명이 변동하면 적용방안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2015.03.16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결재상신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품의서작성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계정구분 선택시 순서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(1.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영업경비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(SMC), 2.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세미나비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 3.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심포지움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 4.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기타경비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[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현업및일반경비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]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명을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[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일반경비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]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 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기능변경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신상철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단어명변경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순서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8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2015.03.16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결재상신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품의서작성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영업부분은 사용내역 필수 아니게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..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기능변경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신상철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접수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영업부문은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 계정구분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?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2015.03.16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결재상신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품의서작성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첨부문서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질의응답 입력할수 있게 수정필요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추가요구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신상철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접수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회의록처럼 양식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폼 정의 필요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사진으로도 첨부가능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8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2015.03.16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결재상신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품의서작성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첨부문서를 다중으로 입력하면 화면의 상하스크롤이 안됨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 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첨부된 상태에서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"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파일찾기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"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버튼이 눌리지 않음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파일삭제 버튼을 누르면 수번 눌러야 함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신상철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파일찾기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탐색기에서 다건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선택시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첨부삭제오류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파일찾기버튼이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번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클릭가능하게한다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탐색기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닫은후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다시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파일찾을때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파일찾기버튼이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비활성화되어버림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 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다건 등록 가능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8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2015.03.16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심포지움 결재상신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거래건을 묶어서 품의서 작성시 결재선을 다시 지정해야만 결재선이 설정됨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신상철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결재선 리프래쉬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8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2015.03.16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심포지움 결재상신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결과보고서를 건건히 입력안하고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건만 입력해도 상신 가능해야함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신상철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카드건이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다건이래도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결과보고서는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건만 등록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40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2015.03.19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결재상신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반려문서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복수 반려문서를 재상신하면 이전 반려건이 반려리스트에서 사라지지 않는다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신상철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반려되면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과거 이력을 삭제하여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반려문서에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최근건만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조회되며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결재할문서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완료문서에도 과거이력반려문서는 조회되지 않는다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즉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현재 반려상태인 문서만 조회되며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재품의되면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조회되지 않는다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2015.03.19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결재상신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반려문서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반려메일발송 실패했습니다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.=&gt;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상신자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e-HR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 이메일이 등록되지 않았다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홍상희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메일발송실패하더라도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반려성공시킨다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메일정비요망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2015.03.19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결재상신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품의서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 10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에서 반려문서 재품의 클릭후 품의서 결재상신 버튼 클릭시 오류발생 메시지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크롬은 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이청일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4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2015.03.19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결재상신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품의서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품의서 작성시 세부계정선택 단계에서 도서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OR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교육비 등 계정 조회가 안되는 문제점이 있습니다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익스플로어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10)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입니다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.=&gt;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알파벳은 오토 컴플리트 및 단어 검색이 되지만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한글은 되지 않는다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 (e 11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은 정상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신상철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8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2015.03.19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권한관리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총괄관리자로 지정했는데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메뉴가 연결이 안된다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신상철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8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2015.03.19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결재상신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결재상신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카드회사 필드 추가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소유주 검색 추가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추가요구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신상철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접수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2015.03.19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결재할문서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결재할문서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차부터 최종결재까지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"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결재할 문서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"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에서 일괄승인 가능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기능변경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신상철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차결재자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일괄승인 제한기능 해제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6413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19349</TotalTime>
  <Words>1411</Words>
  <Application>Microsoft Office PowerPoint</Application>
  <PresentationFormat>A4 용지(210x297mm)</PresentationFormat>
  <Paragraphs>519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2_기본 디자인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bizsp</dc:creator>
  <cp:lastModifiedBy>Registered User</cp:lastModifiedBy>
  <cp:revision>147</cp:revision>
  <dcterms:created xsi:type="dcterms:W3CDTF">2007-04-12T17:09:17Z</dcterms:created>
  <dcterms:modified xsi:type="dcterms:W3CDTF">2015-03-19T12:59:32Z</dcterms:modified>
</cp:coreProperties>
</file>