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836" r:id="rId2"/>
    <p:sldId id="837" r:id="rId3"/>
    <p:sldId id="834" r:id="rId4"/>
    <p:sldId id="840" r:id="rId5"/>
  </p:sldIdLst>
  <p:sldSz cx="9904413" cy="6858000"/>
  <p:notesSz cx="6640513" cy="99044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8000"/>
    <a:srgbClr val="99CCFF"/>
    <a:srgbClr val="6699FF"/>
    <a:srgbClr val="FBD893"/>
    <a:srgbClr val="0000FF"/>
    <a:srgbClr val="B2B2B2"/>
    <a:srgbClr val="EAEAEA"/>
    <a:srgbClr val="FACD72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6" autoAdjust="0"/>
    <p:restoredTop sz="96447" autoAdjust="0"/>
  </p:normalViewPr>
  <p:slideViewPr>
    <p:cSldViewPr>
      <p:cViewPr>
        <p:scale>
          <a:sx n="81" d="100"/>
          <a:sy n="81" d="100"/>
        </p:scale>
        <p:origin x="-900" y="-78"/>
      </p:cViewPr>
      <p:guideLst>
        <p:guide orient="horz" pos="2160"/>
        <p:guide pos="312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936"/>
    </p:cViewPr>
  </p:sorterViewPr>
  <p:notesViewPr>
    <p:cSldViewPr>
      <p:cViewPr varScale="1">
        <p:scale>
          <a:sx n="52" d="100"/>
          <a:sy n="52" d="100"/>
        </p:scale>
        <p:origin x="-2676" y="-84"/>
      </p:cViewPr>
      <p:guideLst>
        <p:guide orient="horz" pos="3118"/>
        <p:guide pos="2092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l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r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l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r" defTabSz="1003300">
              <a:defRPr sz="1300" b="0">
                <a:latin typeface="굴림" pitchFamily="50" charset="-127"/>
              </a:defRPr>
            </a:lvl1pPr>
          </a:lstStyle>
          <a:p>
            <a:fld id="{C5F4629A-2555-4CB2-A476-EE6402E76AA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l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r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741363"/>
            <a:ext cx="536257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05350"/>
            <a:ext cx="48688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l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r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fld id="{7140F2CD-AF69-48EB-8AE8-B54CDA3E7D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F2CD-AF69-48EB-8AE8-B54CDA3E7D66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F2CD-AF69-48EB-8AE8-B54CDA3E7D66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F2CD-AF69-48EB-8AE8-B54CDA3E7D66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2188" y="3141663"/>
            <a:ext cx="7889875" cy="823912"/>
          </a:xfrm>
        </p:spPr>
        <p:txBody>
          <a:bodyPr wrap="none" anchor="t"/>
          <a:lstStyle>
            <a:lvl1pPr algn="ctr">
              <a:defRPr sz="4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9391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4940300"/>
            <a:ext cx="6932613" cy="576263"/>
          </a:xfrm>
          <a:prstGeom prst="rect">
            <a:avLst/>
          </a:prstGeom>
          <a:ln/>
        </p:spPr>
        <p:txBody>
          <a:bodyPr/>
          <a:lstStyle>
            <a:lvl1pPr algn="ctr">
              <a:defRPr sz="16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16" name="그림 15" descr="bizsp_c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4428" y="6404049"/>
            <a:ext cx="1342210" cy="453951"/>
          </a:xfrm>
          <a:prstGeom prst="rect">
            <a:avLst/>
          </a:prstGeom>
        </p:spPr>
      </p:pic>
      <p:pic>
        <p:nvPicPr>
          <p:cNvPr id="1273857" name="Picture 1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710" y="6237312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63538" y="657225"/>
            <a:ext cx="9124950" cy="3323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0263" y="139700"/>
            <a:ext cx="2308225" cy="847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2413" y="139700"/>
            <a:ext cx="6775450" cy="847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3" y="139700"/>
            <a:ext cx="5240337" cy="4095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63538" y="657225"/>
            <a:ext cx="9124950" cy="330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538" y="657225"/>
            <a:ext cx="9124950" cy="332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8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85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3538" y="657225"/>
            <a:ext cx="4486275" cy="33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657225"/>
            <a:ext cx="4486275" cy="33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913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20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20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20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8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139701"/>
            <a:ext cx="5240337" cy="3062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" name="그림 2" descr="GC_Labs_JPG.jpg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23630" t="39352" r="22876" b="39351"/>
          <a:stretch>
            <a:fillRect/>
          </a:stretch>
        </p:blipFill>
        <p:spPr bwMode="auto">
          <a:xfrm>
            <a:off x="351568" y="6496903"/>
            <a:ext cx="1281893" cy="3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1"/>
            <a:ext cx="9906000" cy="654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 flipV="1">
            <a:off x="-1393" y="6458855"/>
            <a:ext cx="9906000" cy="396000"/>
          </a:xfrm>
          <a:prstGeom prst="rect">
            <a:avLst/>
          </a:prstGeom>
          <a:gradFill flip="none" rotWithShape="1">
            <a:gsLst>
              <a:gs pos="31000">
                <a:srgbClr val="FFFFFF"/>
              </a:gs>
              <a:gs pos="100000">
                <a:srgbClr val="EAEAEA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4647000" y="6560600"/>
            <a:ext cx="612000" cy="18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</a:t>
            </a:r>
            <a:fld id="{7DFF48F6-0499-4B03-AA7D-07684E694064}" type="slidenum">
              <a:rPr lang="ko-KR" altLang="en-US" sz="1100" b="1" kern="1200" noProof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endParaRPr lang="ko-KR" altLang="en-US" sz="1100" b="1" kern="1200" noProof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9" name="그림 8" descr="bizsp_ci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462089" y="6423066"/>
            <a:ext cx="1346346" cy="455349"/>
          </a:xfrm>
          <a:prstGeom prst="rect">
            <a:avLst/>
          </a:prstGeom>
        </p:spPr>
      </p:pic>
      <p:pic>
        <p:nvPicPr>
          <p:cNvPr id="1274881" name="Picture 1" descr="logo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1951" y="6459187"/>
            <a:ext cx="540059" cy="3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4" r:id="rId12"/>
    <p:sldLayoutId id="2147483675" r:id="rId13"/>
  </p:sldLayoutIdLst>
  <p:transition>
    <p:split orient="vert"/>
  </p:transition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9pPr>
    </p:titleStyle>
    <p:bodyStyle>
      <a:lvl1pPr algn="l" rtl="0" fontAlgn="base" latinLnBrk="1">
        <a:lnSpc>
          <a:spcPct val="130000"/>
        </a:lnSpc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575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2pPr>
      <a:lvl3pPr marL="1182688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3pPr>
      <a:lvl4pPr marL="1601788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4pPr>
      <a:lvl5pPr marL="20574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5pPr>
      <a:lvl6pPr marL="25146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6pPr>
      <a:lvl7pPr marL="29718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7pPr>
      <a:lvl8pPr marL="34290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8pPr>
      <a:lvl9pPr marL="38862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368284" y="4365105"/>
            <a:ext cx="28078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2015.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02.25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3944256" y="1196975"/>
            <a:ext cx="5183745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법인카드 </a:t>
            </a:r>
            <a:r>
              <a:rPr lang="ko-KR" altLang="en-US" sz="28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결재시스</a:t>
            </a:r>
            <a:r>
              <a:rPr kumimoji="1" lang="ko-KR" alt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템</a:t>
            </a:r>
            <a:endParaRPr kumimoji="1" lang="en-US" altLang="ko-KR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시</a:t>
            </a:r>
            <a:r>
              <a:rPr lang="ko-KR" altLang="en-US" sz="28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연</a:t>
            </a:r>
            <a:r>
              <a:rPr kumimoji="1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kumimoji="1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endParaRPr kumimoji="1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423" y="620689"/>
            <a:ext cx="3209411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AutoShape 91"/>
          <p:cNvCxnSpPr>
            <a:cxnSpLocks noChangeShapeType="1"/>
            <a:stCxn id="109" idx="3"/>
            <a:endCxn id="147" idx="1"/>
          </p:cNvCxnSpPr>
          <p:nvPr/>
        </p:nvCxnSpPr>
        <p:spPr bwMode="auto">
          <a:xfrm flipV="1">
            <a:off x="4364419" y="3888762"/>
            <a:ext cx="1091843" cy="382376"/>
          </a:xfrm>
          <a:prstGeom prst="bentConnector3">
            <a:avLst>
              <a:gd name="adj1" fmla="val 3926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3" name="AutoShape 91"/>
          <p:cNvCxnSpPr>
            <a:cxnSpLocks noChangeShapeType="1"/>
            <a:stCxn id="149" idx="3"/>
            <a:endCxn id="242" idx="3"/>
          </p:cNvCxnSpPr>
          <p:nvPr/>
        </p:nvCxnSpPr>
        <p:spPr bwMode="auto">
          <a:xfrm flipH="1" flipV="1">
            <a:off x="5492266" y="3428427"/>
            <a:ext cx="844183" cy="936104"/>
          </a:xfrm>
          <a:prstGeom prst="bentConnector3">
            <a:avLst>
              <a:gd name="adj1" fmla="val -5485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417446" y="980728"/>
            <a:ext cx="9179041" cy="518457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ko-KR" altLang="en-US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417441" y="1859962"/>
            <a:ext cx="917904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545" name="Text Box 38"/>
          <p:cNvSpPr txBox="1">
            <a:spLocks noChangeArrowheads="1"/>
          </p:cNvSpPr>
          <p:nvPr/>
        </p:nvSpPr>
        <p:spPr bwMode="auto">
          <a:xfrm>
            <a:off x="3089534" y="1639292"/>
            <a:ext cx="18986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사용부서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합의부서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547" name="Line 33"/>
          <p:cNvSpPr>
            <a:spLocks noChangeShapeType="1"/>
          </p:cNvSpPr>
          <p:nvPr/>
        </p:nvSpPr>
        <p:spPr bwMode="auto">
          <a:xfrm>
            <a:off x="1279798" y="980728"/>
            <a:ext cx="0" cy="5184576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91"/>
          <p:cNvCxnSpPr>
            <a:cxnSpLocks noChangeShapeType="1"/>
            <a:stCxn id="173" idx="2"/>
            <a:endCxn id="125" idx="1"/>
          </p:cNvCxnSpPr>
          <p:nvPr/>
        </p:nvCxnSpPr>
        <p:spPr bwMode="auto">
          <a:xfrm rot="10800000" flipV="1">
            <a:off x="2827972" y="2276872"/>
            <a:ext cx="5040559" cy="13570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48" name="AutoShape 91"/>
          <p:cNvCxnSpPr>
            <a:cxnSpLocks noChangeShapeType="1"/>
            <a:stCxn id="92" idx="0"/>
            <a:endCxn id="125" idx="2"/>
          </p:cNvCxnSpPr>
          <p:nvPr/>
        </p:nvCxnSpPr>
        <p:spPr bwMode="auto">
          <a:xfrm>
            <a:off x="1221183" y="2366882"/>
            <a:ext cx="1150375" cy="3674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57" name="AutoShape 91"/>
          <p:cNvCxnSpPr>
            <a:cxnSpLocks noChangeShapeType="1"/>
            <a:stCxn id="145" idx="1"/>
            <a:endCxn id="1275906" idx="3"/>
          </p:cNvCxnSpPr>
          <p:nvPr/>
        </p:nvCxnSpPr>
        <p:spPr bwMode="auto">
          <a:xfrm rot="10800000" flipV="1">
            <a:off x="1855862" y="3768174"/>
            <a:ext cx="576064" cy="46581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2" name="AutoShape 66"/>
          <p:cNvSpPr>
            <a:spLocks noChangeArrowheads="1"/>
          </p:cNvSpPr>
          <p:nvPr/>
        </p:nvSpPr>
        <p:spPr bwMode="auto">
          <a:xfrm>
            <a:off x="465099" y="2096852"/>
            <a:ext cx="756084" cy="540060"/>
          </a:xfrm>
          <a:prstGeom prst="hexagon">
            <a:avLst>
              <a:gd name="adj" fmla="val 43506"/>
              <a:gd name="vf" fmla="val 115470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카드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거래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내역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844194" y="1967974"/>
            <a:ext cx="21948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법인카드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조직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회계세부계정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624614" y="388874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AutoShape 61"/>
          <p:cNvSpPr>
            <a:spLocks noChangeArrowheads="1"/>
          </p:cNvSpPr>
          <p:nvPr/>
        </p:nvSpPr>
        <p:spPr bwMode="auto">
          <a:xfrm>
            <a:off x="7112446" y="1931970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61"/>
          <p:cNvSpPr>
            <a:spLocks noChangeArrowheads="1"/>
          </p:cNvSpPr>
          <p:nvPr/>
        </p:nvSpPr>
        <p:spPr bwMode="auto">
          <a:xfrm>
            <a:off x="1724404" y="2638239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8095955" y="4191882"/>
            <a:ext cx="1066629" cy="488950"/>
          </a:xfrm>
          <a:prstGeom prst="flowChartDocumen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승인전표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4916202" y="1365576"/>
            <a:ext cx="0" cy="4799727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제목 3"/>
          <p:cNvSpPr txBox="1">
            <a:spLocks/>
          </p:cNvSpPr>
          <p:nvPr/>
        </p:nvSpPr>
        <p:spPr bwMode="auto">
          <a:xfrm>
            <a:off x="476174" y="179343"/>
            <a:ext cx="7996544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법인카드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  <a:cs typeface="+mj-cs"/>
              </a:rPr>
              <a:t>결재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Process Flow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4" name="Oval 52"/>
          <p:cNvSpPr>
            <a:spLocks noChangeArrowheads="1"/>
          </p:cNvSpPr>
          <p:nvPr/>
        </p:nvSpPr>
        <p:spPr bwMode="auto">
          <a:xfrm>
            <a:off x="8057861" y="2868074"/>
            <a:ext cx="1142817" cy="4556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1.3.1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전표발행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Line 33"/>
          <p:cNvSpPr>
            <a:spLocks noChangeShapeType="1"/>
          </p:cNvSpPr>
          <p:nvPr/>
        </p:nvSpPr>
        <p:spPr bwMode="auto">
          <a:xfrm>
            <a:off x="7364474" y="980728"/>
            <a:ext cx="0" cy="5184576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 Box 38"/>
          <p:cNvSpPr txBox="1">
            <a:spLocks noChangeArrowheads="1"/>
          </p:cNvSpPr>
          <p:nvPr/>
        </p:nvSpPr>
        <p:spPr bwMode="auto">
          <a:xfrm>
            <a:off x="4925738" y="1632215"/>
            <a:ext cx="18986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예산부서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 Box 5"/>
          <p:cNvSpPr txBox="1">
            <a:spLocks noChangeArrowheads="1"/>
          </p:cNvSpPr>
          <p:nvPr/>
        </p:nvSpPr>
        <p:spPr bwMode="auto">
          <a:xfrm>
            <a:off x="7816758" y="1639292"/>
            <a:ext cx="1599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발행부서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회계팀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7544494" y="1105944"/>
            <a:ext cx="194421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2467930" y="1116832"/>
            <a:ext cx="428447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AutoShape 45"/>
          <p:cNvSpPr>
            <a:spLocks noChangeArrowheads="1"/>
          </p:cNvSpPr>
          <p:nvPr/>
        </p:nvSpPr>
        <p:spPr bwMode="auto">
          <a:xfrm>
            <a:off x="2371558" y="2412580"/>
            <a:ext cx="912825" cy="643539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E-Accounting</a:t>
            </a: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28" name="AutoShape 7"/>
          <p:cNvSpPr>
            <a:spLocks noChangeArrowheads="1"/>
          </p:cNvSpPr>
          <p:nvPr/>
        </p:nvSpPr>
        <p:spPr bwMode="auto">
          <a:xfrm>
            <a:off x="3476042" y="3470480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1.1.1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대체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비서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심포지움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상신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451706" y="1088740"/>
            <a:ext cx="79208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VAN</a:t>
            </a:r>
          </a:p>
        </p:txBody>
      </p:sp>
      <p:pic>
        <p:nvPicPr>
          <p:cNvPr id="1275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802" y="3984197"/>
            <a:ext cx="540060" cy="49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1" name="AutoShape 91"/>
          <p:cNvCxnSpPr>
            <a:cxnSpLocks noChangeShapeType="1"/>
            <a:stCxn id="125" idx="4"/>
            <a:endCxn id="129" idx="0"/>
          </p:cNvCxnSpPr>
          <p:nvPr/>
        </p:nvCxnSpPr>
        <p:spPr bwMode="auto">
          <a:xfrm>
            <a:off x="3284383" y="2734350"/>
            <a:ext cx="724974" cy="13372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5" name="모서리가 둥근 직사각형 144"/>
          <p:cNvSpPr/>
          <p:nvPr/>
        </p:nvSpPr>
        <p:spPr bwMode="auto">
          <a:xfrm>
            <a:off x="2431926" y="3516146"/>
            <a:ext cx="792088" cy="5040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메일발송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6721412" y="5760952"/>
            <a:ext cx="12601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카드결재 승인정보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AutoShape 7"/>
          <p:cNvSpPr>
            <a:spLocks noChangeArrowheads="1"/>
          </p:cNvSpPr>
          <p:nvPr/>
        </p:nvSpPr>
        <p:spPr bwMode="auto">
          <a:xfrm>
            <a:off x="5456262" y="3660162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1.1.3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차예산부서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AutoShape 7"/>
          <p:cNvSpPr>
            <a:spLocks noChangeArrowheads="1"/>
          </p:cNvSpPr>
          <p:nvPr/>
        </p:nvSpPr>
        <p:spPr bwMode="auto">
          <a:xfrm>
            <a:off x="5456262" y="4751134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1.1.4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차예산부서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최종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0" name="AutoShape 54"/>
          <p:cNvSpPr>
            <a:spLocks noChangeArrowheads="1"/>
          </p:cNvSpPr>
          <p:nvPr/>
        </p:nvSpPr>
        <p:spPr bwMode="auto">
          <a:xfrm>
            <a:off x="5642703" y="5244338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AutoShape 54"/>
          <p:cNvSpPr>
            <a:spLocks noChangeArrowheads="1"/>
          </p:cNvSpPr>
          <p:nvPr/>
        </p:nvSpPr>
        <p:spPr bwMode="auto">
          <a:xfrm>
            <a:off x="3674206" y="5269010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2" name="AutoShape 91"/>
          <p:cNvCxnSpPr>
            <a:cxnSpLocks noChangeShapeType="1"/>
            <a:stCxn id="151" idx="2"/>
            <a:endCxn id="147" idx="1"/>
          </p:cNvCxnSpPr>
          <p:nvPr/>
        </p:nvCxnSpPr>
        <p:spPr bwMode="auto">
          <a:xfrm rot="5400000" flipH="1" flipV="1">
            <a:off x="3884237" y="4025603"/>
            <a:ext cx="1708865" cy="1435183"/>
          </a:xfrm>
          <a:prstGeom prst="bentConnector4">
            <a:avLst>
              <a:gd name="adj1" fmla="val -13377"/>
              <a:gd name="adj2" fmla="val 87407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57" name="AutoShape 91"/>
          <p:cNvCxnSpPr>
            <a:cxnSpLocks noChangeShapeType="1"/>
            <a:stCxn id="147" idx="2"/>
            <a:endCxn id="148" idx="0"/>
          </p:cNvCxnSpPr>
          <p:nvPr/>
        </p:nvCxnSpPr>
        <p:spPr bwMode="auto">
          <a:xfrm rot="5400000">
            <a:off x="5672691" y="4434248"/>
            <a:ext cx="633772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9" name="AutoShape 54"/>
          <p:cNvSpPr>
            <a:spLocks noChangeArrowheads="1"/>
          </p:cNvSpPr>
          <p:nvPr/>
        </p:nvSpPr>
        <p:spPr bwMode="auto">
          <a:xfrm>
            <a:off x="5642703" y="4200222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3" name="AutoShape 91"/>
          <p:cNvCxnSpPr>
            <a:cxnSpLocks noChangeShapeType="1"/>
            <a:stCxn id="150" idx="2"/>
          </p:cNvCxnSpPr>
          <p:nvPr/>
        </p:nvCxnSpPr>
        <p:spPr bwMode="auto">
          <a:xfrm rot="5400000" flipH="1" flipV="1">
            <a:off x="5486603" y="3047011"/>
            <a:ext cx="3028917" cy="2022972"/>
          </a:xfrm>
          <a:prstGeom prst="bentConnector3">
            <a:avLst>
              <a:gd name="adj1" fmla="val -5612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67" name="꺾인 연결선 166"/>
          <p:cNvCxnSpPr>
            <a:stCxn id="195" idx="2"/>
            <a:endCxn id="151" idx="0"/>
          </p:cNvCxnSpPr>
          <p:nvPr/>
        </p:nvCxnSpPr>
        <p:spPr bwMode="auto">
          <a:xfrm rot="5400000">
            <a:off x="3949072" y="5197002"/>
            <a:ext cx="144016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꺾인 연결선 167"/>
          <p:cNvCxnSpPr>
            <a:stCxn id="148" idx="2"/>
            <a:endCxn id="150" idx="0"/>
          </p:cNvCxnSpPr>
          <p:nvPr/>
        </p:nvCxnSpPr>
        <p:spPr bwMode="auto">
          <a:xfrm rot="5400000">
            <a:off x="5971575" y="5226336"/>
            <a:ext cx="36004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AutoShape 45"/>
          <p:cNvSpPr>
            <a:spLocks noChangeArrowheads="1"/>
          </p:cNvSpPr>
          <p:nvPr/>
        </p:nvSpPr>
        <p:spPr bwMode="auto">
          <a:xfrm>
            <a:off x="7868530" y="1988840"/>
            <a:ext cx="912825" cy="57606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ERP</a:t>
            </a: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cxnSp>
        <p:nvCxnSpPr>
          <p:cNvPr id="178" name="꺾인 연결선 177"/>
          <p:cNvCxnSpPr>
            <a:stCxn id="74" idx="4"/>
            <a:endCxn id="66" idx="0"/>
          </p:cNvCxnSpPr>
          <p:nvPr/>
        </p:nvCxnSpPr>
        <p:spPr bwMode="auto">
          <a:xfrm rot="5400000">
            <a:off x="8195173" y="3757784"/>
            <a:ext cx="868195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AutoShape 54"/>
          <p:cNvSpPr>
            <a:spLocks noChangeArrowheads="1"/>
          </p:cNvSpPr>
          <p:nvPr/>
        </p:nvSpPr>
        <p:spPr bwMode="auto">
          <a:xfrm>
            <a:off x="8282396" y="3484149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020658" y="3660162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3" name="AutoShape 91"/>
          <p:cNvCxnSpPr>
            <a:cxnSpLocks noChangeShapeType="1"/>
          </p:cNvCxnSpPr>
          <p:nvPr/>
        </p:nvCxnSpPr>
        <p:spPr bwMode="auto">
          <a:xfrm rot="10800000" flipV="1">
            <a:off x="3296022" y="2528898"/>
            <a:ext cx="4608512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87" name="Line 33"/>
          <p:cNvSpPr>
            <a:spLocks noChangeShapeType="1"/>
          </p:cNvSpPr>
          <p:nvPr/>
        </p:nvSpPr>
        <p:spPr bwMode="auto">
          <a:xfrm>
            <a:off x="2095332" y="980728"/>
            <a:ext cx="0" cy="5184576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 Box 5"/>
          <p:cNvSpPr txBox="1">
            <a:spLocks noChangeArrowheads="1"/>
          </p:cNvSpPr>
          <p:nvPr/>
        </p:nvSpPr>
        <p:spPr bwMode="auto">
          <a:xfrm>
            <a:off x="1291521" y="1104274"/>
            <a:ext cx="80464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G/W</a:t>
            </a:r>
          </a:p>
        </p:txBody>
      </p:sp>
      <p:sp>
        <p:nvSpPr>
          <p:cNvPr id="191" name="Text Box 38"/>
          <p:cNvSpPr txBox="1">
            <a:spLocks noChangeArrowheads="1"/>
          </p:cNvSpPr>
          <p:nvPr/>
        </p:nvSpPr>
        <p:spPr bwMode="auto">
          <a:xfrm>
            <a:off x="1063774" y="1643938"/>
            <a:ext cx="1224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Text Box 38"/>
          <p:cNvSpPr txBox="1">
            <a:spLocks noChangeArrowheads="1"/>
          </p:cNvSpPr>
          <p:nvPr/>
        </p:nvSpPr>
        <p:spPr bwMode="auto">
          <a:xfrm>
            <a:off x="271686" y="1643938"/>
            <a:ext cx="1224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외부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AutoShape 61"/>
          <p:cNvSpPr>
            <a:spLocks noChangeArrowheads="1"/>
          </p:cNvSpPr>
          <p:nvPr/>
        </p:nvSpPr>
        <p:spPr bwMode="auto">
          <a:xfrm>
            <a:off x="1819858" y="3589481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AutoShape 7"/>
          <p:cNvSpPr>
            <a:spLocks noChangeArrowheads="1"/>
          </p:cNvSpPr>
          <p:nvPr/>
        </p:nvSpPr>
        <p:spPr bwMode="auto">
          <a:xfrm>
            <a:off x="3487765" y="4667794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1.1.2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준법경영팀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9" name="직선 화살표 연결선 198"/>
          <p:cNvCxnSpPr>
            <a:stCxn id="109" idx="2"/>
            <a:endCxn id="195" idx="0"/>
          </p:cNvCxnSpPr>
          <p:nvPr/>
        </p:nvCxnSpPr>
        <p:spPr bwMode="auto">
          <a:xfrm>
            <a:off x="4017546" y="4435446"/>
            <a:ext cx="3534" cy="2323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직선 화살표 연결선 201"/>
          <p:cNvCxnSpPr>
            <a:stCxn id="125" idx="3"/>
            <a:endCxn id="145" idx="0"/>
          </p:cNvCxnSpPr>
          <p:nvPr/>
        </p:nvCxnSpPr>
        <p:spPr bwMode="auto">
          <a:xfrm flipH="1">
            <a:off x="2827970" y="3056119"/>
            <a:ext cx="1" cy="46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6" name="직사각형 205"/>
          <p:cNvSpPr/>
          <p:nvPr/>
        </p:nvSpPr>
        <p:spPr>
          <a:xfrm>
            <a:off x="3716347" y="5574181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407273" y="5178137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반려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8" name="AutoShape 91"/>
          <p:cNvCxnSpPr>
            <a:cxnSpLocks noChangeShapeType="1"/>
            <a:stCxn id="151" idx="3"/>
            <a:endCxn id="242" idx="2"/>
          </p:cNvCxnSpPr>
          <p:nvPr/>
        </p:nvCxnSpPr>
        <p:spPr bwMode="auto">
          <a:xfrm flipV="1">
            <a:off x="4367952" y="3592735"/>
            <a:ext cx="777441" cy="184058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16" name="직사각형 215"/>
          <p:cNvSpPr/>
          <p:nvPr/>
        </p:nvSpPr>
        <p:spPr>
          <a:xfrm>
            <a:off x="6243477" y="4344238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반려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960318" y="4524258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91"/>
          <p:cNvCxnSpPr>
            <a:cxnSpLocks noChangeShapeType="1"/>
            <a:stCxn id="150" idx="3"/>
            <a:endCxn id="242" idx="3"/>
          </p:cNvCxnSpPr>
          <p:nvPr/>
        </p:nvCxnSpPr>
        <p:spPr bwMode="auto">
          <a:xfrm flipH="1" flipV="1">
            <a:off x="5492266" y="3428427"/>
            <a:ext cx="844183" cy="1980220"/>
          </a:xfrm>
          <a:prstGeom prst="bentConnector3">
            <a:avLst>
              <a:gd name="adj1" fmla="val -5485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22" name="직사각형 221"/>
          <p:cNvSpPr/>
          <p:nvPr/>
        </p:nvSpPr>
        <p:spPr>
          <a:xfrm>
            <a:off x="6279481" y="5208334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반려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671451" y="556837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AutoShape 54"/>
          <p:cNvSpPr>
            <a:spLocks noChangeArrowheads="1"/>
          </p:cNvSpPr>
          <p:nvPr/>
        </p:nvSpPr>
        <p:spPr bwMode="auto">
          <a:xfrm>
            <a:off x="4798520" y="3264118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재품의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20258" y="2325434"/>
            <a:ext cx="75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전표정보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AutoShape 91"/>
          <p:cNvCxnSpPr>
            <a:cxnSpLocks noChangeShapeType="1"/>
            <a:stCxn id="181" idx="3"/>
            <a:endCxn id="74" idx="6"/>
          </p:cNvCxnSpPr>
          <p:nvPr/>
        </p:nvCxnSpPr>
        <p:spPr bwMode="auto">
          <a:xfrm flipV="1">
            <a:off x="8976142" y="3095881"/>
            <a:ext cx="224536" cy="552577"/>
          </a:xfrm>
          <a:prstGeom prst="bentConnector3">
            <a:avLst>
              <a:gd name="adj1" fmla="val 20181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94" name="꺾인 연결선 93"/>
          <p:cNvCxnSpPr>
            <a:stCxn id="173" idx="3"/>
            <a:endCxn id="74" idx="0"/>
          </p:cNvCxnSpPr>
          <p:nvPr/>
        </p:nvCxnSpPr>
        <p:spPr bwMode="auto">
          <a:xfrm rot="16200000" flipH="1">
            <a:off x="8325521" y="2564325"/>
            <a:ext cx="303170" cy="3043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AutoShape 91"/>
          <p:cNvCxnSpPr>
            <a:cxnSpLocks noChangeShapeType="1"/>
            <a:stCxn id="242" idx="1"/>
            <a:endCxn id="128" idx="3"/>
          </p:cNvCxnSpPr>
          <p:nvPr/>
        </p:nvCxnSpPr>
        <p:spPr bwMode="auto">
          <a:xfrm rot="10800000" flipV="1">
            <a:off x="4542672" y="3428426"/>
            <a:ext cx="255849" cy="270653"/>
          </a:xfrm>
          <a:prstGeom prst="bentConnector3">
            <a:avLst>
              <a:gd name="adj1" fmla="val 1334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09" name="AutoShape 54"/>
          <p:cNvSpPr>
            <a:spLocks noChangeArrowheads="1"/>
          </p:cNvSpPr>
          <p:nvPr/>
        </p:nvSpPr>
        <p:spPr bwMode="auto">
          <a:xfrm>
            <a:off x="3670673" y="4106829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영업본부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마케팅본부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화살표 연결선 113"/>
          <p:cNvCxnSpPr>
            <a:stCxn id="128" idx="2"/>
            <a:endCxn id="109" idx="0"/>
          </p:cNvCxnSpPr>
          <p:nvPr/>
        </p:nvCxnSpPr>
        <p:spPr bwMode="auto">
          <a:xfrm>
            <a:off x="4009357" y="3927680"/>
            <a:ext cx="8189" cy="1791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직사각형 121"/>
          <p:cNvSpPr/>
          <p:nvPr/>
        </p:nvSpPr>
        <p:spPr>
          <a:xfrm>
            <a:off x="3630946" y="4465199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40784" y="4266705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직선 화살표 연결선 126"/>
          <p:cNvCxnSpPr>
            <a:stCxn id="129" idx="2"/>
            <a:endCxn id="128" idx="0"/>
          </p:cNvCxnSpPr>
          <p:nvPr/>
        </p:nvCxnSpPr>
        <p:spPr bwMode="auto">
          <a:xfrm>
            <a:off x="4009357" y="3325274"/>
            <a:ext cx="0" cy="1452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원호 134"/>
          <p:cNvSpPr/>
          <p:nvPr/>
        </p:nvSpPr>
        <p:spPr>
          <a:xfrm flipV="1">
            <a:off x="5076998" y="3827624"/>
            <a:ext cx="127236" cy="113930"/>
          </a:xfrm>
          <a:prstGeom prst="arc">
            <a:avLst>
              <a:gd name="adj1" fmla="val 16200000"/>
              <a:gd name="adj2" fmla="val 559079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AutoShape 45"/>
          <p:cNvSpPr>
            <a:spLocks noChangeArrowheads="1"/>
          </p:cNvSpPr>
          <p:nvPr/>
        </p:nvSpPr>
        <p:spPr bwMode="auto">
          <a:xfrm>
            <a:off x="2431926" y="4956306"/>
            <a:ext cx="792088" cy="540060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29" name="AutoShape 7"/>
          <p:cNvSpPr>
            <a:spLocks noChangeArrowheads="1"/>
          </p:cNvSpPr>
          <p:nvPr/>
        </p:nvSpPr>
        <p:spPr bwMode="auto">
          <a:xfrm>
            <a:off x="3476042" y="2868074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1.1.0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심포지움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공용카드상신요청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AutoShape 91"/>
          <p:cNvCxnSpPr>
            <a:cxnSpLocks noChangeShapeType="1"/>
            <a:stCxn id="125" idx="4"/>
            <a:endCxn id="128" idx="1"/>
          </p:cNvCxnSpPr>
          <p:nvPr/>
        </p:nvCxnSpPr>
        <p:spPr bwMode="auto">
          <a:xfrm>
            <a:off x="3284383" y="2734350"/>
            <a:ext cx="191659" cy="964730"/>
          </a:xfrm>
          <a:prstGeom prst="bentConnector3">
            <a:avLst>
              <a:gd name="adj1" fmla="val 37767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4" name="직사각형 153"/>
          <p:cNvSpPr/>
          <p:nvPr/>
        </p:nvSpPr>
        <p:spPr>
          <a:xfrm>
            <a:off x="5384254" y="2832070"/>
            <a:ext cx="1540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공정거래규약 정보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8" name="AutoShape 91"/>
          <p:cNvCxnSpPr>
            <a:cxnSpLocks noChangeShapeType="1"/>
          </p:cNvCxnSpPr>
          <p:nvPr/>
        </p:nvCxnSpPr>
        <p:spPr bwMode="auto">
          <a:xfrm rot="10800000" flipV="1">
            <a:off x="4542672" y="2424301"/>
            <a:ext cx="3325861" cy="660649"/>
          </a:xfrm>
          <a:prstGeom prst="bentConnector3">
            <a:avLst>
              <a:gd name="adj1" fmla="val 9465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84" name="꺾인 연결선 183"/>
          <p:cNvCxnSpPr/>
          <p:nvPr/>
        </p:nvCxnSpPr>
        <p:spPr bwMode="auto">
          <a:xfrm rot="10800000" flipV="1">
            <a:off x="4700178" y="2436026"/>
            <a:ext cx="3168352" cy="648072"/>
          </a:xfrm>
          <a:prstGeom prst="bentConnector3">
            <a:avLst>
              <a:gd name="adj1" fmla="val 1003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AutoShape 91"/>
          <p:cNvCxnSpPr>
            <a:cxnSpLocks noChangeShapeType="1"/>
          </p:cNvCxnSpPr>
          <p:nvPr/>
        </p:nvCxnSpPr>
        <p:spPr bwMode="auto">
          <a:xfrm rot="5400000">
            <a:off x="4367940" y="3258830"/>
            <a:ext cx="506970" cy="157507"/>
          </a:xfrm>
          <a:prstGeom prst="bentConnector3">
            <a:avLst>
              <a:gd name="adj1" fmla="val 96248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4" name="꺾인 연결선 213"/>
          <p:cNvCxnSpPr>
            <a:endCxn id="136" idx="1"/>
          </p:cNvCxnSpPr>
          <p:nvPr/>
        </p:nvCxnSpPr>
        <p:spPr bwMode="auto">
          <a:xfrm rot="5400000">
            <a:off x="2683954" y="4092210"/>
            <a:ext cx="1008112" cy="7200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꺾인 연결선 219"/>
          <p:cNvCxnSpPr>
            <a:stCxn id="195" idx="1"/>
            <a:endCxn id="136" idx="4"/>
          </p:cNvCxnSpPr>
          <p:nvPr/>
        </p:nvCxnSpPr>
        <p:spPr bwMode="auto">
          <a:xfrm rot="10800000" flipV="1">
            <a:off x="3224015" y="4896394"/>
            <a:ext cx="263751" cy="32994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/>
          <p:cNvSpPr/>
          <p:nvPr/>
        </p:nvSpPr>
        <p:spPr>
          <a:xfrm>
            <a:off x="2323914" y="4020202"/>
            <a:ext cx="10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매주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익월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AutoShape 45"/>
          <p:cNvSpPr>
            <a:spLocks noChangeArrowheads="1"/>
          </p:cNvSpPr>
          <p:nvPr/>
        </p:nvSpPr>
        <p:spPr bwMode="auto">
          <a:xfrm>
            <a:off x="1257187" y="2060848"/>
            <a:ext cx="468052" cy="540060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수신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226360" y="588307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0" u="sng" dirty="0" smtClean="0">
                <a:latin typeface="맑은 고딕" pitchFamily="50" charset="-127"/>
                <a:ea typeface="맑은 고딕" pitchFamily="50" charset="-127"/>
              </a:rPr>
              <a:t>승인취소</a:t>
            </a:r>
            <a:endParaRPr lang="ko-KR" altLang="en-US" sz="1000" b="0" u="sng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꺾인 연결선 92"/>
          <p:cNvCxnSpPr>
            <a:stCxn id="150" idx="1"/>
            <a:endCxn id="91" idx="0"/>
          </p:cNvCxnSpPr>
          <p:nvPr/>
        </p:nvCxnSpPr>
        <p:spPr bwMode="auto">
          <a:xfrm rot="10800000" flipV="1">
            <a:off x="5575175" y="5408647"/>
            <a:ext cx="67529" cy="4744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직사각형 99"/>
          <p:cNvSpPr/>
          <p:nvPr/>
        </p:nvSpPr>
        <p:spPr>
          <a:xfrm>
            <a:off x="4074559" y="390961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0" u="sng" dirty="0" smtClean="0">
                <a:latin typeface="맑은 고딕" pitchFamily="50" charset="-127"/>
                <a:ea typeface="맑은 고딕" pitchFamily="50" charset="-127"/>
              </a:rPr>
              <a:t>상신취소</a:t>
            </a:r>
            <a:endParaRPr lang="ko-KR" altLang="en-US" sz="1000" b="0" u="sng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제목 3"/>
          <p:cNvSpPr txBox="1">
            <a:spLocks/>
          </p:cNvSpPr>
          <p:nvPr/>
        </p:nvSpPr>
        <p:spPr bwMode="auto">
          <a:xfrm>
            <a:off x="476174" y="179343"/>
            <a:ext cx="7996544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법인카드 비용처리 시연 시나리오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91" name="Group 717"/>
          <p:cNvGraphicFramePr>
            <a:graphicFrameLocks noGrp="1"/>
          </p:cNvGraphicFramePr>
          <p:nvPr/>
        </p:nvGraphicFramePr>
        <p:xfrm>
          <a:off x="374060" y="846891"/>
          <a:ext cx="9271000" cy="5462426"/>
        </p:xfrm>
        <a:graphic>
          <a:graphicData uri="http://schemas.openxmlformats.org/drawingml/2006/table">
            <a:tbl>
              <a:tblPr/>
              <a:tblGrid>
                <a:gridCol w="1770628"/>
                <a:gridCol w="2699506"/>
                <a:gridCol w="1368152"/>
                <a:gridCol w="1800200"/>
                <a:gridCol w="1632514"/>
              </a:tblGrid>
              <a:tr h="69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결재라인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매뉴화면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시나리오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처리자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</a:tr>
              <a:tr h="79421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상신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상신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결재중문서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완료문서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세미나비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만원미만</a:t>
                      </a:r>
                      <a:endParaRPr kumimoji="1" lang="ko-KR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영업사원</a:t>
                      </a:r>
                      <a:endParaRPr kumimoji="1" lang="ko-KR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21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차결재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결재할문서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완료문서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승인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준법경영팀원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21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차결재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결재할문서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완료문서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21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차결재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결재할문서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완료문서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MKT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21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차결재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21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전표완료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전표발행 전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" name="순서도: 처리 95"/>
          <p:cNvSpPr/>
          <p:nvPr/>
        </p:nvSpPr>
        <p:spPr bwMode="auto">
          <a:xfrm>
            <a:off x="3043994" y="1736812"/>
            <a:ext cx="1008112" cy="46805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품의서상신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8" name="순서도: 처리 97"/>
          <p:cNvSpPr/>
          <p:nvPr/>
        </p:nvSpPr>
        <p:spPr bwMode="auto">
          <a:xfrm>
            <a:off x="3043994" y="2516899"/>
            <a:ext cx="1008112" cy="46805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결재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9" name="순서도: 처리 98"/>
          <p:cNvSpPr/>
          <p:nvPr/>
        </p:nvSpPr>
        <p:spPr bwMode="auto">
          <a:xfrm>
            <a:off x="3043994" y="3296986"/>
            <a:ext cx="1008112" cy="46805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결재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0" name="순서도: 처리 99"/>
          <p:cNvSpPr/>
          <p:nvPr/>
        </p:nvSpPr>
        <p:spPr bwMode="auto">
          <a:xfrm>
            <a:off x="3043994" y="4077072"/>
            <a:ext cx="1008112" cy="46805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결재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01" name="직선 화살표 연결선 100"/>
          <p:cNvCxnSpPr>
            <a:stCxn id="99" idx="2"/>
            <a:endCxn id="100" idx="0"/>
          </p:cNvCxnSpPr>
          <p:nvPr/>
        </p:nvCxnSpPr>
        <p:spPr bwMode="auto">
          <a:xfrm>
            <a:off x="3548050" y="3765038"/>
            <a:ext cx="0" cy="31203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직선 화살표 연결선 103"/>
          <p:cNvCxnSpPr>
            <a:stCxn id="98" idx="2"/>
            <a:endCxn id="99" idx="0"/>
          </p:cNvCxnSpPr>
          <p:nvPr/>
        </p:nvCxnSpPr>
        <p:spPr bwMode="auto">
          <a:xfrm>
            <a:off x="3548050" y="2984951"/>
            <a:ext cx="0" cy="3120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직선 화살표 연결선 109"/>
          <p:cNvCxnSpPr>
            <a:stCxn id="96" idx="2"/>
            <a:endCxn id="98" idx="0"/>
          </p:cNvCxnSpPr>
          <p:nvPr/>
        </p:nvCxnSpPr>
        <p:spPr bwMode="auto">
          <a:xfrm>
            <a:off x="3548050" y="2204864"/>
            <a:ext cx="0" cy="3120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직사각형 10"/>
          <p:cNvSpPr/>
          <p:nvPr/>
        </p:nvSpPr>
        <p:spPr bwMode="auto">
          <a:xfrm>
            <a:off x="6968429" y="3465004"/>
            <a:ext cx="2935983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b="0" dirty="0" smtClean="0"/>
              <a:t>예경수 </a:t>
            </a:r>
            <a:r>
              <a:rPr lang="en-US" altLang="ko-KR" b="0" dirty="0" smtClean="0"/>
              <a:t>13032 </a:t>
            </a:r>
            <a:r>
              <a:rPr lang="ko-KR" altLang="en-US" b="0" dirty="0" smtClean="0"/>
              <a:t> 경기</a:t>
            </a:r>
            <a:r>
              <a:rPr lang="en-US" altLang="ko-KR" b="0" dirty="0" smtClean="0"/>
              <a:t>AI/AA</a:t>
            </a:r>
            <a:r>
              <a:rPr lang="ko-KR" altLang="en-US" b="0" dirty="0" smtClean="0"/>
              <a:t>팀</a:t>
            </a:r>
            <a:endParaRPr lang="en-US" altLang="ko-KR" b="0" dirty="0" smtClean="0"/>
          </a:p>
          <a:p>
            <a:pPr algn="l"/>
            <a:r>
              <a:rPr lang="ko-KR" altLang="en-US" b="0" dirty="0" smtClean="0"/>
              <a:t>김용</a:t>
            </a:r>
            <a:r>
              <a:rPr lang="ko-KR" altLang="en-US" b="0" dirty="0" smtClean="0"/>
              <a:t>진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</a:t>
            </a:r>
            <a:r>
              <a:rPr lang="en-US" altLang="ko-KR" b="0" dirty="0" smtClean="0"/>
              <a:t>08043  </a:t>
            </a:r>
            <a:r>
              <a: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준법경영팀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  <a:p>
            <a:pPr algn="l"/>
            <a:r>
              <a:rPr lang="ko-KR" altLang="en-US" b="0" dirty="0" smtClean="0"/>
              <a:t>이한</a:t>
            </a:r>
            <a:r>
              <a:rPr lang="ko-KR" altLang="en-US" b="0" dirty="0" smtClean="0"/>
              <a:t>웅</a:t>
            </a:r>
            <a:r>
              <a:rPr lang="ko-KR" altLang="en-US" b="0" dirty="0" smtClean="0"/>
              <a:t>  </a:t>
            </a:r>
            <a:r>
              <a:rPr lang="en-US" altLang="ko-KR" b="0" dirty="0" smtClean="0"/>
              <a:t>08063  AI/AA </a:t>
            </a:r>
            <a:r>
              <a:rPr lang="en-US" altLang="ko-KR" b="0" dirty="0" smtClean="0"/>
              <a:t>MKT</a:t>
            </a:r>
            <a:r>
              <a:rPr lang="ko-KR" altLang="en-US" b="0" dirty="0" smtClean="0"/>
              <a:t>팀</a:t>
            </a:r>
            <a:endParaRPr lang="en-US" altLang="ko-KR" b="0" dirty="0" smtClean="0"/>
          </a:p>
          <a:p>
            <a:pPr algn="l"/>
            <a:r>
              <a:rPr lang="ko-KR" altLang="en-US" b="0" dirty="0" smtClean="0"/>
              <a:t>오세현  </a:t>
            </a:r>
            <a:r>
              <a:rPr lang="en-US" altLang="ko-KR" b="0" dirty="0" smtClean="0"/>
              <a:t>97032 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AI/AA MKT</a:t>
            </a:r>
            <a:r>
              <a:rPr lang="ko-KR" altLang="en-US" b="0" dirty="0" smtClean="0"/>
              <a:t>팀장</a:t>
            </a:r>
            <a:endParaRPr lang="en-US" altLang="ko-KR" b="0" dirty="0" smtClean="0"/>
          </a:p>
          <a:p>
            <a:pPr algn="l"/>
            <a:r>
              <a:rPr lang="ko-KR" altLang="en-US" b="0" dirty="0" smtClean="0"/>
              <a:t>김선재 </a:t>
            </a:r>
            <a:r>
              <a:rPr lang="en-US" altLang="ko-KR" b="0" dirty="0" smtClean="0"/>
              <a:t>14080  </a:t>
            </a:r>
            <a:r>
              <a:rPr lang="ko-KR" altLang="en-US" b="0" dirty="0" smtClean="0"/>
              <a:t>마케팅본부장</a:t>
            </a:r>
            <a:endParaRPr lang="ko-KR" altLang="en-US" b="0" dirty="0" smtClean="0"/>
          </a:p>
          <a:p>
            <a:pPr algn="l"/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  <a:p>
            <a:pPr algn="l"/>
            <a:r>
              <a:rPr lang="ko-KR" altLang="en-US" b="0" dirty="0" smtClean="0"/>
              <a:t>김선영  </a:t>
            </a:r>
            <a:r>
              <a:rPr lang="en-US" altLang="ko-KR" b="0" dirty="0" smtClean="0"/>
              <a:t>09134 </a:t>
            </a:r>
            <a:r>
              <a:rPr lang="ko-KR" altLang="en-US" b="0" dirty="0" smtClean="0"/>
              <a:t>인천</a:t>
            </a:r>
            <a:r>
              <a:rPr lang="en-US" altLang="ko-KR" b="0" dirty="0" smtClean="0"/>
              <a:t>AI/AA</a:t>
            </a:r>
            <a:r>
              <a:rPr lang="ko-KR" altLang="en-US" b="0" dirty="0" smtClean="0"/>
              <a:t>팀 </a:t>
            </a:r>
            <a:r>
              <a:rPr lang="en-US" altLang="ko-KR" b="0" dirty="0" smtClean="0"/>
              <a:t>(100</a:t>
            </a:r>
            <a:r>
              <a:rPr lang="ko-KR" altLang="en-US" b="0" dirty="0" smtClean="0"/>
              <a:t>만원이상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제목 3"/>
          <p:cNvSpPr txBox="1">
            <a:spLocks/>
          </p:cNvSpPr>
          <p:nvPr/>
        </p:nvSpPr>
        <p:spPr bwMode="auto">
          <a:xfrm>
            <a:off x="476174" y="179343"/>
            <a:ext cx="7996544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법인카드 비용처리 시연 시나리오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91" name="Group 717"/>
          <p:cNvGraphicFramePr>
            <a:graphicFrameLocks noGrp="1"/>
          </p:cNvGraphicFramePr>
          <p:nvPr/>
        </p:nvGraphicFramePr>
        <p:xfrm>
          <a:off x="374060" y="846891"/>
          <a:ext cx="9271000" cy="4714857"/>
        </p:xfrm>
        <a:graphic>
          <a:graphicData uri="http://schemas.openxmlformats.org/drawingml/2006/table">
            <a:tbl>
              <a:tblPr/>
              <a:tblGrid>
                <a:gridCol w="1770628"/>
                <a:gridCol w="3023542"/>
                <a:gridCol w="1548172"/>
                <a:gridCol w="1548172"/>
                <a:gridCol w="1380486"/>
              </a:tblGrid>
              <a:tr h="69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결재라인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매뉴화면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시나리오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처리자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</a:tr>
              <a:tr h="840863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상신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상신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결재중문서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반려문서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현업및일반경비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만원↓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재품의</a:t>
                      </a:r>
                      <a:endParaRPr kumimoji="1" lang="ko-KR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</a:t>
                      </a:r>
                      <a:endParaRPr kumimoji="1" lang="ko-KR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21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차결재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결재할문서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완료문서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승인  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승인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업무팀장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21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차결재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결재할문서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완료문서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반려  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업무부장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21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차결재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21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전표완료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전표발행 전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" name="순서도: 처리 95"/>
          <p:cNvSpPr/>
          <p:nvPr/>
        </p:nvSpPr>
        <p:spPr bwMode="auto">
          <a:xfrm>
            <a:off x="2431926" y="1736812"/>
            <a:ext cx="1008112" cy="46805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품의서상신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8" name="순서도: 처리 97"/>
          <p:cNvSpPr/>
          <p:nvPr/>
        </p:nvSpPr>
        <p:spPr bwMode="auto">
          <a:xfrm>
            <a:off x="2431926" y="2516899"/>
            <a:ext cx="1008112" cy="46805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결재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9" name="순서도: 처리 98"/>
          <p:cNvSpPr/>
          <p:nvPr/>
        </p:nvSpPr>
        <p:spPr bwMode="auto">
          <a:xfrm>
            <a:off x="2431926" y="3296986"/>
            <a:ext cx="1008112" cy="46805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결재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04" name="직선 화살표 연결선 103"/>
          <p:cNvCxnSpPr>
            <a:stCxn id="98" idx="2"/>
            <a:endCxn id="99" idx="0"/>
          </p:cNvCxnSpPr>
          <p:nvPr/>
        </p:nvCxnSpPr>
        <p:spPr bwMode="auto">
          <a:xfrm>
            <a:off x="2935982" y="2984951"/>
            <a:ext cx="0" cy="3120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직선 화살표 연결선 109"/>
          <p:cNvCxnSpPr>
            <a:stCxn id="96" idx="2"/>
            <a:endCxn id="98" idx="0"/>
          </p:cNvCxnSpPr>
          <p:nvPr/>
        </p:nvCxnSpPr>
        <p:spPr bwMode="auto">
          <a:xfrm>
            <a:off x="2935982" y="2204864"/>
            <a:ext cx="0" cy="3120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순서도: 처리 10"/>
          <p:cNvSpPr/>
          <p:nvPr/>
        </p:nvSpPr>
        <p:spPr bwMode="auto">
          <a:xfrm>
            <a:off x="3872086" y="1736812"/>
            <a:ext cx="1008112" cy="46805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반려문서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재품의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순서도: 처리 11"/>
          <p:cNvSpPr/>
          <p:nvPr/>
        </p:nvSpPr>
        <p:spPr bwMode="auto">
          <a:xfrm>
            <a:off x="3872086" y="2516899"/>
            <a:ext cx="1008112" cy="46805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결재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순서도: 처리 12"/>
          <p:cNvSpPr/>
          <p:nvPr/>
        </p:nvSpPr>
        <p:spPr bwMode="auto">
          <a:xfrm>
            <a:off x="3872086" y="3296986"/>
            <a:ext cx="1008112" cy="46805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결재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4" name="직선 화살표 연결선 13"/>
          <p:cNvCxnSpPr>
            <a:stCxn id="12" idx="2"/>
            <a:endCxn id="13" idx="0"/>
          </p:cNvCxnSpPr>
          <p:nvPr/>
        </p:nvCxnSpPr>
        <p:spPr bwMode="auto">
          <a:xfrm>
            <a:off x="4376142" y="2984951"/>
            <a:ext cx="0" cy="3120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11" idx="2"/>
            <a:endCxn id="12" idx="0"/>
          </p:cNvCxnSpPr>
          <p:nvPr/>
        </p:nvCxnSpPr>
        <p:spPr bwMode="auto">
          <a:xfrm>
            <a:off x="4376142" y="2204864"/>
            <a:ext cx="0" cy="3120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AutoShape 91"/>
          <p:cNvCxnSpPr>
            <a:cxnSpLocks noChangeShapeType="1"/>
            <a:stCxn id="99" idx="3"/>
            <a:endCxn id="11" idx="1"/>
          </p:cNvCxnSpPr>
          <p:nvPr/>
        </p:nvCxnSpPr>
        <p:spPr bwMode="auto">
          <a:xfrm flipV="1">
            <a:off x="3440038" y="1970838"/>
            <a:ext cx="432048" cy="15601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6" name="직사각형 15"/>
          <p:cNvSpPr/>
          <p:nvPr/>
        </p:nvSpPr>
        <p:spPr bwMode="auto">
          <a:xfrm>
            <a:off x="4484154" y="4869160"/>
            <a:ext cx="1980220" cy="1296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b="0" dirty="0" smtClean="0"/>
              <a:t>20</a:t>
            </a:r>
            <a:r>
              <a:rPr lang="ko-KR" altLang="en-US" b="0" dirty="0" smtClean="0"/>
              <a:t>만원 미만</a:t>
            </a:r>
            <a:endParaRPr lang="en-US" altLang="ko-KR" b="0" dirty="0" smtClean="0"/>
          </a:p>
          <a:p>
            <a:pPr algn="l"/>
            <a:endParaRPr lang="en-US" altLang="ko-KR" b="0" dirty="0" smtClean="0"/>
          </a:p>
          <a:p>
            <a:pPr algn="l"/>
            <a:r>
              <a:rPr lang="ko-KR" altLang="en-US" b="0" dirty="0" err="1" smtClean="0"/>
              <a:t>한응일</a:t>
            </a:r>
            <a:r>
              <a:rPr lang="ko-KR" altLang="en-US" b="0" dirty="0" smtClean="0"/>
              <a:t>  </a:t>
            </a:r>
            <a:r>
              <a:rPr lang="en-US" altLang="ko-KR" b="0" dirty="0" smtClean="0"/>
              <a:t>93043  PC</a:t>
            </a:r>
            <a:r>
              <a:rPr lang="ko-KR" altLang="en-US" b="0" dirty="0" smtClean="0"/>
              <a:t>팀</a:t>
            </a:r>
            <a:endParaRPr lang="en-US" altLang="ko-KR" b="0" dirty="0" smtClean="0"/>
          </a:p>
          <a:p>
            <a:pPr algn="l"/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최성현  </a:t>
            </a:r>
            <a:r>
              <a:rPr lang="en-US" altLang="ko-KR" b="0" dirty="0" smtClean="0"/>
              <a:t>03053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업무팀장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  <a:p>
            <a:pPr algn="l"/>
            <a:r>
              <a:rPr lang="ko-KR" altLang="en-US" b="0" dirty="0" smtClean="0"/>
              <a:t>강장원 </a:t>
            </a:r>
            <a:r>
              <a:rPr lang="en-US" altLang="ko-KR" b="0" dirty="0" smtClean="0"/>
              <a:t>99124  </a:t>
            </a:r>
            <a:r>
              <a:rPr lang="ko-KR" altLang="en-US" b="0" dirty="0" smtClean="0"/>
              <a:t>업무부장</a:t>
            </a:r>
            <a:endParaRPr lang="en-US" altLang="ko-KR" b="0" dirty="0" smtClean="0"/>
          </a:p>
        </p:txBody>
      </p:sp>
      <p:sp>
        <p:nvSpPr>
          <p:cNvPr id="17" name="직사각형 16"/>
          <p:cNvSpPr/>
          <p:nvPr/>
        </p:nvSpPr>
        <p:spPr bwMode="auto">
          <a:xfrm>
            <a:off x="2359918" y="4833156"/>
            <a:ext cx="1980220" cy="1296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b="0" dirty="0" smtClean="0"/>
              <a:t>20</a:t>
            </a:r>
            <a:r>
              <a:rPr lang="ko-KR" altLang="en-US" b="0" dirty="0" smtClean="0"/>
              <a:t>만원이상</a:t>
            </a:r>
            <a:endParaRPr lang="en-US" altLang="ko-KR" b="0" dirty="0" smtClean="0"/>
          </a:p>
          <a:p>
            <a:pPr algn="l"/>
            <a:endParaRPr lang="en-US" altLang="ko-KR" b="0" dirty="0" smtClean="0"/>
          </a:p>
          <a:p>
            <a:pPr algn="l"/>
            <a:r>
              <a:rPr lang="ko-KR" altLang="en-US" b="0" dirty="0" smtClean="0"/>
              <a:t>김종윤  </a:t>
            </a:r>
            <a:r>
              <a:rPr lang="en-US" altLang="ko-KR" b="0" dirty="0" smtClean="0"/>
              <a:t>04139  </a:t>
            </a:r>
            <a:r>
              <a:rPr lang="ko-KR" altLang="en-US" b="0" dirty="0" err="1" smtClean="0"/>
              <a:t>수출팀</a:t>
            </a:r>
            <a:endParaRPr lang="en-US" altLang="ko-KR" b="0" dirty="0" smtClean="0"/>
          </a:p>
          <a:p>
            <a:pPr algn="l"/>
            <a:r>
              <a: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박재록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 </a:t>
            </a:r>
            <a:r>
              <a:rPr lang="en-US" altLang="ko-KR" b="0" dirty="0" smtClean="0"/>
              <a:t>96008  </a:t>
            </a:r>
            <a:r>
              <a:rPr lang="ko-KR" altLang="en-US" b="0" dirty="0" smtClean="0"/>
              <a:t>수출팀장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  <a:p>
            <a:pPr algn="l"/>
            <a:r>
              <a:rPr lang="ko-KR" altLang="en-US" b="0" dirty="0" smtClean="0"/>
              <a:t>최성원  </a:t>
            </a:r>
            <a:r>
              <a:rPr lang="en-US" altLang="ko-KR" b="0" dirty="0" smtClean="0"/>
              <a:t>14028  </a:t>
            </a:r>
            <a:r>
              <a:rPr lang="ko-KR" altLang="en-US" b="0" dirty="0" smtClean="0"/>
              <a:t>글로벌사업본부장</a:t>
            </a:r>
            <a:endParaRPr lang="en-US" altLang="ko-KR" b="0" dirty="0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21_template">
  <a:themeElements>
    <a:clrScheme name="FOCUS21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CUS21_template">
      <a:majorFont>
        <a:latin typeface="Arial"/>
        <a:ea typeface="바탕체"/>
        <a:cs typeface=""/>
      </a:majorFont>
      <a:minorFont>
        <a:latin typeface="Arial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FOCUS21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CUS21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동원F&amp;B Proposal_template</Template>
  <TotalTime>36289</TotalTime>
  <Words>264</Words>
  <Application>Microsoft Office PowerPoint</Application>
  <PresentationFormat>사용자 지정</PresentationFormat>
  <Paragraphs>160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FOCUS21_template</vt:lpstr>
      <vt:lpstr>슬라이드 0</vt:lpstr>
      <vt:lpstr>슬라이드 1</vt:lpstr>
      <vt:lpstr>슬라이드 2</vt:lpstr>
      <vt:lpstr>슬라이드 3</vt:lpstr>
    </vt:vector>
  </TitlesOfParts>
  <Manager>BizSP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bizsp</dc:creator>
  <cp:lastModifiedBy>Registered User</cp:lastModifiedBy>
  <cp:revision>851</cp:revision>
  <dcterms:created xsi:type="dcterms:W3CDTF">2002-07-09T05:12:43Z</dcterms:created>
  <dcterms:modified xsi:type="dcterms:W3CDTF">2015-02-26T13:17:16Z</dcterms:modified>
</cp:coreProperties>
</file>