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5738-4837-486B-AAA6-189CC5EAD2A8}" type="datetimeFigureOut">
              <a:rPr lang="ko-KR" altLang="en-US" smtClean="0"/>
              <a:t>2015-01-14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91BA-386B-476B-8BFD-AB04A0D9D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58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5738-4837-486B-AAA6-189CC5EAD2A8}" type="datetimeFigureOut">
              <a:rPr lang="ko-KR" altLang="en-US" smtClean="0"/>
              <a:t>2015-01-14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91BA-386B-476B-8BFD-AB04A0D9D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547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5738-4837-486B-AAA6-189CC5EAD2A8}" type="datetimeFigureOut">
              <a:rPr lang="ko-KR" altLang="en-US" smtClean="0"/>
              <a:t>2015-01-14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91BA-386B-476B-8BFD-AB04A0D9D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98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5738-4837-486B-AAA6-189CC5EAD2A8}" type="datetimeFigureOut">
              <a:rPr lang="ko-KR" altLang="en-US" smtClean="0"/>
              <a:t>2015-01-14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91BA-386B-476B-8BFD-AB04A0D9D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213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5738-4837-486B-AAA6-189CC5EAD2A8}" type="datetimeFigureOut">
              <a:rPr lang="ko-KR" altLang="en-US" smtClean="0"/>
              <a:t>2015-01-14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91BA-386B-476B-8BFD-AB04A0D9D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624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5738-4837-486B-AAA6-189CC5EAD2A8}" type="datetimeFigureOut">
              <a:rPr lang="ko-KR" altLang="en-US" smtClean="0"/>
              <a:t>2015-01-14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91BA-386B-476B-8BFD-AB04A0D9D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578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5738-4837-486B-AAA6-189CC5EAD2A8}" type="datetimeFigureOut">
              <a:rPr lang="ko-KR" altLang="en-US" smtClean="0"/>
              <a:t>2015-01-14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91BA-386B-476B-8BFD-AB04A0D9D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09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5738-4837-486B-AAA6-189CC5EAD2A8}" type="datetimeFigureOut">
              <a:rPr lang="ko-KR" altLang="en-US" smtClean="0"/>
              <a:t>2015-01-14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91BA-386B-476B-8BFD-AB04A0D9D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322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5738-4837-486B-AAA6-189CC5EAD2A8}" type="datetimeFigureOut">
              <a:rPr lang="ko-KR" altLang="en-US" smtClean="0"/>
              <a:t>2015-01-14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91BA-386B-476B-8BFD-AB04A0D9D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995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5738-4837-486B-AAA6-189CC5EAD2A8}" type="datetimeFigureOut">
              <a:rPr lang="ko-KR" altLang="en-US" smtClean="0"/>
              <a:t>2015-01-14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91BA-386B-476B-8BFD-AB04A0D9D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591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5738-4837-486B-AAA6-189CC5EAD2A8}" type="datetimeFigureOut">
              <a:rPr lang="ko-KR" altLang="en-US" smtClean="0"/>
              <a:t>2015-01-14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91BA-386B-476B-8BFD-AB04A0D9D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527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55738-4837-486B-AAA6-189CC5EAD2A8}" type="datetimeFigureOut">
              <a:rPr lang="ko-KR" altLang="en-US" smtClean="0"/>
              <a:t>2015-01-14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291BA-386B-476B-8BFD-AB04A0D9D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05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 27"/>
          <p:cNvSpPr>
            <a:spLocks noChangeShapeType="1"/>
          </p:cNvSpPr>
          <p:nvPr/>
        </p:nvSpPr>
        <p:spPr bwMode="auto">
          <a:xfrm>
            <a:off x="4486859" y="4797152"/>
            <a:ext cx="0" cy="1063993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1pPr>
            <a:lvl2pPr marL="4572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2pPr>
            <a:lvl3pPr marL="9144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3pPr>
            <a:lvl4pPr marL="13716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4pPr>
            <a:lvl5pPr marL="18288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Line 26"/>
          <p:cNvSpPr>
            <a:spLocks noChangeShapeType="1"/>
          </p:cNvSpPr>
          <p:nvPr/>
        </p:nvSpPr>
        <p:spPr bwMode="auto">
          <a:xfrm>
            <a:off x="811384" y="4771709"/>
            <a:ext cx="0" cy="360363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1pPr>
            <a:lvl2pPr marL="4572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2pPr>
            <a:lvl3pPr marL="9144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3pPr>
            <a:lvl4pPr marL="13716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4pPr>
            <a:lvl5pPr marL="18288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Line 27"/>
          <p:cNvSpPr>
            <a:spLocks noChangeShapeType="1"/>
          </p:cNvSpPr>
          <p:nvPr/>
        </p:nvSpPr>
        <p:spPr bwMode="auto">
          <a:xfrm>
            <a:off x="1747583" y="4771709"/>
            <a:ext cx="0" cy="360363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1pPr>
            <a:lvl2pPr marL="4572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2pPr>
            <a:lvl3pPr marL="9144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3pPr>
            <a:lvl4pPr marL="13716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4pPr>
            <a:lvl5pPr marL="18288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43"/>
          <p:cNvSpPr txBox="1">
            <a:spLocks noChangeArrowheads="1"/>
          </p:cNvSpPr>
          <p:nvPr/>
        </p:nvSpPr>
        <p:spPr bwMode="auto">
          <a:xfrm>
            <a:off x="414883" y="5906772"/>
            <a:ext cx="710451" cy="25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1pPr>
            <a:lvl2pPr marL="4572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2pPr>
            <a:lvl3pPr marL="9144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3pPr>
            <a:lvl4pPr marL="13716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4pPr>
            <a:lvl5pPr marL="18288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9pPr>
          </a:lstStyle>
          <a:p>
            <a:pPr algn="ctr" fontAlgn="ctr"/>
            <a:r>
              <a:rPr lang="ko-KR" altLang="en-US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관리자 </a:t>
            </a:r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PC</a:t>
            </a:r>
          </a:p>
        </p:txBody>
      </p:sp>
      <p:sp>
        <p:nvSpPr>
          <p:cNvPr id="8" name="Text Box 44"/>
          <p:cNvSpPr txBox="1">
            <a:spLocks noChangeArrowheads="1"/>
          </p:cNvSpPr>
          <p:nvPr/>
        </p:nvSpPr>
        <p:spPr bwMode="auto">
          <a:xfrm>
            <a:off x="1259801" y="5906772"/>
            <a:ext cx="710451" cy="25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1pPr>
            <a:lvl2pPr marL="4572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2pPr>
            <a:lvl3pPr marL="9144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3pPr>
            <a:lvl4pPr marL="13716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4pPr>
            <a:lvl5pPr marL="18288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9pPr>
          </a:lstStyle>
          <a:p>
            <a:pPr algn="ctr" fontAlgn="ctr"/>
            <a:r>
              <a:rPr lang="ko-KR" altLang="en-US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사용자 </a:t>
            </a:r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PC</a:t>
            </a:r>
          </a:p>
        </p:txBody>
      </p:sp>
      <p:sp>
        <p:nvSpPr>
          <p:cNvPr id="9" name="Line 19"/>
          <p:cNvSpPr>
            <a:spLocks noChangeShapeType="1"/>
          </p:cNvSpPr>
          <p:nvPr/>
        </p:nvSpPr>
        <p:spPr bwMode="auto">
          <a:xfrm>
            <a:off x="216024" y="4771709"/>
            <a:ext cx="5606397" cy="0"/>
          </a:xfrm>
          <a:prstGeom prst="line">
            <a:avLst/>
          </a:prstGeom>
          <a:noFill/>
          <a:ln w="57150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1pPr>
            <a:lvl2pPr marL="4572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2pPr>
            <a:lvl3pPr marL="9144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3pPr>
            <a:lvl4pPr marL="13716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4pPr>
            <a:lvl5pPr marL="18288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" name="Picture 50" descr="attview_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4292" y="2875987"/>
            <a:ext cx="85725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0" descr="attview_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03673" y="2875987"/>
            <a:ext cx="858837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Line 27"/>
          <p:cNvSpPr>
            <a:spLocks noChangeShapeType="1"/>
          </p:cNvSpPr>
          <p:nvPr/>
        </p:nvSpPr>
        <p:spPr bwMode="auto">
          <a:xfrm>
            <a:off x="3096032" y="3850553"/>
            <a:ext cx="1243" cy="921156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1pPr>
            <a:lvl2pPr marL="4572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2pPr>
            <a:lvl3pPr marL="9144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3pPr>
            <a:lvl4pPr marL="13716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4pPr>
            <a:lvl5pPr marL="18288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Line 27"/>
          <p:cNvSpPr>
            <a:spLocks noChangeShapeType="1"/>
          </p:cNvSpPr>
          <p:nvPr/>
        </p:nvSpPr>
        <p:spPr bwMode="auto">
          <a:xfrm>
            <a:off x="5735859" y="3814549"/>
            <a:ext cx="0" cy="95716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1pPr>
            <a:lvl2pPr marL="4572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2pPr>
            <a:lvl3pPr marL="9144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3pPr>
            <a:lvl4pPr marL="13716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4pPr>
            <a:lvl5pPr marL="18288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929" y="5048806"/>
            <a:ext cx="1219200" cy="12192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150" y="3027396"/>
            <a:ext cx="1219200" cy="12192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141796"/>
            <a:ext cx="828575" cy="82857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723" y="5141796"/>
            <a:ext cx="828575" cy="828575"/>
          </a:xfrm>
          <a:prstGeom prst="rect">
            <a:avLst/>
          </a:prstGeom>
        </p:spPr>
      </p:pic>
      <p:sp>
        <p:nvSpPr>
          <p:cNvPr id="19" name="Text Box 33"/>
          <p:cNvSpPr txBox="1">
            <a:spLocks noChangeArrowheads="1"/>
          </p:cNvSpPr>
          <p:nvPr/>
        </p:nvSpPr>
        <p:spPr bwMode="auto">
          <a:xfrm>
            <a:off x="2958328" y="6186674"/>
            <a:ext cx="1810111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1pPr>
            <a:lvl2pPr marL="4572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2pPr>
            <a:lvl3pPr marL="9144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3pPr>
            <a:lvl4pPr marL="13716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4pPr>
            <a:lvl5pPr marL="18288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9pPr>
          </a:lstStyle>
          <a:p>
            <a:pPr algn="ctr" fontAlgn="ctr">
              <a:defRPr/>
            </a:pPr>
            <a:r>
              <a:rPr lang="en-US" altLang="ko-KR" sz="105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E-Accounting (</a:t>
            </a:r>
            <a:r>
              <a:rPr lang="ko-KR" altLang="en-US" sz="105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운영 </a:t>
            </a:r>
            <a:r>
              <a:rPr lang="en-US" altLang="ko-KR" sz="105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WAS)</a:t>
            </a:r>
          </a:p>
          <a:p>
            <a:pPr algn="ctr" fontAlgn="ctr">
              <a:defRPr/>
            </a:pPr>
            <a:r>
              <a:rPr lang="en-US" altLang="ko-KR" sz="105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50" dirty="0" smtClean="0">
                <a:solidFill>
                  <a:srgbClr val="FF0000"/>
                </a:solidFill>
              </a:rPr>
              <a:t>203.228.180.199</a:t>
            </a:r>
            <a:r>
              <a:rPr lang="en-US" altLang="ko-KR" sz="105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5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 Box 33"/>
          <p:cNvSpPr txBox="1">
            <a:spLocks noChangeArrowheads="1"/>
          </p:cNvSpPr>
          <p:nvPr/>
        </p:nvSpPr>
        <p:spPr bwMode="auto">
          <a:xfrm>
            <a:off x="4778494" y="2156781"/>
            <a:ext cx="1593706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1pPr>
            <a:lvl2pPr marL="4572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2pPr>
            <a:lvl3pPr marL="9144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3pPr>
            <a:lvl4pPr marL="13716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4pPr>
            <a:lvl5pPr marL="18288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9pPr>
          </a:lstStyle>
          <a:p>
            <a:pPr algn="ctr" fontAlgn="ctr">
              <a:defRPr/>
            </a:pPr>
            <a:r>
              <a:rPr lang="en-US" altLang="ko-KR" sz="105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E-Accounting(</a:t>
            </a:r>
            <a:r>
              <a:rPr lang="ko-KR" altLang="en-US" sz="105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운영</a:t>
            </a:r>
            <a:r>
              <a:rPr lang="en-US" altLang="ko-KR" sz="105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DB)</a:t>
            </a:r>
          </a:p>
          <a:p>
            <a:pPr algn="ctr" fontAlgn="ctr">
              <a:defRPr/>
            </a:pPr>
            <a:r>
              <a:rPr lang="en-US" altLang="ko-KR" sz="1050" dirty="0">
                <a:solidFill>
                  <a:srgbClr val="FF0000"/>
                </a:solidFill>
              </a:rPr>
              <a:t>(172.16.1.78</a:t>
            </a:r>
            <a:r>
              <a:rPr lang="en-US" altLang="ko-KR" sz="1050" dirty="0" smtClean="0">
                <a:solidFill>
                  <a:srgbClr val="FF0000"/>
                </a:solidFill>
              </a:rPr>
              <a:t>)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908311" y="2693018"/>
            <a:ext cx="781710" cy="270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운영환경</a:t>
            </a:r>
            <a:endParaRPr lang="en-US" altLang="ko-KR" sz="1000" b="1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812573" y="2752130"/>
            <a:ext cx="781710" cy="29238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ko-KR" altLang="en-US" sz="10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개발환경</a:t>
            </a:r>
            <a:endParaRPr lang="en-US" altLang="ko-KR" sz="1000" b="1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6" name="Text Box 33"/>
          <p:cNvSpPr txBox="1">
            <a:spLocks noChangeArrowheads="1"/>
          </p:cNvSpPr>
          <p:nvPr/>
        </p:nvSpPr>
        <p:spPr bwMode="auto">
          <a:xfrm>
            <a:off x="7055231" y="1942304"/>
            <a:ext cx="758541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1pPr>
            <a:lvl2pPr marL="4572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2pPr>
            <a:lvl3pPr marL="9144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3pPr>
            <a:lvl4pPr marL="13716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4pPr>
            <a:lvl5pPr marL="18288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9pPr>
          </a:lstStyle>
          <a:p>
            <a:pPr algn="l" fontAlgn="ctr">
              <a:defRPr/>
            </a:pPr>
            <a:r>
              <a:rPr lang="ko-KR" altLang="en-US" sz="105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개발자</a:t>
            </a:r>
            <a:r>
              <a:rPr lang="en-US" altLang="ko-KR" sz="105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PC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850484" y="2228536"/>
            <a:ext cx="1627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xxx.xxx.xxx.xxx</a:t>
            </a:r>
            <a:endParaRPr lang="ko-KR" altLang="en-US" dirty="0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flipH="1">
            <a:off x="6662190" y="4066575"/>
            <a:ext cx="772559" cy="1312567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1pPr>
            <a:lvl2pPr marL="4572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2pPr>
            <a:lvl3pPr marL="9144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3pPr>
            <a:lvl4pPr marL="13716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4pPr>
            <a:lvl5pPr marL="18288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6516216" y="188640"/>
            <a:ext cx="0" cy="476325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140929" y="1006236"/>
            <a:ext cx="2239125" cy="57606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보령제</a:t>
            </a:r>
            <a:r>
              <a:rPr lang="ko-KR" altLang="en-US"/>
              <a:t>약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924788" y="1066915"/>
            <a:ext cx="1751668" cy="57606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BIZSP</a:t>
            </a:r>
            <a:endParaRPr lang="ko-KR" altLang="en-US" dirty="0"/>
          </a:p>
        </p:txBody>
      </p:sp>
      <p:pic>
        <p:nvPicPr>
          <p:cNvPr id="35" name="Picture 50" descr="attview_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2164" y="2852936"/>
            <a:ext cx="85725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Line 27"/>
          <p:cNvSpPr>
            <a:spLocks noChangeShapeType="1"/>
          </p:cNvSpPr>
          <p:nvPr/>
        </p:nvSpPr>
        <p:spPr bwMode="auto">
          <a:xfrm>
            <a:off x="1943904" y="3827502"/>
            <a:ext cx="1243" cy="921156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1pPr>
            <a:lvl2pPr marL="4572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2pPr>
            <a:lvl3pPr marL="9144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3pPr>
            <a:lvl4pPr marL="13716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4pPr>
            <a:lvl5pPr marL="18288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 Box 33"/>
          <p:cNvSpPr txBox="1">
            <a:spLocks noChangeArrowheads="1"/>
          </p:cNvSpPr>
          <p:nvPr/>
        </p:nvSpPr>
        <p:spPr bwMode="auto">
          <a:xfrm>
            <a:off x="1690715" y="2082280"/>
            <a:ext cx="1015021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1pPr>
            <a:lvl2pPr marL="4572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2pPr>
            <a:lvl3pPr marL="9144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3pPr>
            <a:lvl4pPr marL="13716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4pPr>
            <a:lvl5pPr marL="18288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9pPr>
          </a:lstStyle>
          <a:p>
            <a:pPr algn="ctr" fontAlgn="ctr">
              <a:defRPr/>
            </a:pPr>
            <a:r>
              <a:rPr lang="en-US" altLang="ko-KR" sz="105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E-HR </a:t>
            </a:r>
          </a:p>
          <a:p>
            <a:pPr algn="ctr" fontAlgn="ctr">
              <a:defRPr/>
            </a:pPr>
            <a:r>
              <a:rPr lang="en-US" altLang="ko-KR" sz="105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5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172.16.2.19</a:t>
            </a:r>
            <a:r>
              <a:rPr lang="en-US" altLang="ko-KR" sz="105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5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311" y="5658406"/>
            <a:ext cx="1219200" cy="528268"/>
          </a:xfrm>
          <a:prstGeom prst="rect">
            <a:avLst/>
          </a:prstGeom>
        </p:spPr>
      </p:pic>
      <p:pic>
        <p:nvPicPr>
          <p:cNvPr id="1026" name="Picture 2" descr="http://pds8.egloos.com/pds/200807/09/42/e0034142_487450da7b73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740" y="5379143"/>
            <a:ext cx="1549491" cy="105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Line 27"/>
          <p:cNvSpPr>
            <a:spLocks noChangeShapeType="1"/>
          </p:cNvSpPr>
          <p:nvPr/>
        </p:nvSpPr>
        <p:spPr bwMode="auto">
          <a:xfrm flipV="1">
            <a:off x="4690021" y="5906770"/>
            <a:ext cx="815719" cy="1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1pPr>
            <a:lvl2pPr marL="4572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2pPr>
            <a:lvl3pPr marL="9144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3pPr>
            <a:lvl4pPr marL="13716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4pPr>
            <a:lvl5pPr marL="18288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241" y="5507770"/>
            <a:ext cx="1219200" cy="1219200"/>
          </a:xfrm>
          <a:prstGeom prst="rect">
            <a:avLst/>
          </a:prstGeom>
        </p:spPr>
      </p:pic>
      <p:sp>
        <p:nvSpPr>
          <p:cNvPr id="46" name="Line 27"/>
          <p:cNvSpPr>
            <a:spLocks noChangeShapeType="1"/>
          </p:cNvSpPr>
          <p:nvPr/>
        </p:nvSpPr>
        <p:spPr bwMode="auto">
          <a:xfrm flipH="1" flipV="1">
            <a:off x="7048468" y="5906771"/>
            <a:ext cx="1267946" cy="129268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1pPr>
            <a:lvl2pPr marL="4572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2pPr>
            <a:lvl3pPr marL="9144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3pPr>
            <a:lvl4pPr marL="13716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4pPr>
            <a:lvl5pPr marL="18288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 Box 33"/>
          <p:cNvSpPr txBox="1">
            <a:spLocks noChangeArrowheads="1"/>
          </p:cNvSpPr>
          <p:nvPr/>
        </p:nvSpPr>
        <p:spPr bwMode="auto">
          <a:xfrm>
            <a:off x="7956376" y="5221538"/>
            <a:ext cx="1111202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1pPr>
            <a:lvl2pPr marL="4572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2pPr>
            <a:lvl3pPr marL="9144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3pPr>
            <a:lvl4pPr marL="13716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4pPr>
            <a:lvl5pPr marL="18288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9pPr>
          </a:lstStyle>
          <a:p>
            <a:pPr algn="l" fontAlgn="ctr">
              <a:defRPr/>
            </a:pPr>
            <a:r>
              <a:rPr lang="en-US" altLang="ko-KR" sz="105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VAN(</a:t>
            </a:r>
            <a:r>
              <a:rPr lang="ko-KR" altLang="en-US" sz="1050" b="1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베스텍컴</a:t>
            </a:r>
            <a:r>
              <a:rPr lang="en-US" altLang="ko-KR" sz="105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pic>
        <p:nvPicPr>
          <p:cNvPr id="1028" name="Picture 4" descr="http://pixabay.com/static/uploads/photo/2012/04/14/15/04/firewall-34227_64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563" y="5132071"/>
            <a:ext cx="542589" cy="30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Line 27"/>
          <p:cNvSpPr>
            <a:spLocks noChangeShapeType="1"/>
          </p:cNvSpPr>
          <p:nvPr/>
        </p:nvSpPr>
        <p:spPr bwMode="auto">
          <a:xfrm>
            <a:off x="3908311" y="5556083"/>
            <a:ext cx="609599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1pPr>
            <a:lvl2pPr marL="4572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2pPr>
            <a:lvl3pPr marL="9144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3pPr>
            <a:lvl4pPr marL="13716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4pPr>
            <a:lvl5pPr marL="18288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 Box 33"/>
          <p:cNvSpPr txBox="1">
            <a:spLocks noChangeArrowheads="1"/>
          </p:cNvSpPr>
          <p:nvPr/>
        </p:nvSpPr>
        <p:spPr bwMode="auto">
          <a:xfrm>
            <a:off x="2761557" y="2119573"/>
            <a:ext cx="1090363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1pPr>
            <a:lvl2pPr marL="4572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2pPr>
            <a:lvl3pPr marL="9144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3pPr>
            <a:lvl4pPr marL="13716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4pPr>
            <a:lvl5pPr marL="18288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9pPr>
          </a:lstStyle>
          <a:p>
            <a:pPr algn="l" fontAlgn="ctr">
              <a:defRPr/>
            </a:pPr>
            <a:r>
              <a:rPr lang="en-US" altLang="ko-KR" sz="105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DIGEX </a:t>
            </a:r>
            <a:r>
              <a:rPr lang="en-US" altLang="ko-KR" sz="105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ERP</a:t>
            </a:r>
          </a:p>
          <a:p>
            <a:pPr algn="l" fontAlgn="ctr">
              <a:defRPr/>
            </a:pPr>
            <a:r>
              <a:rPr lang="en-US" altLang="ko-KR" sz="105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50" dirty="0" smtClean="0"/>
              <a:t>172.16.1.31</a:t>
            </a:r>
            <a:r>
              <a:rPr lang="en-US" altLang="ko-KR" sz="105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50" b="1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50" descr="attview_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7862" y="3136933"/>
            <a:ext cx="858837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917" y="2828183"/>
            <a:ext cx="1219200" cy="1219200"/>
          </a:xfrm>
          <a:prstGeom prst="rect">
            <a:avLst/>
          </a:prstGeom>
        </p:spPr>
      </p:pic>
      <p:sp>
        <p:nvSpPr>
          <p:cNvPr id="50" name="Line 27"/>
          <p:cNvSpPr>
            <a:spLocks noChangeShapeType="1"/>
          </p:cNvSpPr>
          <p:nvPr/>
        </p:nvSpPr>
        <p:spPr bwMode="auto">
          <a:xfrm>
            <a:off x="7593829" y="3595842"/>
            <a:ext cx="609599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1pPr>
            <a:lvl2pPr marL="4572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2pPr>
            <a:lvl3pPr marL="9144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3pPr>
            <a:lvl4pPr marL="13716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4pPr>
            <a:lvl5pPr marL="18288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3405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원통 3"/>
          <p:cNvSpPr/>
          <p:nvPr/>
        </p:nvSpPr>
        <p:spPr>
          <a:xfrm>
            <a:off x="4644008" y="2878088"/>
            <a:ext cx="1224136" cy="1368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e-Accounting</a:t>
            </a:r>
            <a:endParaRPr lang="ko-KR" altLang="en-US" sz="1200" dirty="0"/>
          </a:p>
        </p:txBody>
      </p:sp>
      <p:sp>
        <p:nvSpPr>
          <p:cNvPr id="5" name="원통 4"/>
          <p:cNvSpPr/>
          <p:nvPr/>
        </p:nvSpPr>
        <p:spPr>
          <a:xfrm>
            <a:off x="683568" y="1509936"/>
            <a:ext cx="1224136" cy="1368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eHR</a:t>
            </a:r>
            <a:endParaRPr lang="ko-KR" altLang="en-US" sz="1600" dirty="0"/>
          </a:p>
        </p:txBody>
      </p:sp>
      <p:sp>
        <p:nvSpPr>
          <p:cNvPr id="6" name="원통 5"/>
          <p:cNvSpPr/>
          <p:nvPr/>
        </p:nvSpPr>
        <p:spPr>
          <a:xfrm>
            <a:off x="683568" y="3012887"/>
            <a:ext cx="1224136" cy="1368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DIGEX</a:t>
            </a:r>
          </a:p>
          <a:p>
            <a:pPr algn="ctr"/>
            <a:r>
              <a:rPr lang="en-US" altLang="ko-KR" sz="1600" dirty="0" smtClean="0"/>
              <a:t>ERP</a:t>
            </a:r>
            <a:endParaRPr lang="ko-KR" altLang="en-US" sz="1600" dirty="0"/>
          </a:p>
        </p:txBody>
      </p:sp>
      <p:sp>
        <p:nvSpPr>
          <p:cNvPr id="8" name="왼쪽/오른쪽 화살표 7"/>
          <p:cNvSpPr/>
          <p:nvPr/>
        </p:nvSpPr>
        <p:spPr>
          <a:xfrm>
            <a:off x="3077346" y="3526160"/>
            <a:ext cx="1494653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9" name="직사각형 8"/>
          <p:cNvSpPr/>
          <p:nvPr/>
        </p:nvSpPr>
        <p:spPr>
          <a:xfrm>
            <a:off x="3203848" y="3192832"/>
            <a:ext cx="6655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 smtClean="0"/>
              <a:t>DBLink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3203847" y="1492085"/>
            <a:ext cx="6655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 smtClean="0"/>
              <a:t>DBLink</a:t>
            </a:r>
            <a:endParaRPr lang="ko-KR" altLang="en-US" sz="1200" dirty="0"/>
          </a:p>
        </p:txBody>
      </p:sp>
      <p:cxnSp>
        <p:nvCxnSpPr>
          <p:cNvPr id="14" name="직선 화살표 연결선 13"/>
          <p:cNvCxnSpPr>
            <a:stCxn id="15" idx="1"/>
            <a:endCxn id="4" idx="4"/>
          </p:cNvCxnSpPr>
          <p:nvPr/>
        </p:nvCxnSpPr>
        <p:spPr>
          <a:xfrm flipH="1">
            <a:off x="5868144" y="3562164"/>
            <a:ext cx="196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828744" y="2878088"/>
            <a:ext cx="991728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VAN</a:t>
            </a:r>
            <a:r>
              <a:rPr lang="ko-KR" altLang="en-US" sz="1400" dirty="0" smtClean="0"/>
              <a:t>수신처리서버</a:t>
            </a:r>
            <a:endParaRPr lang="en-US" altLang="ko-KR" sz="1400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6105195" y="3670337"/>
            <a:ext cx="17235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카드사용내역매입정보</a:t>
            </a:r>
            <a:endParaRPr lang="ko-KR" altLang="en-US" sz="1200" dirty="0"/>
          </a:p>
        </p:txBody>
      </p:sp>
      <p:cxnSp>
        <p:nvCxnSpPr>
          <p:cNvPr id="18" name="구부러진 연결선 17"/>
          <p:cNvCxnSpPr>
            <a:stCxn id="15" idx="2"/>
            <a:endCxn id="6" idx="3"/>
          </p:cNvCxnSpPr>
          <p:nvPr/>
        </p:nvCxnSpPr>
        <p:spPr>
          <a:xfrm rot="5400000">
            <a:off x="4742723" y="799153"/>
            <a:ext cx="134799" cy="7028972"/>
          </a:xfrm>
          <a:prstGeom prst="curvedConnector3">
            <a:avLst>
              <a:gd name="adj1" fmla="val 64986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349714" y="5445224"/>
            <a:ext cx="17235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카드사용내역매입정보</a:t>
            </a:r>
            <a:endParaRPr lang="ko-KR" altLang="en-US" sz="1200" dirty="0"/>
          </a:p>
        </p:txBody>
      </p:sp>
      <p:sp>
        <p:nvSpPr>
          <p:cNvPr id="25" name="왼쪽/위쪽 화살표 24"/>
          <p:cNvSpPr/>
          <p:nvPr/>
        </p:nvSpPr>
        <p:spPr>
          <a:xfrm flipV="1">
            <a:off x="3203846" y="1772816"/>
            <a:ext cx="2304257" cy="1008112"/>
          </a:xfrm>
          <a:prstGeom prst="leftUpArrow">
            <a:avLst>
              <a:gd name="adj1" fmla="val 11257"/>
              <a:gd name="adj2" fmla="val 18128"/>
              <a:gd name="adj3" fmla="val 236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907704" y="1513211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인사</a:t>
            </a:r>
            <a:endParaRPr lang="en-US" altLang="ko-KR" sz="1200" dirty="0" smtClean="0"/>
          </a:p>
          <a:p>
            <a:r>
              <a:rPr lang="ko-KR" altLang="en-US" sz="1200" dirty="0" smtClean="0"/>
              <a:t>조직도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1907704" y="3014596"/>
            <a:ext cx="132279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법인카</a:t>
            </a:r>
            <a:r>
              <a:rPr lang="ko-KR" altLang="en-US" sz="1200" dirty="0"/>
              <a:t>드</a:t>
            </a:r>
            <a:endParaRPr lang="en-US" altLang="ko-KR" sz="1200" dirty="0" smtClean="0"/>
          </a:p>
          <a:p>
            <a:r>
              <a:rPr lang="ko-KR" altLang="en-US" sz="1200" dirty="0" smtClean="0"/>
              <a:t>회계세부계정</a:t>
            </a:r>
            <a:endParaRPr lang="en-US" altLang="ko-KR" sz="1200" dirty="0" smtClean="0"/>
          </a:p>
          <a:p>
            <a:r>
              <a:rPr lang="ko-KR" altLang="en-US" sz="1200" dirty="0" smtClean="0"/>
              <a:t>거래처</a:t>
            </a:r>
            <a:endParaRPr lang="en-US" altLang="ko-KR" sz="1200" dirty="0" smtClean="0"/>
          </a:p>
          <a:p>
            <a:r>
              <a:rPr lang="ko-KR" altLang="en-US" sz="1200" i="1" dirty="0" smtClean="0"/>
              <a:t>공정거래규약</a:t>
            </a:r>
            <a:endParaRPr lang="en-US" altLang="ko-KR" sz="1200" i="1" dirty="0" smtClean="0"/>
          </a:p>
          <a:p>
            <a:r>
              <a:rPr lang="en-US" altLang="ko-KR" sz="1200" dirty="0" smtClean="0"/>
              <a:t>&lt;</a:t>
            </a:r>
            <a:r>
              <a:rPr lang="ko-KR" altLang="en-US" sz="1200" dirty="0" smtClean="0"/>
              <a:t>전표처리결과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2987824" y="4201013"/>
            <a:ext cx="19383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ko-KR" altLang="en-US" sz="1200" dirty="0" smtClean="0"/>
              <a:t>카드거래최종승인정보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3899859" y="3208221"/>
            <a:ext cx="142539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@PHARM_DIGEX31</a:t>
            </a:r>
            <a:endParaRPr lang="ko-KR" altLang="en-US" sz="1100" dirty="0"/>
          </a:p>
        </p:txBody>
      </p:sp>
      <p:sp>
        <p:nvSpPr>
          <p:cNvPr id="21" name="직사각형 20"/>
          <p:cNvSpPr/>
          <p:nvPr/>
        </p:nvSpPr>
        <p:spPr>
          <a:xfrm>
            <a:off x="3931313" y="1482433"/>
            <a:ext cx="12490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@BORYUNGEHR</a:t>
            </a:r>
            <a:endParaRPr lang="ko-KR" altLang="en-US" sz="1100" dirty="0"/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2329856" y="4509120"/>
            <a:ext cx="22259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1954574" y="2980273"/>
            <a:ext cx="17449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1930311" y="1513211"/>
            <a:ext cx="6387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540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66</Words>
  <Application>Microsoft Office PowerPoint</Application>
  <PresentationFormat>화면 슬라이드 쇼(4:3)</PresentationFormat>
  <Paragraphs>36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powerlwi</dc:creator>
  <cp:lastModifiedBy>powerlwi</cp:lastModifiedBy>
  <cp:revision>11</cp:revision>
  <cp:lastPrinted>2015-01-14T07:59:55Z</cp:lastPrinted>
  <dcterms:created xsi:type="dcterms:W3CDTF">2015-01-14T01:57:19Z</dcterms:created>
  <dcterms:modified xsi:type="dcterms:W3CDTF">2015-01-14T08:01:31Z</dcterms:modified>
</cp:coreProperties>
</file>