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833" r:id="rId2"/>
    <p:sldId id="834" r:id="rId3"/>
    <p:sldId id="835" r:id="rId4"/>
  </p:sldIdLst>
  <p:sldSz cx="9904413" cy="6858000"/>
  <p:notesSz cx="6640513" cy="99044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00"/>
    <a:srgbClr val="99CCFF"/>
    <a:srgbClr val="6699FF"/>
    <a:srgbClr val="FBD893"/>
    <a:srgbClr val="0000FF"/>
    <a:srgbClr val="B2B2B2"/>
    <a:srgbClr val="EAEAEA"/>
    <a:srgbClr val="FACD72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6447" autoAdjust="0"/>
  </p:normalViewPr>
  <p:slideViewPr>
    <p:cSldViewPr>
      <p:cViewPr>
        <p:scale>
          <a:sx n="81" d="100"/>
          <a:sy n="81" d="100"/>
        </p:scale>
        <p:origin x="-1074" y="54"/>
      </p:cViewPr>
      <p:guideLst>
        <p:guide orient="horz" pos="2160"/>
        <p:guide pos="312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36"/>
    </p:cViewPr>
  </p:sorterViewPr>
  <p:notesViewPr>
    <p:cSldViewPr>
      <p:cViewPr varScale="1">
        <p:scale>
          <a:sx n="52" d="100"/>
          <a:sy n="52" d="100"/>
        </p:scale>
        <p:origin x="-2676" y="-84"/>
      </p:cViewPr>
      <p:guideLst>
        <p:guide orient="horz" pos="3118"/>
        <p:guide pos="2092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l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r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l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r" defTabSz="1003300">
              <a:defRPr sz="1300" b="0">
                <a:latin typeface="굴림" pitchFamily="50" charset="-127"/>
              </a:defRPr>
            </a:lvl1pPr>
          </a:lstStyle>
          <a:p>
            <a:fld id="{C5F4629A-2555-4CB2-A476-EE6402E76AA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l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r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741363"/>
            <a:ext cx="536257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05350"/>
            <a:ext cx="48688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l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r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fld id="{7140F2CD-AF69-48EB-8AE8-B54CDA3E7D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15" name="Rectangle 27"/>
          <p:cNvSpPr>
            <a:spLocks noChangeArrowheads="1"/>
          </p:cNvSpPr>
          <p:nvPr userDrawn="1"/>
        </p:nvSpPr>
        <p:spPr bwMode="auto">
          <a:xfrm>
            <a:off x="0" y="0"/>
            <a:ext cx="9906000" cy="4419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400" b="0">
              <a:latin typeface="굴림" pitchFamily="50" charset="-127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2188" y="3141663"/>
            <a:ext cx="7889875" cy="823912"/>
          </a:xfrm>
        </p:spPr>
        <p:txBody>
          <a:bodyPr wrap="none" anchor="t"/>
          <a:lstStyle>
            <a:lvl1pPr algn="ctr">
              <a:defRPr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9391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940300"/>
            <a:ext cx="6932613" cy="576263"/>
          </a:xfrm>
          <a:prstGeom prst="rect">
            <a:avLst/>
          </a:prstGeom>
          <a:ln/>
        </p:spPr>
        <p:txBody>
          <a:bodyPr/>
          <a:lstStyle>
            <a:lvl1pPr algn="ctr">
              <a:defRPr sz="16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8720" y="0"/>
            <a:ext cx="3809254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3951838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8272" y="0"/>
            <a:ext cx="3862610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그림 15" descr="bizsp_ci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84428" y="6404049"/>
            <a:ext cx="1342210" cy="453951"/>
          </a:xfrm>
          <a:prstGeom prst="rect">
            <a:avLst/>
          </a:prstGeom>
        </p:spPr>
      </p:pic>
      <p:pic>
        <p:nvPicPr>
          <p:cNvPr id="1273857" name="Picture 1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710" y="6237312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63538" y="657225"/>
            <a:ext cx="9124950" cy="3323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263" y="139700"/>
            <a:ext cx="2308225" cy="847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2413" y="139700"/>
            <a:ext cx="6775450" cy="847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3" y="139700"/>
            <a:ext cx="5240337" cy="4095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63538" y="657225"/>
            <a:ext cx="9124950" cy="330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538" y="657225"/>
            <a:ext cx="9124950" cy="332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8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85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3538" y="657225"/>
            <a:ext cx="4486275" cy="33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657225"/>
            <a:ext cx="4486275" cy="33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20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20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20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8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39701"/>
            <a:ext cx="5240337" cy="3062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" name="그림 2" descr="GC_Labs_JPG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3630" t="39352" r="22876" b="39351"/>
          <a:stretch>
            <a:fillRect/>
          </a:stretch>
        </p:blipFill>
        <p:spPr bwMode="auto">
          <a:xfrm>
            <a:off x="351568" y="6496903"/>
            <a:ext cx="1281893" cy="3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1"/>
            <a:ext cx="9906000" cy="654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Freeform 38"/>
          <p:cNvSpPr/>
          <p:nvPr userDrawn="1"/>
        </p:nvSpPr>
        <p:spPr>
          <a:xfrm rot="16200000">
            <a:off x="217766" y="214756"/>
            <a:ext cx="427841" cy="233264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857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38"/>
          <p:cNvSpPr/>
          <p:nvPr userDrawn="1"/>
        </p:nvSpPr>
        <p:spPr>
          <a:xfrm rot="5400000" flipH="1">
            <a:off x="9261439" y="213921"/>
            <a:ext cx="427841" cy="233264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857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 flipV="1">
            <a:off x="-1393" y="6458855"/>
            <a:ext cx="9906000" cy="396000"/>
          </a:xfrm>
          <a:prstGeom prst="rect">
            <a:avLst/>
          </a:prstGeom>
          <a:gradFill flip="none" rotWithShape="1">
            <a:gsLst>
              <a:gs pos="31000">
                <a:srgbClr val="FFFFFF"/>
              </a:gs>
              <a:gs pos="100000">
                <a:srgbClr val="EAEAEA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4647000" y="6560600"/>
            <a:ext cx="61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</a:t>
            </a:r>
            <a:fld id="{7DFF48F6-0499-4B03-AA7D-07684E694064}" type="slidenum">
              <a:rPr lang="ko-KR" altLang="en-US" sz="1100" b="1" kern="120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endParaRPr lang="ko-KR" altLang="en-US" sz="1100" b="1" kern="1200" noProof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9" name="그림 8" descr="bizsp_ci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462089" y="6423066"/>
            <a:ext cx="1346346" cy="455349"/>
          </a:xfrm>
          <a:prstGeom prst="rect">
            <a:avLst/>
          </a:prstGeom>
        </p:spPr>
      </p:pic>
      <p:pic>
        <p:nvPicPr>
          <p:cNvPr id="1274881" name="Picture 1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1951" y="6459187"/>
            <a:ext cx="540059" cy="3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4" r:id="rId12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9pPr>
    </p:titleStyle>
    <p:bodyStyle>
      <a:lvl1pPr algn="l" rtl="0" fontAlgn="base" latinLnBrk="1">
        <a:lnSpc>
          <a:spcPct val="130000"/>
        </a:lnSpc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575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2pPr>
      <a:lvl3pPr marL="1182688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3pPr>
      <a:lvl4pPr marL="1601788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4pPr>
      <a:lvl5pPr marL="20574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5pPr>
      <a:lvl6pPr marL="25146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6pPr>
      <a:lvl7pPr marL="29718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7pPr>
      <a:lvl8pPr marL="34290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8pPr>
      <a:lvl9pPr marL="38862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307690" y="1484784"/>
          <a:ext cx="9107269" cy="4286960"/>
        </p:xfrm>
        <a:graphic>
          <a:graphicData uri="http://schemas.openxmlformats.org/drawingml/2006/table">
            <a:tbl>
              <a:tblPr/>
              <a:tblGrid>
                <a:gridCol w="610324"/>
                <a:gridCol w="937848"/>
                <a:gridCol w="1296144"/>
                <a:gridCol w="6262953"/>
              </a:tblGrid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2015.01.09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법인카드 결재 프로세스 확정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2015.01.23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공용카드 프로세스 추가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  .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회사명의의 공용카드 관리자를 지정하고 관리자가 실제 사용자를 등록한다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*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요구사항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Freezing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1.2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2015.03.20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결재요청 반려 및 결재요청 취소 프로세스 추가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noProof="0" dirty="0" smtClean="0">
                <a:latin typeface="맑은 고딕" pitchFamily="50" charset="-127"/>
                <a:ea typeface="맑은 고딕" pitchFamily="50" charset="-127"/>
                <a:cs typeface="+mj-cs"/>
              </a:rPr>
              <a:t>보령제약 </a:t>
            </a:r>
            <a:r>
              <a:rPr lang="en-US" altLang="ko-KR" sz="1800" kern="0" noProof="0" dirty="0" smtClean="0">
                <a:latin typeface="맑은 고딕" pitchFamily="50" charset="-127"/>
                <a:ea typeface="맑은 고딕" pitchFamily="50" charset="-127"/>
                <a:cs typeface="+mj-cs"/>
              </a:rPr>
              <a:t>e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-Accounting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시스템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To-Be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Process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AutoShape 91"/>
          <p:cNvCxnSpPr>
            <a:cxnSpLocks noChangeShapeType="1"/>
            <a:stCxn id="109" idx="3"/>
            <a:endCxn id="147" idx="1"/>
          </p:cNvCxnSpPr>
          <p:nvPr/>
        </p:nvCxnSpPr>
        <p:spPr bwMode="auto">
          <a:xfrm flipV="1">
            <a:off x="4364419" y="4269668"/>
            <a:ext cx="1091843" cy="382376"/>
          </a:xfrm>
          <a:prstGeom prst="bentConnector3">
            <a:avLst>
              <a:gd name="adj1" fmla="val 3926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3" name="AutoShape 91"/>
          <p:cNvCxnSpPr>
            <a:cxnSpLocks noChangeShapeType="1"/>
            <a:stCxn id="149" idx="3"/>
            <a:endCxn id="242" idx="3"/>
          </p:cNvCxnSpPr>
          <p:nvPr/>
        </p:nvCxnSpPr>
        <p:spPr bwMode="auto">
          <a:xfrm flipH="1" flipV="1">
            <a:off x="5492266" y="3809333"/>
            <a:ext cx="844183" cy="936104"/>
          </a:xfrm>
          <a:prstGeom prst="bentConnector3">
            <a:avLst>
              <a:gd name="adj1" fmla="val -5485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7446" y="1738314"/>
            <a:ext cx="9179041" cy="46497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ko-KR" altLang="en-US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417441" y="2240868"/>
            <a:ext cx="91790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417446" y="815976"/>
          <a:ext cx="9179040" cy="568326"/>
        </p:xfrm>
        <a:graphic>
          <a:graphicData uri="http://schemas.openxmlformats.org/drawingml/2006/table">
            <a:tbl>
              <a:tblPr/>
              <a:tblGrid>
                <a:gridCol w="1269797"/>
                <a:gridCol w="1195195"/>
                <a:gridCol w="1569786"/>
                <a:gridCol w="2955451"/>
                <a:gridCol w="706324"/>
                <a:gridCol w="148248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1.0.0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(L.2)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법인카드비용처리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홍상희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1.1/1.2/1.3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(L.3)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결재상신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승인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전표처리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45" name="Text Box 38"/>
          <p:cNvSpPr txBox="1">
            <a:spLocks noChangeArrowheads="1"/>
          </p:cNvSpPr>
          <p:nvPr/>
        </p:nvSpPr>
        <p:spPr bwMode="auto">
          <a:xfrm>
            <a:off x="3089534" y="2020198"/>
            <a:ext cx="1898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합의부서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47" name="Line 33"/>
          <p:cNvSpPr>
            <a:spLocks noChangeShapeType="1"/>
          </p:cNvSpPr>
          <p:nvPr/>
        </p:nvSpPr>
        <p:spPr bwMode="auto">
          <a:xfrm>
            <a:off x="1279798" y="1721674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91"/>
          <p:cNvCxnSpPr>
            <a:cxnSpLocks noChangeShapeType="1"/>
            <a:stCxn id="173" idx="2"/>
            <a:endCxn id="125" idx="1"/>
          </p:cNvCxnSpPr>
          <p:nvPr/>
        </p:nvCxnSpPr>
        <p:spPr bwMode="auto">
          <a:xfrm rot="10800000" flipV="1">
            <a:off x="2827972" y="2636912"/>
            <a:ext cx="5040559" cy="15657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48" name="AutoShape 91"/>
          <p:cNvCxnSpPr>
            <a:cxnSpLocks noChangeShapeType="1"/>
            <a:stCxn id="92" idx="0"/>
            <a:endCxn id="125" idx="2"/>
          </p:cNvCxnSpPr>
          <p:nvPr/>
        </p:nvCxnSpPr>
        <p:spPr bwMode="auto">
          <a:xfrm>
            <a:off x="1221183" y="3107546"/>
            <a:ext cx="1150375" cy="77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57" name="AutoShape 91"/>
          <p:cNvCxnSpPr>
            <a:cxnSpLocks noChangeShapeType="1"/>
            <a:stCxn id="145" idx="1"/>
            <a:endCxn id="1275906" idx="3"/>
          </p:cNvCxnSpPr>
          <p:nvPr/>
        </p:nvCxnSpPr>
        <p:spPr bwMode="auto">
          <a:xfrm rot="10800000" flipV="1">
            <a:off x="1855862" y="4149080"/>
            <a:ext cx="576064" cy="4658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2" name="AutoShape 66"/>
          <p:cNvSpPr>
            <a:spLocks noChangeArrowheads="1"/>
          </p:cNvSpPr>
          <p:nvPr/>
        </p:nvSpPr>
        <p:spPr bwMode="auto">
          <a:xfrm>
            <a:off x="465099" y="2837516"/>
            <a:ext cx="756084" cy="540060"/>
          </a:xfrm>
          <a:prstGeom prst="hexagon">
            <a:avLst>
              <a:gd name="adj" fmla="val 43506"/>
              <a:gd name="vf" fmla="val 115470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거래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내역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844194" y="2348880"/>
            <a:ext cx="21948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법인카드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회계세부계정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624614" y="426965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AutoShape 61"/>
          <p:cNvSpPr>
            <a:spLocks noChangeArrowheads="1"/>
          </p:cNvSpPr>
          <p:nvPr/>
        </p:nvSpPr>
        <p:spPr bwMode="auto">
          <a:xfrm>
            <a:off x="7112446" y="2312876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61"/>
          <p:cNvSpPr>
            <a:spLocks noChangeArrowheads="1"/>
          </p:cNvSpPr>
          <p:nvPr/>
        </p:nvSpPr>
        <p:spPr bwMode="auto">
          <a:xfrm>
            <a:off x="1724404" y="2874012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8095955" y="4572788"/>
            <a:ext cx="1066629" cy="488950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승인전표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4916202" y="1746483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법인카드 비용처리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To-Be Process Flow 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4" name="Oval 52"/>
          <p:cNvSpPr>
            <a:spLocks noChangeArrowheads="1"/>
          </p:cNvSpPr>
          <p:nvPr/>
        </p:nvSpPr>
        <p:spPr bwMode="auto">
          <a:xfrm>
            <a:off x="8057861" y="3248980"/>
            <a:ext cx="1142817" cy="4556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1.3.1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전표발행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>
            <a:off x="7364474" y="1737890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 Box 38"/>
          <p:cNvSpPr txBox="1">
            <a:spLocks noChangeArrowheads="1"/>
          </p:cNvSpPr>
          <p:nvPr/>
        </p:nvSpPr>
        <p:spPr bwMode="auto">
          <a:xfrm>
            <a:off x="4925738" y="2013121"/>
            <a:ext cx="1898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예산부서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5"/>
          <p:cNvSpPr txBox="1">
            <a:spLocks noChangeArrowheads="1"/>
          </p:cNvSpPr>
          <p:nvPr/>
        </p:nvSpPr>
        <p:spPr bwMode="auto">
          <a:xfrm>
            <a:off x="7816758" y="2020198"/>
            <a:ext cx="1599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회계팀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7544494" y="1797932"/>
            <a:ext cx="194421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2467930" y="1808820"/>
            <a:ext cx="428447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AutoShape 45"/>
          <p:cNvSpPr>
            <a:spLocks noChangeArrowheads="1"/>
          </p:cNvSpPr>
          <p:nvPr/>
        </p:nvSpPr>
        <p:spPr bwMode="auto">
          <a:xfrm>
            <a:off x="2371558" y="2793486"/>
            <a:ext cx="912825" cy="643539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E-Accounting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28" name="AutoShape 7"/>
          <p:cNvSpPr>
            <a:spLocks noChangeArrowheads="1"/>
          </p:cNvSpPr>
          <p:nvPr/>
        </p:nvSpPr>
        <p:spPr bwMode="auto">
          <a:xfrm>
            <a:off x="3476042" y="3851386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심포지움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상신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451706" y="1780728"/>
            <a:ext cx="792088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VAN</a:t>
            </a:r>
          </a:p>
        </p:txBody>
      </p:sp>
      <p:pic>
        <p:nvPicPr>
          <p:cNvPr id="1275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802" y="4365103"/>
            <a:ext cx="540060" cy="49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1" name="AutoShape 91"/>
          <p:cNvCxnSpPr>
            <a:cxnSpLocks noChangeShapeType="1"/>
            <a:stCxn id="125" idx="4"/>
            <a:endCxn id="129" idx="0"/>
          </p:cNvCxnSpPr>
          <p:nvPr/>
        </p:nvCxnSpPr>
        <p:spPr bwMode="auto">
          <a:xfrm>
            <a:off x="3284383" y="3115256"/>
            <a:ext cx="724974" cy="1337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5" name="모서리가 둥근 직사각형 144"/>
          <p:cNvSpPr/>
          <p:nvPr/>
        </p:nvSpPr>
        <p:spPr bwMode="auto">
          <a:xfrm>
            <a:off x="2431926" y="3897052"/>
            <a:ext cx="792088" cy="5040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메일발송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6721412" y="6141858"/>
            <a:ext cx="12601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카드결재 승인정보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AutoShape 7"/>
          <p:cNvSpPr>
            <a:spLocks noChangeArrowheads="1"/>
          </p:cNvSpPr>
          <p:nvPr/>
        </p:nvSpPr>
        <p:spPr bwMode="auto">
          <a:xfrm>
            <a:off x="5456262" y="4041068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1.1.3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차예산부서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7"/>
          <p:cNvSpPr>
            <a:spLocks noChangeArrowheads="1"/>
          </p:cNvSpPr>
          <p:nvPr/>
        </p:nvSpPr>
        <p:spPr bwMode="auto">
          <a:xfrm>
            <a:off x="5456262" y="5132040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1.1.4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차예산부서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최종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0" name="AutoShape 54"/>
          <p:cNvSpPr>
            <a:spLocks noChangeArrowheads="1"/>
          </p:cNvSpPr>
          <p:nvPr/>
        </p:nvSpPr>
        <p:spPr bwMode="auto">
          <a:xfrm>
            <a:off x="5642703" y="5625244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54"/>
          <p:cNvSpPr>
            <a:spLocks noChangeArrowheads="1"/>
          </p:cNvSpPr>
          <p:nvPr/>
        </p:nvSpPr>
        <p:spPr bwMode="auto">
          <a:xfrm>
            <a:off x="3674206" y="5649916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AutoShape 91"/>
          <p:cNvCxnSpPr>
            <a:cxnSpLocks noChangeShapeType="1"/>
            <a:stCxn id="151" idx="2"/>
            <a:endCxn id="147" idx="1"/>
          </p:cNvCxnSpPr>
          <p:nvPr/>
        </p:nvCxnSpPr>
        <p:spPr bwMode="auto">
          <a:xfrm rot="5400000" flipH="1" flipV="1">
            <a:off x="3884237" y="4406509"/>
            <a:ext cx="1708865" cy="1435183"/>
          </a:xfrm>
          <a:prstGeom prst="bentConnector4">
            <a:avLst>
              <a:gd name="adj1" fmla="val -13377"/>
              <a:gd name="adj2" fmla="val 8740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57" name="AutoShape 91"/>
          <p:cNvCxnSpPr>
            <a:cxnSpLocks noChangeShapeType="1"/>
            <a:stCxn id="147" idx="2"/>
            <a:endCxn id="148" idx="0"/>
          </p:cNvCxnSpPr>
          <p:nvPr/>
        </p:nvCxnSpPr>
        <p:spPr bwMode="auto">
          <a:xfrm rot="5400000">
            <a:off x="5672691" y="4815154"/>
            <a:ext cx="63377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9" name="AutoShape 54"/>
          <p:cNvSpPr>
            <a:spLocks noChangeArrowheads="1"/>
          </p:cNvSpPr>
          <p:nvPr/>
        </p:nvSpPr>
        <p:spPr bwMode="auto">
          <a:xfrm>
            <a:off x="5642703" y="4581128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" name="AutoShape 91"/>
          <p:cNvCxnSpPr>
            <a:cxnSpLocks noChangeShapeType="1"/>
            <a:stCxn id="150" idx="2"/>
          </p:cNvCxnSpPr>
          <p:nvPr/>
        </p:nvCxnSpPr>
        <p:spPr bwMode="auto">
          <a:xfrm rot="5400000" flipH="1" flipV="1">
            <a:off x="5486603" y="3427917"/>
            <a:ext cx="3028917" cy="2022972"/>
          </a:xfrm>
          <a:prstGeom prst="bentConnector3">
            <a:avLst>
              <a:gd name="adj1" fmla="val -561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67" name="꺾인 연결선 166"/>
          <p:cNvCxnSpPr>
            <a:stCxn id="195" idx="2"/>
            <a:endCxn id="151" idx="0"/>
          </p:cNvCxnSpPr>
          <p:nvPr/>
        </p:nvCxnSpPr>
        <p:spPr bwMode="auto">
          <a:xfrm rot="5400000">
            <a:off x="3949072" y="5577908"/>
            <a:ext cx="144016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꺾인 연결선 167"/>
          <p:cNvCxnSpPr>
            <a:stCxn id="148" idx="2"/>
            <a:endCxn id="150" idx="0"/>
          </p:cNvCxnSpPr>
          <p:nvPr/>
        </p:nvCxnSpPr>
        <p:spPr bwMode="auto">
          <a:xfrm rot="5400000">
            <a:off x="5971575" y="5607242"/>
            <a:ext cx="36004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AutoShape 45"/>
          <p:cNvSpPr>
            <a:spLocks noChangeArrowheads="1"/>
          </p:cNvSpPr>
          <p:nvPr/>
        </p:nvSpPr>
        <p:spPr bwMode="auto">
          <a:xfrm>
            <a:off x="7868530" y="2348881"/>
            <a:ext cx="912825" cy="5760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ERP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77" name="AutoShape 61"/>
          <p:cNvSpPr>
            <a:spLocks noChangeArrowheads="1"/>
          </p:cNvSpPr>
          <p:nvPr/>
        </p:nvSpPr>
        <p:spPr bwMode="auto">
          <a:xfrm>
            <a:off x="7004434" y="5721533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8" name="꺾인 연결선 177"/>
          <p:cNvCxnSpPr>
            <a:stCxn id="74" idx="4"/>
            <a:endCxn id="66" idx="0"/>
          </p:cNvCxnSpPr>
          <p:nvPr/>
        </p:nvCxnSpPr>
        <p:spPr bwMode="auto">
          <a:xfrm rot="5400000">
            <a:off x="8195173" y="4138690"/>
            <a:ext cx="868195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AutoShape 54"/>
          <p:cNvSpPr>
            <a:spLocks noChangeArrowheads="1"/>
          </p:cNvSpPr>
          <p:nvPr/>
        </p:nvSpPr>
        <p:spPr bwMode="auto">
          <a:xfrm>
            <a:off x="8282396" y="3865055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020658" y="4041068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3" name="AutoShape 91"/>
          <p:cNvCxnSpPr>
            <a:cxnSpLocks noChangeShapeType="1"/>
            <a:stCxn id="177" idx="0"/>
          </p:cNvCxnSpPr>
          <p:nvPr/>
        </p:nvCxnSpPr>
        <p:spPr bwMode="auto">
          <a:xfrm rot="16200000" flipV="1">
            <a:off x="3893345" y="2363626"/>
            <a:ext cx="2760585" cy="395522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87" name="Line 33"/>
          <p:cNvSpPr>
            <a:spLocks noChangeShapeType="1"/>
          </p:cNvSpPr>
          <p:nvPr/>
        </p:nvSpPr>
        <p:spPr bwMode="auto">
          <a:xfrm>
            <a:off x="2071886" y="1736812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 Box 5"/>
          <p:cNvSpPr txBox="1">
            <a:spLocks noChangeArrowheads="1"/>
          </p:cNvSpPr>
          <p:nvPr/>
        </p:nvSpPr>
        <p:spPr bwMode="auto">
          <a:xfrm>
            <a:off x="1267240" y="1796262"/>
            <a:ext cx="80464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G/W</a:t>
            </a:r>
          </a:p>
        </p:txBody>
      </p:sp>
      <p:sp>
        <p:nvSpPr>
          <p:cNvPr id="191" name="Text Box 38"/>
          <p:cNvSpPr txBox="1">
            <a:spLocks noChangeArrowheads="1"/>
          </p:cNvSpPr>
          <p:nvPr/>
        </p:nvSpPr>
        <p:spPr bwMode="auto">
          <a:xfrm>
            <a:off x="1063774" y="2024844"/>
            <a:ext cx="1224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 Box 38"/>
          <p:cNvSpPr txBox="1">
            <a:spLocks noChangeArrowheads="1"/>
          </p:cNvSpPr>
          <p:nvPr/>
        </p:nvSpPr>
        <p:spPr bwMode="auto">
          <a:xfrm>
            <a:off x="271686" y="2024844"/>
            <a:ext cx="1224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외부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AutoShape 61"/>
          <p:cNvSpPr>
            <a:spLocks noChangeArrowheads="1"/>
          </p:cNvSpPr>
          <p:nvPr/>
        </p:nvSpPr>
        <p:spPr bwMode="auto">
          <a:xfrm>
            <a:off x="1819858" y="3970387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AutoShape 7"/>
          <p:cNvSpPr>
            <a:spLocks noChangeArrowheads="1"/>
          </p:cNvSpPr>
          <p:nvPr/>
        </p:nvSpPr>
        <p:spPr bwMode="auto">
          <a:xfrm>
            <a:off x="3487765" y="5048700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1.1.2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준법경영팀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9" name="직선 화살표 연결선 198"/>
          <p:cNvCxnSpPr>
            <a:stCxn id="109" idx="2"/>
            <a:endCxn id="195" idx="0"/>
          </p:cNvCxnSpPr>
          <p:nvPr/>
        </p:nvCxnSpPr>
        <p:spPr bwMode="auto">
          <a:xfrm>
            <a:off x="4017546" y="4816352"/>
            <a:ext cx="3534" cy="2323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직선 화살표 연결선 201"/>
          <p:cNvCxnSpPr>
            <a:stCxn id="125" idx="3"/>
            <a:endCxn id="145" idx="0"/>
          </p:cNvCxnSpPr>
          <p:nvPr/>
        </p:nvCxnSpPr>
        <p:spPr bwMode="auto">
          <a:xfrm flipH="1">
            <a:off x="2827970" y="3437025"/>
            <a:ext cx="1" cy="46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6" name="직사각형 205"/>
          <p:cNvSpPr/>
          <p:nvPr/>
        </p:nvSpPr>
        <p:spPr>
          <a:xfrm>
            <a:off x="3716347" y="5955087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448150" y="5559043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8" name="AutoShape 91"/>
          <p:cNvCxnSpPr>
            <a:cxnSpLocks noChangeShapeType="1"/>
            <a:stCxn id="151" idx="3"/>
            <a:endCxn id="242" idx="2"/>
          </p:cNvCxnSpPr>
          <p:nvPr/>
        </p:nvCxnSpPr>
        <p:spPr bwMode="auto">
          <a:xfrm flipV="1">
            <a:off x="4367952" y="3973641"/>
            <a:ext cx="777441" cy="184058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6" name="직사각형 215"/>
          <p:cNvSpPr/>
          <p:nvPr/>
        </p:nvSpPr>
        <p:spPr>
          <a:xfrm>
            <a:off x="6284354" y="4725144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960318" y="49051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91"/>
          <p:cNvCxnSpPr>
            <a:cxnSpLocks noChangeShapeType="1"/>
            <a:stCxn id="150" idx="3"/>
            <a:endCxn id="242" idx="3"/>
          </p:cNvCxnSpPr>
          <p:nvPr/>
        </p:nvCxnSpPr>
        <p:spPr bwMode="auto">
          <a:xfrm flipH="1" flipV="1">
            <a:off x="5492266" y="3809333"/>
            <a:ext cx="844183" cy="1980220"/>
          </a:xfrm>
          <a:prstGeom prst="bentConnector3">
            <a:avLst>
              <a:gd name="adj1" fmla="val -5485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2" name="직사각형 221"/>
          <p:cNvSpPr/>
          <p:nvPr/>
        </p:nvSpPr>
        <p:spPr>
          <a:xfrm>
            <a:off x="6320358" y="5589240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671451" y="594928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AutoShape 54"/>
          <p:cNvSpPr>
            <a:spLocks noChangeArrowheads="1"/>
          </p:cNvSpPr>
          <p:nvPr/>
        </p:nvSpPr>
        <p:spPr bwMode="auto">
          <a:xfrm>
            <a:off x="4798520" y="3645024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재품의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20258" y="2744924"/>
            <a:ext cx="75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전표정보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AutoShape 91"/>
          <p:cNvCxnSpPr>
            <a:cxnSpLocks noChangeShapeType="1"/>
            <a:endCxn id="177" idx="7"/>
          </p:cNvCxnSpPr>
          <p:nvPr/>
        </p:nvCxnSpPr>
        <p:spPr bwMode="auto">
          <a:xfrm rot="5400000">
            <a:off x="6214685" y="4100033"/>
            <a:ext cx="2900943" cy="478757"/>
          </a:xfrm>
          <a:prstGeom prst="bentConnector3">
            <a:avLst>
              <a:gd name="adj1" fmla="val 9889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89" name="AutoShape 91"/>
          <p:cNvCxnSpPr>
            <a:cxnSpLocks noChangeShapeType="1"/>
            <a:stCxn id="181" idx="3"/>
            <a:endCxn id="74" idx="6"/>
          </p:cNvCxnSpPr>
          <p:nvPr/>
        </p:nvCxnSpPr>
        <p:spPr bwMode="auto">
          <a:xfrm flipV="1">
            <a:off x="8976142" y="3476787"/>
            <a:ext cx="224536" cy="552577"/>
          </a:xfrm>
          <a:prstGeom prst="bentConnector3">
            <a:avLst>
              <a:gd name="adj1" fmla="val 20181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94" name="꺾인 연결선 93"/>
          <p:cNvCxnSpPr>
            <a:stCxn id="173" idx="3"/>
            <a:endCxn id="74" idx="0"/>
          </p:cNvCxnSpPr>
          <p:nvPr/>
        </p:nvCxnSpPr>
        <p:spPr bwMode="auto">
          <a:xfrm rot="16200000" flipH="1">
            <a:off x="8315089" y="2934798"/>
            <a:ext cx="324035" cy="3043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7484099" y="5193196"/>
            <a:ext cx="4924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발행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AutoShape 91"/>
          <p:cNvCxnSpPr>
            <a:cxnSpLocks noChangeShapeType="1"/>
            <a:stCxn id="242" idx="1"/>
            <a:endCxn id="128" idx="3"/>
          </p:cNvCxnSpPr>
          <p:nvPr/>
        </p:nvCxnSpPr>
        <p:spPr bwMode="auto">
          <a:xfrm rot="10800000" flipV="1">
            <a:off x="4542672" y="3809332"/>
            <a:ext cx="255849" cy="270653"/>
          </a:xfrm>
          <a:prstGeom prst="bentConnector3">
            <a:avLst>
              <a:gd name="adj1" fmla="val 1334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9" name="AutoShape 54"/>
          <p:cNvSpPr>
            <a:spLocks noChangeArrowheads="1"/>
          </p:cNvSpPr>
          <p:nvPr/>
        </p:nvSpPr>
        <p:spPr bwMode="auto">
          <a:xfrm>
            <a:off x="3670673" y="4487735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영업본부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마케팅본부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화살표 연결선 113"/>
          <p:cNvCxnSpPr>
            <a:stCxn id="128" idx="2"/>
            <a:endCxn id="109" idx="0"/>
          </p:cNvCxnSpPr>
          <p:nvPr/>
        </p:nvCxnSpPr>
        <p:spPr bwMode="auto">
          <a:xfrm>
            <a:off x="4009357" y="4308586"/>
            <a:ext cx="8189" cy="1791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직사각형 121"/>
          <p:cNvSpPr/>
          <p:nvPr/>
        </p:nvSpPr>
        <p:spPr>
          <a:xfrm>
            <a:off x="3630946" y="4846105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40784" y="4647611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화살표 연결선 126"/>
          <p:cNvCxnSpPr>
            <a:stCxn id="129" idx="2"/>
            <a:endCxn id="128" idx="0"/>
          </p:cNvCxnSpPr>
          <p:nvPr/>
        </p:nvCxnSpPr>
        <p:spPr bwMode="auto">
          <a:xfrm>
            <a:off x="4009357" y="3706180"/>
            <a:ext cx="0" cy="1452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원호 134"/>
          <p:cNvSpPr/>
          <p:nvPr/>
        </p:nvSpPr>
        <p:spPr>
          <a:xfrm flipV="1">
            <a:off x="5076998" y="4208530"/>
            <a:ext cx="127236" cy="113930"/>
          </a:xfrm>
          <a:prstGeom prst="arc">
            <a:avLst>
              <a:gd name="adj1" fmla="val 16200000"/>
              <a:gd name="adj2" fmla="val 559079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AutoShape 45"/>
          <p:cNvSpPr>
            <a:spLocks noChangeArrowheads="1"/>
          </p:cNvSpPr>
          <p:nvPr/>
        </p:nvSpPr>
        <p:spPr bwMode="auto">
          <a:xfrm>
            <a:off x="2431926" y="5337212"/>
            <a:ext cx="792088" cy="54006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29" name="AutoShape 7"/>
          <p:cNvSpPr>
            <a:spLocks noChangeArrowheads="1"/>
          </p:cNvSpPr>
          <p:nvPr/>
        </p:nvSpPr>
        <p:spPr bwMode="auto">
          <a:xfrm>
            <a:off x="3476042" y="3248980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1.1.0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심포지움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공용카드상신요청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AutoShape 91"/>
          <p:cNvCxnSpPr>
            <a:cxnSpLocks noChangeShapeType="1"/>
            <a:stCxn id="125" idx="4"/>
            <a:endCxn id="128" idx="1"/>
          </p:cNvCxnSpPr>
          <p:nvPr/>
        </p:nvCxnSpPr>
        <p:spPr bwMode="auto">
          <a:xfrm>
            <a:off x="3284383" y="3115256"/>
            <a:ext cx="191659" cy="964730"/>
          </a:xfrm>
          <a:prstGeom prst="bentConnector3">
            <a:avLst>
              <a:gd name="adj1" fmla="val 3776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4" name="직사각형 153"/>
          <p:cNvSpPr/>
          <p:nvPr/>
        </p:nvSpPr>
        <p:spPr>
          <a:xfrm>
            <a:off x="5384254" y="3212976"/>
            <a:ext cx="1540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공정거래규약 정보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8" name="AutoShape 91"/>
          <p:cNvCxnSpPr>
            <a:cxnSpLocks noChangeShapeType="1"/>
            <a:endCxn id="129" idx="3"/>
          </p:cNvCxnSpPr>
          <p:nvPr/>
        </p:nvCxnSpPr>
        <p:spPr bwMode="auto">
          <a:xfrm rot="10800000" flipV="1">
            <a:off x="4542672" y="2816930"/>
            <a:ext cx="3325861" cy="660649"/>
          </a:xfrm>
          <a:prstGeom prst="bentConnector3">
            <a:avLst>
              <a:gd name="adj1" fmla="val 9465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84" name="꺾인 연결선 183"/>
          <p:cNvCxnSpPr/>
          <p:nvPr/>
        </p:nvCxnSpPr>
        <p:spPr bwMode="auto">
          <a:xfrm rot="10800000" flipV="1">
            <a:off x="4700178" y="2816932"/>
            <a:ext cx="3168352" cy="648072"/>
          </a:xfrm>
          <a:prstGeom prst="bentConnector3">
            <a:avLst>
              <a:gd name="adj1" fmla="val 1003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AutoShape 91"/>
          <p:cNvCxnSpPr>
            <a:cxnSpLocks noChangeShapeType="1"/>
          </p:cNvCxnSpPr>
          <p:nvPr/>
        </p:nvCxnSpPr>
        <p:spPr bwMode="auto">
          <a:xfrm rot="5400000">
            <a:off x="4367940" y="3639736"/>
            <a:ext cx="506970" cy="157507"/>
          </a:xfrm>
          <a:prstGeom prst="bentConnector3">
            <a:avLst>
              <a:gd name="adj1" fmla="val 9624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4" name="꺾인 연결선 213"/>
          <p:cNvCxnSpPr>
            <a:endCxn id="136" idx="1"/>
          </p:cNvCxnSpPr>
          <p:nvPr/>
        </p:nvCxnSpPr>
        <p:spPr bwMode="auto">
          <a:xfrm rot="5400000">
            <a:off x="2683954" y="4473116"/>
            <a:ext cx="1008112" cy="720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꺾인 연결선 219"/>
          <p:cNvCxnSpPr>
            <a:stCxn id="195" idx="1"/>
            <a:endCxn id="136" idx="4"/>
          </p:cNvCxnSpPr>
          <p:nvPr/>
        </p:nvCxnSpPr>
        <p:spPr bwMode="auto">
          <a:xfrm rot="10800000" flipV="1">
            <a:off x="3224015" y="5277300"/>
            <a:ext cx="263751" cy="3299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2323914" y="4401108"/>
            <a:ext cx="10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매주수요일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매월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발송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 bwMode="auto">
          <a:xfrm flipH="1" flipV="1">
            <a:off x="4376142" y="3681028"/>
            <a:ext cx="1" cy="180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직사각형 114"/>
          <p:cNvSpPr/>
          <p:nvPr/>
        </p:nvSpPr>
        <p:spPr>
          <a:xfrm>
            <a:off x="4052106" y="2960948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심포지움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요청반려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To-Be Process </a:t>
            </a:r>
            <a:r>
              <a:rPr lang="ko-KR" altLang="en-US" sz="1800" kern="0" noProof="0" dirty="0" smtClean="0">
                <a:latin typeface="맑은 고딕" pitchFamily="50" charset="-127"/>
                <a:ea typeface="맑은 고딕" pitchFamily="50" charset="-127"/>
                <a:cs typeface="+mj-cs"/>
              </a:rPr>
              <a:t>세부 기능 정의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88" name="Group 7"/>
          <p:cNvGraphicFramePr>
            <a:graphicFrameLocks noGrp="1"/>
          </p:cNvGraphicFramePr>
          <p:nvPr/>
        </p:nvGraphicFramePr>
        <p:xfrm>
          <a:off x="235682" y="991971"/>
          <a:ext cx="9469052" cy="5209338"/>
        </p:xfrm>
        <a:graphic>
          <a:graphicData uri="http://schemas.openxmlformats.org/drawingml/2006/table">
            <a:tbl>
              <a:tblPr/>
              <a:tblGrid>
                <a:gridCol w="828092"/>
                <a:gridCol w="1368152"/>
                <a:gridCol w="1296144"/>
                <a:gridCol w="1224136"/>
                <a:gridCol w="1224136"/>
                <a:gridCol w="1152128"/>
                <a:gridCol w="2376264"/>
              </a:tblGrid>
              <a:tr h="5550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계정구분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메일발송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결재상신요청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결재상신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결재선 상신자명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소유자카드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일자마다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미상신카드건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발송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영업팀공용카드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공용카드담당자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별도매뉴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공용카드 결재상신요청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]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심포지움관리자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심포지움관리자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별도매뉴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결재상신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]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자금팀공용카드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매뉴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카드기간관리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관리자화면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]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대체상신자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대체자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대체자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카드사용자로 구분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부회장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사장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비서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비서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비서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18162"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 제목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법인카드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미상신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내역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발송정보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사용일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공급가액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부가세액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합계금액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승인번호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미상신건에는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반려건도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승인취소건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결재상신한다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수수료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(KTX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 결재하여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인터페이스 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공용카드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기간관리카드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영업공용카드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비서관리카드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상신시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결재선이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결정되며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결재선을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 할 수 없다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비서관리카드 포함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21_template">
  <a:themeElements>
    <a:clrScheme name="FOCUS21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CUS21_template">
      <a:majorFont>
        <a:latin typeface="Arial"/>
        <a:ea typeface="바탕체"/>
        <a:cs typeface=""/>
      </a:majorFont>
      <a:minorFont>
        <a:latin typeface="Arial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FOCUS21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CUS21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동원F&amp;B Proposal_template</Template>
  <TotalTime>31843</TotalTime>
  <Words>341</Words>
  <Application>Microsoft Office PowerPoint</Application>
  <PresentationFormat>사용자 지정</PresentationFormat>
  <Paragraphs>145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FOCUS21_template</vt:lpstr>
      <vt:lpstr>슬라이드 0</vt:lpstr>
      <vt:lpstr>슬라이드 1</vt:lpstr>
      <vt:lpstr>슬라이드 2</vt:lpstr>
    </vt:vector>
  </TitlesOfParts>
  <Manager>BizSP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bizsp</dc:creator>
  <cp:lastModifiedBy>Registered User</cp:lastModifiedBy>
  <cp:revision>600</cp:revision>
  <dcterms:created xsi:type="dcterms:W3CDTF">2002-07-09T05:12:43Z</dcterms:created>
  <dcterms:modified xsi:type="dcterms:W3CDTF">2015-03-27T01:54:21Z</dcterms:modified>
</cp:coreProperties>
</file>