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</p:sldMasterIdLst>
  <p:notesMasterIdLst>
    <p:notesMasterId r:id="rId5"/>
  </p:notesMasterIdLst>
  <p:handoutMasterIdLst>
    <p:handoutMasterId r:id="rId6"/>
  </p:handoutMasterIdLst>
  <p:sldIdLst>
    <p:sldId id="353" r:id="rId2"/>
    <p:sldId id="354" r:id="rId3"/>
    <p:sldId id="345" r:id="rId4"/>
  </p:sldIdLst>
  <p:sldSz cx="9906000" cy="6858000" type="A4"/>
  <p:notesSz cx="6858000" cy="96615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57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pos="3075">
          <p15:clr>
            <a:srgbClr val="A4A3A4"/>
          </p15:clr>
        </p15:guide>
        <p15:guide id="4" pos="171">
          <p15:clr>
            <a:srgbClr val="A4A3A4"/>
          </p15:clr>
        </p15:guide>
        <p15:guide id="5" pos="368">
          <p15:clr>
            <a:srgbClr val="A4A3A4"/>
          </p15:clr>
        </p15:guide>
        <p15:guide id="6" pos="262">
          <p15:clr>
            <a:srgbClr val="A4A3A4"/>
          </p15:clr>
        </p15:guide>
        <p15:guide id="7" pos="6118">
          <p15:clr>
            <a:srgbClr val="A4A3A4"/>
          </p15:clr>
        </p15:guide>
        <p15:guide id="8" pos="60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6699"/>
    <a:srgbClr val="000000"/>
    <a:srgbClr val="33CCCC"/>
    <a:srgbClr val="0099CC"/>
    <a:srgbClr val="006666"/>
    <a:srgbClr val="008080"/>
    <a:srgbClr val="009999"/>
    <a:srgbClr val="85D3D3"/>
    <a:srgbClr val="549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9" autoAdjust="0"/>
    <p:restoredTop sz="89809" autoAdjust="0"/>
  </p:normalViewPr>
  <p:slideViewPr>
    <p:cSldViewPr>
      <p:cViewPr>
        <p:scale>
          <a:sx n="75" d="100"/>
          <a:sy n="75" d="100"/>
        </p:scale>
        <p:origin x="-1536" y="-78"/>
      </p:cViewPr>
      <p:guideLst>
        <p:guide orient="horz" pos="3657"/>
        <p:guide orient="horz" pos="1207"/>
        <p:guide pos="3075"/>
        <p:guide pos="171"/>
        <p:guide pos="368"/>
        <p:guide pos="262"/>
        <p:guide pos="6118"/>
        <p:guide pos="6008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06" y="-78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C3F008-4373-4562-876B-8C6459E119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395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23900"/>
            <a:ext cx="523240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89463"/>
            <a:ext cx="54864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36D7C6F-0A39-4BD0-BB6F-B26FD8B7BD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1999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303213" y="1574800"/>
            <a:ext cx="9283700" cy="143986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63500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ko-KR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4078288" y="1058863"/>
            <a:ext cx="185737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ko-KR" altLang="ko-KR" sz="1800" b="0">
              <a:solidFill>
                <a:srgbClr val="FFFFFF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3892550" y="1628775"/>
            <a:ext cx="5616575" cy="792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417513" y="3221038"/>
            <a:ext cx="63500" cy="352425"/>
          </a:xfrm>
          <a:prstGeom prst="rect">
            <a:avLst/>
          </a:prstGeom>
          <a:solidFill>
            <a:srgbClr val="F771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0267" y="1700216"/>
            <a:ext cx="9128654" cy="8651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2492375"/>
            <a:ext cx="6934200" cy="431800"/>
          </a:xfrm>
        </p:spPr>
        <p:txBody>
          <a:bodyPr/>
          <a:lstStyle>
            <a:lvl1pPr marL="0" indent="0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dirty="0"/>
          </a:p>
        </p:txBody>
      </p:sp>
      <p:pic>
        <p:nvPicPr>
          <p:cNvPr id="11" name="그림 10" descr="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4324" y="6185045"/>
            <a:ext cx="1296143" cy="33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625" y="6185045"/>
            <a:ext cx="1712787" cy="29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31779"/>
            <a:ext cx="2228850" cy="5934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31779"/>
            <a:ext cx="6521450" cy="5934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4092-CBB0-41A3-A6C1-851520663B9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3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9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67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1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72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3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4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3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5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서브타이틀</a:t>
            </a:r>
          </a:p>
          <a:p>
            <a:pPr lvl="1"/>
            <a:r>
              <a:rPr lang="ko-KR" altLang="en-US" smtClean="0"/>
              <a:t>텍스트 타이틀 스타일 </a:t>
            </a:r>
            <a:r>
              <a:rPr lang="en-US" altLang="ko-KR" smtClean="0"/>
              <a:t>01</a:t>
            </a:r>
          </a:p>
          <a:p>
            <a:pPr lvl="2"/>
            <a:r>
              <a:rPr lang="ko-KR" altLang="en-US" smtClean="0"/>
              <a:t>텍스트내용 스타일 </a:t>
            </a:r>
            <a:r>
              <a:rPr lang="en-US" altLang="ko-KR" smtClean="0"/>
              <a:t>01 </a:t>
            </a:r>
          </a:p>
          <a:p>
            <a:pPr lvl="2"/>
            <a:r>
              <a:rPr lang="en-US" altLang="ko-KR" smtClean="0"/>
              <a:t>※ </a:t>
            </a:r>
            <a:r>
              <a:rPr lang="ko-KR" altLang="en-US" smtClean="0"/>
              <a:t>각주 및 텍스트를 입력하세요  </a:t>
            </a:r>
            <a:r>
              <a:rPr lang="en-US" altLang="ko-KR" smtClean="0"/>
              <a:t>(</a:t>
            </a:r>
            <a:r>
              <a:rPr lang="ko-KR" altLang="en-US" smtClean="0"/>
              <a:t>국문 돋움</a:t>
            </a:r>
            <a:r>
              <a:rPr lang="en-US" altLang="ko-KR" smtClean="0"/>
              <a:t>, </a:t>
            </a:r>
            <a:r>
              <a:rPr lang="ko-KR" altLang="en-US" smtClean="0"/>
              <a:t>영문 </a:t>
            </a:r>
            <a:r>
              <a:rPr lang="en-US" altLang="ko-KR" smtClean="0"/>
              <a:t>Helvetica / 10pt)</a:t>
            </a:r>
          </a:p>
          <a:p>
            <a:pPr lvl="1"/>
            <a:endParaRPr lang="en-US" altLang="ko-KR" smtClean="0"/>
          </a:p>
        </p:txBody>
      </p:sp>
      <p:sp>
        <p:nvSpPr>
          <p:cNvPr id="1107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15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05925" y="6424613"/>
            <a:ext cx="3889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EE321B5-808D-4BCC-A341-15B886507D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764705"/>
            <a:ext cx="943304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_9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282515" y="1052736"/>
            <a:ext cx="576064" cy="18722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4513"/>
              </p:ext>
            </p:extLst>
          </p:nvPr>
        </p:nvGraphicFramePr>
        <p:xfrm>
          <a:off x="272480" y="764704"/>
          <a:ext cx="9395998" cy="6447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342"/>
                <a:gridCol w="4717656"/>
              </a:tblGrid>
              <a:tr h="517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(1.26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~ 1.30)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(2.02~ 2.06)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2583"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프로그램 설계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화면설계 보완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공통카드담당자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결재선 설계 및 화면 구성</a:t>
                      </a:r>
                      <a:endParaRPr lang="en-US" altLang="ko-KR" sz="11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디자인 개발 완료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인터페이스 설계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메일발송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필요정보 및 본문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내용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VAN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사에 카드승인매입데이터 인터페이스 데이터 템플릿 준비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업무설계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데이터모델링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(95%))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데이터베이스 생성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(95%)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(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결재선관리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VAN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 입수정보 미흡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IF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전표결과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거래처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 리뷰 및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 모듈 개발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 코드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 코드 정적 데이터 </a:t>
                      </a:r>
                      <a:r>
                        <a:rPr lang="ko-KR" altLang="en-US" sz="11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케쉬모듈화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보안 </a:t>
                      </a:r>
                      <a:r>
                        <a:rPr lang="ko-KR" altLang="en-US" sz="11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시큐리티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모듈 권한 적용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en-US" altLang="ko-KR" sz="11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Jquery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Ajax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통신 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API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 모듈화</a:t>
                      </a:r>
                      <a:endParaRPr lang="en-US" altLang="ko-KR" sz="11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관리자 개발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공통코드 관리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(90%)</a:t>
                      </a:r>
                      <a:b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메뉴관리 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(80%)</a:t>
                      </a:r>
                      <a:b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권한관리 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(80%)</a:t>
                      </a:r>
                      <a:b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프로그램 설계 및 프로젝트관리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결재선 설계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보완 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유형 및 라인 구성 리뷰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VAN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사에 카드승인매입데이터 인터페이스 개발 요청</a:t>
                      </a:r>
                      <a:endParaRPr lang="en-US" altLang="ko-KR" sz="11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개발일정 점검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데이터모델링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100%,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데이터베이스구축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100%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결재선 유형 적용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VAN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 데이터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IF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데이터 적재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업무별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쿼리개발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결재미상신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품의서 작성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VAN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 매입 수신처리 모듈 개발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스케줄러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JOB)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모듈 개발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첨부파일 모듈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FORM VALIDATOR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모듈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미상신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품의서 작성 화면 개발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시스템 관리자 개발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카드관리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61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주요 고려사항 및 진행사항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770859"/>
              </p:ext>
            </p:extLst>
          </p:nvPr>
        </p:nvGraphicFramePr>
        <p:xfrm>
          <a:off x="380968" y="928671"/>
          <a:ext cx="9252552" cy="214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46"/>
                <a:gridCol w="2907382"/>
                <a:gridCol w="3096344"/>
                <a:gridCol w="2520280"/>
              </a:tblGrid>
              <a:tr h="475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고려사항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4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결재선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검토 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부서내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예산은 배정되나 부서장이 없는 경우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글로벌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RA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해당부서의 부서장이 없으면 상위부서의 장으로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결재선을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구성한다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사장님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레벨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은 결재하지 않는다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연구소는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레벨이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최종결재선이다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17424</TotalTime>
  <Words>251</Words>
  <Application>Microsoft Office PowerPoint</Application>
  <PresentationFormat>A4 용지(210x297mm)</PresentationFormat>
  <Paragraphs>39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2_기본 디자인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bizsp</dc:creator>
  <cp:lastModifiedBy>powerlwi</cp:lastModifiedBy>
  <cp:revision>36</cp:revision>
  <dcterms:created xsi:type="dcterms:W3CDTF">2007-04-12T17:09:17Z</dcterms:created>
  <dcterms:modified xsi:type="dcterms:W3CDTF">2015-01-29T09:59:24Z</dcterms:modified>
</cp:coreProperties>
</file>