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3" r:id="rId1"/>
  </p:sldMasterIdLst>
  <p:notesMasterIdLst>
    <p:notesMasterId r:id="rId5"/>
  </p:notesMasterIdLst>
  <p:handoutMasterIdLst>
    <p:handoutMasterId r:id="rId6"/>
  </p:handoutMasterIdLst>
  <p:sldIdLst>
    <p:sldId id="353" r:id="rId2"/>
    <p:sldId id="355" r:id="rId3"/>
    <p:sldId id="345" r:id="rId4"/>
  </p:sldIdLst>
  <p:sldSz cx="9906000" cy="6858000" type="A4"/>
  <p:notesSz cx="6858000" cy="9661525"/>
  <p:defaultTextStyle>
    <a:defPPr>
      <a:defRPr lang="ko-KR"/>
    </a:defPPr>
    <a:lvl1pPr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>
          <p15:clr>
            <a:srgbClr val="A4A3A4"/>
          </p15:clr>
        </p15:guide>
        <p15:guide id="2" orient="horz" pos="1207">
          <p15:clr>
            <a:srgbClr val="A4A3A4"/>
          </p15:clr>
        </p15:guide>
        <p15:guide id="3" pos="3075">
          <p15:clr>
            <a:srgbClr val="A4A3A4"/>
          </p15:clr>
        </p15:guide>
        <p15:guide id="4" pos="171">
          <p15:clr>
            <a:srgbClr val="A4A3A4"/>
          </p15:clr>
        </p15:guide>
        <p15:guide id="5" pos="368">
          <p15:clr>
            <a:srgbClr val="A4A3A4"/>
          </p15:clr>
        </p15:guide>
        <p15:guide id="6" pos="262">
          <p15:clr>
            <a:srgbClr val="A4A3A4"/>
          </p15:clr>
        </p15:guide>
        <p15:guide id="7" pos="6118">
          <p15:clr>
            <a:srgbClr val="A4A3A4"/>
          </p15:clr>
        </p15:guide>
        <p15:guide id="8" pos="60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6699"/>
    <a:srgbClr val="000000"/>
    <a:srgbClr val="33CCCC"/>
    <a:srgbClr val="0099CC"/>
    <a:srgbClr val="006666"/>
    <a:srgbClr val="008080"/>
    <a:srgbClr val="009999"/>
    <a:srgbClr val="85D3D3"/>
    <a:srgbClr val="549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79" autoAdjust="0"/>
    <p:restoredTop sz="89809" autoAdjust="0"/>
  </p:normalViewPr>
  <p:slideViewPr>
    <p:cSldViewPr>
      <p:cViewPr varScale="1">
        <p:scale>
          <a:sx n="82" d="100"/>
          <a:sy n="82" d="100"/>
        </p:scale>
        <p:origin x="1386" y="36"/>
      </p:cViewPr>
      <p:guideLst>
        <p:guide orient="horz" pos="3657"/>
        <p:guide orient="horz" pos="1207"/>
        <p:guide pos="3075"/>
        <p:guide pos="171"/>
        <p:guide pos="368"/>
        <p:guide pos="262"/>
        <p:guide pos="6118"/>
        <p:guide pos="6008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106" y="-78"/>
      </p:cViewPr>
      <p:guideLst>
        <p:guide orient="horz" pos="30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6C3F008-4373-4562-876B-8C6459E119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3959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12800" y="723900"/>
            <a:ext cx="5232400" cy="3624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89463"/>
            <a:ext cx="5486400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36D7C6F-0A39-4BD0-BB6F-B26FD8B7BD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1999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3"/>
          <p:cNvSpPr>
            <a:spLocks noChangeArrowheads="1"/>
          </p:cNvSpPr>
          <p:nvPr userDrawn="1"/>
        </p:nvSpPr>
        <p:spPr bwMode="auto">
          <a:xfrm>
            <a:off x="303213" y="1574800"/>
            <a:ext cx="9283700" cy="1439863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 w="63500" algn="ctr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defRPr/>
            </a:pPr>
            <a:endParaRPr lang="ko-KR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26"/>
          <p:cNvSpPr txBox="1">
            <a:spLocks noChangeArrowheads="1"/>
          </p:cNvSpPr>
          <p:nvPr userDrawn="1"/>
        </p:nvSpPr>
        <p:spPr bwMode="auto">
          <a:xfrm>
            <a:off x="4078288" y="1058863"/>
            <a:ext cx="185737" cy="3698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defRPr/>
            </a:pPr>
            <a:endParaRPr lang="ko-KR" altLang="ko-KR" sz="1800" b="0">
              <a:solidFill>
                <a:srgbClr val="FFFFFF"/>
              </a:solidFill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6" name="Rectangle 27"/>
          <p:cNvSpPr>
            <a:spLocks noChangeArrowheads="1"/>
          </p:cNvSpPr>
          <p:nvPr userDrawn="1"/>
        </p:nvSpPr>
        <p:spPr bwMode="auto">
          <a:xfrm>
            <a:off x="3892550" y="1628775"/>
            <a:ext cx="5616575" cy="7921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417513" y="3221038"/>
            <a:ext cx="63500" cy="352425"/>
          </a:xfrm>
          <a:prstGeom prst="rect">
            <a:avLst/>
          </a:prstGeom>
          <a:solidFill>
            <a:srgbClr val="F7712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40267" y="1700216"/>
            <a:ext cx="9128654" cy="865187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40267" y="2492375"/>
            <a:ext cx="6934200" cy="431800"/>
          </a:xfrm>
        </p:spPr>
        <p:txBody>
          <a:bodyPr/>
          <a:lstStyle>
            <a:lvl1pPr marL="0" indent="0"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 dirty="0"/>
          </a:p>
        </p:txBody>
      </p:sp>
      <p:pic>
        <p:nvPicPr>
          <p:cNvPr id="11" name="그림 10" descr="8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4324" y="6185045"/>
            <a:ext cx="1296143" cy="33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28625" y="6185045"/>
            <a:ext cx="1712787" cy="291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31779"/>
            <a:ext cx="2228850" cy="5934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31779"/>
            <a:ext cx="6521450" cy="59340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84092-CBB0-41A3-A6C1-851520663B9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052514"/>
            <a:ext cx="437515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052514"/>
            <a:ext cx="437515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3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9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67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1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72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3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4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3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5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052513"/>
            <a:ext cx="89154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서브타이틀</a:t>
            </a:r>
          </a:p>
          <a:p>
            <a:pPr lvl="1"/>
            <a:r>
              <a:rPr lang="ko-KR" altLang="en-US" smtClean="0"/>
              <a:t>텍스트 타이틀 스타일 </a:t>
            </a:r>
            <a:r>
              <a:rPr lang="en-US" altLang="ko-KR" smtClean="0"/>
              <a:t>01</a:t>
            </a:r>
          </a:p>
          <a:p>
            <a:pPr lvl="2"/>
            <a:r>
              <a:rPr lang="ko-KR" altLang="en-US" smtClean="0"/>
              <a:t>텍스트내용 스타일 </a:t>
            </a:r>
            <a:r>
              <a:rPr lang="en-US" altLang="ko-KR" smtClean="0"/>
              <a:t>01 </a:t>
            </a:r>
          </a:p>
          <a:p>
            <a:pPr lvl="2"/>
            <a:r>
              <a:rPr lang="en-US" altLang="ko-KR" smtClean="0"/>
              <a:t>※ </a:t>
            </a:r>
            <a:r>
              <a:rPr lang="ko-KR" altLang="en-US" smtClean="0"/>
              <a:t>각주 및 텍스트를 입력하세요  </a:t>
            </a:r>
            <a:r>
              <a:rPr lang="en-US" altLang="ko-KR" smtClean="0"/>
              <a:t>(</a:t>
            </a:r>
            <a:r>
              <a:rPr lang="ko-KR" altLang="en-US" smtClean="0"/>
              <a:t>국문 돋움</a:t>
            </a:r>
            <a:r>
              <a:rPr lang="en-US" altLang="ko-KR" smtClean="0"/>
              <a:t>, </a:t>
            </a:r>
            <a:r>
              <a:rPr lang="ko-KR" altLang="en-US" smtClean="0"/>
              <a:t>영문 </a:t>
            </a:r>
            <a:r>
              <a:rPr lang="en-US" altLang="ko-KR" smtClean="0"/>
              <a:t>Helvetica / 10pt)</a:t>
            </a:r>
          </a:p>
          <a:p>
            <a:pPr lvl="1"/>
            <a:endParaRPr lang="en-US" altLang="ko-KR" smtClean="0"/>
          </a:p>
        </p:txBody>
      </p:sp>
      <p:sp>
        <p:nvSpPr>
          <p:cNvPr id="1107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15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05925" y="6424613"/>
            <a:ext cx="3889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CEE321B5-808D-4BCC-A341-15B886507D9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  <p:sldLayoutId id="2147484506" r:id="rId3"/>
    <p:sldLayoutId id="2147484507" r:id="rId4"/>
    <p:sldLayoutId id="2147484508" r:id="rId5"/>
    <p:sldLayoutId id="2147484509" r:id="rId6"/>
    <p:sldLayoutId id="2147484510" r:id="rId7"/>
    <p:sldLayoutId id="2147484511" r:id="rId8"/>
    <p:sldLayoutId id="2147484512" r:id="rId9"/>
    <p:sldLayoutId id="2147484513" r:id="rId10"/>
    <p:sldLayoutId id="2147484514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764705"/>
            <a:ext cx="943304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 txBox="1">
            <a:spLocks noChangeArrowheads="1"/>
          </p:cNvSpPr>
          <p:nvPr/>
        </p:nvSpPr>
        <p:spPr bwMode="auto">
          <a:xfrm>
            <a:off x="30953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보령제약 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e-Accounting 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시스템 구축 주간업무 보고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_9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주차</a:t>
            </a:r>
            <a:endParaRPr lang="en-US" altLang="ko-KR" sz="1800" dirty="0">
              <a:solidFill>
                <a:srgbClr val="0099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6249144" y="1052736"/>
            <a:ext cx="576064" cy="22322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44488" y="3501008"/>
          <a:ext cx="9217024" cy="1845678"/>
        </p:xfrm>
        <a:graphic>
          <a:graphicData uri="http://schemas.openxmlformats.org/drawingml/2006/table">
            <a:tbl>
              <a:tblPr/>
              <a:tblGrid>
                <a:gridCol w="1807260"/>
                <a:gridCol w="1771114"/>
                <a:gridCol w="1590389"/>
                <a:gridCol w="1698824"/>
                <a:gridCol w="2349437"/>
              </a:tblGrid>
              <a:tr h="49458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b="1" kern="0" dirty="0">
                          <a:latin typeface="맑은 고딕"/>
                          <a:ea typeface="맑은 고딕"/>
                          <a:cs typeface="굴림"/>
                        </a:rPr>
                        <a:t>구분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b="1" kern="0" dirty="0" err="1">
                          <a:latin typeface="맑은 고딕"/>
                          <a:ea typeface="맑은 고딕"/>
                          <a:cs typeface="굴림"/>
                        </a:rPr>
                        <a:t>본수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b="1" kern="0" dirty="0">
                          <a:latin typeface="맑은 고딕"/>
                          <a:ea typeface="맑은 고딕"/>
                          <a:cs typeface="굴림"/>
                        </a:rPr>
                        <a:t>개발완료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b="1" kern="0" dirty="0" smtClean="0">
                          <a:latin typeface="맑은 고딕"/>
                          <a:ea typeface="맑은 고딕"/>
                          <a:cs typeface="굴림"/>
                        </a:rPr>
                        <a:t>개발</a:t>
                      </a:r>
                      <a:r>
                        <a:rPr lang="en-US" altLang="ko-KR" sz="1200" b="1" kern="0" dirty="0" smtClean="0">
                          <a:latin typeface="맑은 고딕"/>
                          <a:ea typeface="맑은 고딕"/>
                          <a:cs typeface="굴림"/>
                        </a:rPr>
                        <a:t> </a:t>
                      </a:r>
                      <a:r>
                        <a:rPr lang="ko-KR" sz="1200" b="1" kern="0" dirty="0" smtClean="0">
                          <a:latin typeface="맑은 고딕"/>
                          <a:ea typeface="맑은 고딕"/>
                          <a:cs typeface="굴림"/>
                        </a:rPr>
                        <a:t>중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b="1" kern="0" dirty="0" smtClean="0">
                          <a:latin typeface="맑은 고딕"/>
                          <a:ea typeface="맑은 고딕"/>
                          <a:cs typeface="굴림"/>
                        </a:rPr>
                        <a:t>진행</a:t>
                      </a:r>
                      <a:r>
                        <a:rPr lang="ko-KR" sz="1200" b="1" kern="0" dirty="0" smtClean="0">
                          <a:latin typeface="맑은 고딕"/>
                          <a:ea typeface="맑은 고딕"/>
                          <a:cs typeface="굴림"/>
                        </a:rPr>
                        <a:t>계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74767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굴림"/>
                        </a:rPr>
                        <a:t>화면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굴림"/>
                        </a:rPr>
                        <a:t>36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굴림"/>
                        </a:rPr>
                        <a:t>8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굴림"/>
                        </a:rPr>
                        <a:t>11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굴림"/>
                        </a:rPr>
                        <a:t>19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67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굴림"/>
                        </a:rPr>
                        <a:t>팝업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굴림"/>
                        </a:rPr>
                        <a:t>14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굴림"/>
                        </a:rPr>
                        <a:t>　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29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굴림"/>
                        </a:rPr>
                        <a:t>인터페이스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굴림"/>
                        </a:rPr>
                        <a:t>8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굴림"/>
                        </a:rPr>
                        <a:t>6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67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굴림"/>
                        </a:rPr>
                        <a:t>기타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굴림"/>
                        </a:rPr>
                        <a:t>　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굴림"/>
                        </a:rPr>
                        <a:t>　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67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굴림"/>
                        </a:rPr>
                        <a:t>계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굴림"/>
                        </a:rPr>
                        <a:t>60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굴림"/>
                        </a:rPr>
                        <a:t>15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굴림"/>
                        </a:rPr>
                        <a:t>12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굴림"/>
                        </a:rPr>
                        <a:t>27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3533"/>
              </p:ext>
            </p:extLst>
          </p:nvPr>
        </p:nvGraphicFramePr>
        <p:xfrm>
          <a:off x="272480" y="764704"/>
          <a:ext cx="9395998" cy="6204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8342"/>
                <a:gridCol w="4717656"/>
              </a:tblGrid>
              <a:tr h="517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금주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(2.2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~ 2.6)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ctr" defTabSz="762000"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차주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(2.9~ 2.13)</a:t>
                      </a: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2583">
                <a:tc>
                  <a:txBody>
                    <a:bodyPr/>
                    <a:lstStyle/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프로그램 설계 및 프로젝트관리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디자인 점검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결재선 설계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보완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유형 및 라인 구성 리뷰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카드승인매입데이터 이관 프로그램 개발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(VAN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개발일정 관리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*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추가투입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(2.6) .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 투입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 개발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데이터모델링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100%,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데이터베이스구축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100%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결재선 유형 적용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VAN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 승인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매입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청구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카드 테스트 데이터 적재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업무별 쿼리개발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미상신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품의서 작성 등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 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Func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(4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건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), Trigger(4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건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), 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Seq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건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), 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Proc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(7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건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), Job(7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건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공통 모듈 개발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FORM VALIDATOR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사용자 모듈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조회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POPLAYER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 완료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사용자 권한 적용 동적 메뉴 개발 완료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사용자 화면 개발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결재상신 개발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(30%)</a:t>
                      </a:r>
                      <a:b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메뉴관리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트리구조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(100%)</a:t>
                      </a:r>
                      <a:b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코드 관리 개발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(100%)</a:t>
                      </a:r>
                      <a:b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 관리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(100%)</a:t>
                      </a:r>
                      <a:b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권한 관리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(100%)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프로젝트관리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개발일정 관리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테스트 환경 점검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(WAS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설치 등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단위 테스트 진행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 개발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 쿼리 개발 지원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VAN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매입수신 </a:t>
                      </a:r>
                      <a:r>
                        <a:rPr lang="ko-KR" altLang="en-US" sz="10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발송 스케줄러 개발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승인카드내역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ERP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전송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IF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모듈 개발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첨부파일 모듈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사용자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SESSION MANAGER UTILITY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개발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사용자화면 개발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+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결재상신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marR="0" indent="-228600" algn="l" defTabSz="7620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+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심포지움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결재상신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심포지움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결재할 문서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인터페이스 수기 실행화면 개발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카드처리현황 개발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b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61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 txBox="1">
            <a:spLocks noChangeArrowheads="1"/>
          </p:cNvSpPr>
          <p:nvPr/>
        </p:nvSpPr>
        <p:spPr bwMode="auto">
          <a:xfrm>
            <a:off x="30953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주요 고려사항 및 진행사항</a:t>
            </a:r>
            <a:endParaRPr lang="en-US" altLang="ko-KR" sz="1800" dirty="0">
              <a:solidFill>
                <a:srgbClr val="0099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770859"/>
              </p:ext>
            </p:extLst>
          </p:nvPr>
        </p:nvGraphicFramePr>
        <p:xfrm>
          <a:off x="380968" y="928671"/>
          <a:ext cx="9252552" cy="2140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546"/>
                <a:gridCol w="2907382"/>
                <a:gridCol w="3096344"/>
                <a:gridCol w="2520280"/>
              </a:tblGrid>
              <a:tr h="475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주요 고려사항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진행사항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4579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17538</TotalTime>
  <Words>221</Words>
  <Application>Microsoft Office PowerPoint</Application>
  <PresentationFormat>A4 용지(210x297mm)</PresentationFormat>
  <Paragraphs>66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HY헤드라인M</vt:lpstr>
      <vt:lpstr>굴림</vt:lpstr>
      <vt:lpstr>돋움</vt:lpstr>
      <vt:lpstr>맑은 고딕</vt:lpstr>
      <vt:lpstr>Arial</vt:lpstr>
      <vt:lpstr>Tahoma</vt:lpstr>
      <vt:lpstr>Times New Roman</vt:lpstr>
      <vt:lpstr>2_기본 디자인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bizsp</dc:creator>
  <cp:lastModifiedBy>nuax</cp:lastModifiedBy>
  <cp:revision>51</cp:revision>
  <dcterms:created xsi:type="dcterms:W3CDTF">2007-04-12T17:09:17Z</dcterms:created>
  <dcterms:modified xsi:type="dcterms:W3CDTF">2015-02-05T11:03:24Z</dcterms:modified>
</cp:coreProperties>
</file>