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03" r:id="rId1"/>
  </p:sldMasterIdLst>
  <p:notesMasterIdLst>
    <p:notesMasterId r:id="rId5"/>
  </p:notesMasterIdLst>
  <p:handoutMasterIdLst>
    <p:handoutMasterId r:id="rId6"/>
  </p:handoutMasterIdLst>
  <p:sldIdLst>
    <p:sldId id="353" r:id="rId2"/>
    <p:sldId id="357" r:id="rId3"/>
    <p:sldId id="356" r:id="rId4"/>
  </p:sldIdLst>
  <p:sldSz cx="9906000" cy="6858000" type="A4"/>
  <p:notesSz cx="6858000" cy="9661525"/>
  <p:defaultTextStyle>
    <a:defPPr>
      <a:defRPr lang="ko-KR"/>
    </a:defPPr>
    <a:lvl1pPr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657">
          <p15:clr>
            <a:srgbClr val="A4A3A4"/>
          </p15:clr>
        </p15:guide>
        <p15:guide id="2" orient="horz" pos="1207">
          <p15:clr>
            <a:srgbClr val="A4A3A4"/>
          </p15:clr>
        </p15:guide>
        <p15:guide id="3" pos="3075">
          <p15:clr>
            <a:srgbClr val="A4A3A4"/>
          </p15:clr>
        </p15:guide>
        <p15:guide id="4" pos="171">
          <p15:clr>
            <a:srgbClr val="A4A3A4"/>
          </p15:clr>
        </p15:guide>
        <p15:guide id="5" pos="368">
          <p15:clr>
            <a:srgbClr val="A4A3A4"/>
          </p15:clr>
        </p15:guide>
        <p15:guide id="6" pos="262">
          <p15:clr>
            <a:srgbClr val="A4A3A4"/>
          </p15:clr>
        </p15:guide>
        <p15:guide id="7" pos="6118">
          <p15:clr>
            <a:srgbClr val="A4A3A4"/>
          </p15:clr>
        </p15:guide>
        <p15:guide id="8" pos="600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6699"/>
    <a:srgbClr val="000000"/>
    <a:srgbClr val="33CCCC"/>
    <a:srgbClr val="0099CC"/>
    <a:srgbClr val="006666"/>
    <a:srgbClr val="008080"/>
    <a:srgbClr val="009999"/>
    <a:srgbClr val="85D3D3"/>
    <a:srgbClr val="549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79" autoAdjust="0"/>
    <p:restoredTop sz="89809" autoAdjust="0"/>
  </p:normalViewPr>
  <p:slideViewPr>
    <p:cSldViewPr>
      <p:cViewPr>
        <p:scale>
          <a:sx n="100" d="100"/>
          <a:sy n="100" d="100"/>
        </p:scale>
        <p:origin x="-2382" y="-558"/>
      </p:cViewPr>
      <p:guideLst>
        <p:guide orient="horz" pos="3657"/>
        <p:guide orient="horz" pos="1207"/>
        <p:guide pos="3075"/>
        <p:guide pos="171"/>
        <p:guide pos="368"/>
        <p:guide pos="262"/>
        <p:guide pos="6118"/>
        <p:guide pos="6008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106" y="-78"/>
      </p:cViewPr>
      <p:guideLst>
        <p:guide orient="horz" pos="30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76C3F008-4373-4562-876B-8C6459E119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3959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12800" y="723900"/>
            <a:ext cx="5232400" cy="3624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89463"/>
            <a:ext cx="5486400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36D7C6F-0A39-4BD0-BB6F-B26FD8B7BD7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1999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3"/>
          <p:cNvSpPr>
            <a:spLocks noChangeArrowheads="1"/>
          </p:cNvSpPr>
          <p:nvPr userDrawn="1"/>
        </p:nvSpPr>
        <p:spPr bwMode="auto">
          <a:xfrm>
            <a:off x="303213" y="1574800"/>
            <a:ext cx="9283700" cy="1439863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 w="63500" algn="ctr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42900" indent="-342900" algn="ctr">
              <a:defRPr/>
            </a:pPr>
            <a:endParaRPr lang="ko-KR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26"/>
          <p:cNvSpPr txBox="1">
            <a:spLocks noChangeArrowheads="1"/>
          </p:cNvSpPr>
          <p:nvPr userDrawn="1"/>
        </p:nvSpPr>
        <p:spPr bwMode="auto">
          <a:xfrm>
            <a:off x="4078288" y="1058863"/>
            <a:ext cx="185737" cy="3698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defRPr/>
            </a:pPr>
            <a:endParaRPr lang="ko-KR" altLang="ko-KR" sz="1800" b="0">
              <a:solidFill>
                <a:srgbClr val="FFFFFF"/>
              </a:solidFill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6" name="Rectangle 27"/>
          <p:cNvSpPr>
            <a:spLocks noChangeArrowheads="1"/>
          </p:cNvSpPr>
          <p:nvPr userDrawn="1"/>
        </p:nvSpPr>
        <p:spPr bwMode="auto">
          <a:xfrm>
            <a:off x="3892550" y="1628775"/>
            <a:ext cx="5616575" cy="7921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417513" y="3221038"/>
            <a:ext cx="63500" cy="352425"/>
          </a:xfrm>
          <a:prstGeom prst="rect">
            <a:avLst/>
          </a:prstGeom>
          <a:solidFill>
            <a:srgbClr val="F7712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40267" y="1700216"/>
            <a:ext cx="9128654" cy="865187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40267" y="2492375"/>
            <a:ext cx="6934200" cy="431800"/>
          </a:xfrm>
        </p:spPr>
        <p:txBody>
          <a:bodyPr/>
          <a:lstStyle>
            <a:lvl1pPr marL="0" indent="0"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 dirty="0"/>
          </a:p>
        </p:txBody>
      </p:sp>
      <p:pic>
        <p:nvPicPr>
          <p:cNvPr id="11" name="그림 10" descr="8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4324" y="6185045"/>
            <a:ext cx="1296143" cy="33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28625" y="6185045"/>
            <a:ext cx="1712787" cy="291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31779"/>
            <a:ext cx="2228850" cy="59340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31779"/>
            <a:ext cx="6521450" cy="59340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84092-CBB0-41A3-A6C1-851520663B9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1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052514"/>
            <a:ext cx="437515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052514"/>
            <a:ext cx="437515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3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9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1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1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67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71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72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73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74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3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5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052513"/>
            <a:ext cx="89154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서브타이틀</a:t>
            </a:r>
          </a:p>
          <a:p>
            <a:pPr lvl="1"/>
            <a:r>
              <a:rPr lang="ko-KR" altLang="en-US" smtClean="0"/>
              <a:t>텍스트 타이틀 스타일 </a:t>
            </a:r>
            <a:r>
              <a:rPr lang="en-US" altLang="ko-KR" smtClean="0"/>
              <a:t>01</a:t>
            </a:r>
          </a:p>
          <a:p>
            <a:pPr lvl="2"/>
            <a:r>
              <a:rPr lang="ko-KR" altLang="en-US" smtClean="0"/>
              <a:t>텍스트내용 스타일 </a:t>
            </a:r>
            <a:r>
              <a:rPr lang="en-US" altLang="ko-KR" smtClean="0"/>
              <a:t>01 </a:t>
            </a:r>
          </a:p>
          <a:p>
            <a:pPr lvl="2"/>
            <a:r>
              <a:rPr lang="en-US" altLang="ko-KR" smtClean="0"/>
              <a:t>※ </a:t>
            </a:r>
            <a:r>
              <a:rPr lang="ko-KR" altLang="en-US" smtClean="0"/>
              <a:t>각주 및 텍스트를 입력하세요  </a:t>
            </a:r>
            <a:r>
              <a:rPr lang="en-US" altLang="ko-KR" smtClean="0"/>
              <a:t>(</a:t>
            </a:r>
            <a:r>
              <a:rPr lang="ko-KR" altLang="en-US" smtClean="0"/>
              <a:t>국문 돋움</a:t>
            </a:r>
            <a:r>
              <a:rPr lang="en-US" altLang="ko-KR" smtClean="0"/>
              <a:t>, </a:t>
            </a:r>
            <a:r>
              <a:rPr lang="ko-KR" altLang="en-US" smtClean="0"/>
              <a:t>영문 </a:t>
            </a:r>
            <a:r>
              <a:rPr lang="en-US" altLang="ko-KR" smtClean="0"/>
              <a:t>Helvetica / 10pt)</a:t>
            </a:r>
          </a:p>
          <a:p>
            <a:pPr lvl="1"/>
            <a:endParaRPr lang="en-US" altLang="ko-KR" smtClean="0"/>
          </a:p>
        </p:txBody>
      </p:sp>
      <p:sp>
        <p:nvSpPr>
          <p:cNvPr id="1107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15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05925" y="6424613"/>
            <a:ext cx="3889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CEE321B5-808D-4BCC-A341-15B886507D9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  <p:sldLayoutId id="2147484505" r:id="rId2"/>
    <p:sldLayoutId id="2147484506" r:id="rId3"/>
    <p:sldLayoutId id="2147484507" r:id="rId4"/>
    <p:sldLayoutId id="2147484508" r:id="rId5"/>
    <p:sldLayoutId id="2147484509" r:id="rId6"/>
    <p:sldLayoutId id="2147484510" r:id="rId7"/>
    <p:sldLayoutId id="2147484511" r:id="rId8"/>
    <p:sldLayoutId id="2147484512" r:id="rId9"/>
    <p:sldLayoutId id="2147484513" r:id="rId10"/>
    <p:sldLayoutId id="2147484514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472" y="980728"/>
            <a:ext cx="950505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 txBox="1">
            <a:spLocks noChangeArrowheads="1"/>
          </p:cNvSpPr>
          <p:nvPr/>
        </p:nvSpPr>
        <p:spPr bwMode="auto">
          <a:xfrm>
            <a:off x="30953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보령제약 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e-Accounting 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시스템 구축 주간업무 보고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_13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주차</a:t>
            </a:r>
            <a:endParaRPr lang="en-US" altLang="ko-KR" sz="1800" dirty="0">
              <a:solidFill>
                <a:srgbClr val="0099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7113240" y="1207385"/>
            <a:ext cx="504056" cy="20162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76536" y="4005064"/>
          <a:ext cx="8640959" cy="1629654"/>
        </p:xfrm>
        <a:graphic>
          <a:graphicData uri="http://schemas.openxmlformats.org/drawingml/2006/table">
            <a:tbl>
              <a:tblPr/>
              <a:tblGrid>
                <a:gridCol w="2168711"/>
                <a:gridCol w="1287672"/>
                <a:gridCol w="1296144"/>
                <a:gridCol w="1296144"/>
                <a:gridCol w="1382554"/>
                <a:gridCol w="1209734"/>
              </a:tblGrid>
              <a:tr h="51307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b="1" kern="0" dirty="0">
                          <a:latin typeface="맑은 고딕"/>
                          <a:ea typeface="맑은 고딕"/>
                          <a:cs typeface="굴림"/>
                        </a:rPr>
                        <a:t>구분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b="1" kern="0" dirty="0" err="1">
                          <a:latin typeface="맑은 고딕"/>
                          <a:ea typeface="맑은 고딕"/>
                          <a:cs typeface="굴림"/>
                        </a:rPr>
                        <a:t>본수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b="1" kern="0" dirty="0">
                          <a:latin typeface="맑은 고딕"/>
                          <a:ea typeface="맑은 고딕"/>
                          <a:cs typeface="굴림"/>
                        </a:rPr>
                        <a:t>개발완료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b="1" kern="0" dirty="0" smtClean="0">
                          <a:latin typeface="맑은 고딕"/>
                          <a:ea typeface="맑은 고딕"/>
                          <a:cs typeface="굴림"/>
                        </a:rPr>
                        <a:t>개발</a:t>
                      </a:r>
                      <a:r>
                        <a:rPr lang="en-US" altLang="ko-KR" sz="1200" b="1" kern="0" dirty="0" smtClean="0">
                          <a:latin typeface="맑은 고딕"/>
                          <a:ea typeface="맑은 고딕"/>
                          <a:cs typeface="굴림"/>
                        </a:rPr>
                        <a:t> </a:t>
                      </a:r>
                      <a:r>
                        <a:rPr lang="ko-KR" sz="1200" b="1" kern="0" dirty="0" smtClean="0">
                          <a:latin typeface="맑은 고딕"/>
                          <a:ea typeface="맑은 고딕"/>
                          <a:cs typeface="굴림"/>
                        </a:rPr>
                        <a:t>중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2015.03.04</a:t>
                      </a: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완료목표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2015.03.19</a:t>
                      </a: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완료목표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8504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굴림"/>
                        </a:rPr>
                        <a:t>화면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굴림"/>
                        </a:rPr>
                        <a:t>36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24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04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굴림"/>
                        </a:rPr>
                        <a:t>팝업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굴림"/>
                        </a:rPr>
                        <a:t>14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14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453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굴림"/>
                        </a:rPr>
                        <a:t>인터페이스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굴림"/>
                        </a:rPr>
                        <a:t>8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04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latin typeface="맑은 고딕"/>
                          <a:ea typeface="맑은 고딕"/>
                          <a:cs typeface="굴림"/>
                        </a:rPr>
                        <a:t>계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latin typeface="맑은 고딕"/>
                          <a:ea typeface="맑은 고딕"/>
                          <a:cs typeface="Times New Roman"/>
                        </a:rPr>
                        <a:t>58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46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51329" y="3645024"/>
            <a:ext cx="1494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latin typeface="+mn-ea"/>
                <a:ea typeface="+mn-ea"/>
              </a:rPr>
              <a:t>* 2015.02.26 </a:t>
            </a:r>
            <a:r>
              <a:rPr lang="ko-KR" altLang="en-US" sz="1200" dirty="0" smtClean="0">
                <a:latin typeface="+mn-ea"/>
                <a:ea typeface="+mn-ea"/>
              </a:rPr>
              <a:t>기준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213553"/>
              </p:ext>
            </p:extLst>
          </p:nvPr>
        </p:nvGraphicFramePr>
        <p:xfrm>
          <a:off x="272480" y="764704"/>
          <a:ext cx="9395998" cy="5671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8342"/>
                <a:gridCol w="4717656"/>
              </a:tblGrid>
              <a:tr h="517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금주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(2.23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~ 2.27)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ctr" defTabSz="762000"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차주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(3.2~ 3.6)</a:t>
                      </a: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2583">
                <a:tc>
                  <a:txBody>
                    <a:bodyPr/>
                    <a:lstStyle/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테스트 및 운영환경 준비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시연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(2.25)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및 향후 일정 협의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(2.27)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 요건 분석 및 설계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통합테스트 시나리오 준비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단위 및 내부 통합테스트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개발일정 관리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*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인력관리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 투입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프로그램 개발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품의서 작성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(70%)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심포지움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결재요청목록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(70%)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정산서 상세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(95%) 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반려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상신취소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결재취소 기능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완료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::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상세보기 팝업 개발 남음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결재의견 디자인 수정 남음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상신자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결재자 문서 목록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건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100%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공용카드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(100%)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카드관리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(100%) 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대체자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공용카드관리자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비서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스케줄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매입수신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발송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(100%)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공통모듈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세션관리자 유틸리티 개발완료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세부계정코드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매핑정보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IF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개발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(100%)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테스트 및 운영환경 준비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단위 및 내부 통합테스트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교육일정 수립 및 사용자매뉴얼 작성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현업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PI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단위테스트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현업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PI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통합테스트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프로그램 개발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품의서작성 완료</a:t>
                      </a:r>
                      <a:endParaRPr lang="en-US" altLang="ko-KR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첨부 </a:t>
                      </a:r>
                      <a:endParaRPr lang="en-US" altLang="ko-KR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계정구분별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필드 디스플레이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적용</a:t>
                      </a:r>
                      <a:endParaRPr lang="en-US" altLang="ko-KR" sz="10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수기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결재선 추가</a:t>
                      </a:r>
                      <a:endParaRPr lang="en-US" altLang="ko-KR" sz="10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심포지움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상신 완료</a:t>
                      </a:r>
                      <a:endParaRPr lang="en-US" altLang="ko-KR" sz="10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정산서 완료</a:t>
                      </a:r>
                      <a:endParaRPr lang="en-US" altLang="ko-KR" sz="10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완료</a:t>
                      </a:r>
                      <a:endParaRPr lang="en-US" altLang="ko-KR" sz="10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관리자화면 완료</a:t>
                      </a:r>
                      <a:endParaRPr lang="en-US" altLang="ko-KR" sz="10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결재선관리</a:t>
                      </a:r>
                      <a:endParaRPr lang="en-US" altLang="ko-KR" sz="10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권한관리 </a:t>
                      </a:r>
                      <a:endParaRPr lang="en-US" altLang="ko-KR" sz="10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코드관리</a:t>
                      </a:r>
                      <a:endParaRPr lang="en-US" altLang="ko-KR" sz="10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관리자화면 완료</a:t>
                      </a:r>
                      <a:endParaRPr lang="en-US" altLang="ko-KR" sz="10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0953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보령제약 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e-Accounting 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시스템 구축 주간업무 보고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_13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주차</a:t>
            </a:r>
            <a:endParaRPr lang="en-US" altLang="ko-KR" sz="1800" dirty="0">
              <a:solidFill>
                <a:srgbClr val="0099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4138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 txBox="1">
            <a:spLocks noChangeArrowheads="1"/>
          </p:cNvSpPr>
          <p:nvPr/>
        </p:nvSpPr>
        <p:spPr bwMode="auto">
          <a:xfrm>
            <a:off x="30953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미진 부문 및 추가 요건에 대한 개발 일정 계획</a:t>
            </a:r>
            <a:endParaRPr lang="en-US" altLang="ko-KR" sz="1800" dirty="0">
              <a:solidFill>
                <a:srgbClr val="0099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253193"/>
              </p:ext>
            </p:extLst>
          </p:nvPr>
        </p:nvGraphicFramePr>
        <p:xfrm>
          <a:off x="272479" y="764704"/>
          <a:ext cx="9433049" cy="4417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9317"/>
                <a:gridCol w="1615080"/>
                <a:gridCol w="3230160"/>
                <a:gridCol w="1688492"/>
              </a:tblGrid>
              <a:tr h="338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미진부문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완료일정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 요구사항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추진계획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174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품의서작성시 첨부 및 </a:t>
                      </a:r>
                      <a:r>
                        <a:rPr lang="ko-KR" altLang="en-US" sz="12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계정구분별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필드 디스플레이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적용</a:t>
                      </a:r>
                      <a:endParaRPr lang="en-US" altLang="ko-KR" sz="12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심포지움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상신</a:t>
                      </a:r>
                      <a:endParaRPr lang="en-US" altLang="ko-KR" sz="12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수기 결재선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endParaRPr lang="en-US" altLang="ko-KR" sz="12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lang="en-US" altLang="ko-KR" sz="12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관리자화면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결재선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코드관리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3.4(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수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품의서 필수 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Validation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적용</a:t>
                      </a:r>
                      <a:endParaRPr lang="en-US" altLang="ko-KR" sz="12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세부계정 </a:t>
                      </a:r>
                      <a:r>
                        <a:rPr lang="ko-KR" altLang="en-US" sz="12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등록시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주요계정 </a:t>
                      </a:r>
                      <a:endParaRPr lang="en-US" altLang="ko-KR" sz="12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디폴트 디스플레이 적용</a:t>
                      </a:r>
                      <a:endParaRPr lang="en-US" altLang="ko-KR" sz="12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심포지움관리자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첨부 등록 기능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lang="ko-KR" altLang="en-US" sz="12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결재시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세부계정 수정 적용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정산서 내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공정거래규약 세부정보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조회 적용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3.4(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수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3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리포트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(7)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개인별 카드처리현황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부서별 카드처리현황</a:t>
                      </a:r>
                      <a:endParaRPr lang="en-US" altLang="ko-KR" sz="12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전체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영업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공장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본사및안산연구소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12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카드처리현황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오픈 후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3.19(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목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까지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단계적 오픈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반려시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메일발송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2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상신자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및 이전결재자 대상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전결기능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일반경비의 경우 </a:t>
                      </a:r>
                      <a:r>
                        <a:rPr lang="ko-KR" altLang="en-US" sz="12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상신자와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결재자가 동일하면 전결처리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오픈 후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3.19(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목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3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 기능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반려처리 및 결재자 변경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업그레이드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18802</TotalTime>
  <Words>438</Words>
  <Application>Microsoft Office PowerPoint</Application>
  <PresentationFormat>A4 용지(210x297mm)</PresentationFormat>
  <Paragraphs>106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2_기본 디자인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bizsp</dc:creator>
  <cp:lastModifiedBy>powerlwi</cp:lastModifiedBy>
  <cp:revision>100</cp:revision>
  <dcterms:created xsi:type="dcterms:W3CDTF">2007-04-12T17:09:17Z</dcterms:created>
  <dcterms:modified xsi:type="dcterms:W3CDTF">2015-02-26T11:38:44Z</dcterms:modified>
</cp:coreProperties>
</file>