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35262-C53A-4AA7-8B2C-6FEA970E7FE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D62EC3-BBAB-4EE3-B0E6-CD5823D21ACF}">
      <dgm:prSet/>
      <dgm:spPr/>
      <dgm:t>
        <a:bodyPr/>
        <a:lstStyle/>
        <a:p>
          <a:r>
            <a:rPr lang="en-US" b="1"/>
            <a:t>UNR_16</a:t>
          </a:r>
          <a:r>
            <a:rPr lang="en-US"/>
            <a:t>:</a:t>
          </a:r>
        </a:p>
      </dgm:t>
    </dgm:pt>
    <dgm:pt modelId="{F523D5ED-2A29-44BF-97D8-A1446E3BF3F1}" type="parTrans" cxnId="{6C042FC2-D92A-4825-A90E-EF4135F64F2B}">
      <dgm:prSet/>
      <dgm:spPr/>
      <dgm:t>
        <a:bodyPr/>
        <a:lstStyle/>
        <a:p>
          <a:endParaRPr lang="en-US"/>
        </a:p>
      </dgm:t>
    </dgm:pt>
    <dgm:pt modelId="{7FE6D3BB-605F-4C98-A80E-2984663179BC}" type="sibTrans" cxnId="{6C042FC2-D92A-4825-A90E-EF4135F64F2B}">
      <dgm:prSet/>
      <dgm:spPr/>
      <dgm:t>
        <a:bodyPr/>
        <a:lstStyle/>
        <a:p>
          <a:endParaRPr lang="en-US"/>
        </a:p>
      </dgm:t>
    </dgm:pt>
    <dgm:pt modelId="{6914AB0E-1074-4277-A63D-CCF0BA4263C5}">
      <dgm:prSet/>
      <dgm:spPr/>
      <dgm:t>
        <a:bodyPr/>
        <a:lstStyle/>
        <a:p>
          <a:r>
            <a:rPr lang="en-US"/>
            <a:t>This stands for </a:t>
          </a:r>
          <a:r>
            <a:rPr lang="en-US" b="1"/>
            <a:t>"Urban Non-Relative Childcare Cost in 2016."</a:t>
          </a:r>
          <a:r>
            <a:rPr lang="en-US"/>
            <a:t> It represents the average cost of childcare in urban areas for non-relative care (like babysitters or family daycare) in the year 2016.</a:t>
          </a:r>
        </a:p>
      </dgm:t>
    </dgm:pt>
    <dgm:pt modelId="{85C161B3-D262-43FA-A4E4-C0C8A7381FC5}" type="parTrans" cxnId="{73D710BB-C857-43B1-9498-8C8A1A978771}">
      <dgm:prSet/>
      <dgm:spPr/>
      <dgm:t>
        <a:bodyPr/>
        <a:lstStyle/>
        <a:p>
          <a:endParaRPr lang="en-US"/>
        </a:p>
      </dgm:t>
    </dgm:pt>
    <dgm:pt modelId="{40DC3577-ACA2-42A1-93A9-2DDC7773D05A}" type="sibTrans" cxnId="{73D710BB-C857-43B1-9498-8C8A1A978771}">
      <dgm:prSet/>
      <dgm:spPr/>
      <dgm:t>
        <a:bodyPr/>
        <a:lstStyle/>
        <a:p>
          <a:endParaRPr lang="en-US"/>
        </a:p>
      </dgm:t>
    </dgm:pt>
    <dgm:pt modelId="{041F2574-4CA5-4338-BCA4-67BBAE222BF2}">
      <dgm:prSet/>
      <dgm:spPr/>
      <dgm:t>
        <a:bodyPr/>
        <a:lstStyle/>
        <a:p>
          <a:r>
            <a:rPr lang="en-US" b="1"/>
            <a:t>FUNR_16</a:t>
          </a:r>
          <a:r>
            <a:rPr lang="en-US"/>
            <a:t>:</a:t>
          </a:r>
        </a:p>
      </dgm:t>
    </dgm:pt>
    <dgm:pt modelId="{8697505C-6481-42C4-A13E-BE907869E27C}" type="parTrans" cxnId="{9F40C677-DF3F-4EA2-AF9A-AD9476312C7E}">
      <dgm:prSet/>
      <dgm:spPr/>
      <dgm:t>
        <a:bodyPr/>
        <a:lstStyle/>
        <a:p>
          <a:endParaRPr lang="en-US"/>
        </a:p>
      </dgm:t>
    </dgm:pt>
    <dgm:pt modelId="{187D8261-C304-493C-989F-1B9F8093A392}" type="sibTrans" cxnId="{9F40C677-DF3F-4EA2-AF9A-AD9476312C7E}">
      <dgm:prSet/>
      <dgm:spPr/>
      <dgm:t>
        <a:bodyPr/>
        <a:lstStyle/>
        <a:p>
          <a:endParaRPr lang="en-US"/>
        </a:p>
      </dgm:t>
    </dgm:pt>
    <dgm:pt modelId="{9DDBDB93-6D80-42EF-9543-1121ADF813AB}">
      <dgm:prSet/>
      <dgm:spPr/>
      <dgm:t>
        <a:bodyPr/>
        <a:lstStyle/>
        <a:p>
          <a:r>
            <a:rPr lang="en-US"/>
            <a:t>This refers to </a:t>
          </a:r>
          <a:r>
            <a:rPr lang="en-US" b="1"/>
            <a:t>"Family and Relative Non-Relative Childcare Cost in 2016."</a:t>
          </a:r>
          <a:r>
            <a:rPr lang="en-US"/>
            <a:t> It indicates the average cost of childcare provided by family members or relatives in urban settings during the year 2016.</a:t>
          </a:r>
        </a:p>
      </dgm:t>
    </dgm:pt>
    <dgm:pt modelId="{D157E662-76F1-4034-BD94-528C84398F2C}" type="parTrans" cxnId="{E0295FF8-98D0-4108-B530-4806D8F6FFE5}">
      <dgm:prSet/>
      <dgm:spPr/>
      <dgm:t>
        <a:bodyPr/>
        <a:lstStyle/>
        <a:p>
          <a:endParaRPr lang="en-US"/>
        </a:p>
      </dgm:t>
    </dgm:pt>
    <dgm:pt modelId="{2D1448FC-9B55-4B77-9AC8-CB188B03C73C}" type="sibTrans" cxnId="{E0295FF8-98D0-4108-B530-4806D8F6FFE5}">
      <dgm:prSet/>
      <dgm:spPr/>
      <dgm:t>
        <a:bodyPr/>
        <a:lstStyle/>
        <a:p>
          <a:endParaRPr lang="en-US"/>
        </a:p>
      </dgm:t>
    </dgm:pt>
    <dgm:pt modelId="{4B0B9254-EC81-41A2-AC0C-AFB621415E0A}">
      <dgm:prSet/>
      <dgm:spPr/>
      <dgm:t>
        <a:bodyPr/>
        <a:lstStyle/>
        <a:p>
          <a:r>
            <a:rPr lang="en-US" b="1"/>
            <a:t>MUNR_16</a:t>
          </a:r>
          <a:r>
            <a:rPr lang="en-US"/>
            <a:t>:</a:t>
          </a:r>
        </a:p>
      </dgm:t>
    </dgm:pt>
    <dgm:pt modelId="{A5B351C8-D9E9-447A-A8F2-86C80D41DDC5}" type="parTrans" cxnId="{AD3A2770-F6E4-4183-BD56-3B76A43234C8}">
      <dgm:prSet/>
      <dgm:spPr/>
      <dgm:t>
        <a:bodyPr/>
        <a:lstStyle/>
        <a:p>
          <a:endParaRPr lang="en-US"/>
        </a:p>
      </dgm:t>
    </dgm:pt>
    <dgm:pt modelId="{5CBDB39E-D765-448D-8A00-E96BF0B5DF10}" type="sibTrans" cxnId="{AD3A2770-F6E4-4183-BD56-3B76A43234C8}">
      <dgm:prSet/>
      <dgm:spPr/>
      <dgm:t>
        <a:bodyPr/>
        <a:lstStyle/>
        <a:p>
          <a:endParaRPr lang="en-US"/>
        </a:p>
      </dgm:t>
    </dgm:pt>
    <dgm:pt modelId="{1160B081-958A-4E4E-A50E-6F30F94FA682}">
      <dgm:prSet/>
      <dgm:spPr/>
      <dgm:t>
        <a:bodyPr/>
        <a:lstStyle/>
        <a:p>
          <a:r>
            <a:rPr lang="en-US"/>
            <a:t>This signifies </a:t>
          </a:r>
          <a:r>
            <a:rPr lang="en-US" b="1"/>
            <a:t>"Mixed Non-Relative Childcare Cost in 2016."</a:t>
          </a:r>
          <a:r>
            <a:rPr lang="en-US"/>
            <a:t> This term often encompasses a combination of different types of childcare arrangements, potentially including both formal and informal care providers, in urban settings for the year 2016.</a:t>
          </a:r>
        </a:p>
      </dgm:t>
    </dgm:pt>
    <dgm:pt modelId="{D432F897-6D2B-407D-88A9-9B7B00F2E4CA}" type="parTrans" cxnId="{906D0347-1ED3-44A9-B701-D8E1AE922557}">
      <dgm:prSet/>
      <dgm:spPr/>
      <dgm:t>
        <a:bodyPr/>
        <a:lstStyle/>
        <a:p>
          <a:endParaRPr lang="en-US"/>
        </a:p>
      </dgm:t>
    </dgm:pt>
    <dgm:pt modelId="{C1D2E63B-957B-4D9D-8A36-64A7221E6807}" type="sibTrans" cxnId="{906D0347-1ED3-44A9-B701-D8E1AE922557}">
      <dgm:prSet/>
      <dgm:spPr/>
      <dgm:t>
        <a:bodyPr/>
        <a:lstStyle/>
        <a:p>
          <a:endParaRPr lang="en-US"/>
        </a:p>
      </dgm:t>
    </dgm:pt>
    <dgm:pt modelId="{BE2C8D43-C2E3-45EC-BF61-5EC98E031E79}" type="pres">
      <dgm:prSet presAssocID="{BFA35262-C53A-4AA7-8B2C-6FEA970E7FE2}" presName="Name0" presStyleCnt="0">
        <dgm:presLayoutVars>
          <dgm:dir/>
          <dgm:animLvl val="lvl"/>
          <dgm:resizeHandles val="exact"/>
        </dgm:presLayoutVars>
      </dgm:prSet>
      <dgm:spPr/>
    </dgm:pt>
    <dgm:pt modelId="{262F74D9-3A60-4A13-931B-87BBA59C492D}" type="pres">
      <dgm:prSet presAssocID="{8FD62EC3-BBAB-4EE3-B0E6-CD5823D21ACF}" presName="linNode" presStyleCnt="0"/>
      <dgm:spPr/>
    </dgm:pt>
    <dgm:pt modelId="{94193A69-066F-441B-9E03-933C31385D7F}" type="pres">
      <dgm:prSet presAssocID="{8FD62EC3-BBAB-4EE3-B0E6-CD5823D21AC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B8E3F11-0039-44FD-9480-A0AAD7B4C0B5}" type="pres">
      <dgm:prSet presAssocID="{8FD62EC3-BBAB-4EE3-B0E6-CD5823D21ACF}" presName="descendantText" presStyleLbl="alignAccFollowNode1" presStyleIdx="0" presStyleCnt="3">
        <dgm:presLayoutVars>
          <dgm:bulletEnabled val="1"/>
        </dgm:presLayoutVars>
      </dgm:prSet>
      <dgm:spPr/>
    </dgm:pt>
    <dgm:pt modelId="{7B278B2B-915D-40C9-811A-D6EC6F9FD2F0}" type="pres">
      <dgm:prSet presAssocID="{7FE6D3BB-605F-4C98-A80E-2984663179BC}" presName="sp" presStyleCnt="0"/>
      <dgm:spPr/>
    </dgm:pt>
    <dgm:pt modelId="{C30611A0-86FE-4E49-AFF0-4064B0CB3C1A}" type="pres">
      <dgm:prSet presAssocID="{041F2574-4CA5-4338-BCA4-67BBAE222BF2}" presName="linNode" presStyleCnt="0"/>
      <dgm:spPr/>
    </dgm:pt>
    <dgm:pt modelId="{A31040A8-95C0-4D76-BADA-DCD0783A2D44}" type="pres">
      <dgm:prSet presAssocID="{041F2574-4CA5-4338-BCA4-67BBAE222BF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A3E0CD3-B157-462B-B98E-4B159ACD8477}" type="pres">
      <dgm:prSet presAssocID="{041F2574-4CA5-4338-BCA4-67BBAE222BF2}" presName="descendantText" presStyleLbl="alignAccFollowNode1" presStyleIdx="1" presStyleCnt="3">
        <dgm:presLayoutVars>
          <dgm:bulletEnabled val="1"/>
        </dgm:presLayoutVars>
      </dgm:prSet>
      <dgm:spPr/>
    </dgm:pt>
    <dgm:pt modelId="{2FC5E432-C747-4256-BACB-299A83462447}" type="pres">
      <dgm:prSet presAssocID="{187D8261-C304-493C-989F-1B9F8093A392}" presName="sp" presStyleCnt="0"/>
      <dgm:spPr/>
    </dgm:pt>
    <dgm:pt modelId="{F5C589C5-34A9-4EAB-BC40-CBFB90D073E2}" type="pres">
      <dgm:prSet presAssocID="{4B0B9254-EC81-41A2-AC0C-AFB621415E0A}" presName="linNode" presStyleCnt="0"/>
      <dgm:spPr/>
    </dgm:pt>
    <dgm:pt modelId="{7FBB4A69-C12A-422F-87D0-7AF8B0D1CC08}" type="pres">
      <dgm:prSet presAssocID="{4B0B9254-EC81-41A2-AC0C-AFB621415E0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C074FD4-98C1-4833-9B08-10345AD3E280}" type="pres">
      <dgm:prSet presAssocID="{4B0B9254-EC81-41A2-AC0C-AFB621415E0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817011E-0E65-471E-A4AF-752C99003ED5}" type="presOf" srcId="{9DDBDB93-6D80-42EF-9543-1121ADF813AB}" destId="{4A3E0CD3-B157-462B-B98E-4B159ACD8477}" srcOrd="0" destOrd="0" presId="urn:microsoft.com/office/officeart/2005/8/layout/vList5"/>
    <dgm:cxn modelId="{09B08365-AE04-4728-A7C5-1F79F706E222}" type="presOf" srcId="{1160B081-958A-4E4E-A50E-6F30F94FA682}" destId="{DC074FD4-98C1-4833-9B08-10345AD3E280}" srcOrd="0" destOrd="0" presId="urn:microsoft.com/office/officeart/2005/8/layout/vList5"/>
    <dgm:cxn modelId="{906D0347-1ED3-44A9-B701-D8E1AE922557}" srcId="{4B0B9254-EC81-41A2-AC0C-AFB621415E0A}" destId="{1160B081-958A-4E4E-A50E-6F30F94FA682}" srcOrd="0" destOrd="0" parTransId="{D432F897-6D2B-407D-88A9-9B7B00F2E4CA}" sibTransId="{C1D2E63B-957B-4D9D-8A36-64A7221E6807}"/>
    <dgm:cxn modelId="{3D83E549-9B77-4F03-B984-117AE6FFE0FC}" type="presOf" srcId="{8FD62EC3-BBAB-4EE3-B0E6-CD5823D21ACF}" destId="{94193A69-066F-441B-9E03-933C31385D7F}" srcOrd="0" destOrd="0" presId="urn:microsoft.com/office/officeart/2005/8/layout/vList5"/>
    <dgm:cxn modelId="{AD3A2770-F6E4-4183-BD56-3B76A43234C8}" srcId="{BFA35262-C53A-4AA7-8B2C-6FEA970E7FE2}" destId="{4B0B9254-EC81-41A2-AC0C-AFB621415E0A}" srcOrd="2" destOrd="0" parTransId="{A5B351C8-D9E9-447A-A8F2-86C80D41DDC5}" sibTransId="{5CBDB39E-D765-448D-8A00-E96BF0B5DF10}"/>
    <dgm:cxn modelId="{9F40C677-DF3F-4EA2-AF9A-AD9476312C7E}" srcId="{BFA35262-C53A-4AA7-8B2C-6FEA970E7FE2}" destId="{041F2574-4CA5-4338-BCA4-67BBAE222BF2}" srcOrd="1" destOrd="0" parTransId="{8697505C-6481-42C4-A13E-BE907869E27C}" sibTransId="{187D8261-C304-493C-989F-1B9F8093A392}"/>
    <dgm:cxn modelId="{F71B3990-8C12-47D6-A856-84A9C30A3FB1}" type="presOf" srcId="{4B0B9254-EC81-41A2-AC0C-AFB621415E0A}" destId="{7FBB4A69-C12A-422F-87D0-7AF8B0D1CC08}" srcOrd="0" destOrd="0" presId="urn:microsoft.com/office/officeart/2005/8/layout/vList5"/>
    <dgm:cxn modelId="{5AFBD3A7-E4DA-4D96-ABB4-B31254E246D9}" type="presOf" srcId="{041F2574-4CA5-4338-BCA4-67BBAE222BF2}" destId="{A31040A8-95C0-4D76-BADA-DCD0783A2D44}" srcOrd="0" destOrd="0" presId="urn:microsoft.com/office/officeart/2005/8/layout/vList5"/>
    <dgm:cxn modelId="{73D710BB-C857-43B1-9498-8C8A1A978771}" srcId="{8FD62EC3-BBAB-4EE3-B0E6-CD5823D21ACF}" destId="{6914AB0E-1074-4277-A63D-CCF0BA4263C5}" srcOrd="0" destOrd="0" parTransId="{85C161B3-D262-43FA-A4E4-C0C8A7381FC5}" sibTransId="{40DC3577-ACA2-42A1-93A9-2DDC7773D05A}"/>
    <dgm:cxn modelId="{6C042FC2-D92A-4825-A90E-EF4135F64F2B}" srcId="{BFA35262-C53A-4AA7-8B2C-6FEA970E7FE2}" destId="{8FD62EC3-BBAB-4EE3-B0E6-CD5823D21ACF}" srcOrd="0" destOrd="0" parTransId="{F523D5ED-2A29-44BF-97D8-A1446E3BF3F1}" sibTransId="{7FE6D3BB-605F-4C98-A80E-2984663179BC}"/>
    <dgm:cxn modelId="{22CA7BE3-8BD3-4925-A78A-318240EB73F4}" type="presOf" srcId="{BFA35262-C53A-4AA7-8B2C-6FEA970E7FE2}" destId="{BE2C8D43-C2E3-45EC-BF61-5EC98E031E79}" srcOrd="0" destOrd="0" presId="urn:microsoft.com/office/officeart/2005/8/layout/vList5"/>
    <dgm:cxn modelId="{E0295FF8-98D0-4108-B530-4806D8F6FFE5}" srcId="{041F2574-4CA5-4338-BCA4-67BBAE222BF2}" destId="{9DDBDB93-6D80-42EF-9543-1121ADF813AB}" srcOrd="0" destOrd="0" parTransId="{D157E662-76F1-4034-BD94-528C84398F2C}" sibTransId="{2D1448FC-9B55-4B77-9AC8-CB188B03C73C}"/>
    <dgm:cxn modelId="{F02ED6FE-F4EA-4787-BDCD-A5D25B72AD16}" type="presOf" srcId="{6914AB0E-1074-4277-A63D-CCF0BA4263C5}" destId="{7B8E3F11-0039-44FD-9480-A0AAD7B4C0B5}" srcOrd="0" destOrd="0" presId="urn:microsoft.com/office/officeart/2005/8/layout/vList5"/>
    <dgm:cxn modelId="{A6CB7C62-3ED6-47E4-AD8F-E382C2DEABA8}" type="presParOf" srcId="{BE2C8D43-C2E3-45EC-BF61-5EC98E031E79}" destId="{262F74D9-3A60-4A13-931B-87BBA59C492D}" srcOrd="0" destOrd="0" presId="urn:microsoft.com/office/officeart/2005/8/layout/vList5"/>
    <dgm:cxn modelId="{DC82A8DC-3281-4023-9F69-83557DCE9F4D}" type="presParOf" srcId="{262F74D9-3A60-4A13-931B-87BBA59C492D}" destId="{94193A69-066F-441B-9E03-933C31385D7F}" srcOrd="0" destOrd="0" presId="urn:microsoft.com/office/officeart/2005/8/layout/vList5"/>
    <dgm:cxn modelId="{5AD9E0AF-7FF8-4622-8839-8650225E01B0}" type="presParOf" srcId="{262F74D9-3A60-4A13-931B-87BBA59C492D}" destId="{7B8E3F11-0039-44FD-9480-A0AAD7B4C0B5}" srcOrd="1" destOrd="0" presId="urn:microsoft.com/office/officeart/2005/8/layout/vList5"/>
    <dgm:cxn modelId="{70E9F419-A1DC-40F6-8236-4C46B60FFF25}" type="presParOf" srcId="{BE2C8D43-C2E3-45EC-BF61-5EC98E031E79}" destId="{7B278B2B-915D-40C9-811A-D6EC6F9FD2F0}" srcOrd="1" destOrd="0" presId="urn:microsoft.com/office/officeart/2005/8/layout/vList5"/>
    <dgm:cxn modelId="{9A2F6F3C-6A59-49DF-BE84-67AAED38E44F}" type="presParOf" srcId="{BE2C8D43-C2E3-45EC-BF61-5EC98E031E79}" destId="{C30611A0-86FE-4E49-AFF0-4064B0CB3C1A}" srcOrd="2" destOrd="0" presId="urn:microsoft.com/office/officeart/2005/8/layout/vList5"/>
    <dgm:cxn modelId="{731D7633-FE2B-4765-BF45-E4E03FA32FB3}" type="presParOf" srcId="{C30611A0-86FE-4E49-AFF0-4064B0CB3C1A}" destId="{A31040A8-95C0-4D76-BADA-DCD0783A2D44}" srcOrd="0" destOrd="0" presId="urn:microsoft.com/office/officeart/2005/8/layout/vList5"/>
    <dgm:cxn modelId="{9259E6E2-672D-43CF-8A02-96A830B97CC8}" type="presParOf" srcId="{C30611A0-86FE-4E49-AFF0-4064B0CB3C1A}" destId="{4A3E0CD3-B157-462B-B98E-4B159ACD8477}" srcOrd="1" destOrd="0" presId="urn:microsoft.com/office/officeart/2005/8/layout/vList5"/>
    <dgm:cxn modelId="{C77563A3-2280-4CAF-AFC4-95651A7B919C}" type="presParOf" srcId="{BE2C8D43-C2E3-45EC-BF61-5EC98E031E79}" destId="{2FC5E432-C747-4256-BACB-299A83462447}" srcOrd="3" destOrd="0" presId="urn:microsoft.com/office/officeart/2005/8/layout/vList5"/>
    <dgm:cxn modelId="{BDD271F5-9452-4BB9-8986-A77C2E520794}" type="presParOf" srcId="{BE2C8D43-C2E3-45EC-BF61-5EC98E031E79}" destId="{F5C589C5-34A9-4EAB-BC40-CBFB90D073E2}" srcOrd="4" destOrd="0" presId="urn:microsoft.com/office/officeart/2005/8/layout/vList5"/>
    <dgm:cxn modelId="{FBCE07D7-CE0C-4BD3-A8EA-6EF113EBB6C6}" type="presParOf" srcId="{F5C589C5-34A9-4EAB-BC40-CBFB90D073E2}" destId="{7FBB4A69-C12A-422F-87D0-7AF8B0D1CC08}" srcOrd="0" destOrd="0" presId="urn:microsoft.com/office/officeart/2005/8/layout/vList5"/>
    <dgm:cxn modelId="{FEA82E7E-6CE2-4AC1-AB74-636F2D578328}" type="presParOf" srcId="{F5C589C5-34A9-4EAB-BC40-CBFB90D073E2}" destId="{DC074FD4-98C1-4833-9B08-10345AD3E2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4B732A-9AC9-4DCA-AA8A-0583C49081C4}" type="doc">
      <dgm:prSet loTypeId="urn:microsoft.com/office/officeart/2005/8/layout/hierarchy1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48D4BD1-9902-466A-A3FD-E117478DFAF5}">
      <dgm:prSet/>
      <dgm:spPr/>
      <dgm:t>
        <a:bodyPr/>
        <a:lstStyle/>
        <a:p>
          <a:r>
            <a:rPr lang="en-US"/>
            <a:t>In conclusion, this analysis highlights the critical role that childcare prices play in family budgets. Understanding these dynamics is essential for developing effective economic policies that support families in need.</a:t>
          </a:r>
        </a:p>
      </dgm:t>
    </dgm:pt>
    <dgm:pt modelId="{2B3EE886-7710-4C8C-A705-C3AF842ED808}" type="parTrans" cxnId="{CB0486B2-3378-4A58-8F47-25A4F15C3B89}">
      <dgm:prSet/>
      <dgm:spPr/>
      <dgm:t>
        <a:bodyPr/>
        <a:lstStyle/>
        <a:p>
          <a:endParaRPr lang="en-US"/>
        </a:p>
      </dgm:t>
    </dgm:pt>
    <dgm:pt modelId="{D76CAC1E-DB9F-4A07-9AB7-92ED39A7DC95}" type="sibTrans" cxnId="{CB0486B2-3378-4A58-8F47-25A4F15C3B89}">
      <dgm:prSet/>
      <dgm:spPr/>
      <dgm:t>
        <a:bodyPr/>
        <a:lstStyle/>
        <a:p>
          <a:endParaRPr lang="en-US"/>
        </a:p>
      </dgm:t>
    </dgm:pt>
    <dgm:pt modelId="{9A8CE74C-1DBD-4F12-AD36-613C6BA72005}" type="pres">
      <dgm:prSet presAssocID="{AD4B732A-9AC9-4DCA-AA8A-0583C49081C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832F45-96E3-44ED-BB1D-9059C4D59521}" type="pres">
      <dgm:prSet presAssocID="{548D4BD1-9902-466A-A3FD-E117478DFAF5}" presName="hierRoot1" presStyleCnt="0"/>
      <dgm:spPr/>
    </dgm:pt>
    <dgm:pt modelId="{94FA4DC7-7BA7-4890-B9DF-3CB9FDD03F35}" type="pres">
      <dgm:prSet presAssocID="{548D4BD1-9902-466A-A3FD-E117478DFAF5}" presName="composite" presStyleCnt="0"/>
      <dgm:spPr/>
    </dgm:pt>
    <dgm:pt modelId="{23434175-CB83-4CC4-8712-B8E38F52D970}" type="pres">
      <dgm:prSet presAssocID="{548D4BD1-9902-466A-A3FD-E117478DFAF5}" presName="background" presStyleLbl="node0" presStyleIdx="0" presStyleCnt="1"/>
      <dgm:spPr/>
    </dgm:pt>
    <dgm:pt modelId="{03B645E2-B6C2-4033-8C74-1EC7734E8F62}" type="pres">
      <dgm:prSet presAssocID="{548D4BD1-9902-466A-A3FD-E117478DFAF5}" presName="text" presStyleLbl="fgAcc0" presStyleIdx="0" presStyleCnt="1">
        <dgm:presLayoutVars>
          <dgm:chPref val="3"/>
        </dgm:presLayoutVars>
      </dgm:prSet>
      <dgm:spPr/>
    </dgm:pt>
    <dgm:pt modelId="{6DFF9064-4899-4509-A4DF-4FB2C27011FB}" type="pres">
      <dgm:prSet presAssocID="{548D4BD1-9902-466A-A3FD-E117478DFAF5}" presName="hierChild2" presStyleCnt="0"/>
      <dgm:spPr/>
    </dgm:pt>
  </dgm:ptLst>
  <dgm:cxnLst>
    <dgm:cxn modelId="{33C31A49-B447-48F9-83DE-17B759823951}" type="presOf" srcId="{AD4B732A-9AC9-4DCA-AA8A-0583C49081C4}" destId="{9A8CE74C-1DBD-4F12-AD36-613C6BA72005}" srcOrd="0" destOrd="0" presId="urn:microsoft.com/office/officeart/2005/8/layout/hierarchy1"/>
    <dgm:cxn modelId="{E5358797-10AC-413E-9D6F-7E8C121274F1}" type="presOf" srcId="{548D4BD1-9902-466A-A3FD-E117478DFAF5}" destId="{03B645E2-B6C2-4033-8C74-1EC7734E8F62}" srcOrd="0" destOrd="0" presId="urn:microsoft.com/office/officeart/2005/8/layout/hierarchy1"/>
    <dgm:cxn modelId="{CB0486B2-3378-4A58-8F47-25A4F15C3B89}" srcId="{AD4B732A-9AC9-4DCA-AA8A-0583C49081C4}" destId="{548D4BD1-9902-466A-A3FD-E117478DFAF5}" srcOrd="0" destOrd="0" parTransId="{2B3EE886-7710-4C8C-A705-C3AF842ED808}" sibTransId="{D76CAC1E-DB9F-4A07-9AB7-92ED39A7DC95}"/>
    <dgm:cxn modelId="{90E9FDE3-7700-4D61-8CAD-3923BDD43275}" type="presParOf" srcId="{9A8CE74C-1DBD-4F12-AD36-613C6BA72005}" destId="{A7832F45-96E3-44ED-BB1D-9059C4D59521}" srcOrd="0" destOrd="0" presId="urn:microsoft.com/office/officeart/2005/8/layout/hierarchy1"/>
    <dgm:cxn modelId="{BDA0A390-C8B5-47A6-ACEC-5CAB6021D2DC}" type="presParOf" srcId="{A7832F45-96E3-44ED-BB1D-9059C4D59521}" destId="{94FA4DC7-7BA7-4890-B9DF-3CB9FDD03F35}" srcOrd="0" destOrd="0" presId="urn:microsoft.com/office/officeart/2005/8/layout/hierarchy1"/>
    <dgm:cxn modelId="{01434AC7-BAD2-45FA-BFAA-93C1765A73DB}" type="presParOf" srcId="{94FA4DC7-7BA7-4890-B9DF-3CB9FDD03F35}" destId="{23434175-CB83-4CC4-8712-B8E38F52D970}" srcOrd="0" destOrd="0" presId="urn:microsoft.com/office/officeart/2005/8/layout/hierarchy1"/>
    <dgm:cxn modelId="{F8AEB9D0-B3DB-4036-98DE-0F7931D3855A}" type="presParOf" srcId="{94FA4DC7-7BA7-4890-B9DF-3CB9FDD03F35}" destId="{03B645E2-B6C2-4033-8C74-1EC7734E8F62}" srcOrd="1" destOrd="0" presId="urn:microsoft.com/office/officeart/2005/8/layout/hierarchy1"/>
    <dgm:cxn modelId="{E8319CAF-83AE-4C4F-9053-E7CF0C60D374}" type="presParOf" srcId="{A7832F45-96E3-44ED-BB1D-9059C4D59521}" destId="{6DFF9064-4899-4509-A4DF-4FB2C27011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E3F11-0039-44FD-9480-A0AAD7B4C0B5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This stands for </a:t>
          </a:r>
          <a:r>
            <a:rPr lang="en-US" sz="1600" b="1" kern="1200"/>
            <a:t>"Urban Non-Relative Childcare Cost in 2016."</a:t>
          </a:r>
          <a:r>
            <a:rPr lang="en-US" sz="1600" kern="1200"/>
            <a:t> It represents the average cost of childcare in urban areas for non-relative care (like babysitters or family daycare) in the year 2016.</a:t>
          </a:r>
        </a:p>
      </dsp:txBody>
      <dsp:txXfrm rot="-5400000">
        <a:off x="3785616" y="197117"/>
        <a:ext cx="6675221" cy="1012303"/>
      </dsp:txXfrm>
    </dsp:sp>
    <dsp:sp modelId="{94193A69-066F-441B-9E03-933C31385D7F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UNR_16</a:t>
          </a:r>
          <a:r>
            <a:rPr lang="en-US" sz="5000" kern="1200"/>
            <a:t>:</a:t>
          </a:r>
        </a:p>
      </dsp:txBody>
      <dsp:txXfrm>
        <a:off x="68454" y="70578"/>
        <a:ext cx="3648708" cy="1265378"/>
      </dsp:txXfrm>
    </dsp:sp>
    <dsp:sp modelId="{4A3E0CD3-B157-462B-B98E-4B159ACD8477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This refers to </a:t>
          </a:r>
          <a:r>
            <a:rPr lang="en-US" sz="1600" b="1" kern="1200"/>
            <a:t>"Family and Relative Non-Relative Childcare Cost in 2016."</a:t>
          </a:r>
          <a:r>
            <a:rPr lang="en-US" sz="1600" kern="1200"/>
            <a:t> It indicates the average cost of childcare provided by family members or relatives in urban settings during the year 2016.</a:t>
          </a:r>
        </a:p>
      </dsp:txBody>
      <dsp:txXfrm rot="-5400000">
        <a:off x="3785616" y="1669517"/>
        <a:ext cx="6675221" cy="1012303"/>
      </dsp:txXfrm>
    </dsp:sp>
    <dsp:sp modelId="{A31040A8-95C0-4D76-BADA-DCD0783A2D44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FUNR_16</a:t>
          </a:r>
          <a:r>
            <a:rPr lang="en-US" sz="5000" kern="1200"/>
            <a:t>:</a:t>
          </a:r>
        </a:p>
      </dsp:txBody>
      <dsp:txXfrm>
        <a:off x="68454" y="1542979"/>
        <a:ext cx="3648708" cy="1265378"/>
      </dsp:txXfrm>
    </dsp:sp>
    <dsp:sp modelId="{DC074FD4-98C1-4833-9B08-10345AD3E280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This signifies </a:t>
          </a:r>
          <a:r>
            <a:rPr lang="en-US" sz="1600" b="1" kern="1200"/>
            <a:t>"Mixed Non-Relative Childcare Cost in 2016."</a:t>
          </a:r>
          <a:r>
            <a:rPr lang="en-US" sz="1600" kern="1200"/>
            <a:t> This term often encompasses a combination of different types of childcare arrangements, potentially including both formal and informal care providers, in urban settings for the year 2016.</a:t>
          </a:r>
        </a:p>
      </dsp:txBody>
      <dsp:txXfrm rot="-5400000">
        <a:off x="3785616" y="3141918"/>
        <a:ext cx="6675221" cy="1012303"/>
      </dsp:txXfrm>
    </dsp:sp>
    <dsp:sp modelId="{7FBB4A69-C12A-422F-87D0-7AF8B0D1CC08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MUNR_16</a:t>
          </a:r>
          <a:r>
            <a:rPr lang="en-US" sz="5000" kern="1200"/>
            <a:t>:</a:t>
          </a:r>
        </a:p>
      </dsp:txBody>
      <dsp:txXfrm>
        <a:off x="68454" y="3015380"/>
        <a:ext cx="3648708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34175-CB83-4CC4-8712-B8E38F52D970}">
      <dsp:nvSpPr>
        <dsp:cNvPr id="0" name=""/>
        <dsp:cNvSpPr/>
      </dsp:nvSpPr>
      <dsp:spPr>
        <a:xfrm>
          <a:off x="1997347" y="2577"/>
          <a:ext cx="5868813" cy="37266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B645E2-B6C2-4033-8C74-1EC7734E8F62}">
      <dsp:nvSpPr>
        <dsp:cNvPr id="0" name=""/>
        <dsp:cNvSpPr/>
      </dsp:nvSpPr>
      <dsp:spPr>
        <a:xfrm>
          <a:off x="2649438" y="622063"/>
          <a:ext cx="5868813" cy="3726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 conclusion, this analysis highlights the critical role that childcare prices play in family budgets. Understanding these dynamics is essential for developing effective economic policies that support families in need.</a:t>
          </a:r>
        </a:p>
      </dsp:txBody>
      <dsp:txXfrm>
        <a:off x="2758589" y="731214"/>
        <a:ext cx="5650511" cy="3508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0CA0-2EC7-B77A-2384-9B1E1D66C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9E92E-FE51-693A-DAAE-41DA894F6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0B8A-7298-BC21-61CF-00FE86A7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70116-A7FB-182E-E821-66D0EAE6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272B-1053-BE55-3958-43AAF182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4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802F-E52F-B008-57A5-87C4E187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CF8F7-9327-BF98-C8A9-ED3B5C329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2FA7-CDFC-BAF9-8734-239ACFBE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E5F2B-2DC2-891F-A447-6AB2FC0A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FD75C-7740-1947-6B74-0C297DA6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3BD30-C48D-1B44-4A88-6D069E18F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76A0A-CB3E-071D-FBCF-93A2E8080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6DA84-DFEC-1FAF-F1DB-FE7EE5A2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1E95-EFCC-2E3F-0BF9-327FF63C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DC93D-1250-39CC-C4C9-23ABF5EE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9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2A9B-3AEE-D262-AAB1-0C354DFF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ED3E-9CC4-C8E5-852D-393F716E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37424-4D9B-9C9B-E633-707FC347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5D28-6B59-F6CC-C46F-B6FDC175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B6625-2C58-570A-C690-B8178D6D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4F36-D012-448F-60D7-EB94081C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7CF2E-0793-4A5E-CF3E-AE9252F8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9445-B974-A13C-B672-AB2EA68D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FEF0-DF94-B74A-1880-246D238C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F5A5-5B62-5015-4726-0A7DD8B8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DBDE-8095-DC96-8FE9-AF2EBAF5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AFFF-21AF-40A4-6993-55625E150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FF2F8-7319-2A09-1CD6-F393E772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5253D-F058-8EF3-944E-0317AAE6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56ECE-1BE2-DDF4-7F0C-6E2D66D9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A4990-9EFA-3AE3-F61D-375E173F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806B-0B89-B6BC-D26F-BF460C08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77752-A986-6D0A-18E0-4F505539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6030A-E36F-D5A5-F737-F72C46E1D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FCF9B-1462-DFDE-EEAF-D9A6D4837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AB38C-CDED-4310-5662-A56EFA40C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EE73B-8F1F-5D32-EAA9-AEEA12EC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0AB0B-F5D3-F8A3-3FEC-5A7ABCDA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2A00D-19BE-4C49-A907-E678F65B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6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C85F-6E21-C6DC-2D00-D8801BD3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3DF75-759F-8417-19CE-8279372F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E293C-2792-BEE4-8987-29B36C1C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33077-1914-4C10-7638-151D75D2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BF4BB-D069-DB92-D14A-5C554AD0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E6395-D566-F884-73D5-78E59FF9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CCDE0-ACC8-7AB8-1341-4A728ED1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0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D5C4-1FBB-BF04-258C-1E7F2210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3C53-9D1E-F4F7-3093-22144212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9DBD3-35C9-061D-0EC8-9E3FD2E8C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2DD15-08CA-EE6E-7183-3FCAE41B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C76DC-28F1-FF58-A35F-8D6C5C78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4BD3A-9002-CEEC-CBC3-0B357702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1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6BF0-5ED6-4F47-B99E-A7E26F42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7D412-A622-D730-0EFB-612E518E2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73AAC-6B0A-461B-4155-544BDF2A3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204EC-009B-01E3-63AA-7907D8D8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2D33F-50D4-8945-776A-EBC37182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E9218-B7AD-A530-6FBB-E9B2461E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4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53132-5F8D-37A9-460D-F8E2F9F7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B5C46-93C3-6977-FE4D-6EFBFBEB8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43C7B-188D-EB9D-8FE3-740007F81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8B56DF-A4BC-41A0-B368-64A2C982806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DFA3-ACE5-B4C1-CBEA-7006C529F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D2C2-FCA1-3607-83E3-74533B98A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4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74E4B-7542-08FB-1144-4E6C8B61C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Analyzing Childcare Prices Across the U.S.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54B03D-9531-F761-C725-2AD03BCCEF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59943" y="5171093"/>
            <a:ext cx="9078628" cy="8606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it-IT" sz="2200" b="1" i="0" u="none" strike="noStrike">
                <a:solidFill>
                  <a:srgbClr val="FFFFFF"/>
                </a:solidFill>
                <a:effectLst/>
                <a:latin typeface="inherit"/>
              </a:rPr>
              <a:t>DSC640-T301 Data Presentation &amp; Visualization</a:t>
            </a:r>
          </a:p>
          <a:p>
            <a:r>
              <a:rPr lang="it-IT" sz="2200" b="1">
                <a:solidFill>
                  <a:srgbClr val="FFFFFF"/>
                </a:solidFill>
                <a:latin typeface="inherit"/>
              </a:rPr>
              <a:t>Joseph Damico</a:t>
            </a:r>
            <a:endParaRPr lang="it-IT" sz="2200" b="1" i="0">
              <a:solidFill>
                <a:srgbClr val="FFFFFF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61371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esk with productivity items">
            <a:extLst>
              <a:ext uri="{FF2B5EF4-FFF2-40B4-BE49-F238E27FC236}">
                <a16:creationId xmlns:a16="http://schemas.microsoft.com/office/drawing/2014/main" id="{22B6AAE3-E50D-9B29-5DD6-302E3AA005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E72D9-3941-81BA-40B4-92F9FD64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Importance of understanding childcare prices in economic policymaking.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3F7C-B739-802A-75AF-F147859E1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The Cost of Living Index serves as a critical tool for assessing economic wellbeing. Understanding childcare prices is essential for policymakers as these costs directly impact family budgets and economic stability.</a:t>
            </a:r>
          </a:p>
          <a:p>
            <a:endParaRPr lang="en-US"/>
          </a:p>
          <a:p>
            <a:r>
              <a:rPr lang="en-US"/>
              <a:t>This analysis is based on the National Database of Childcare Prices, encompassing data from various states over multiple years. </a:t>
            </a:r>
          </a:p>
        </p:txBody>
      </p:sp>
    </p:spTree>
    <p:extLst>
      <p:ext uri="{BB962C8B-B14F-4D97-AF65-F5344CB8AC3E}">
        <p14:creationId xmlns:p14="http://schemas.microsoft.com/office/powerpoint/2010/main" val="24573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B7776B4-90CC-772C-6B92-7ABEF04751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5647" b="100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FA5B7-5987-1CF6-AF6E-DD9A4085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Chosen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62B780-31C5-936A-776E-CC4902D8C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2611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9464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40E34-6B1A-2500-72A6-199A6F6B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Bar Chart of Average Food Costs by State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AED5D-3B50-7049-AC4D-A38C362CD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Key findings reveal significant variability in childcare costs across states, with urban areas often experiencing higher prices. This variability is essential for understanding the financial pressures on families.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E857561-C70E-FB8B-77E1-0407C1417F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1" r="157"/>
          <a:stretch/>
        </p:blipFill>
        <p:spPr>
          <a:xfrm>
            <a:off x="4654296" y="1456351"/>
            <a:ext cx="6903720" cy="394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2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1088-9904-16DB-DAB1-710131D6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costs in Illinois.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C4C97-632A-1CA0-45A9-F9024AE3A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This line chart illustrates how average childcare costs have evolved over time in Illinois, revealing trends that can inform future economic policy decisions.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0D33AE9-D91D-1E5A-2FC1-6B06743439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76" r="-52"/>
          <a:stretch/>
        </p:blipFill>
        <p:spPr>
          <a:xfrm>
            <a:off x="5987738" y="1218808"/>
            <a:ext cx="5628018" cy="418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33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A02534-85A3-B852-3770-EDE5FF42F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647" y="1211712"/>
            <a:ext cx="4730214" cy="443457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BD0C20-14E9-98CD-F123-6839AEEC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Demographic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BEAB1-596B-E131-8CEF-E775C1285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383" y="3566810"/>
            <a:ext cx="5692953" cy="26511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Single-parent households face unique financial challenges, and this pie chart highlights the demographic breakdown, showcasing the need for targeted economic support.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5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56298-F02F-515A-D0C1-0449D6F1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Childcare Costs by State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DFD6C-2E38-D1B7-CBD8-1CD149294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This slide presents a stacked bar chart that compares the average childcare costs across different states, categorized by three types of childcare expenses.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8EEDE-F055-7EE0-54E6-6C7C6A488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711699"/>
            <a:ext cx="6903720" cy="343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4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CACC-0B09-811A-E2D8-9B215BC8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Overall Implications of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DF3A31-5811-7933-F513-071A02DF2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440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246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inherit</vt:lpstr>
      <vt:lpstr>Office Theme</vt:lpstr>
      <vt:lpstr>Analyzing Childcare Prices Across the U.S.</vt:lpstr>
      <vt:lpstr>Importance of understanding childcare prices in economic policymaking.</vt:lpstr>
      <vt:lpstr>Chosen Data</vt:lpstr>
      <vt:lpstr>Bar Chart of Average Food Costs by State</vt:lpstr>
      <vt:lpstr>Average costs in Illinois.</vt:lpstr>
      <vt:lpstr>Demographic Analysis</vt:lpstr>
      <vt:lpstr>Average Childcare Costs by State</vt:lpstr>
      <vt:lpstr>Overall Implications of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Damico</dc:creator>
  <cp:lastModifiedBy>Joseph Damico</cp:lastModifiedBy>
  <cp:revision>3</cp:revision>
  <dcterms:created xsi:type="dcterms:W3CDTF">2024-10-09T03:58:40Z</dcterms:created>
  <dcterms:modified xsi:type="dcterms:W3CDTF">2024-11-17T16:21:38Z</dcterms:modified>
</cp:coreProperties>
</file>