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4B14-8098-EA62-9039-C1C411B36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90F2F-449A-C253-52B1-FB6B09771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84781-6450-C0A4-61E2-E037D9A40FB4}"/>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B9C9FFD4-FABC-6CDA-BF6E-3C02E0976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A3DB-5511-9702-C201-875B7D85B5CE}"/>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47989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98E5-10BA-DCDE-9ECC-26CEA5FCF8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3A80E-7CCB-4D8A-BD7B-3C9675D06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31A56-C8A1-ACC7-3E99-7EA887910821}"/>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1CDEC251-B8AA-2D78-9E85-88E32FA8D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0E04-03D5-EC7D-DDAD-DEA935378462}"/>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79829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3D375-9B24-F5B0-5B19-4DD46B2EA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2A02B-B1F9-C7E4-6C9B-821B02B5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39401-925A-F562-A776-CC2B9C1C0C0C}"/>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5358B418-60A1-A609-18EE-A652093E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BD36-CF1D-5841-8798-5F1CEA985869}"/>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89905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744D-7314-ED3B-9C48-4EC6E029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FEF6A-7F5D-9B57-4796-DA3BAA2CF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6984F-FD0D-F4D5-C79C-AE78ABD514DA}"/>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27BFEC3E-3E49-CC67-F34A-1CBC169F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30BDA-656C-B09C-2C0F-570B142418F2}"/>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3522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2D07-E044-FF99-538D-632C0E01E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FFED7-5B28-E750-A33B-CF7BB8756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0EA2A-DB92-5AD6-430E-5C455107BF69}"/>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D2A153B3-2A28-3936-3F0E-C4D457C40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F992F-CC97-BA31-078A-89DCF02255AD}"/>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08754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9714-7A7C-42B4-BD82-B4933805C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DA75C-62B1-DACA-9DA6-77BF6EBA6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D0938-1EF8-A866-2A97-CA5B2C7AC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FFE1F-E6AA-93D4-9F91-9394753FA211}"/>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6" name="Footer Placeholder 5">
            <a:extLst>
              <a:ext uri="{FF2B5EF4-FFF2-40B4-BE49-F238E27FC236}">
                <a16:creationId xmlns:a16="http://schemas.microsoft.com/office/drawing/2014/main" id="{994438F0-B8ED-3C49-5685-9F0F5204B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343D2-36E0-56E9-C925-7A6A72AD53DA}"/>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9624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95E8-7F12-7947-1F20-2581AB1A81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8985C3-AA41-0F33-57C5-053A731CA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6EB1B-A70A-F850-8FE5-841479C1D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7ABACF-EE67-2569-6A99-FBB38D90A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32B46-2625-6335-5125-896065F55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758F0-9B68-2F50-9146-B7552D77A3B2}"/>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8" name="Footer Placeholder 7">
            <a:extLst>
              <a:ext uri="{FF2B5EF4-FFF2-40B4-BE49-F238E27FC236}">
                <a16:creationId xmlns:a16="http://schemas.microsoft.com/office/drawing/2014/main" id="{1C212DF7-4626-1C19-0D08-C0295805A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53CEE-2CBF-3040-2EB7-436169382211}"/>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86787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7050-DB2F-33A6-4612-240823303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C32DE-B844-28CF-08E7-E079F40ACE6B}"/>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4" name="Footer Placeholder 3">
            <a:extLst>
              <a:ext uri="{FF2B5EF4-FFF2-40B4-BE49-F238E27FC236}">
                <a16:creationId xmlns:a16="http://schemas.microsoft.com/office/drawing/2014/main" id="{852F018E-6FAE-EFA6-A652-5489F3E131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724BC-04C8-7CCD-C1AE-6CB3FC2D4623}"/>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45839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52532-2059-10B4-2A07-AE12F66DBD73}"/>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3" name="Footer Placeholder 2">
            <a:extLst>
              <a:ext uri="{FF2B5EF4-FFF2-40B4-BE49-F238E27FC236}">
                <a16:creationId xmlns:a16="http://schemas.microsoft.com/office/drawing/2014/main" id="{5F39BCB7-CEFA-5C5E-C45D-9631AD369D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1769D-F5B7-A02F-DF94-9CBD3DDC8C33}"/>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197309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1057-36D6-A644-00FD-4E909B764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18E8F2-8517-DBEA-7C63-5F1DC570C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704B06-45E8-B45D-310C-4664C418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A62B5-F3B2-75D6-142E-040CD3F78306}"/>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6" name="Footer Placeholder 5">
            <a:extLst>
              <a:ext uri="{FF2B5EF4-FFF2-40B4-BE49-F238E27FC236}">
                <a16:creationId xmlns:a16="http://schemas.microsoft.com/office/drawing/2014/main" id="{028CD2DA-9275-3F2A-59B7-3F1B20C7B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477B7-4186-3065-70BB-657954969EF8}"/>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195586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B16D-6CD9-5BFA-BB4B-12F19F6F9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920E7-54A4-3B36-2203-FA33489F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8A3F8F-F109-7DBC-8DD9-47EC591C9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F7130-7CD1-D9FA-1AC3-3188348C90C8}"/>
              </a:ext>
            </a:extLst>
          </p:cNvPr>
          <p:cNvSpPr>
            <a:spLocks noGrp="1"/>
          </p:cNvSpPr>
          <p:nvPr>
            <p:ph type="dt" sz="half" idx="10"/>
          </p:nvPr>
        </p:nvSpPr>
        <p:spPr/>
        <p:txBody>
          <a:bodyPr/>
          <a:lstStyle/>
          <a:p>
            <a:fld id="{4A86C05F-2AFD-4E6F-979F-833D2BFA8426}" type="datetimeFigureOut">
              <a:rPr lang="en-US" smtClean="0"/>
              <a:t>9/19/2024</a:t>
            </a:fld>
            <a:endParaRPr lang="en-US"/>
          </a:p>
        </p:txBody>
      </p:sp>
      <p:sp>
        <p:nvSpPr>
          <p:cNvPr id="6" name="Footer Placeholder 5">
            <a:extLst>
              <a:ext uri="{FF2B5EF4-FFF2-40B4-BE49-F238E27FC236}">
                <a16:creationId xmlns:a16="http://schemas.microsoft.com/office/drawing/2014/main" id="{4E6D7276-9E06-D878-5264-19E29235B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963DB-BBE6-D76A-7EDF-78DDF0C6B1AF}"/>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28926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A42E5-1984-8503-B7DC-6721DB690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E59AF-76C7-9284-798B-60B8E8729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5349C-CD13-7A93-FAF9-DEDF98040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86C05F-2AFD-4E6F-979F-833D2BFA8426}" type="datetimeFigureOut">
              <a:rPr lang="en-US" smtClean="0"/>
              <a:t>9/19/2024</a:t>
            </a:fld>
            <a:endParaRPr lang="en-US"/>
          </a:p>
        </p:txBody>
      </p:sp>
      <p:sp>
        <p:nvSpPr>
          <p:cNvPr id="5" name="Footer Placeholder 4">
            <a:extLst>
              <a:ext uri="{FF2B5EF4-FFF2-40B4-BE49-F238E27FC236}">
                <a16:creationId xmlns:a16="http://schemas.microsoft.com/office/drawing/2014/main" id="{11F6F217-4940-F706-3F54-B938CBC18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EFE897-6EA8-EB93-91E5-2177B7609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78844E-1925-40E5-BC44-A247A6141B78}" type="slidenum">
              <a:rPr lang="en-US" smtClean="0"/>
              <a:t>‹#›</a:t>
            </a:fld>
            <a:endParaRPr lang="en-US"/>
          </a:p>
        </p:txBody>
      </p:sp>
    </p:spTree>
    <p:extLst>
      <p:ext uri="{BB962C8B-B14F-4D97-AF65-F5344CB8AC3E}">
        <p14:creationId xmlns:p14="http://schemas.microsoft.com/office/powerpoint/2010/main" val="14241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F785E-E9A3-C4C2-28A5-A624D4A17D96}"/>
              </a:ext>
            </a:extLst>
          </p:cNvPr>
          <p:cNvSpPr>
            <a:spLocks noGrp="1"/>
          </p:cNvSpPr>
          <p:nvPr>
            <p:ph type="ctrTitle"/>
          </p:nvPr>
        </p:nvSpPr>
        <p:spPr>
          <a:xfrm>
            <a:off x="987689" y="3071183"/>
            <a:ext cx="9910296" cy="2590027"/>
          </a:xfrm>
        </p:spPr>
        <p:txBody>
          <a:bodyPr anchor="t">
            <a:normAutofit/>
          </a:bodyPr>
          <a:lstStyle/>
          <a:p>
            <a:pPr algn="l"/>
            <a:r>
              <a:rPr lang="en-US" sz="8000"/>
              <a:t>White House Logs</a:t>
            </a:r>
          </a:p>
        </p:txBody>
      </p:sp>
      <p:sp>
        <p:nvSpPr>
          <p:cNvPr id="3" name="Subtitle 2">
            <a:extLst>
              <a:ext uri="{FF2B5EF4-FFF2-40B4-BE49-F238E27FC236}">
                <a16:creationId xmlns:a16="http://schemas.microsoft.com/office/drawing/2014/main" id="{D7271D63-E33A-DCF0-9C8A-55A3CB4942B1}"/>
              </a:ext>
            </a:extLst>
          </p:cNvPr>
          <p:cNvSpPr>
            <a:spLocks noGrp="1"/>
          </p:cNvSpPr>
          <p:nvPr>
            <p:ph type="subTitle" idx="1"/>
          </p:nvPr>
        </p:nvSpPr>
        <p:spPr>
          <a:xfrm>
            <a:off x="987688" y="1553518"/>
            <a:ext cx="9910295" cy="1281733"/>
          </a:xfrm>
        </p:spPr>
        <p:txBody>
          <a:bodyPr anchor="b">
            <a:normAutofit/>
          </a:bodyPr>
          <a:lstStyle/>
          <a:p>
            <a:pPr algn="l"/>
            <a:r>
              <a:rPr lang="it-IT" b="1" i="0" u="none" strike="noStrike" dirty="0">
                <a:effectLst/>
                <a:latin typeface="inherit"/>
              </a:rPr>
              <a:t>DSC640-T301 Data Presentation &amp; Visualization</a:t>
            </a:r>
          </a:p>
          <a:p>
            <a:pPr algn="l"/>
            <a:r>
              <a:rPr lang="it-IT" b="1" dirty="0">
                <a:latin typeface="inherit"/>
              </a:rPr>
              <a:t>Joseph Damico</a:t>
            </a:r>
            <a:endParaRPr lang="it-IT" b="1" i="0" dirty="0">
              <a:effectLst/>
              <a:latin typeface="inherit"/>
            </a:endParaRPr>
          </a:p>
        </p:txBody>
      </p:sp>
      <p:sp>
        <p:nvSpPr>
          <p:cNvPr id="32" name="Rectangle 31">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52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E23D-2A3A-D380-8A8E-AE5694BF8F13}"/>
              </a:ext>
            </a:extLst>
          </p:cNvPr>
          <p:cNvSpPr>
            <a:spLocks noGrp="1"/>
          </p:cNvSpPr>
          <p:nvPr>
            <p:ph type="title"/>
          </p:nvPr>
        </p:nvSpPr>
        <p:spPr>
          <a:xfrm>
            <a:off x="1171074" y="1396686"/>
            <a:ext cx="3240506" cy="4064628"/>
          </a:xfrm>
        </p:spPr>
        <p:txBody>
          <a:bodyPr>
            <a:normAutofit/>
          </a:bodyPr>
          <a:lstStyle/>
          <a:p>
            <a:r>
              <a:rPr lang="en-US">
                <a:solidFill>
                  <a:srgbClr val="FFFFFF"/>
                </a:solidFill>
              </a:rPr>
              <a:t>Importance of Data Collection</a:t>
            </a: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5BF7FE-CF2E-6D62-98CE-EBC51D453DA0}"/>
              </a:ext>
            </a:extLst>
          </p:cNvPr>
          <p:cNvSpPr>
            <a:spLocks noGrp="1"/>
          </p:cNvSpPr>
          <p:nvPr>
            <p:ph idx="1"/>
          </p:nvPr>
        </p:nvSpPr>
        <p:spPr>
          <a:xfrm>
            <a:off x="5370153" y="1526033"/>
            <a:ext cx="5536397" cy="3935281"/>
          </a:xfrm>
        </p:spPr>
        <p:txBody>
          <a:bodyPr>
            <a:normAutofit/>
          </a:bodyPr>
          <a:lstStyle/>
          <a:p>
            <a:pPr marL="0" indent="0">
              <a:buNone/>
            </a:pPr>
            <a:r>
              <a:rPr lang="en-US" sz="2200"/>
              <a:t>Accurate and complete data collection is vital for White House security. Every detail, no matter how small, contributes to effective decision-making and enhances situational awareness. Missing information can create gaps that compromise security operations. By ensuring thorough documentation, we strengthen our ability to protect our nation's leadership and maintain operational excellence. Let's commit to capturing every detail for a safer environment.</a:t>
            </a:r>
          </a:p>
        </p:txBody>
      </p:sp>
    </p:spTree>
    <p:extLst>
      <p:ext uri="{BB962C8B-B14F-4D97-AF65-F5344CB8AC3E}">
        <p14:creationId xmlns:p14="http://schemas.microsoft.com/office/powerpoint/2010/main" val="31768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0" name="Rectangle 206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72" name="Rectangle 207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Missing Values by Column</a:t>
            </a:r>
          </a:p>
        </p:txBody>
      </p:sp>
      <p:sp>
        <p:nvSpPr>
          <p:cNvPr id="2074" name="Rectangle 207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5698D50F-3EB6-02A3-8310-17F83DC85A2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2" b="2044"/>
          <a:stretch/>
        </p:blipFill>
        <p:spPr bwMode="auto">
          <a:xfrm>
            <a:off x="498834" y="2090057"/>
            <a:ext cx="6419325" cy="4553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7411453" y="2478024"/>
            <a:ext cx="3872243" cy="3694176"/>
          </a:xfrm>
        </p:spPr>
        <p:txBody>
          <a:bodyPr vert="horz" lIns="91440" tIns="45720" rIns="91440" bIns="45720" rtlCol="0" anchor="ctr">
            <a:normAutofit/>
          </a:bodyPr>
          <a:lstStyle/>
          <a:p>
            <a:r>
              <a:rPr lang="en-US" sz="1800" dirty="0"/>
              <a:t>This chart highlights significant gaps in our data collection. Notably, there are over 300,000 missing BDGNBR entries and substantial missing values for TOA, POA, TOD, and POD.</a:t>
            </a:r>
          </a:p>
          <a:p>
            <a:pPr indent="-228600">
              <a:buFont typeface="Arial" panose="020B0604020202020204" pitchFamily="34" charset="0"/>
              <a:buChar char="•"/>
            </a:pPr>
            <a:endParaRPr lang="en-US" sz="1800" dirty="0"/>
          </a:p>
          <a:p>
            <a:r>
              <a:rPr lang="en-US" sz="1800" dirty="0"/>
              <a:t>Addressing these gaps is crucial for enhancing our security protocols and ensuring comprehensive oversight.</a:t>
            </a:r>
          </a:p>
        </p:txBody>
      </p:sp>
    </p:spTree>
    <p:extLst>
      <p:ext uri="{BB962C8B-B14F-4D97-AF65-F5344CB8AC3E}">
        <p14:creationId xmlns:p14="http://schemas.microsoft.com/office/powerpoint/2010/main" val="17069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6" name="Rectangle 309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Freeform: Shape 309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kern="1200">
                <a:solidFill>
                  <a:schemeClr val="tx1"/>
                </a:solidFill>
                <a:latin typeface="+mj-lt"/>
                <a:ea typeface="+mj-ea"/>
                <a:cs typeface="+mj-cs"/>
              </a:rPr>
              <a:t>Missing BDGNBR vs Appointments</a:t>
            </a:r>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422658" y="2176738"/>
            <a:ext cx="4958966" cy="3917773"/>
          </a:xfrm>
        </p:spPr>
        <p:txBody>
          <a:bodyPr vert="horz" lIns="91440" tIns="45720" rIns="91440" bIns="45720" rtlCol="0">
            <a:normAutofit/>
          </a:bodyPr>
          <a:lstStyle/>
          <a:p>
            <a:r>
              <a:rPr lang="en-US" sz="2000" dirty="0"/>
              <a:t>This chart illustrates the alarming disparity between total appointments and missing Badge Number data. With 41,267 total appointments, the staggering 318,834 missing Badge Number entries underscores a critical need for improved data accuracy.</a:t>
            </a:r>
          </a:p>
          <a:p>
            <a:pPr indent="-228600">
              <a:buFont typeface="Arial" panose="020B0604020202020204" pitchFamily="34" charset="0"/>
              <a:buChar char="•"/>
            </a:pPr>
            <a:endParaRPr lang="en-US" sz="2000" dirty="0"/>
          </a:p>
          <a:p>
            <a:r>
              <a:rPr lang="en-US" sz="2000" dirty="0"/>
              <a:t>This also highlights as we get closer to the end of the year we have an increasing number of missing Badge Numbers.</a:t>
            </a:r>
          </a:p>
        </p:txBody>
      </p:sp>
      <p:pic>
        <p:nvPicPr>
          <p:cNvPr id="3074" name="Picture 2">
            <a:extLst>
              <a:ext uri="{FF2B5EF4-FFF2-40B4-BE49-F238E27FC236}">
                <a16:creationId xmlns:a16="http://schemas.microsoft.com/office/drawing/2014/main" id="{D6C78165-B833-AEAD-C8AD-91390CE66F0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99" t="33" r="123"/>
          <a:stretch/>
        </p:blipFill>
        <p:spPr bwMode="auto">
          <a:xfrm>
            <a:off x="5302538" y="1940438"/>
            <a:ext cx="6861537" cy="4637644"/>
          </a:xfrm>
          <a:prstGeom prst="rect">
            <a:avLst/>
          </a:prstGeom>
          <a:noFill/>
          <a:extLst>
            <a:ext uri="{909E8E84-426E-40DD-AFC4-6F175D3DCCD1}">
              <a14:hiddenFill xmlns:a14="http://schemas.microsoft.com/office/drawing/2010/main">
                <a:solidFill>
                  <a:srgbClr val="FFFFFF"/>
                </a:solidFill>
              </a14:hiddenFill>
            </a:ext>
          </a:extLst>
        </p:spPr>
      </p:pic>
      <p:sp>
        <p:nvSpPr>
          <p:cNvPr id="3098" name="Freeform: Shape 309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741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7" name="Rectangle 41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Missing Values vs. Date</a:t>
            </a:r>
          </a:p>
        </p:txBody>
      </p:sp>
      <p:sp>
        <p:nvSpPr>
          <p:cNvPr id="4129" name="Rectangle 41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140219" y="2203079"/>
            <a:ext cx="4530898" cy="3639450"/>
          </a:xfrm>
        </p:spPr>
        <p:txBody>
          <a:bodyPr vert="horz" lIns="91440" tIns="45720" rIns="91440" bIns="45720" rtlCol="0" anchor="ctr">
            <a:normAutofit/>
          </a:bodyPr>
          <a:lstStyle/>
          <a:p>
            <a:r>
              <a:rPr lang="en-US" sz="2000" dirty="0"/>
              <a:t>This scatterplot reveals the daily distribution of missing values across key data fields, highlighting trends over time. An increase in missing data can be seen as we get closer to the end of the year showing ongoing data recording challenges.</a:t>
            </a:r>
          </a:p>
        </p:txBody>
      </p:sp>
      <p:pic>
        <p:nvPicPr>
          <p:cNvPr id="4098" name="Picture 2">
            <a:extLst>
              <a:ext uri="{FF2B5EF4-FFF2-40B4-BE49-F238E27FC236}">
                <a16:creationId xmlns:a16="http://schemas.microsoft.com/office/drawing/2014/main" id="{9841F934-04DE-555D-60A4-EB9DDCD5C31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74" r="-58"/>
          <a:stretch/>
        </p:blipFill>
        <p:spPr bwMode="auto">
          <a:xfrm>
            <a:off x="4671117" y="2213214"/>
            <a:ext cx="6712245" cy="4187586"/>
          </a:xfrm>
          <a:prstGeom prst="rect">
            <a:avLst/>
          </a:prstGeom>
          <a:noFill/>
          <a:extLst>
            <a:ext uri="{909E8E84-426E-40DD-AFC4-6F175D3DCCD1}">
              <a14:hiddenFill xmlns:a14="http://schemas.microsoft.com/office/drawing/2010/main">
                <a:solidFill>
                  <a:srgbClr val="FFFFFF"/>
                </a:solidFill>
              </a14:hiddenFill>
            </a:ext>
          </a:extLst>
        </p:spPr>
      </p:pic>
      <p:sp>
        <p:nvSpPr>
          <p:cNvPr id="4128" name="Rectangle 41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07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1" name="Rectangle 513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Missing Appointment Cancel Dates Over Time</a:t>
            </a:r>
          </a:p>
        </p:txBody>
      </p:sp>
      <p:sp>
        <p:nvSpPr>
          <p:cNvPr id="5133" name="Rectangle 513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F6AF7C3F-983C-8719-709A-F087BBE31A8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00" t="1" r="208" b="3"/>
          <a:stretch/>
        </p:blipFill>
        <p:spPr bwMode="auto">
          <a:xfrm>
            <a:off x="498834" y="2118049"/>
            <a:ext cx="7273566" cy="4404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7887866" y="2472985"/>
            <a:ext cx="3872243" cy="3694176"/>
          </a:xfrm>
        </p:spPr>
        <p:txBody>
          <a:bodyPr vert="horz" lIns="91440" tIns="45720" rIns="91440" bIns="45720" rtlCol="0" anchor="ctr">
            <a:normAutofit/>
          </a:bodyPr>
          <a:lstStyle/>
          <a:p>
            <a:r>
              <a:rPr lang="en-US" sz="1800" dirty="0"/>
              <a:t>This line chart highlights the number of appointments that were not canceled but left with blank fields. Instead of leaving these fields empty, we should record a value such as "Null" or "N/A“ to indicate that the appointment took place. </a:t>
            </a:r>
          </a:p>
        </p:txBody>
      </p:sp>
    </p:spTree>
    <p:extLst>
      <p:ext uri="{BB962C8B-B14F-4D97-AF65-F5344CB8AC3E}">
        <p14:creationId xmlns:p14="http://schemas.microsoft.com/office/powerpoint/2010/main" val="2670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Missing Values for TOA &amp; TOD</a:t>
            </a:r>
          </a:p>
        </p:txBody>
      </p:sp>
      <p:sp>
        <p:nvSpPr>
          <p:cNvPr id="6153" name="Rectangle 615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E8BB057E-8F39-F9A6-17C2-4C5811A9022D}"/>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43" r="-793"/>
          <a:stretch/>
        </p:blipFill>
        <p:spPr bwMode="auto">
          <a:xfrm>
            <a:off x="207225" y="2213214"/>
            <a:ext cx="6574008" cy="413160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6852464" y="2213214"/>
            <a:ext cx="4530898" cy="3639450"/>
          </a:xfrm>
        </p:spPr>
        <p:txBody>
          <a:bodyPr vert="horz" lIns="91440" tIns="45720" rIns="91440" bIns="45720" rtlCol="0" anchor="ctr">
            <a:normAutofit/>
          </a:bodyPr>
          <a:lstStyle/>
          <a:p>
            <a:r>
              <a:rPr lang="en-US" sz="2000" dirty="0"/>
              <a:t>This step chart illustrates the missing values for Time of Appointment (TOA) and Time of Day (TOD). Accurately recording these times is crucial for understanding who is present in the building at any given moment. By ensuring we capture this information, we can better track attendance and improve our security protocols. </a:t>
            </a:r>
          </a:p>
        </p:txBody>
      </p:sp>
      <p:sp>
        <p:nvSpPr>
          <p:cNvPr id="6157" name="Rectangle 615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88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Pie Chart of Missing Values</a:t>
            </a:r>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469856" y="2693349"/>
            <a:ext cx="5762993" cy="2733949"/>
          </a:xfrm>
        </p:spPr>
        <p:txBody>
          <a:bodyPr vert="horz" lIns="91440" tIns="45720" rIns="91440" bIns="45720" rtlCol="0" anchor="t">
            <a:normAutofit/>
          </a:bodyPr>
          <a:lstStyle/>
          <a:p>
            <a:r>
              <a:rPr lang="en-US" sz="2200" dirty="0"/>
              <a:t>This pie chart highlights the proportion of missing values within our dataset, showing a total of 20.5% missing values. This significant percentage of missing information underscores the urgency for improved data collection practices. </a:t>
            </a:r>
          </a:p>
        </p:txBody>
      </p:sp>
      <p:pic>
        <p:nvPicPr>
          <p:cNvPr id="7170" name="Picture 2">
            <a:extLst>
              <a:ext uri="{FF2B5EF4-FFF2-40B4-BE49-F238E27FC236}">
                <a16:creationId xmlns:a16="http://schemas.microsoft.com/office/drawing/2014/main" id="{7BED8850-A471-5496-563D-6F0EE9A51F85}"/>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819" r="2001" b="-3"/>
          <a:stretch/>
        </p:blipFill>
        <p:spPr bwMode="auto">
          <a:xfrm>
            <a:off x="6094476" y="1800410"/>
            <a:ext cx="5131946" cy="493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46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A54DC-575F-87E3-93B3-FF3AD0B83BF2}"/>
              </a:ext>
            </a:extLst>
          </p:cNvPr>
          <p:cNvSpPr>
            <a:spLocks noGrp="1"/>
          </p:cNvSpPr>
          <p:nvPr>
            <p:ph type="title"/>
          </p:nvPr>
        </p:nvSpPr>
        <p:spPr>
          <a:xfrm>
            <a:off x="686834" y="1153572"/>
            <a:ext cx="3200400" cy="4461163"/>
          </a:xfrm>
        </p:spPr>
        <p:txBody>
          <a:bodyPr>
            <a:normAutofit/>
          </a:bodyPr>
          <a:lstStyle/>
          <a:p>
            <a:r>
              <a:rPr lang="en-US">
                <a:solidFill>
                  <a:srgbClr val="FFFFFF"/>
                </a:solidFill>
              </a:rPr>
              <a:t>Call to Action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1268FA1-CDF8-EA6D-2501-728D22CDAD00}"/>
              </a:ext>
            </a:extLst>
          </p:cNvPr>
          <p:cNvSpPr>
            <a:spLocks noGrp="1"/>
          </p:cNvSpPr>
          <p:nvPr>
            <p:ph idx="1"/>
          </p:nvPr>
        </p:nvSpPr>
        <p:spPr>
          <a:xfrm>
            <a:off x="4447308" y="591344"/>
            <a:ext cx="6906491" cy="5585619"/>
          </a:xfrm>
        </p:spPr>
        <p:txBody>
          <a:bodyPr anchor="ctr">
            <a:normAutofit/>
          </a:bodyPr>
          <a:lstStyle/>
          <a:p>
            <a:pPr marL="0" indent="0">
              <a:buNone/>
            </a:pPr>
            <a:r>
              <a:rPr lang="en-US" dirty="0"/>
              <a:t>In summary, this analysis reveals critical gaps in data collection that directly impact our security operations. The missing values highlighted across various charts illustrate the need for consistent and thorough documentation. We urge all employees to prioritize accurate record-keeping, ensuring every appointment and access detail is logged. By improving our data practices, we can enhance security measures, facilitate better decision-making, and maintain the integrity of our operations at the White House.</a:t>
            </a:r>
          </a:p>
        </p:txBody>
      </p:sp>
    </p:spTree>
    <p:extLst>
      <p:ext uri="{BB962C8B-B14F-4D97-AF65-F5344CB8AC3E}">
        <p14:creationId xmlns:p14="http://schemas.microsoft.com/office/powerpoint/2010/main" val="302271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490</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inherit</vt:lpstr>
      <vt:lpstr>Office Theme</vt:lpstr>
      <vt:lpstr>White House Logs</vt:lpstr>
      <vt:lpstr>Importance of Data Collection</vt:lpstr>
      <vt:lpstr>Missing Values by Column</vt:lpstr>
      <vt:lpstr>Missing BDGNBR vs Appointments</vt:lpstr>
      <vt:lpstr>Missing Values vs. Date</vt:lpstr>
      <vt:lpstr>Missing Appointment Cancel Dates Over Time</vt:lpstr>
      <vt:lpstr>Missing Values for TOA &amp; TOD</vt:lpstr>
      <vt:lpstr>Pie Chart of Missing Values</vt:lpstr>
      <vt:lpstr>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Damico</dc:creator>
  <cp:lastModifiedBy>Joseph Damico</cp:lastModifiedBy>
  <cp:revision>1</cp:revision>
  <dcterms:created xsi:type="dcterms:W3CDTF">2024-09-20T01:51:01Z</dcterms:created>
  <dcterms:modified xsi:type="dcterms:W3CDTF">2024-09-20T02:28:49Z</dcterms:modified>
</cp:coreProperties>
</file>