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6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9972F-2B5A-442D-B216-315969C0C73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A2EE0C3-4679-489E-A7E2-47F93D1C5AF4}">
      <dgm:prSet/>
      <dgm:spPr/>
      <dgm:t>
        <a:bodyPr/>
        <a:lstStyle/>
        <a:p>
          <a:r>
            <a:rPr lang="en-US"/>
            <a:t>The data highlights that TV shows, especially in English, dominate Netflix viewership. Top titles like </a:t>
          </a:r>
          <a:r>
            <a:rPr lang="en-US" i="1"/>
            <a:t>Stranger Things</a:t>
          </a:r>
          <a:r>
            <a:rPr lang="en-US"/>
            <a:t> and </a:t>
          </a:r>
          <a:r>
            <a:rPr lang="en-US" i="1"/>
            <a:t>Squid Game</a:t>
          </a:r>
          <a:r>
            <a:rPr lang="en-US"/>
            <a:t> show significant engagement. The line chart reveals high average weekly views for certain shows, while popular movies like </a:t>
          </a:r>
          <a:r>
            <a:rPr lang="en-US" i="1"/>
            <a:t>Red Notice</a:t>
          </a:r>
          <a:r>
            <a:rPr lang="en-US"/>
            <a:t> also perform well. Notably, viewership is strong in specific countries. To capitalize on these insights, focus on promoting successful content categories and tailored regional strategies.</a:t>
          </a:r>
        </a:p>
      </dgm:t>
    </dgm:pt>
    <dgm:pt modelId="{B11269FD-23C3-45FA-8B9C-85F9F39D541F}" type="parTrans" cxnId="{07C6A21E-1CCC-4E01-8CC6-E9608B7F795F}">
      <dgm:prSet/>
      <dgm:spPr/>
      <dgm:t>
        <a:bodyPr/>
        <a:lstStyle/>
        <a:p>
          <a:endParaRPr lang="en-US"/>
        </a:p>
      </dgm:t>
    </dgm:pt>
    <dgm:pt modelId="{BB28A2BA-93A6-4AB0-BB8F-98CA76A3FA24}" type="sibTrans" cxnId="{07C6A21E-1CCC-4E01-8CC6-E9608B7F795F}">
      <dgm:prSet/>
      <dgm:spPr/>
      <dgm:t>
        <a:bodyPr/>
        <a:lstStyle/>
        <a:p>
          <a:endParaRPr lang="en-US"/>
        </a:p>
      </dgm:t>
    </dgm:pt>
    <dgm:pt modelId="{CD7AD7CB-B498-46C9-A23B-BE90A9A871A4}">
      <dgm:prSet/>
      <dgm:spPr/>
      <dgm:t>
        <a:bodyPr/>
        <a:lstStyle/>
        <a:p>
          <a:r>
            <a:rPr lang="en-US"/>
            <a:t>To optimize content strategy and drive global engagement, leverage these insights to tailor Netflix’s offerings and marketing efforts. Prioritize high-performing content categories and regions to maximize viewer satisfaction and growth.</a:t>
          </a:r>
        </a:p>
      </dgm:t>
    </dgm:pt>
    <dgm:pt modelId="{F5DA03C9-825D-4290-B4F3-B2FABC61E53B}" type="parTrans" cxnId="{50BCC248-B5E9-43D1-918B-426C5F31DDC0}">
      <dgm:prSet/>
      <dgm:spPr/>
      <dgm:t>
        <a:bodyPr/>
        <a:lstStyle/>
        <a:p>
          <a:endParaRPr lang="en-US"/>
        </a:p>
      </dgm:t>
    </dgm:pt>
    <dgm:pt modelId="{FFF506E6-0B57-4042-9B1F-5FA7B0DDE0D7}" type="sibTrans" cxnId="{50BCC248-B5E9-43D1-918B-426C5F31DDC0}">
      <dgm:prSet/>
      <dgm:spPr/>
      <dgm:t>
        <a:bodyPr/>
        <a:lstStyle/>
        <a:p>
          <a:endParaRPr lang="en-US"/>
        </a:p>
      </dgm:t>
    </dgm:pt>
    <dgm:pt modelId="{1D92D64B-5BD6-4440-A341-52052664BF38}" type="pres">
      <dgm:prSet presAssocID="{AF89972F-2B5A-442D-B216-315969C0C738}" presName="hierChild1" presStyleCnt="0">
        <dgm:presLayoutVars>
          <dgm:chPref val="1"/>
          <dgm:dir/>
          <dgm:animOne val="branch"/>
          <dgm:animLvl val="lvl"/>
          <dgm:resizeHandles/>
        </dgm:presLayoutVars>
      </dgm:prSet>
      <dgm:spPr/>
    </dgm:pt>
    <dgm:pt modelId="{359294A3-0DAA-4F2E-9146-D1A6C8294663}" type="pres">
      <dgm:prSet presAssocID="{BA2EE0C3-4679-489E-A7E2-47F93D1C5AF4}" presName="hierRoot1" presStyleCnt="0"/>
      <dgm:spPr/>
    </dgm:pt>
    <dgm:pt modelId="{53EF2AAF-DAFB-4F01-967A-061D13C8A902}" type="pres">
      <dgm:prSet presAssocID="{BA2EE0C3-4679-489E-A7E2-47F93D1C5AF4}" presName="composite" presStyleCnt="0"/>
      <dgm:spPr/>
    </dgm:pt>
    <dgm:pt modelId="{36D53C42-4871-41C9-9FB4-D83E32E14E78}" type="pres">
      <dgm:prSet presAssocID="{BA2EE0C3-4679-489E-A7E2-47F93D1C5AF4}" presName="background" presStyleLbl="node0" presStyleIdx="0" presStyleCnt="2"/>
      <dgm:spPr/>
    </dgm:pt>
    <dgm:pt modelId="{EDB24853-2577-4542-8EB8-E16554114E3B}" type="pres">
      <dgm:prSet presAssocID="{BA2EE0C3-4679-489E-A7E2-47F93D1C5AF4}" presName="text" presStyleLbl="fgAcc0" presStyleIdx="0" presStyleCnt="2">
        <dgm:presLayoutVars>
          <dgm:chPref val="3"/>
        </dgm:presLayoutVars>
      </dgm:prSet>
      <dgm:spPr/>
    </dgm:pt>
    <dgm:pt modelId="{A9AA728A-6D01-4770-A792-8E0AD9F4D569}" type="pres">
      <dgm:prSet presAssocID="{BA2EE0C3-4679-489E-A7E2-47F93D1C5AF4}" presName="hierChild2" presStyleCnt="0"/>
      <dgm:spPr/>
    </dgm:pt>
    <dgm:pt modelId="{DB7E83F7-FFE8-4E58-BEB6-A741E40446D6}" type="pres">
      <dgm:prSet presAssocID="{CD7AD7CB-B498-46C9-A23B-BE90A9A871A4}" presName="hierRoot1" presStyleCnt="0"/>
      <dgm:spPr/>
    </dgm:pt>
    <dgm:pt modelId="{7A2FB1A1-6914-463E-BC98-E47487CB01DF}" type="pres">
      <dgm:prSet presAssocID="{CD7AD7CB-B498-46C9-A23B-BE90A9A871A4}" presName="composite" presStyleCnt="0"/>
      <dgm:spPr/>
    </dgm:pt>
    <dgm:pt modelId="{A7DC6BD9-83B6-4BFD-943A-8709C9E81806}" type="pres">
      <dgm:prSet presAssocID="{CD7AD7CB-B498-46C9-A23B-BE90A9A871A4}" presName="background" presStyleLbl="node0" presStyleIdx="1" presStyleCnt="2"/>
      <dgm:spPr/>
    </dgm:pt>
    <dgm:pt modelId="{A3EFC4E0-06E4-44E9-BCA2-4F0935506112}" type="pres">
      <dgm:prSet presAssocID="{CD7AD7CB-B498-46C9-A23B-BE90A9A871A4}" presName="text" presStyleLbl="fgAcc0" presStyleIdx="1" presStyleCnt="2">
        <dgm:presLayoutVars>
          <dgm:chPref val="3"/>
        </dgm:presLayoutVars>
      </dgm:prSet>
      <dgm:spPr/>
    </dgm:pt>
    <dgm:pt modelId="{22BAC7A2-A903-42F2-9349-4CA55AE35464}" type="pres">
      <dgm:prSet presAssocID="{CD7AD7CB-B498-46C9-A23B-BE90A9A871A4}" presName="hierChild2" presStyleCnt="0"/>
      <dgm:spPr/>
    </dgm:pt>
  </dgm:ptLst>
  <dgm:cxnLst>
    <dgm:cxn modelId="{07C6A21E-1CCC-4E01-8CC6-E9608B7F795F}" srcId="{AF89972F-2B5A-442D-B216-315969C0C738}" destId="{BA2EE0C3-4679-489E-A7E2-47F93D1C5AF4}" srcOrd="0" destOrd="0" parTransId="{B11269FD-23C3-45FA-8B9C-85F9F39D541F}" sibTransId="{BB28A2BA-93A6-4AB0-BB8F-98CA76A3FA24}"/>
    <dgm:cxn modelId="{50BCC248-B5E9-43D1-918B-426C5F31DDC0}" srcId="{AF89972F-2B5A-442D-B216-315969C0C738}" destId="{CD7AD7CB-B498-46C9-A23B-BE90A9A871A4}" srcOrd="1" destOrd="0" parTransId="{F5DA03C9-825D-4290-B4F3-B2FABC61E53B}" sibTransId="{FFF506E6-0B57-4042-9B1F-5FA7B0DDE0D7}"/>
    <dgm:cxn modelId="{DDD7AC4B-137E-43A8-BED2-7BF1F196D9DB}" type="presOf" srcId="{AF89972F-2B5A-442D-B216-315969C0C738}" destId="{1D92D64B-5BD6-4440-A341-52052664BF38}" srcOrd="0" destOrd="0" presId="urn:microsoft.com/office/officeart/2005/8/layout/hierarchy1"/>
    <dgm:cxn modelId="{D0F6F2BD-E544-46FB-B1CE-0E52395485BD}" type="presOf" srcId="{BA2EE0C3-4679-489E-A7E2-47F93D1C5AF4}" destId="{EDB24853-2577-4542-8EB8-E16554114E3B}" srcOrd="0" destOrd="0" presId="urn:microsoft.com/office/officeart/2005/8/layout/hierarchy1"/>
    <dgm:cxn modelId="{F6F0B4E8-6D40-4E02-98ED-FBA63AC07934}" type="presOf" srcId="{CD7AD7CB-B498-46C9-A23B-BE90A9A871A4}" destId="{A3EFC4E0-06E4-44E9-BCA2-4F0935506112}" srcOrd="0" destOrd="0" presId="urn:microsoft.com/office/officeart/2005/8/layout/hierarchy1"/>
    <dgm:cxn modelId="{D8420C9B-8B6C-432C-94C7-8451BE5F0012}" type="presParOf" srcId="{1D92D64B-5BD6-4440-A341-52052664BF38}" destId="{359294A3-0DAA-4F2E-9146-D1A6C8294663}" srcOrd="0" destOrd="0" presId="urn:microsoft.com/office/officeart/2005/8/layout/hierarchy1"/>
    <dgm:cxn modelId="{16558455-E3EC-4F59-A956-C822EC0472F6}" type="presParOf" srcId="{359294A3-0DAA-4F2E-9146-D1A6C8294663}" destId="{53EF2AAF-DAFB-4F01-967A-061D13C8A902}" srcOrd="0" destOrd="0" presId="urn:microsoft.com/office/officeart/2005/8/layout/hierarchy1"/>
    <dgm:cxn modelId="{39BC5833-D62D-4C2E-BE6D-500633A55ED3}" type="presParOf" srcId="{53EF2AAF-DAFB-4F01-967A-061D13C8A902}" destId="{36D53C42-4871-41C9-9FB4-D83E32E14E78}" srcOrd="0" destOrd="0" presId="urn:microsoft.com/office/officeart/2005/8/layout/hierarchy1"/>
    <dgm:cxn modelId="{65284979-8D82-4CAD-B614-BB690B21B0F8}" type="presParOf" srcId="{53EF2AAF-DAFB-4F01-967A-061D13C8A902}" destId="{EDB24853-2577-4542-8EB8-E16554114E3B}" srcOrd="1" destOrd="0" presId="urn:microsoft.com/office/officeart/2005/8/layout/hierarchy1"/>
    <dgm:cxn modelId="{476E25F3-E10E-4E71-AF47-411ADEFCBF01}" type="presParOf" srcId="{359294A3-0DAA-4F2E-9146-D1A6C8294663}" destId="{A9AA728A-6D01-4770-A792-8E0AD9F4D569}" srcOrd="1" destOrd="0" presId="urn:microsoft.com/office/officeart/2005/8/layout/hierarchy1"/>
    <dgm:cxn modelId="{5C30F5A2-2EAE-4E23-828F-0D2079143DBB}" type="presParOf" srcId="{1D92D64B-5BD6-4440-A341-52052664BF38}" destId="{DB7E83F7-FFE8-4E58-BEB6-A741E40446D6}" srcOrd="1" destOrd="0" presId="urn:microsoft.com/office/officeart/2005/8/layout/hierarchy1"/>
    <dgm:cxn modelId="{812C7F5C-B130-414A-947D-C91020743830}" type="presParOf" srcId="{DB7E83F7-FFE8-4E58-BEB6-A741E40446D6}" destId="{7A2FB1A1-6914-463E-BC98-E47487CB01DF}" srcOrd="0" destOrd="0" presId="urn:microsoft.com/office/officeart/2005/8/layout/hierarchy1"/>
    <dgm:cxn modelId="{6AE733C0-D702-4B4D-865A-010451217348}" type="presParOf" srcId="{7A2FB1A1-6914-463E-BC98-E47487CB01DF}" destId="{A7DC6BD9-83B6-4BFD-943A-8709C9E81806}" srcOrd="0" destOrd="0" presId="urn:microsoft.com/office/officeart/2005/8/layout/hierarchy1"/>
    <dgm:cxn modelId="{51F0B543-16D2-450B-88B3-A3EFE53ACA7F}" type="presParOf" srcId="{7A2FB1A1-6914-463E-BC98-E47487CB01DF}" destId="{A3EFC4E0-06E4-44E9-BCA2-4F0935506112}" srcOrd="1" destOrd="0" presId="urn:microsoft.com/office/officeart/2005/8/layout/hierarchy1"/>
    <dgm:cxn modelId="{47BF8AF9-1EDA-4775-A255-35A3A5443D97}" type="presParOf" srcId="{DB7E83F7-FFE8-4E58-BEB6-A741E40446D6}" destId="{22BAC7A2-A903-42F2-9349-4CA55AE354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53C42-4871-41C9-9FB4-D83E32E14E78}">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B24853-2577-4542-8EB8-E16554114E3B}">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data highlights that TV shows, especially in English, dominate Netflix viewership. Top titles like </a:t>
          </a:r>
          <a:r>
            <a:rPr lang="en-US" sz="1700" i="1" kern="1200"/>
            <a:t>Stranger Things</a:t>
          </a:r>
          <a:r>
            <a:rPr lang="en-US" sz="1700" kern="1200"/>
            <a:t> and </a:t>
          </a:r>
          <a:r>
            <a:rPr lang="en-US" sz="1700" i="1" kern="1200"/>
            <a:t>Squid Game</a:t>
          </a:r>
          <a:r>
            <a:rPr lang="en-US" sz="1700" kern="1200"/>
            <a:t> show significant engagement. The line chart reveals high average weekly views for certain shows, while popular movies like </a:t>
          </a:r>
          <a:r>
            <a:rPr lang="en-US" sz="1700" i="1" kern="1200"/>
            <a:t>Red Notice</a:t>
          </a:r>
          <a:r>
            <a:rPr lang="en-US" sz="1700" kern="1200"/>
            <a:t> also perform well. Notably, viewership is strong in specific countries. To capitalize on these insights, focus on promoting successful content categories and tailored regional strategies.</a:t>
          </a:r>
        </a:p>
      </dsp:txBody>
      <dsp:txXfrm>
        <a:off x="608661" y="692298"/>
        <a:ext cx="4508047" cy="2799040"/>
      </dsp:txXfrm>
    </dsp:sp>
    <dsp:sp modelId="{A7DC6BD9-83B6-4BFD-943A-8709C9E8180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FC4E0-06E4-44E9-BCA2-4F0935506112}">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To optimize content strategy and drive global engagement, leverage these insights to tailor Netflix’s offerings and marketing efforts. Prioritize high-performing content categories and regions to maximize viewer satisfaction and growth.</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3DD8-C7C3-31EA-F8C2-20ABF102B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D12B9-E3F7-2D9C-1CED-9B21315F4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EAB73-76A9-7324-BCF6-4C8E2EB332E8}"/>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5" name="Footer Placeholder 4">
            <a:extLst>
              <a:ext uri="{FF2B5EF4-FFF2-40B4-BE49-F238E27FC236}">
                <a16:creationId xmlns:a16="http://schemas.microsoft.com/office/drawing/2014/main" id="{89EABCFA-1BB8-D844-43AF-CC32B6004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28616-43BD-A0F7-0F31-601B1B0902C8}"/>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269725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392C-D12A-3A3F-A255-34F1A3C5D9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BBDD5F-1C1F-10A4-1B54-DD6FF4706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DBEA3-8CE0-42F8-2569-F62B266F6DEE}"/>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5" name="Footer Placeholder 4">
            <a:extLst>
              <a:ext uri="{FF2B5EF4-FFF2-40B4-BE49-F238E27FC236}">
                <a16:creationId xmlns:a16="http://schemas.microsoft.com/office/drawing/2014/main" id="{DA55C189-3E07-7866-B7EC-3CA82AA69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241AE-0650-5D53-8B8A-746682A1B830}"/>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169081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AF752-2620-589C-12FF-18FDB9F360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3AAF24-63B3-068C-D096-ABEF04617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11E5B-B810-033A-FA9D-217CD2F7006B}"/>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5" name="Footer Placeholder 4">
            <a:extLst>
              <a:ext uri="{FF2B5EF4-FFF2-40B4-BE49-F238E27FC236}">
                <a16:creationId xmlns:a16="http://schemas.microsoft.com/office/drawing/2014/main" id="{A2B702D4-BB3F-833B-4FCB-3C3B4E89A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7A7B4-5BD2-7319-7DB2-6A2FB34FE98F}"/>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316254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268D-3C6B-5A20-7279-EEBFFA288B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18617-CDED-A163-962B-119E144C5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3F04C-0F69-1F23-DB3C-D3F29F2AC4B9}"/>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5" name="Footer Placeholder 4">
            <a:extLst>
              <a:ext uri="{FF2B5EF4-FFF2-40B4-BE49-F238E27FC236}">
                <a16:creationId xmlns:a16="http://schemas.microsoft.com/office/drawing/2014/main" id="{80FD4D91-EBA8-9197-6EB9-124DB7D30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2ADBB-594D-6A9D-EB8E-397E53D934A1}"/>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58132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93C6-EEB7-916F-CDBA-73A91329C9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6B5218-D57A-5135-2ADD-8B242240A9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D330E-2411-BB7D-4468-DD42620F4F3F}"/>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5" name="Footer Placeholder 4">
            <a:extLst>
              <a:ext uri="{FF2B5EF4-FFF2-40B4-BE49-F238E27FC236}">
                <a16:creationId xmlns:a16="http://schemas.microsoft.com/office/drawing/2014/main" id="{167FC8D8-6247-B01D-F75C-17512D1AC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7EE2B-B497-E4E4-15C2-AA294B9181A5}"/>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393652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7A9B-B7AF-431A-D54B-A5C50C71C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F62D5-2059-7936-F809-1B01CF57C1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07156-E9B6-22CB-5501-8E3DDF325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4F4F9A-955F-B919-BC9D-8E65DA14C004}"/>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6" name="Footer Placeholder 5">
            <a:extLst>
              <a:ext uri="{FF2B5EF4-FFF2-40B4-BE49-F238E27FC236}">
                <a16:creationId xmlns:a16="http://schemas.microsoft.com/office/drawing/2014/main" id="{77CE2DF7-DDDE-6643-660E-8ED0C0116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85375-A9BD-5EDB-3CFB-ADFACD684FD9}"/>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253269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EE-EB7F-8FF8-7672-59D5F06F29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7249F-1B51-C7F1-2F30-D7A5BC70C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514CF-9E14-1890-70FA-F9FBBF70C5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B41EB5-28AA-7EA7-2A19-661C4AED9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A1CB5A-EA76-9223-C660-3249D615E2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7AC0B6-26C3-6014-8E1F-033DF1CD60EC}"/>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8" name="Footer Placeholder 7">
            <a:extLst>
              <a:ext uri="{FF2B5EF4-FFF2-40B4-BE49-F238E27FC236}">
                <a16:creationId xmlns:a16="http://schemas.microsoft.com/office/drawing/2014/main" id="{8D572904-8BCA-4E4F-931E-C15897DBE9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EE095A-AEBD-18FF-AF6C-09A85C46D575}"/>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348940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3260-57E1-9E3B-5B00-C83A23F2D3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F06003-B3B9-F96E-9105-0D3BECC0A4C6}"/>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4" name="Footer Placeholder 3">
            <a:extLst>
              <a:ext uri="{FF2B5EF4-FFF2-40B4-BE49-F238E27FC236}">
                <a16:creationId xmlns:a16="http://schemas.microsoft.com/office/drawing/2014/main" id="{8C0671FE-AEEB-3B9E-4EE9-F5FCE606C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612F0D-AB2A-8AC6-941D-27CBAC82E44A}"/>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286184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73BE5-C2D4-E62E-8CCF-5D8EA8BB08F4}"/>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3" name="Footer Placeholder 2">
            <a:extLst>
              <a:ext uri="{FF2B5EF4-FFF2-40B4-BE49-F238E27FC236}">
                <a16:creationId xmlns:a16="http://schemas.microsoft.com/office/drawing/2014/main" id="{F5EEE1E2-62EB-2AA5-93BF-A578C0075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1AC8B-D40B-B8A3-F374-1E487AE0B5C2}"/>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95713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D7E2-8A8D-042E-8743-0396CB645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8ADAE-1355-12AF-CEE1-22039674C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FD3F5-A0AA-4A50-73B4-8B2940853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1BCD6-F5D1-9C87-890E-78961C354716}"/>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6" name="Footer Placeholder 5">
            <a:extLst>
              <a:ext uri="{FF2B5EF4-FFF2-40B4-BE49-F238E27FC236}">
                <a16:creationId xmlns:a16="http://schemas.microsoft.com/office/drawing/2014/main" id="{4A66E2E3-92F6-4B96-C858-13FA1F4D6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705CD-3440-F66C-2612-89D495D80CC9}"/>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177188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1701-9076-9E2C-716E-CCF297781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DA944E-835B-60AC-416B-0114402B0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864F60-F9C5-45DB-4096-E87816111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F808B-A182-DC4D-3F0A-F1D3AFF76DF1}"/>
              </a:ext>
            </a:extLst>
          </p:cNvPr>
          <p:cNvSpPr>
            <a:spLocks noGrp="1"/>
          </p:cNvSpPr>
          <p:nvPr>
            <p:ph type="dt" sz="half" idx="10"/>
          </p:nvPr>
        </p:nvSpPr>
        <p:spPr/>
        <p:txBody>
          <a:bodyPr/>
          <a:lstStyle/>
          <a:p>
            <a:fld id="{F8DFFA19-4271-402C-9419-7462C6F7655C}" type="datetimeFigureOut">
              <a:rPr lang="en-US" smtClean="0"/>
              <a:t>9/7/2024</a:t>
            </a:fld>
            <a:endParaRPr lang="en-US"/>
          </a:p>
        </p:txBody>
      </p:sp>
      <p:sp>
        <p:nvSpPr>
          <p:cNvPr id="6" name="Footer Placeholder 5">
            <a:extLst>
              <a:ext uri="{FF2B5EF4-FFF2-40B4-BE49-F238E27FC236}">
                <a16:creationId xmlns:a16="http://schemas.microsoft.com/office/drawing/2014/main" id="{01C53B6E-2FA0-D638-4796-EE6891A34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5683D-2BB8-CBD4-185F-F4C7223A370B}"/>
              </a:ext>
            </a:extLst>
          </p:cNvPr>
          <p:cNvSpPr>
            <a:spLocks noGrp="1"/>
          </p:cNvSpPr>
          <p:nvPr>
            <p:ph type="sldNum" sz="quarter" idx="12"/>
          </p:nvPr>
        </p:nvSpPr>
        <p:spPr/>
        <p:txBody>
          <a:bodyPr/>
          <a:lstStyle/>
          <a:p>
            <a:fld id="{CA84B598-61DF-4D3A-A543-12D11162B6BE}" type="slidenum">
              <a:rPr lang="en-US" smtClean="0"/>
              <a:t>‹#›</a:t>
            </a:fld>
            <a:endParaRPr lang="en-US"/>
          </a:p>
        </p:txBody>
      </p:sp>
    </p:spTree>
    <p:extLst>
      <p:ext uri="{BB962C8B-B14F-4D97-AF65-F5344CB8AC3E}">
        <p14:creationId xmlns:p14="http://schemas.microsoft.com/office/powerpoint/2010/main" val="419089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0839D8-9DCF-060A-7590-DBD8AE1B3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31822-5CCF-1A25-C1F5-B1D49591A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B1BA5-166B-6B83-17EF-A36359A56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DFFA19-4271-402C-9419-7462C6F7655C}" type="datetimeFigureOut">
              <a:rPr lang="en-US" smtClean="0"/>
              <a:t>9/7/2024</a:t>
            </a:fld>
            <a:endParaRPr lang="en-US"/>
          </a:p>
        </p:txBody>
      </p:sp>
      <p:sp>
        <p:nvSpPr>
          <p:cNvPr id="5" name="Footer Placeholder 4">
            <a:extLst>
              <a:ext uri="{FF2B5EF4-FFF2-40B4-BE49-F238E27FC236}">
                <a16:creationId xmlns:a16="http://schemas.microsoft.com/office/drawing/2014/main" id="{D629773B-331E-5681-C822-812EB511C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F46D03-ED65-8CF7-EE67-CF33AF487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84B598-61DF-4D3A-A543-12D11162B6BE}" type="slidenum">
              <a:rPr lang="en-US" smtClean="0"/>
              <a:t>‹#›</a:t>
            </a:fld>
            <a:endParaRPr lang="en-US"/>
          </a:p>
        </p:txBody>
      </p:sp>
    </p:spTree>
    <p:extLst>
      <p:ext uri="{BB962C8B-B14F-4D97-AF65-F5344CB8AC3E}">
        <p14:creationId xmlns:p14="http://schemas.microsoft.com/office/powerpoint/2010/main" val="152743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706CCF-1847-E8D1-F15A-ACBCFDE6B841}"/>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Netflix Analysis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96D54D-B727-B947-F7EE-F72A831AE2A1}"/>
              </a:ext>
            </a:extLst>
          </p:cNvPr>
          <p:cNvSpPr>
            <a:spLocks noGrp="1"/>
          </p:cNvSpPr>
          <p:nvPr>
            <p:ph type="subTitle" idx="1"/>
          </p:nvPr>
        </p:nvSpPr>
        <p:spPr>
          <a:xfrm>
            <a:off x="4285397" y="4960961"/>
            <a:ext cx="7055893" cy="1078054"/>
          </a:xfrm>
        </p:spPr>
        <p:txBody>
          <a:bodyPr>
            <a:normAutofit/>
          </a:bodyPr>
          <a:lstStyle/>
          <a:p>
            <a:pPr algn="l"/>
            <a:r>
              <a:rPr lang="en-US" sz="1700">
                <a:solidFill>
                  <a:srgbClr val="FFFFFF"/>
                </a:solidFill>
              </a:rPr>
              <a:t>Joseph Damico</a:t>
            </a:r>
          </a:p>
          <a:p>
            <a:pPr algn="l"/>
            <a:r>
              <a:rPr lang="en-US" sz="1700">
                <a:solidFill>
                  <a:srgbClr val="FFFFFF"/>
                </a:solidFill>
              </a:rPr>
              <a:t>09/07/2024</a:t>
            </a:r>
          </a:p>
          <a:p>
            <a:pPr algn="l"/>
            <a:r>
              <a:rPr lang="en-US" sz="1700" b="1">
                <a:solidFill>
                  <a:srgbClr val="FFFFFF"/>
                </a:solidFill>
                <a:latin typeface="inherit"/>
              </a:rPr>
              <a:t>Data Presentation &amp; Visualization</a:t>
            </a:r>
            <a:endParaRPr lang="en-US" sz="1700" b="1" i="0">
              <a:solidFill>
                <a:srgbClr val="FFFFFF"/>
              </a:solidFill>
              <a:effectLst/>
              <a:latin typeface="inherit"/>
            </a:endParaRPr>
          </a:p>
        </p:txBody>
      </p:sp>
    </p:spTree>
    <p:extLst>
      <p:ext uri="{BB962C8B-B14F-4D97-AF65-F5344CB8AC3E}">
        <p14:creationId xmlns:p14="http://schemas.microsoft.com/office/powerpoint/2010/main" val="212595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5C45B-3CF1-D8DB-9978-7C1FA6BF998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Call to Action</a:t>
            </a:r>
          </a:p>
        </p:txBody>
      </p:sp>
      <p:sp>
        <p:nvSpPr>
          <p:cNvPr id="5" name="Content Placeholder 4">
            <a:extLst>
              <a:ext uri="{FF2B5EF4-FFF2-40B4-BE49-F238E27FC236}">
                <a16:creationId xmlns:a16="http://schemas.microsoft.com/office/drawing/2014/main" id="{53D4632E-5DF1-313A-E91E-2977121B3238}"/>
              </a:ext>
            </a:extLst>
          </p:cNvPr>
          <p:cNvSpPr>
            <a:spLocks noGrp="1"/>
          </p:cNvSpPr>
          <p:nvPr>
            <p:ph idx="1"/>
          </p:nvPr>
        </p:nvSpPr>
        <p:spPr>
          <a:xfrm>
            <a:off x="1371599" y="2318197"/>
            <a:ext cx="9724031" cy="3683358"/>
          </a:xfrm>
        </p:spPr>
        <p:txBody>
          <a:bodyPr anchor="ctr">
            <a:normAutofit/>
          </a:bodyPr>
          <a:lstStyle/>
          <a:p>
            <a:r>
              <a:rPr lang="en-US" sz="2000" kern="100">
                <a:effectLst/>
                <a:latin typeface="Aptos" panose="020B0004020202020204" pitchFamily="34" charset="0"/>
                <a:ea typeface="Aptos" panose="020B0004020202020204" pitchFamily="34" charset="0"/>
                <a:cs typeface="Times New Roman" panose="02020603050405020304" pitchFamily="18" charset="0"/>
              </a:rPr>
              <a:t>To effectively leverage viewership data for optimizing Netflix’s content strategy and expanding global reach, it's crucial to understand viewer preferences and trends. By examining the popularity and performance of different shows across various categories and countries, Netflix can tailor its content offerings and marketing strategies to maximize engagement and satisfaction.</a:t>
            </a:r>
          </a:p>
        </p:txBody>
      </p:sp>
    </p:spTree>
    <p:extLst>
      <p:ext uri="{BB962C8B-B14F-4D97-AF65-F5344CB8AC3E}">
        <p14:creationId xmlns:p14="http://schemas.microsoft.com/office/powerpoint/2010/main" val="66050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2" name="Rectangle 210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1D3F4-3FA9-84E0-D97B-3E48910EC8A5}"/>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Hours viewed shows vs. films</a:t>
            </a:r>
          </a:p>
        </p:txBody>
      </p:sp>
      <p:grpSp>
        <p:nvGrpSpPr>
          <p:cNvPr id="2104" name="Group 210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05" name="Rectangle 210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6" name="Rectangle 210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8" name="Rectangle 210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0B3BD42-D4BE-95F6-DFFD-A1E961ED8244}"/>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pPr marL="0" marR="0">
              <a:spcBef>
                <a:spcPts val="0"/>
              </a:spcBef>
              <a:spcAft>
                <a:spcPts val="800"/>
              </a:spcAft>
            </a:pPr>
            <a:r>
              <a:rPr lang="en-US" sz="2000" b="1">
                <a:effectLst/>
              </a:rPr>
              <a:t>Description:</a:t>
            </a:r>
            <a:r>
              <a:rPr lang="en-US" sz="2000">
                <a:effectLst/>
              </a:rPr>
              <a:t> This chart illustrates the proportion of weekly hours viewed by category on Netflix.</a:t>
            </a:r>
          </a:p>
          <a:p>
            <a:pPr marL="0" marR="0">
              <a:spcBef>
                <a:spcPts val="0"/>
              </a:spcBef>
              <a:spcAft>
                <a:spcPts val="800"/>
              </a:spcAft>
            </a:pPr>
            <a:r>
              <a:rPr lang="en-US" sz="2000" b="1">
                <a:effectLst/>
              </a:rPr>
              <a:t>Relation to Call to Action:</a:t>
            </a:r>
            <a:r>
              <a:rPr lang="en-US" sz="2000">
                <a:effectLst/>
              </a:rPr>
              <a:t> By highlighting the dominant categories—TV (English) and TV (Non-English)—this visualization emphasizes the importance of diversifying content offerings. This data supports the call to action by suggesting a need to focus on popular categories to enhance viewer engagement.</a:t>
            </a:r>
          </a:p>
          <a:p>
            <a:endParaRPr lang="en-US" sz="2000"/>
          </a:p>
        </p:txBody>
      </p:sp>
      <p:sp>
        <p:nvSpPr>
          <p:cNvPr id="2110" name="Rectangle 210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2" name="Rectangle 211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72A6ECA-6785-ECEA-662B-DF5972BD9DE1}"/>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289" r="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71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6" name="Rectangle 3095">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EFACC-EAF0-2F62-6500-9AE0E1A7841F}"/>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a:t>Top 10 Shows by Hours Viewed</a:t>
            </a:r>
          </a:p>
        </p:txBody>
      </p:sp>
      <p:sp>
        <p:nvSpPr>
          <p:cNvPr id="3098" name="Rectangle 309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Rectangle 309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a:extLst>
              <a:ext uri="{FF2B5EF4-FFF2-40B4-BE49-F238E27FC236}">
                <a16:creationId xmlns:a16="http://schemas.microsoft.com/office/drawing/2014/main" id="{768AE88F-229E-8CCB-E2FF-C3C2908E12D6}"/>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57" r="44" b="-1"/>
          <a:stretch/>
        </p:blipFill>
        <p:spPr bwMode="auto">
          <a:xfrm>
            <a:off x="34751" y="1176480"/>
            <a:ext cx="7084948" cy="4583609"/>
          </a:xfrm>
          <a:prstGeom prst="rect">
            <a:avLst/>
          </a:prstGeom>
          <a:noFill/>
          <a:extLst>
            <a:ext uri="{909E8E84-426E-40DD-AFC4-6F175D3DCCD1}">
              <a14:hiddenFill xmlns:a14="http://schemas.microsoft.com/office/drawing/2010/main">
                <a:solidFill>
                  <a:srgbClr val="FFFFFF"/>
                </a:solidFill>
              </a14:hiddenFill>
            </a:ext>
          </a:extLst>
        </p:spPr>
      </p:pic>
      <p:sp>
        <p:nvSpPr>
          <p:cNvPr id="3102" name="Rectangle 310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BAA9275F-093F-DB3E-3816-1C8B7E44ACCA}"/>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marL="0" marR="0" indent="-228600">
              <a:spcBef>
                <a:spcPts val="0"/>
              </a:spcBef>
              <a:spcAft>
                <a:spcPts val="800"/>
              </a:spcAft>
              <a:buFont typeface="Arial" panose="020B0604020202020204" pitchFamily="34" charset="0"/>
              <a:buChar char="•"/>
            </a:pPr>
            <a:r>
              <a:rPr lang="en-US" sz="1800" b="1" dirty="0">
                <a:effectLst/>
              </a:rPr>
              <a:t>Description:</a:t>
            </a:r>
            <a:r>
              <a:rPr lang="en-US" sz="1800" dirty="0">
                <a:effectLst/>
              </a:rPr>
              <a:t> This bar chart displays the top 10 shows by total hours viewed.</a:t>
            </a:r>
          </a:p>
          <a:p>
            <a:pPr marL="0" marR="0" indent="-228600">
              <a:spcBef>
                <a:spcPts val="0"/>
              </a:spcBef>
              <a:spcAft>
                <a:spcPts val="800"/>
              </a:spcAft>
              <a:buFont typeface="Arial" panose="020B0604020202020204" pitchFamily="34" charset="0"/>
              <a:buChar char="•"/>
            </a:pPr>
            <a:r>
              <a:rPr lang="en-US" sz="1800" b="1" dirty="0">
                <a:effectLst/>
              </a:rPr>
              <a:t>Relation to Call to Action:</a:t>
            </a:r>
            <a:r>
              <a:rPr lang="en-US" sz="1800" dirty="0">
                <a:effectLst/>
              </a:rPr>
              <a:t> The chart shows which shows have captured the most attention, indicating viewer preferences and trends. This insight is vital for content strategy, suggesting which genres or types of shows might be more successful if replicated or expanded.</a:t>
            </a:r>
          </a:p>
          <a:p>
            <a:pPr indent="-228600">
              <a:buFont typeface="Arial" panose="020B0604020202020204" pitchFamily="34" charset="0"/>
              <a:buChar char="•"/>
            </a:pPr>
            <a:endParaRPr lang="en-US" sz="1800" dirty="0"/>
          </a:p>
        </p:txBody>
      </p:sp>
      <p:sp>
        <p:nvSpPr>
          <p:cNvPr id="3104" name="Rectangle 310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16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9" name="Rectangle 411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BF62CA-E67A-E1AC-5FFC-050E00E09A27}"/>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Most Popular Movies</a:t>
            </a:r>
          </a:p>
        </p:txBody>
      </p:sp>
      <p:sp>
        <p:nvSpPr>
          <p:cNvPr id="4121" name="Rectangle 41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3" name="Rectangle 41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8AAF3669-389D-1DDE-97CA-836E7F6D22A7}"/>
              </a:ext>
            </a:extLst>
          </p:cNvPr>
          <p:cNvSpPr>
            <a:spLocks noGrp="1"/>
          </p:cNvSpPr>
          <p:nvPr>
            <p:ph type="body" sz="half" idx="2"/>
          </p:nvPr>
        </p:nvSpPr>
        <p:spPr>
          <a:xfrm>
            <a:off x="793661" y="2599509"/>
            <a:ext cx="4530898" cy="3639450"/>
          </a:xfrm>
        </p:spPr>
        <p:txBody>
          <a:bodyPr vert="horz" lIns="91440" tIns="45720" rIns="91440" bIns="45720" rtlCol="0" anchor="ctr">
            <a:normAutofit/>
          </a:bodyPr>
          <a:lstStyle/>
          <a:p>
            <a:pPr marL="0" marR="0" indent="-228600">
              <a:spcBef>
                <a:spcPts val="0"/>
              </a:spcBef>
              <a:spcAft>
                <a:spcPts val="800"/>
              </a:spcAft>
              <a:buFont typeface="Arial" panose="020B0604020202020204" pitchFamily="34" charset="0"/>
              <a:buChar char="•"/>
            </a:pPr>
            <a:r>
              <a:rPr lang="en-US" sz="2000" b="1">
                <a:effectLst/>
              </a:rPr>
              <a:t>Description:</a:t>
            </a:r>
            <a:r>
              <a:rPr lang="en-US" sz="2000">
                <a:effectLst/>
              </a:rPr>
              <a:t> This summary lists the top 5 movies based on views in the first 91 days.</a:t>
            </a:r>
          </a:p>
          <a:p>
            <a:pPr marL="0" marR="0" indent="-228600">
              <a:spcBef>
                <a:spcPts val="0"/>
              </a:spcBef>
              <a:spcAft>
                <a:spcPts val="800"/>
              </a:spcAft>
              <a:buFont typeface="Arial" panose="020B0604020202020204" pitchFamily="34" charset="0"/>
              <a:buChar char="•"/>
            </a:pPr>
            <a:r>
              <a:rPr lang="en-US" sz="2000" b="1">
                <a:effectLst/>
              </a:rPr>
              <a:t>Relation to Call to Action:</a:t>
            </a:r>
            <a:r>
              <a:rPr lang="en-US" sz="2000">
                <a:effectLst/>
              </a:rPr>
              <a:t> This data reveals which movies gained the most traction quickly. Understanding these trends helps in making data-driven decisions about future movie productions and marketing strategies.</a:t>
            </a:r>
          </a:p>
          <a:p>
            <a:pPr indent="-228600">
              <a:buFont typeface="Arial" panose="020B0604020202020204" pitchFamily="34" charset="0"/>
              <a:buChar char="•"/>
            </a:pPr>
            <a:endParaRPr lang="en-US" sz="2000"/>
          </a:p>
        </p:txBody>
      </p:sp>
      <p:pic>
        <p:nvPicPr>
          <p:cNvPr id="4101" name="Picture 5">
            <a:extLst>
              <a:ext uri="{FF2B5EF4-FFF2-40B4-BE49-F238E27FC236}">
                <a16:creationId xmlns:a16="http://schemas.microsoft.com/office/drawing/2014/main" id="{793188EA-F7E8-FC94-4E64-02CBD754421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9814" r="15310" b="2"/>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4125" name="Rectangle 41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3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47A2F3F8-C1B3-158A-511F-0D6DE7FED50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Hours by Movie Rank</a:t>
            </a:r>
          </a:p>
        </p:txBody>
      </p:sp>
      <p:sp>
        <p:nvSpPr>
          <p:cNvPr id="53" name="Rectangle 5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91E1E332-B081-3A69-20F7-5ADD1E95305C}"/>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0" marR="0" indent="-228600">
              <a:spcBef>
                <a:spcPts val="0"/>
              </a:spcBef>
              <a:spcAft>
                <a:spcPts val="800"/>
              </a:spcAft>
              <a:buFont typeface="Arial" panose="020B0604020202020204" pitchFamily="34" charset="0"/>
              <a:buChar char="•"/>
            </a:pPr>
            <a:r>
              <a:rPr lang="en-US" sz="1800" b="1">
                <a:effectLst/>
              </a:rPr>
              <a:t>Description:</a:t>
            </a:r>
            <a:r>
              <a:rPr lang="en-US" sz="1800">
                <a:effectLst/>
              </a:rPr>
              <a:t> This Box Plot lists the hour watched for movies depending on current rank.</a:t>
            </a:r>
          </a:p>
          <a:p>
            <a:pPr marL="0" marR="0" indent="-228600">
              <a:spcBef>
                <a:spcPts val="0"/>
              </a:spcBef>
              <a:spcAft>
                <a:spcPts val="800"/>
              </a:spcAft>
              <a:buFont typeface="Arial" panose="020B0604020202020204" pitchFamily="34" charset="0"/>
              <a:buChar char="•"/>
            </a:pPr>
            <a:r>
              <a:rPr lang="en-US" sz="1800" b="1">
                <a:effectLst/>
              </a:rPr>
              <a:t>Relation to Call to Action:</a:t>
            </a:r>
            <a:r>
              <a:rPr lang="en-US" sz="1800">
                <a:effectLst/>
              </a:rPr>
              <a:t> This data reveals how movie rankings affect longevity of the movie. </a:t>
            </a:r>
            <a:r>
              <a:rPr lang="en-US" sz="1800"/>
              <a:t>Showing lower ranked movies as an area to cut cost for licensing or storage reasons quicker.</a:t>
            </a:r>
          </a:p>
        </p:txBody>
      </p:sp>
      <p:sp>
        <p:nvSpPr>
          <p:cNvPr id="55" name="Rectangle 5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0FFF29AE-C647-03FF-E91B-2B5BCADB42D7}"/>
              </a:ext>
            </a:extLst>
          </p:cNvPr>
          <p:cNvPicPr>
            <a:picLocks noGrp="1" noChangeAspect="1"/>
          </p:cNvPicPr>
          <p:nvPr>
            <p:ph type="pic" idx="1"/>
          </p:nvPr>
        </p:nvPicPr>
        <p:blipFill>
          <a:blip r:embed="rId2"/>
          <a:srcRect l="-61" t="1566" r="-1080" b="-1"/>
          <a:stretch/>
        </p:blipFill>
        <p:spPr>
          <a:xfrm>
            <a:off x="5987738" y="1778880"/>
            <a:ext cx="5628018" cy="3067369"/>
          </a:xfrm>
          <a:prstGeom prst="rect">
            <a:avLst/>
          </a:prstGeom>
        </p:spPr>
      </p:pic>
    </p:spTree>
    <p:extLst>
      <p:ext uri="{BB962C8B-B14F-4D97-AF65-F5344CB8AC3E}">
        <p14:creationId xmlns:p14="http://schemas.microsoft.com/office/powerpoint/2010/main" val="108744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7E7DD0A-A973-C712-7A89-436529150DC9}"/>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300" kern="1200">
                <a:solidFill>
                  <a:schemeClr val="tx1"/>
                </a:solidFill>
                <a:latin typeface="+mj-lt"/>
                <a:ea typeface="+mj-ea"/>
                <a:cs typeface="+mj-cs"/>
              </a:rPr>
              <a:t>Line Chart of Weekly Views for Top 5 Shows</a:t>
            </a:r>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06656468-F9C7-9813-1091-24A0340A5CD2}"/>
              </a:ext>
            </a:extLst>
          </p:cNvPr>
          <p:cNvPicPr>
            <a:picLocks noGrp="1" noChangeAspect="1"/>
          </p:cNvPicPr>
          <p:nvPr>
            <p:ph type="pic" idx="1"/>
          </p:nvPr>
        </p:nvPicPr>
        <p:blipFill>
          <a:blip r:embed="rId2"/>
          <a:srcRect l="6" r="26"/>
          <a:stretch/>
        </p:blipFill>
        <p:spPr>
          <a:xfrm>
            <a:off x="576244" y="1715104"/>
            <a:ext cx="5628018" cy="3194922"/>
          </a:xfrm>
          <a:prstGeom prst="rect">
            <a:avLst/>
          </a:prstGeom>
        </p:spPr>
      </p:pic>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4189E805-F205-B134-8720-840E3EAB5058}"/>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marL="0" marR="0" indent="-228600">
              <a:spcBef>
                <a:spcPts val="0"/>
              </a:spcBef>
              <a:spcAft>
                <a:spcPts val="800"/>
              </a:spcAft>
              <a:buFont typeface="Arial" panose="020B0604020202020204" pitchFamily="34" charset="0"/>
              <a:buChar char="•"/>
            </a:pPr>
            <a:r>
              <a:rPr lang="en-US" sz="1800" b="1">
                <a:effectLst/>
              </a:rPr>
              <a:t>Description:</a:t>
            </a:r>
            <a:r>
              <a:rPr lang="en-US" sz="1800">
                <a:effectLst/>
              </a:rPr>
              <a:t> This line chart shows the average weekly views for the top 5 shows.</a:t>
            </a:r>
          </a:p>
          <a:p>
            <a:pPr marL="0" marR="0" indent="-228600">
              <a:spcBef>
                <a:spcPts val="0"/>
              </a:spcBef>
              <a:spcAft>
                <a:spcPts val="800"/>
              </a:spcAft>
              <a:buFont typeface="Arial" panose="020B0604020202020204" pitchFamily="34" charset="0"/>
              <a:buChar char="•"/>
            </a:pPr>
            <a:r>
              <a:rPr lang="en-US" sz="1800" b="1">
                <a:effectLst/>
              </a:rPr>
              <a:t>Relation to Call to Action:</a:t>
            </a:r>
            <a:r>
              <a:rPr lang="en-US" sz="1800">
                <a:effectLst/>
              </a:rPr>
              <a:t> By identifying which shows maintain high viewership over time, Netflix can focus on producing similar content or ensuring continuous engagement with successful shows. This helps in optimizing content based on viewer habits.</a:t>
            </a:r>
          </a:p>
          <a:p>
            <a:pPr indent="-228600">
              <a:buFont typeface="Arial" panose="020B0604020202020204" pitchFamily="34" charset="0"/>
              <a:buChar char="•"/>
            </a:pPr>
            <a:endParaRPr lang="en-US" sz="1800"/>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65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5" name="Rectangle 718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1CC6F-BE9E-F311-B1B3-FF437AE6F809}"/>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Cumulative top 9 rankings</a:t>
            </a:r>
          </a:p>
        </p:txBody>
      </p:sp>
      <p:sp>
        <p:nvSpPr>
          <p:cNvPr id="7186" name="Rectangle 718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365D03B-7F02-5F43-D4D0-4F681D77526F}"/>
              </a:ext>
            </a:extLst>
          </p:cNvPr>
          <p:cNvSpPr>
            <a:spLocks noGrp="1"/>
          </p:cNvSpPr>
          <p:nvPr>
            <p:ph type="body" sz="half" idx="2"/>
          </p:nvPr>
        </p:nvSpPr>
        <p:spPr>
          <a:xfrm>
            <a:off x="793661" y="2599509"/>
            <a:ext cx="4530898" cy="3639450"/>
          </a:xfrm>
        </p:spPr>
        <p:txBody>
          <a:bodyPr vert="horz" lIns="91440" tIns="45720" rIns="91440" bIns="45720" rtlCol="0" anchor="ctr">
            <a:normAutofit/>
          </a:bodyPr>
          <a:lstStyle/>
          <a:p>
            <a:pPr marL="0" marR="0" indent="-228600">
              <a:spcBef>
                <a:spcPts val="0"/>
              </a:spcBef>
              <a:spcAft>
                <a:spcPts val="800"/>
              </a:spcAft>
              <a:buFont typeface="Arial" panose="020B0604020202020204" pitchFamily="34" charset="0"/>
              <a:buChar char="•"/>
            </a:pPr>
            <a:r>
              <a:rPr lang="en-US" sz="2000" b="1">
                <a:effectLst/>
              </a:rPr>
              <a:t>Description:</a:t>
            </a:r>
            <a:r>
              <a:rPr lang="en-US" sz="2000">
                <a:effectLst/>
              </a:rPr>
              <a:t> This chart highlights the top 9 countries by cumulative weeks in the Netflix Top 10, with the USA included.</a:t>
            </a:r>
          </a:p>
          <a:p>
            <a:pPr marL="0" marR="0" indent="-228600">
              <a:spcBef>
                <a:spcPts val="0"/>
              </a:spcBef>
              <a:spcAft>
                <a:spcPts val="800"/>
              </a:spcAft>
              <a:buFont typeface="Arial" panose="020B0604020202020204" pitchFamily="34" charset="0"/>
              <a:buChar char="•"/>
            </a:pPr>
            <a:r>
              <a:rPr lang="en-US" sz="2000" b="1">
                <a:effectLst/>
              </a:rPr>
              <a:t>Relation to Call to Action:</a:t>
            </a:r>
            <a:r>
              <a:rPr lang="en-US" sz="2000">
                <a:effectLst/>
              </a:rPr>
              <a:t> Identifying the countries with the most consistent top 10 performances can guide Netflix’s regional content strategies and marketing efforts. The inclusion of the USA helps in understanding its competitive position globally.</a:t>
            </a:r>
          </a:p>
          <a:p>
            <a:pPr indent="-228600">
              <a:buFont typeface="Arial" panose="020B0604020202020204" pitchFamily="34" charset="0"/>
              <a:buChar char="•"/>
            </a:pPr>
            <a:endParaRPr lang="en-US" sz="2000"/>
          </a:p>
        </p:txBody>
      </p:sp>
      <p:pic>
        <p:nvPicPr>
          <p:cNvPr id="7170" name="Picture 2">
            <a:extLst>
              <a:ext uri="{FF2B5EF4-FFF2-40B4-BE49-F238E27FC236}">
                <a16:creationId xmlns:a16="http://schemas.microsoft.com/office/drawing/2014/main" id="{B097CCF6-3CCE-54C4-0223-540F83189DC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4241" r="3895"/>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7188" name="Rectangle 718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67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E177219-136A-EC37-599F-032C273103A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Summary &amp; Recommendations</a:t>
            </a:r>
          </a:p>
        </p:txBody>
      </p:sp>
      <p:graphicFrame>
        <p:nvGraphicFramePr>
          <p:cNvPr id="8" name="Content Placeholder 5">
            <a:extLst>
              <a:ext uri="{FF2B5EF4-FFF2-40B4-BE49-F238E27FC236}">
                <a16:creationId xmlns:a16="http://schemas.microsoft.com/office/drawing/2014/main" id="{AE8A9AAF-3532-07AE-085E-FA51A863DDF2}"/>
              </a:ext>
            </a:extLst>
          </p:cNvPr>
          <p:cNvGraphicFramePr>
            <a:graphicFrameLocks noGrp="1"/>
          </p:cNvGraphicFramePr>
          <p:nvPr>
            <p:ph idx="1"/>
            <p:extLst>
              <p:ext uri="{D42A27DB-BD31-4B8C-83A1-F6EECF244321}">
                <p14:modId xmlns:p14="http://schemas.microsoft.com/office/powerpoint/2010/main" val="359519384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3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560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inherit</vt:lpstr>
      <vt:lpstr>Office Theme</vt:lpstr>
      <vt:lpstr>Netflix Analysis</vt:lpstr>
      <vt:lpstr>Call to Action</vt:lpstr>
      <vt:lpstr>Hours viewed shows vs. films</vt:lpstr>
      <vt:lpstr>Top 10 Shows by Hours Viewed</vt:lpstr>
      <vt:lpstr>Most Popular Movies</vt:lpstr>
      <vt:lpstr>Hours by Movie Rank</vt:lpstr>
      <vt:lpstr>Line Chart of Weekly Views for Top 5 Shows</vt:lpstr>
      <vt:lpstr>Cumulative top 9 rankings</vt:lpstr>
      <vt:lpstr>Summary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Damico</dc:creator>
  <cp:lastModifiedBy>Joseph Damico</cp:lastModifiedBy>
  <cp:revision>1</cp:revision>
  <dcterms:created xsi:type="dcterms:W3CDTF">2024-09-08T02:44:27Z</dcterms:created>
  <dcterms:modified xsi:type="dcterms:W3CDTF">2024-09-08T04:46:55Z</dcterms:modified>
</cp:coreProperties>
</file>