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E4DE-3D76-605D-1FA1-E91BCE42A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4ECA1-5046-2DF5-0543-E2272374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8EEA8-1664-BBA9-DD5C-E69F71E9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176A-22B9-9361-838A-A81ADF86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0BB3-8C4B-FBF0-E043-CCB1827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5F99-9745-8962-EEDA-2B6B8937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44043-958C-6395-0F95-A73FF298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542B-9576-16D0-3FF9-11969E6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A664F-A05B-A8CD-4383-CAAE2EBA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196F-091C-36CA-6924-EAB2A098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D7A54-E8B0-C009-AA9F-045AA0E60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4482A-8799-38FA-C3F3-220A8668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3D46-690F-3F4C-C113-0670613F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457F-EDF2-23C9-BD73-3FA634A1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6BCD-89A7-509A-2E0E-960343B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0EF0-1233-EC11-D06A-32FED122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F172-7962-FB73-D34B-6E40B204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5279-398A-BD38-0A04-17B7BD5B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DAD8-BB31-3FE4-AA5C-1E743141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8A9D-A96A-6B50-CF00-A239342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3E6-0A8C-BFB3-A6BC-BCA7540F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FB539-D22E-A1BB-EEE9-37DD86A9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223A-20A6-38C9-99F0-D57563F3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3341-7CDB-FCBA-263F-73E0FBB5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38FB-D572-9167-9187-66A23D59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3432-FFFE-141C-676E-9B938B1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E313-397C-4812-1A9B-1E96489A5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D5F2-5E3C-566C-7FB1-5A13C7B7D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EB6D-BB0D-E8AD-8E02-CA6D734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3738B-8F17-3EDC-DFFD-D2619E33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A286-8D35-18AE-B84B-66F16FC9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BA14-2B30-D0B1-0489-0463E387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6633-3ABA-159A-1B42-B486B5E0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C3748-F3EF-CF17-A303-EBD01785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D2C57-D797-160A-9CD8-7A9810669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2229B-2045-2C7E-CB44-17EB044BC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1C99-A748-3E80-3C4B-0FB0268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C1593-6E45-451D-92C0-0B8AE51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FB90-8ADA-1247-C9B2-2293F44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912C-E76D-1554-6E10-EB941C93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7ED4A-29A0-F07E-3BEA-D71B19AB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F0852-4CE8-07E7-80F6-FA346AD4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17CC3-EF9C-0B27-CB1B-79F484D4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EDF8E-4E64-63AA-9B90-BFEC5B84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3469-B028-DE1D-158D-7FA00BBA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A0F5-8713-1E02-8348-A959685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F1E5-02DB-CEA4-2D6E-F2C762E4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A6A7-2FB7-1E06-419F-7FA294F5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451DF-7782-244B-80F9-A3714ACD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6C1F-4251-F716-C589-4ED2B980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6D45F-9FB0-CBEF-2898-E51C3A88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F112-C60A-3D8B-4807-B0D93FF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B423-A8A7-2D89-5B7B-E91D4F3C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2F725-CA8B-A7FE-FBC0-039F6E084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820E-9F0F-E552-DEB6-805D1588F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515C-2EA0-104A-31D6-09F3D44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AC5B5-236B-692C-A847-819875DE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B350-C4E9-10C7-860B-7D5D8351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8F802-EFDD-B6BF-189F-97B6805B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1D21-D604-A5AA-959E-04BC94D7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DB5E-B711-C771-D540-D9DA3F240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BAAF9-051C-407B-A72C-9CE91DAB936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EF8D-1AED-EE57-7A79-0E07548BF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C936-062A-BC92-11D8-D517C946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5365D-B184-491C-94C9-EA4570250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90E7-D888-C38F-C13B-94300A76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TSA Complaint Data Analysis</a:t>
            </a:r>
            <a:endParaRPr lang="en-US" sz="5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A58E6-016B-F0B8-C1DA-798871AE9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it-IT" b="1" i="0" u="none" strike="noStrike">
                <a:effectLst/>
                <a:latin typeface="inherit"/>
              </a:rPr>
              <a:t>DSC640-T301 Data Presentation &amp; Visualization</a:t>
            </a:r>
          </a:p>
          <a:p>
            <a:pPr algn="l"/>
            <a:r>
              <a:rPr lang="it-IT" b="1">
                <a:latin typeface="inherit"/>
              </a:rPr>
              <a:t>Joseph Damico</a:t>
            </a:r>
            <a:endParaRPr lang="it-IT" b="1" i="0">
              <a:effectLst/>
              <a:latin typeface="inherit"/>
            </a:endParaRPr>
          </a:p>
          <a:p>
            <a:pPr algn="l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73489D5-4AF7-B91A-17FF-1A9E56FD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95E45D19-BCE0-4E58-AB50-45D6C7491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2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4B34A-65FE-7FC6-7D26-177B4CE6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&amp; Purpose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5AEA-8D68-20E0-B1B2-844C771D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presentation analyzes TSA complaint data to identify trends, patterns, and opportunities for improvement in passenger experience and security processes.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b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provide TSA decision-makers with actionable insights into complaint patterns across airports, complaint categories, and time. This analysis will inform targeted improvements in TSA procedures.</a:t>
            </a:r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607C1-835C-370F-8440-4F792C18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4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5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BFF3B-913C-8488-5738-77D6237F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effectLst/>
              </a:rPr>
              <a:t>Overview of Data</a:t>
            </a:r>
            <a:endParaRPr lang="en-US" sz="4000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F19268-F76F-89C0-27BE-E5200CA6675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" b="-2"/>
          <a:stretch/>
        </p:blipFill>
        <p:spPr bwMode="auto">
          <a:xfrm>
            <a:off x="687433" y="2478024"/>
            <a:ext cx="6227602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46E9-AD99-2B60-A95A-7FEA1E6C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</a:rPr>
              <a:t>Data Overview</a:t>
            </a:r>
            <a:endParaRPr lang="en-US" sz="1300" dirty="0">
              <a:effectLst/>
            </a:endParaRP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</a:rPr>
              <a:t>Data Sources: TSA complaints categorized by airport, complaint type, and subcategory.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</a:rPr>
              <a:t>Additional geographic information from IATA/ICAO data to map complaint locations.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300" dirty="0">
                <a:effectLst/>
              </a:rPr>
              <a:t>Time Period: Data spans multiple years, providing a comprehensive view of complaint trends.</a:t>
            </a: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effectLst/>
              </a:rPr>
              <a:t>Goal</a:t>
            </a:r>
            <a:br>
              <a:rPr lang="en-US" sz="1300" dirty="0">
                <a:effectLst/>
              </a:rPr>
            </a:br>
            <a:r>
              <a:rPr lang="en-US" sz="1300" dirty="0">
                <a:effectLst/>
              </a:rPr>
              <a:t>Identify key areas and times where complaints are highest to help TSA allocate resources effectively and improve overall passenger satisfaction.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4269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521A6-5188-BFE6-74F1-E679221F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effectLst/>
              </a:rPr>
              <a:t>Top Airports by Complaint Count</a:t>
            </a:r>
            <a:endParaRPr lang="en-US" sz="400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271398-56E1-84EB-92AC-41AF3475E9C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3" r="2" b="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2387-D10D-B094-6E31-C78D666B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Top Airports by Complaint Volume</a:t>
            </a:r>
            <a:br>
              <a:rPr lang="en-US" sz="1700">
                <a:effectLst/>
              </a:rPr>
            </a:br>
            <a:r>
              <a:rPr lang="en-US" sz="1700">
                <a:effectLst/>
              </a:rPr>
              <a:t>The airports with the highest complaint volumes are major national hubs, indicating areas with significant passenger traffic and TSA interactions.</a:t>
            </a: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Key Airports</a:t>
            </a:r>
            <a:endParaRPr lang="en-US" sz="1700">
              <a:effectLst/>
            </a:endParaRP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The top 10 airports by complaint volume include LAX, JFK, ATL.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High complaint counts suggest these locations may require targeted improvements in TSA procedures.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941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3AA2F-3427-150D-048B-834ECC84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>
                <a:effectLst/>
              </a:rPr>
              <a:t>Distribution of Complaint Counts by Major Airports</a:t>
            </a:r>
            <a:endParaRPr lang="en-US" sz="3700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2DA836-297A-F440-FE77-0687B441ED8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" b="-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0F107-7E84-4D34-81FE-5F329667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Complaint Variability by Airport</a:t>
            </a:r>
            <a:br>
              <a:rPr lang="en-US" sz="1700">
                <a:effectLst/>
              </a:rPr>
            </a:br>
            <a:r>
              <a:rPr lang="en-US" sz="1700">
                <a:effectLst/>
              </a:rPr>
              <a:t>This box plot shows the range and variability of complaints across major airports.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Airports with a wide range of complaints indicate potential operational inconsistencies.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Consistently high-complaint airports may benefit from resource reallocation or process review to manage passenger expectations and reduce complaints.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3774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80039-20ED-249E-E73C-FE8DBE1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effectLst/>
              </a:rPr>
              <a:t>Top Complaint Categories</a:t>
            </a:r>
            <a:endParaRPr lang="en-US" sz="400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7356AF-FD15-274B-1EC6-BC066B76A53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r="7805" b="-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AD487-17CE-28D1-9472-F31AEC54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Top Complaint Categories</a:t>
            </a:r>
            <a:br>
              <a:rPr lang="en-US" sz="1500">
                <a:effectLst/>
              </a:rPr>
            </a:br>
            <a:r>
              <a:rPr lang="en-US" sz="1500">
                <a:effectLst/>
              </a:rPr>
              <a:t>Certain categories account for a large portion of complaints. Focusing on these areas can improve passenger experience and reduce overall complaint volumes.</a:t>
            </a:r>
          </a:p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Key Categories</a:t>
            </a:r>
            <a:endParaRPr lang="en-US" sz="1500">
              <a:effectLst/>
            </a:endParaRP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500">
                <a:effectLst/>
              </a:rPr>
              <a:t>The most common complaints are related to </a:t>
            </a:r>
            <a:r>
              <a:rPr lang="en-US" sz="1500" b="1">
                <a:effectLst/>
              </a:rPr>
              <a:t>Expedited Passenger Screening Program</a:t>
            </a:r>
            <a:r>
              <a:rPr lang="en-US" sz="1500">
                <a:effectLst/>
              </a:rPr>
              <a:t>, </a:t>
            </a:r>
            <a:r>
              <a:rPr lang="en-US" sz="1500" b="1">
                <a:effectLst/>
              </a:rPr>
              <a:t>Property Mishandling</a:t>
            </a:r>
            <a:r>
              <a:rPr lang="en-US" sz="1500">
                <a:effectLst/>
              </a:rPr>
              <a:t>, and </a:t>
            </a:r>
            <a:r>
              <a:rPr lang="en-US" sz="1500" b="1">
                <a:effectLst/>
              </a:rPr>
              <a:t>Customer Service</a:t>
            </a:r>
            <a:r>
              <a:rPr lang="en-US" sz="1500">
                <a:effectLst/>
              </a:rPr>
              <a:t>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500">
                <a:effectLst/>
              </a:rPr>
              <a:t>Improvements in these areas can have a significant impact on reducing complaints.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2825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34B54-04E9-A7D3-87AA-0306E608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effectLst/>
              </a:rPr>
              <a:t>Monthly Complaint Trends</a:t>
            </a:r>
            <a:endParaRPr lang="en-US" sz="400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9959C2-AED9-5530-B24E-5C030885389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9" r="2" b="8739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905BC-5603-284A-BF99-61175F85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Monthly Trends in Complaint Volume</a:t>
            </a:r>
            <a:br>
              <a:rPr lang="en-US" sz="1700">
                <a:effectLst/>
              </a:rPr>
            </a:br>
            <a:r>
              <a:rPr lang="en-US" sz="1700">
                <a:effectLst/>
              </a:rPr>
              <a:t>This heatmap displays complaint volumes by month and year, showing trends and seasonal patterns.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Noticeable peaks in certain months suggest that complaint volumes are influenced by seasonal travel trends.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TSA may consider increasing resources or reviewing processes during high-complaint months (e.g., summer and holiday travel periods).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168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263B6-568B-2450-7942-A7AFDEC6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Geographic Distribution of Complaints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AB953D5-C419-C77E-432E-33FF838B3A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992" r="11992"/>
          <a:stretch>
            <a:fillRect/>
          </a:stretch>
        </p:blipFill>
        <p:spPr>
          <a:xfrm>
            <a:off x="630936" y="1274599"/>
            <a:ext cx="5458968" cy="4308802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81BCC-1C16-3CA1-47CD-8EE2969C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>
                <a:effectLst/>
              </a:rPr>
              <a:t>This map highlights the geographic distribution of TSA complaints, with larger markers indicating higher complaint volumes.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>
                <a:effectLst/>
              </a:rPr>
              <a:t>Major hubs, especially in regions like the Midwest and northeast experience higher complaint rates.</a:t>
            </a:r>
          </a:p>
          <a:p>
            <a:pPr marL="342900" marR="0" lvl="0" indent="-228600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>
                <a:effectLst/>
              </a:rPr>
              <a:t>Regional focus on high-complaint areas may allow TSA to address localized issues effectively.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06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71A93-A61B-E01A-971D-7E17B8D9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to Action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40BF0-3742-A4DB-303E-003C5799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b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the analysis, I recommend the following actions to improve TSA operations and reduce complaints: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High-Complaint Airports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Concentrate efforts on high-complaint locations such as LAX, JFK, EWR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 Key Complaint Categories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Improve handling procedures for property and customer service, which account for a large share of complaints.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 for High-Complaint Periods</a:t>
            </a: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Allocate additional resources during peak months (e.g., summer and holiday travel seasons) to manage increased passenger volumes.</a:t>
            </a:r>
          </a:p>
          <a:p>
            <a:pPr marL="0" marR="0" indent="0">
              <a:spcAft>
                <a:spcPts val="800"/>
              </a:spcAft>
              <a:buNone/>
            </a:pPr>
            <a:r>
              <a:rPr lang="en-US" sz="17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b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implementing these actions, TSA can enhance passenger satisfaction, streamline security processes, and reduce overall complaint volumes.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285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inherit</vt:lpstr>
      <vt:lpstr>Office Theme</vt:lpstr>
      <vt:lpstr>TSA Complaint Data Analysis</vt:lpstr>
      <vt:lpstr>Introduction &amp; Purpose</vt:lpstr>
      <vt:lpstr>Overview of Data</vt:lpstr>
      <vt:lpstr>Top Airports by Complaint Count</vt:lpstr>
      <vt:lpstr>Distribution of Complaint Counts by Major Airports</vt:lpstr>
      <vt:lpstr>Top Complaint Categories</vt:lpstr>
      <vt:lpstr>Monthly Complaint Trends</vt:lpstr>
      <vt:lpstr>Geographic Distribution of Complaints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Damico</dc:creator>
  <cp:lastModifiedBy>Joseph Damico</cp:lastModifiedBy>
  <cp:revision>1</cp:revision>
  <dcterms:created xsi:type="dcterms:W3CDTF">2024-11-03T17:11:13Z</dcterms:created>
  <dcterms:modified xsi:type="dcterms:W3CDTF">2024-11-03T17:50:58Z</dcterms:modified>
</cp:coreProperties>
</file>