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446F40-2601-4258-93D3-0645E898005C}" v="48" dt="2024-04-23T18:31:55.701"/>
    <p1510:client id="{741949F1-FC4C-4953-9D4F-47896365079C}" v="45" dt="2024-04-23T20:57:26.9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115" d="100"/>
          <a:sy n="115" d="100"/>
        </p:scale>
        <p:origin x="744"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ar Kadkhoda Masoum Ali" userId="3d8a9fd0-7f7d-41b9-90e1-9b9a2d76abe3" providerId="ADAL" clId="{741949F1-FC4C-4953-9D4F-47896365079C}"/>
    <pc:docChg chg="modSld">
      <pc:chgData name="Sahar Kadkhoda Masoum Ali" userId="3d8a9fd0-7f7d-41b9-90e1-9b9a2d76abe3" providerId="ADAL" clId="{741949F1-FC4C-4953-9D4F-47896365079C}" dt="2024-04-23T20:57:26.947" v="57" actId="20577"/>
      <pc:docMkLst>
        <pc:docMk/>
      </pc:docMkLst>
      <pc:sldChg chg="modSp mod modAnim">
        <pc:chgData name="Sahar Kadkhoda Masoum Ali" userId="3d8a9fd0-7f7d-41b9-90e1-9b9a2d76abe3" providerId="ADAL" clId="{741949F1-FC4C-4953-9D4F-47896365079C}" dt="2024-04-23T20:57:26.947" v="57" actId="20577"/>
        <pc:sldMkLst>
          <pc:docMk/>
          <pc:sldMk cId="430591984" sldId="259"/>
        </pc:sldMkLst>
        <pc:spChg chg="mod">
          <ac:chgData name="Sahar Kadkhoda Masoum Ali" userId="3d8a9fd0-7f7d-41b9-90e1-9b9a2d76abe3" providerId="ADAL" clId="{741949F1-FC4C-4953-9D4F-47896365079C}" dt="2024-04-23T20:55:28.883" v="18" actId="20577"/>
          <ac:spMkLst>
            <pc:docMk/>
            <pc:sldMk cId="430591984" sldId="259"/>
            <ac:spMk id="3" creationId="{AA11EDAB-A83E-6A4C-D743-2E3EDD25BE70}"/>
          </ac:spMkLst>
        </pc:spChg>
        <pc:spChg chg="mod">
          <ac:chgData name="Sahar Kadkhoda Masoum Ali" userId="3d8a9fd0-7f7d-41b9-90e1-9b9a2d76abe3" providerId="ADAL" clId="{741949F1-FC4C-4953-9D4F-47896365079C}" dt="2024-04-23T20:57:26.947" v="57" actId="20577"/>
          <ac:spMkLst>
            <pc:docMk/>
            <pc:sldMk cId="430591984" sldId="259"/>
            <ac:spMk id="10" creationId="{6B6F5C47-71C6-023D-C591-16E3B820CFF6}"/>
          </ac:spMkLst>
        </pc:spChg>
        <pc:graphicFrameChg chg="mod modGraphic">
          <ac:chgData name="Sahar Kadkhoda Masoum Ali" userId="3d8a9fd0-7f7d-41b9-90e1-9b9a2d76abe3" providerId="ADAL" clId="{741949F1-FC4C-4953-9D4F-47896365079C}" dt="2024-04-23T20:56:14.866" v="32" actId="14734"/>
          <ac:graphicFrameMkLst>
            <pc:docMk/>
            <pc:sldMk cId="430591984" sldId="259"/>
            <ac:graphicFrameMk id="8" creationId="{04E42C88-379F-AD4A-4FC0-B1CC7577B70B}"/>
          </ac:graphicFrameMkLst>
        </pc:graphicFrameChg>
        <pc:picChg chg="mod">
          <ac:chgData name="Sahar Kadkhoda Masoum Ali" userId="3d8a9fd0-7f7d-41b9-90e1-9b9a2d76abe3" providerId="ADAL" clId="{741949F1-FC4C-4953-9D4F-47896365079C}" dt="2024-04-23T20:56:20.171" v="33" actId="1076"/>
          <ac:picMkLst>
            <pc:docMk/>
            <pc:sldMk cId="430591984" sldId="259"/>
            <ac:picMk id="9" creationId="{2C9CEA45-57D3-4ADE-FE8E-C10A556E5508}"/>
          </ac:picMkLst>
        </pc:picChg>
        <pc:picChg chg="mod">
          <ac:chgData name="Sahar Kadkhoda Masoum Ali" userId="3d8a9fd0-7f7d-41b9-90e1-9b9a2d76abe3" providerId="ADAL" clId="{741949F1-FC4C-4953-9D4F-47896365079C}" dt="2024-04-23T20:56:22.786" v="34" actId="1076"/>
          <ac:picMkLst>
            <pc:docMk/>
            <pc:sldMk cId="430591984" sldId="259"/>
            <ac:picMk id="2052" creationId="{1E04AFF1-B462-160C-CCB1-579BEB029FF2}"/>
          </ac:picMkLst>
        </pc:picChg>
        <pc:picChg chg="mod">
          <ac:chgData name="Sahar Kadkhoda Masoum Ali" userId="3d8a9fd0-7f7d-41b9-90e1-9b9a2d76abe3" providerId="ADAL" clId="{741949F1-FC4C-4953-9D4F-47896365079C}" dt="2024-04-23T20:56:25.171" v="35" actId="1076"/>
          <ac:picMkLst>
            <pc:docMk/>
            <pc:sldMk cId="430591984" sldId="259"/>
            <ac:picMk id="2056" creationId="{E6796FF5-EB55-04AD-0573-D8150BEF654C}"/>
          </ac:picMkLst>
        </pc:picChg>
      </pc:sldChg>
    </pc:docChg>
  </pc:docChgLst>
  <pc:docChgLst>
    <pc:chgData name="Sahar Kadkhoda Masoum Ali" userId="3d8a9fd0-7f7d-41b9-90e1-9b9a2d76abe3" providerId="ADAL" clId="{63446F40-2601-4258-93D3-0645E898005C}"/>
    <pc:docChg chg="custSel addSld modSld">
      <pc:chgData name="Sahar Kadkhoda Masoum Ali" userId="3d8a9fd0-7f7d-41b9-90e1-9b9a2d76abe3" providerId="ADAL" clId="{63446F40-2601-4258-93D3-0645E898005C}" dt="2024-04-23T18:36:14.276" v="327"/>
      <pc:docMkLst>
        <pc:docMk/>
      </pc:docMkLst>
      <pc:sldChg chg="modSp mod">
        <pc:chgData name="Sahar Kadkhoda Masoum Ali" userId="3d8a9fd0-7f7d-41b9-90e1-9b9a2d76abe3" providerId="ADAL" clId="{63446F40-2601-4258-93D3-0645E898005C}" dt="2024-04-23T18:30:56.399" v="290" actId="113"/>
        <pc:sldMkLst>
          <pc:docMk/>
          <pc:sldMk cId="2677536568" sldId="257"/>
        </pc:sldMkLst>
        <pc:spChg chg="mod">
          <ac:chgData name="Sahar Kadkhoda Masoum Ali" userId="3d8a9fd0-7f7d-41b9-90e1-9b9a2d76abe3" providerId="ADAL" clId="{63446F40-2601-4258-93D3-0645E898005C}" dt="2024-04-23T18:30:56.399" v="290" actId="113"/>
          <ac:spMkLst>
            <pc:docMk/>
            <pc:sldMk cId="2677536568" sldId="257"/>
            <ac:spMk id="3" creationId="{1A452CA4-A3C6-0DEB-3EBC-EBF7838562E1}"/>
          </ac:spMkLst>
        </pc:spChg>
      </pc:sldChg>
      <pc:sldChg chg="modSp mod">
        <pc:chgData name="Sahar Kadkhoda Masoum Ali" userId="3d8a9fd0-7f7d-41b9-90e1-9b9a2d76abe3" providerId="ADAL" clId="{63446F40-2601-4258-93D3-0645E898005C}" dt="2024-04-23T18:33:25.940" v="320" actId="20577"/>
        <pc:sldMkLst>
          <pc:docMk/>
          <pc:sldMk cId="3808211538" sldId="258"/>
        </pc:sldMkLst>
        <pc:spChg chg="mod">
          <ac:chgData name="Sahar Kadkhoda Masoum Ali" userId="3d8a9fd0-7f7d-41b9-90e1-9b9a2d76abe3" providerId="ADAL" clId="{63446F40-2601-4258-93D3-0645E898005C}" dt="2024-04-23T18:33:25.940" v="320" actId="20577"/>
          <ac:spMkLst>
            <pc:docMk/>
            <pc:sldMk cId="3808211538" sldId="258"/>
            <ac:spMk id="5" creationId="{65E60095-470E-B2FE-0CA8-81DD6A8DA70C}"/>
          </ac:spMkLst>
        </pc:spChg>
      </pc:sldChg>
      <pc:sldChg chg="addSp modSp mod modAnim">
        <pc:chgData name="Sahar Kadkhoda Masoum Ali" userId="3d8a9fd0-7f7d-41b9-90e1-9b9a2d76abe3" providerId="ADAL" clId="{63446F40-2601-4258-93D3-0645E898005C}" dt="2024-04-23T18:32:23.546" v="299" actId="255"/>
        <pc:sldMkLst>
          <pc:docMk/>
          <pc:sldMk cId="430591984" sldId="259"/>
        </pc:sldMkLst>
        <pc:spChg chg="mod">
          <ac:chgData name="Sahar Kadkhoda Masoum Ali" userId="3d8a9fd0-7f7d-41b9-90e1-9b9a2d76abe3" providerId="ADAL" clId="{63446F40-2601-4258-93D3-0645E898005C}" dt="2024-04-23T18:31:55.701" v="297" actId="108"/>
          <ac:spMkLst>
            <pc:docMk/>
            <pc:sldMk cId="430591984" sldId="259"/>
            <ac:spMk id="3" creationId="{AA11EDAB-A83E-6A4C-D743-2E3EDD25BE70}"/>
          </ac:spMkLst>
        </pc:spChg>
        <pc:spChg chg="add mod">
          <ac:chgData name="Sahar Kadkhoda Masoum Ali" userId="3d8a9fd0-7f7d-41b9-90e1-9b9a2d76abe3" providerId="ADAL" clId="{63446F40-2601-4258-93D3-0645E898005C}" dt="2024-04-23T18:31:41.284" v="293" actId="108"/>
          <ac:spMkLst>
            <pc:docMk/>
            <pc:sldMk cId="430591984" sldId="259"/>
            <ac:spMk id="10" creationId="{6B6F5C47-71C6-023D-C591-16E3B820CFF6}"/>
          </ac:spMkLst>
        </pc:spChg>
        <pc:graphicFrameChg chg="mod modGraphic">
          <ac:chgData name="Sahar Kadkhoda Masoum Ali" userId="3d8a9fd0-7f7d-41b9-90e1-9b9a2d76abe3" providerId="ADAL" clId="{63446F40-2601-4258-93D3-0645E898005C}" dt="2024-04-23T18:32:23.546" v="299" actId="255"/>
          <ac:graphicFrameMkLst>
            <pc:docMk/>
            <pc:sldMk cId="430591984" sldId="259"/>
            <ac:graphicFrameMk id="8" creationId="{04E42C88-379F-AD4A-4FC0-B1CC7577B70B}"/>
          </ac:graphicFrameMkLst>
        </pc:graphicFrameChg>
        <pc:picChg chg="mod">
          <ac:chgData name="Sahar Kadkhoda Masoum Ali" userId="3d8a9fd0-7f7d-41b9-90e1-9b9a2d76abe3" providerId="ADAL" clId="{63446F40-2601-4258-93D3-0645E898005C}" dt="2024-04-23T18:20:34.366" v="35" actId="1038"/>
          <ac:picMkLst>
            <pc:docMk/>
            <pc:sldMk cId="430591984" sldId="259"/>
            <ac:picMk id="9" creationId="{2C9CEA45-57D3-4ADE-FE8E-C10A556E5508}"/>
          </ac:picMkLst>
        </pc:picChg>
        <pc:picChg chg="mod">
          <ac:chgData name="Sahar Kadkhoda Masoum Ali" userId="3d8a9fd0-7f7d-41b9-90e1-9b9a2d76abe3" providerId="ADAL" clId="{63446F40-2601-4258-93D3-0645E898005C}" dt="2024-04-23T18:20:34.366" v="35" actId="1038"/>
          <ac:picMkLst>
            <pc:docMk/>
            <pc:sldMk cId="430591984" sldId="259"/>
            <ac:picMk id="2052" creationId="{1E04AFF1-B462-160C-CCB1-579BEB029FF2}"/>
          </ac:picMkLst>
        </pc:picChg>
        <pc:picChg chg="mod">
          <ac:chgData name="Sahar Kadkhoda Masoum Ali" userId="3d8a9fd0-7f7d-41b9-90e1-9b9a2d76abe3" providerId="ADAL" clId="{63446F40-2601-4258-93D3-0645E898005C}" dt="2024-04-23T18:20:34.366" v="35" actId="1038"/>
          <ac:picMkLst>
            <pc:docMk/>
            <pc:sldMk cId="430591984" sldId="259"/>
            <ac:picMk id="2056" creationId="{E6796FF5-EB55-04AD-0573-D8150BEF654C}"/>
          </ac:picMkLst>
        </pc:picChg>
      </pc:sldChg>
      <pc:sldChg chg="modSp new mod">
        <pc:chgData name="Sahar Kadkhoda Masoum Ali" userId="3d8a9fd0-7f7d-41b9-90e1-9b9a2d76abe3" providerId="ADAL" clId="{63446F40-2601-4258-93D3-0645E898005C}" dt="2024-04-23T18:34:04.894" v="321"/>
        <pc:sldMkLst>
          <pc:docMk/>
          <pc:sldMk cId="2424205796" sldId="260"/>
        </pc:sldMkLst>
        <pc:spChg chg="mod">
          <ac:chgData name="Sahar Kadkhoda Masoum Ali" userId="3d8a9fd0-7f7d-41b9-90e1-9b9a2d76abe3" providerId="ADAL" clId="{63446F40-2601-4258-93D3-0645E898005C}" dt="2024-04-23T18:34:04.894" v="321"/>
          <ac:spMkLst>
            <pc:docMk/>
            <pc:sldMk cId="2424205796" sldId="260"/>
            <ac:spMk id="2" creationId="{A9BA4D9C-7E9C-F9B0-3C60-9CE2054E5333}"/>
          </ac:spMkLst>
        </pc:spChg>
      </pc:sldChg>
      <pc:sldChg chg="modSp new mod">
        <pc:chgData name="Sahar Kadkhoda Masoum Ali" userId="3d8a9fd0-7f7d-41b9-90e1-9b9a2d76abe3" providerId="ADAL" clId="{63446F40-2601-4258-93D3-0645E898005C}" dt="2024-04-23T18:34:28.010" v="323"/>
        <pc:sldMkLst>
          <pc:docMk/>
          <pc:sldMk cId="2962888479" sldId="261"/>
        </pc:sldMkLst>
        <pc:spChg chg="mod">
          <ac:chgData name="Sahar Kadkhoda Masoum Ali" userId="3d8a9fd0-7f7d-41b9-90e1-9b9a2d76abe3" providerId="ADAL" clId="{63446F40-2601-4258-93D3-0645E898005C}" dt="2024-04-23T18:34:28.010" v="323"/>
          <ac:spMkLst>
            <pc:docMk/>
            <pc:sldMk cId="2962888479" sldId="261"/>
            <ac:spMk id="2" creationId="{5EEFE5C6-5D83-E3A5-198A-C877380E3408}"/>
          </ac:spMkLst>
        </pc:spChg>
      </pc:sldChg>
      <pc:sldChg chg="new">
        <pc:chgData name="Sahar Kadkhoda Masoum Ali" userId="3d8a9fd0-7f7d-41b9-90e1-9b9a2d76abe3" providerId="ADAL" clId="{63446F40-2601-4258-93D3-0645E898005C}" dt="2024-04-23T18:34:30.142" v="324" actId="680"/>
        <pc:sldMkLst>
          <pc:docMk/>
          <pc:sldMk cId="486692420" sldId="262"/>
        </pc:sldMkLst>
      </pc:sldChg>
      <pc:sldChg chg="modSp new mod">
        <pc:chgData name="Sahar Kadkhoda Masoum Ali" userId="3d8a9fd0-7f7d-41b9-90e1-9b9a2d76abe3" providerId="ADAL" clId="{63446F40-2601-4258-93D3-0645E898005C}" dt="2024-04-23T18:36:14.276" v="327"/>
        <pc:sldMkLst>
          <pc:docMk/>
          <pc:sldMk cId="3135248043" sldId="263"/>
        </pc:sldMkLst>
        <pc:spChg chg="mod">
          <ac:chgData name="Sahar Kadkhoda Masoum Ali" userId="3d8a9fd0-7f7d-41b9-90e1-9b9a2d76abe3" providerId="ADAL" clId="{63446F40-2601-4258-93D3-0645E898005C}" dt="2024-04-23T18:35:54.624" v="326"/>
          <ac:spMkLst>
            <pc:docMk/>
            <pc:sldMk cId="3135248043" sldId="263"/>
            <ac:spMk id="2" creationId="{F4565AA6-736B-F5BA-9AB8-27B60CEEBE69}"/>
          </ac:spMkLst>
        </pc:spChg>
        <pc:spChg chg="mod">
          <ac:chgData name="Sahar Kadkhoda Masoum Ali" userId="3d8a9fd0-7f7d-41b9-90e1-9b9a2d76abe3" providerId="ADAL" clId="{63446F40-2601-4258-93D3-0645E898005C}" dt="2024-04-23T18:36:14.276" v="327"/>
          <ac:spMkLst>
            <pc:docMk/>
            <pc:sldMk cId="3135248043" sldId="263"/>
            <ac:spMk id="3" creationId="{1578B382-79BC-A01C-2051-3E9144DD08C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F4CAC02-6D98-4613-9552-52C470B4E04B}" type="datetimeFigureOut">
              <a:rPr lang="nb-NO" smtClean="0"/>
              <a:t>23.04.2024</a:t>
            </a:fld>
            <a:endParaRPr lang="nb-NO"/>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nb-NO"/>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C8D6A7D-3ABA-45CB-9C97-6F98AEBB2E14}" type="slidenum">
              <a:rPr lang="nb-NO" smtClean="0"/>
              <a:t>‹#›</a:t>
            </a:fld>
            <a:endParaRPr lang="nb-NO"/>
          </a:p>
        </p:txBody>
      </p:sp>
    </p:spTree>
    <p:extLst>
      <p:ext uri="{BB962C8B-B14F-4D97-AF65-F5344CB8AC3E}">
        <p14:creationId xmlns:p14="http://schemas.microsoft.com/office/powerpoint/2010/main" val="2479625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CAC02-6D98-4613-9552-52C470B4E04B}" type="datetimeFigureOut">
              <a:rPr lang="nb-NO" smtClean="0"/>
              <a:t>23.04.2024</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4C8D6A7D-3ABA-45CB-9C97-6F98AEBB2E14}" type="slidenum">
              <a:rPr lang="nb-NO" smtClean="0"/>
              <a:t>‹#›</a:t>
            </a:fld>
            <a:endParaRPr lang="nb-NO"/>
          </a:p>
        </p:txBody>
      </p:sp>
    </p:spTree>
    <p:extLst>
      <p:ext uri="{BB962C8B-B14F-4D97-AF65-F5344CB8AC3E}">
        <p14:creationId xmlns:p14="http://schemas.microsoft.com/office/powerpoint/2010/main" val="857053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F4CAC02-6D98-4613-9552-52C470B4E04B}" type="datetimeFigureOut">
              <a:rPr lang="nb-NO" smtClean="0"/>
              <a:t>23.04.2024</a:t>
            </a:fld>
            <a:endParaRPr lang="nb-NO"/>
          </a:p>
        </p:txBody>
      </p:sp>
      <p:sp>
        <p:nvSpPr>
          <p:cNvPr id="5" name="Footer Placeholder 4"/>
          <p:cNvSpPr>
            <a:spLocks noGrp="1"/>
          </p:cNvSpPr>
          <p:nvPr>
            <p:ph type="ftr" sz="quarter" idx="11"/>
          </p:nvPr>
        </p:nvSpPr>
        <p:spPr>
          <a:xfrm>
            <a:off x="774923" y="5951811"/>
            <a:ext cx="7896279" cy="365125"/>
          </a:xfrm>
        </p:spPr>
        <p:txBody>
          <a:bodyPr/>
          <a:lstStyle/>
          <a:p>
            <a:endParaRPr lang="nb-NO"/>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C8D6A7D-3ABA-45CB-9C97-6F98AEBB2E14}" type="slidenum">
              <a:rPr lang="nb-NO" smtClean="0"/>
              <a:t>‹#›</a:t>
            </a:fld>
            <a:endParaRPr lang="nb-NO"/>
          </a:p>
        </p:txBody>
      </p:sp>
    </p:spTree>
    <p:extLst>
      <p:ext uri="{BB962C8B-B14F-4D97-AF65-F5344CB8AC3E}">
        <p14:creationId xmlns:p14="http://schemas.microsoft.com/office/powerpoint/2010/main" val="3990357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CAC02-6D98-4613-9552-52C470B4E04B}" type="datetimeFigureOut">
              <a:rPr lang="nb-NO" smtClean="0"/>
              <a:t>23.04.2024</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a:xfrm>
            <a:off x="10558300" y="5956137"/>
            <a:ext cx="1052508" cy="365125"/>
          </a:xfrm>
        </p:spPr>
        <p:txBody>
          <a:bodyPr/>
          <a:lstStyle/>
          <a:p>
            <a:fld id="{4C8D6A7D-3ABA-45CB-9C97-6F98AEBB2E14}" type="slidenum">
              <a:rPr lang="nb-NO" smtClean="0"/>
              <a:t>‹#›</a:t>
            </a:fld>
            <a:endParaRPr lang="nb-NO"/>
          </a:p>
        </p:txBody>
      </p:sp>
    </p:spTree>
    <p:extLst>
      <p:ext uri="{BB962C8B-B14F-4D97-AF65-F5344CB8AC3E}">
        <p14:creationId xmlns:p14="http://schemas.microsoft.com/office/powerpoint/2010/main" val="4033378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F4CAC02-6D98-4613-9552-52C470B4E04B}" type="datetimeFigureOut">
              <a:rPr lang="nb-NO" smtClean="0"/>
              <a:t>23.04.2024</a:t>
            </a:fld>
            <a:endParaRPr lang="nb-NO"/>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nb-NO"/>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C8D6A7D-3ABA-45CB-9C97-6F98AEBB2E14}" type="slidenum">
              <a:rPr lang="nb-NO" smtClean="0"/>
              <a:t>‹#›</a:t>
            </a:fld>
            <a:endParaRPr lang="nb-NO"/>
          </a:p>
        </p:txBody>
      </p:sp>
    </p:spTree>
    <p:extLst>
      <p:ext uri="{BB962C8B-B14F-4D97-AF65-F5344CB8AC3E}">
        <p14:creationId xmlns:p14="http://schemas.microsoft.com/office/powerpoint/2010/main" val="1592992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4CAC02-6D98-4613-9552-52C470B4E04B}" type="datetimeFigureOut">
              <a:rPr lang="nb-NO" smtClean="0"/>
              <a:t>23.04.2024</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4C8D6A7D-3ABA-45CB-9C97-6F98AEBB2E14}" type="slidenum">
              <a:rPr lang="nb-NO" smtClean="0"/>
              <a:t>‹#›</a:t>
            </a:fld>
            <a:endParaRPr lang="nb-NO"/>
          </a:p>
        </p:txBody>
      </p:sp>
    </p:spTree>
    <p:extLst>
      <p:ext uri="{BB962C8B-B14F-4D97-AF65-F5344CB8AC3E}">
        <p14:creationId xmlns:p14="http://schemas.microsoft.com/office/powerpoint/2010/main" val="1405836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4CAC02-6D98-4613-9552-52C470B4E04B}" type="datetimeFigureOut">
              <a:rPr lang="nb-NO" smtClean="0"/>
              <a:t>23.04.2024</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4C8D6A7D-3ABA-45CB-9C97-6F98AEBB2E14}" type="slidenum">
              <a:rPr lang="nb-NO" smtClean="0"/>
              <a:t>‹#›</a:t>
            </a:fld>
            <a:endParaRPr lang="nb-NO"/>
          </a:p>
        </p:txBody>
      </p:sp>
    </p:spTree>
    <p:extLst>
      <p:ext uri="{BB962C8B-B14F-4D97-AF65-F5344CB8AC3E}">
        <p14:creationId xmlns:p14="http://schemas.microsoft.com/office/powerpoint/2010/main" val="4945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4CAC02-6D98-4613-9552-52C470B4E04B}" type="datetimeFigureOut">
              <a:rPr lang="nb-NO" smtClean="0"/>
              <a:t>23.04.2024</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4C8D6A7D-3ABA-45CB-9C97-6F98AEBB2E14}" type="slidenum">
              <a:rPr lang="nb-NO" smtClean="0"/>
              <a:t>‹#›</a:t>
            </a:fld>
            <a:endParaRPr lang="nb-NO"/>
          </a:p>
        </p:txBody>
      </p:sp>
    </p:spTree>
    <p:extLst>
      <p:ext uri="{BB962C8B-B14F-4D97-AF65-F5344CB8AC3E}">
        <p14:creationId xmlns:p14="http://schemas.microsoft.com/office/powerpoint/2010/main" val="1792620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CAC02-6D98-4613-9552-52C470B4E04B}" type="datetimeFigureOut">
              <a:rPr lang="nb-NO" smtClean="0"/>
              <a:t>23.04.2024</a:t>
            </a:fld>
            <a:endParaRPr lang="nb-NO"/>
          </a:p>
        </p:txBody>
      </p:sp>
      <p:sp>
        <p:nvSpPr>
          <p:cNvPr id="3" name="Footer Placeholder 2"/>
          <p:cNvSpPr>
            <a:spLocks noGrp="1"/>
          </p:cNvSpPr>
          <p:nvPr>
            <p:ph type="ftr" sz="quarter" idx="11"/>
          </p:nvPr>
        </p:nvSpPr>
        <p:spPr/>
        <p:txBody>
          <a:bodyPr/>
          <a:lstStyle/>
          <a:p>
            <a:endParaRPr lang="nb-NO"/>
          </a:p>
        </p:txBody>
      </p:sp>
      <p:sp>
        <p:nvSpPr>
          <p:cNvPr id="4" name="Slide Number Placeholder 3"/>
          <p:cNvSpPr>
            <a:spLocks noGrp="1"/>
          </p:cNvSpPr>
          <p:nvPr>
            <p:ph type="sldNum" sz="quarter" idx="12"/>
          </p:nvPr>
        </p:nvSpPr>
        <p:spPr/>
        <p:txBody>
          <a:bodyPr/>
          <a:lstStyle/>
          <a:p>
            <a:fld id="{4C8D6A7D-3ABA-45CB-9C97-6F98AEBB2E14}" type="slidenum">
              <a:rPr lang="nb-NO" smtClean="0"/>
              <a:t>‹#›</a:t>
            </a:fld>
            <a:endParaRPr lang="nb-NO"/>
          </a:p>
        </p:txBody>
      </p:sp>
    </p:spTree>
    <p:extLst>
      <p:ext uri="{BB962C8B-B14F-4D97-AF65-F5344CB8AC3E}">
        <p14:creationId xmlns:p14="http://schemas.microsoft.com/office/powerpoint/2010/main" val="108618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F4CAC02-6D98-4613-9552-52C470B4E04B}" type="datetimeFigureOut">
              <a:rPr lang="nb-NO" smtClean="0"/>
              <a:t>23.04.2024</a:t>
            </a:fld>
            <a:endParaRPr lang="nb-NO"/>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nb-NO"/>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C8D6A7D-3ABA-45CB-9C97-6F98AEBB2E14}" type="slidenum">
              <a:rPr lang="nb-NO" smtClean="0"/>
              <a:t>‹#›</a:t>
            </a:fld>
            <a:endParaRPr lang="nb-NO"/>
          </a:p>
        </p:txBody>
      </p:sp>
    </p:spTree>
    <p:extLst>
      <p:ext uri="{BB962C8B-B14F-4D97-AF65-F5344CB8AC3E}">
        <p14:creationId xmlns:p14="http://schemas.microsoft.com/office/powerpoint/2010/main" val="865031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4CAC02-6D98-4613-9552-52C470B4E04B}" type="datetimeFigureOut">
              <a:rPr lang="nb-NO" smtClean="0"/>
              <a:t>23.04.2024</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4C8D6A7D-3ABA-45CB-9C97-6F98AEBB2E14}" type="slidenum">
              <a:rPr lang="nb-NO" smtClean="0"/>
              <a:t>‹#›</a:t>
            </a:fld>
            <a:endParaRPr lang="nb-NO"/>
          </a:p>
        </p:txBody>
      </p:sp>
    </p:spTree>
    <p:extLst>
      <p:ext uri="{BB962C8B-B14F-4D97-AF65-F5344CB8AC3E}">
        <p14:creationId xmlns:p14="http://schemas.microsoft.com/office/powerpoint/2010/main" val="2136831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F4CAC02-6D98-4613-9552-52C470B4E04B}" type="datetimeFigureOut">
              <a:rPr lang="nb-NO" smtClean="0"/>
              <a:t>23.04.2024</a:t>
            </a:fld>
            <a:endParaRPr lang="nb-NO"/>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nb-NO"/>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C8D6A7D-3ABA-45CB-9C97-6F98AEBB2E14}" type="slidenum">
              <a:rPr lang="nb-NO" smtClean="0"/>
              <a:t>‹#›</a:t>
            </a:fld>
            <a:endParaRPr lang="nb-NO"/>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8046139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magnifying glass with a pick and a coin&#10;&#10;Description automatically generated">
            <a:extLst>
              <a:ext uri="{FF2B5EF4-FFF2-40B4-BE49-F238E27FC236}">
                <a16:creationId xmlns:a16="http://schemas.microsoft.com/office/drawing/2014/main" id="{CB361742-5E88-DCE0-2733-7F673AC8DC76}"/>
              </a:ext>
            </a:extLst>
          </p:cNvPr>
          <p:cNvPicPr>
            <a:picLocks noChangeAspect="1"/>
          </p:cNvPicPr>
          <p:nvPr/>
        </p:nvPicPr>
        <p:blipFill rotWithShape="1">
          <a:blip r:embed="rId2">
            <a:extLst>
              <a:ext uri="{28A0092B-C50C-407E-A947-70E740481C1C}">
                <a14:useLocalDpi xmlns:a14="http://schemas.microsoft.com/office/drawing/2010/main" val="0"/>
              </a:ext>
            </a:extLst>
          </a:blip>
          <a:srcRect t="6350" r="23298" b="2742"/>
          <a:stretch/>
        </p:blipFill>
        <p:spPr>
          <a:xfrm>
            <a:off x="4460280" y="1675737"/>
            <a:ext cx="7214483" cy="4234070"/>
          </a:xfrm>
          <a:prstGeom prst="rect">
            <a:avLst/>
          </a:prstGeom>
        </p:spPr>
      </p:pic>
      <p:sp>
        <p:nvSpPr>
          <p:cNvPr id="2" name="Title 1">
            <a:extLst>
              <a:ext uri="{FF2B5EF4-FFF2-40B4-BE49-F238E27FC236}">
                <a16:creationId xmlns:a16="http://schemas.microsoft.com/office/drawing/2014/main" id="{FFFBF58E-22DB-E936-0FC8-0BCC4D317AE3}"/>
              </a:ext>
            </a:extLst>
          </p:cNvPr>
          <p:cNvSpPr>
            <a:spLocks noGrp="1"/>
          </p:cNvSpPr>
          <p:nvPr>
            <p:ph type="ctrTitle"/>
          </p:nvPr>
        </p:nvSpPr>
        <p:spPr>
          <a:xfrm>
            <a:off x="498765" y="722123"/>
            <a:ext cx="11443853" cy="659958"/>
          </a:xfrm>
        </p:spPr>
        <p:txBody>
          <a:bodyPr anchor="b">
            <a:normAutofit/>
          </a:bodyPr>
          <a:lstStyle/>
          <a:p>
            <a:pPr algn="l"/>
            <a:r>
              <a:rPr lang="en-GB" sz="1800" b="1" kern="100" dirty="0">
                <a:latin typeface="Arial Black" panose="020B0A04020102020204" pitchFamily="34" charset="0"/>
                <a:ea typeface="Aptos" panose="020B0004020202020204" pitchFamily="34" charset="0"/>
                <a:cs typeface="Times New Roman" panose="02020603050405020304" pitchFamily="18" charset="0"/>
              </a:rPr>
              <a:t>BAG OF WORDS DOCUMENT CLASSIFICATION USING FEED FORWARD NEURAL NETWORK AND RECURRENT NEURAL NETWORK</a:t>
            </a:r>
            <a:endParaRPr lang="nb-NO" sz="1800" dirty="0"/>
          </a:p>
        </p:txBody>
      </p:sp>
      <p:sp>
        <p:nvSpPr>
          <p:cNvPr id="3" name="Subtitle 2">
            <a:extLst>
              <a:ext uri="{FF2B5EF4-FFF2-40B4-BE49-F238E27FC236}">
                <a16:creationId xmlns:a16="http://schemas.microsoft.com/office/drawing/2014/main" id="{4DDA157B-A206-1D3A-A89F-7D9B5D56ED1B}"/>
              </a:ext>
            </a:extLst>
          </p:cNvPr>
          <p:cNvSpPr>
            <a:spLocks noGrp="1"/>
          </p:cNvSpPr>
          <p:nvPr>
            <p:ph type="subTitle" idx="1"/>
          </p:nvPr>
        </p:nvSpPr>
        <p:spPr>
          <a:xfrm>
            <a:off x="1057523" y="3792772"/>
            <a:ext cx="4738978" cy="1932168"/>
          </a:xfrm>
        </p:spPr>
        <p:txBody>
          <a:bodyPr>
            <a:normAutofit/>
          </a:bodyPr>
          <a:lstStyle/>
          <a:p>
            <a:r>
              <a:rPr lang="en-GB" sz="2000" b="1" i="1" dirty="0">
                <a:solidFill>
                  <a:schemeClr val="tx1">
                    <a:lumMod val="95000"/>
                  </a:schemeClr>
                </a:solidFill>
                <a:latin typeface="Arial" panose="020B0604020202020204" pitchFamily="34" charset="0"/>
                <a:cs typeface="Arial" panose="020B0604020202020204" pitchFamily="34" charset="0"/>
              </a:rPr>
              <a:t>Group 9</a:t>
            </a:r>
            <a:r>
              <a:rPr lang="nb-NO" sz="2000" b="1" i="1" dirty="0">
                <a:solidFill>
                  <a:schemeClr val="tx1">
                    <a:lumMod val="95000"/>
                  </a:schemeClr>
                </a:solidFill>
                <a:latin typeface="Arial" panose="020B0604020202020204" pitchFamily="34" charset="0"/>
                <a:cs typeface="Arial" panose="020B0604020202020204" pitchFamily="34" charset="0"/>
              </a:rPr>
              <a:t>:</a:t>
            </a:r>
            <a:endParaRPr lang="en-GB" sz="2000" b="1" i="1" dirty="0">
              <a:solidFill>
                <a:schemeClr val="tx1">
                  <a:lumMod val="95000"/>
                </a:schemeClr>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ü"/>
            </a:pPr>
            <a:r>
              <a:rPr lang="en-GB" sz="2000" b="1" i="1" dirty="0">
                <a:solidFill>
                  <a:schemeClr val="tx1">
                    <a:lumMod val="95000"/>
                  </a:schemeClr>
                </a:solidFill>
                <a:latin typeface="Arial" panose="020B0604020202020204" pitchFamily="34" charset="0"/>
                <a:cs typeface="Arial" panose="020B0604020202020204" pitchFamily="34" charset="0"/>
              </a:rPr>
              <a:t>Ali Shokri</a:t>
            </a:r>
          </a:p>
          <a:p>
            <a:pPr marL="342900" indent="-342900" algn="l">
              <a:buFont typeface="Wingdings" panose="05000000000000000000" pitchFamily="2" charset="2"/>
              <a:buChar char="ü"/>
            </a:pPr>
            <a:r>
              <a:rPr lang="en-GB" sz="2000" b="1" i="1" dirty="0">
                <a:solidFill>
                  <a:schemeClr val="tx1">
                    <a:lumMod val="95000"/>
                  </a:schemeClr>
                </a:solidFill>
                <a:latin typeface="Arial" panose="020B0604020202020204" pitchFamily="34" charset="0"/>
                <a:cs typeface="Arial" panose="020B0604020202020204" pitchFamily="34" charset="0"/>
              </a:rPr>
              <a:t>Sahar Kadkhoda Masoum Ali </a:t>
            </a:r>
          </a:p>
          <a:p>
            <a:pPr marL="342900" indent="-342900" algn="l">
              <a:buFont typeface="Wingdings" panose="05000000000000000000" pitchFamily="2" charset="2"/>
              <a:buChar char="ü"/>
            </a:pPr>
            <a:r>
              <a:rPr lang="en-GB" sz="2000" b="1" i="1" dirty="0">
                <a:solidFill>
                  <a:schemeClr val="tx1">
                    <a:lumMod val="95000"/>
                  </a:schemeClr>
                </a:solidFill>
                <a:latin typeface="Arial" panose="020B0604020202020204" pitchFamily="34" charset="0"/>
                <a:cs typeface="Arial" panose="020B0604020202020204" pitchFamily="34" charset="0"/>
              </a:rPr>
              <a:t>Yemisi Teju </a:t>
            </a:r>
            <a:r>
              <a:rPr lang="en-GB" sz="2000" b="1" i="1" dirty="0" err="1">
                <a:solidFill>
                  <a:schemeClr val="tx1">
                    <a:lumMod val="95000"/>
                  </a:schemeClr>
                </a:solidFill>
                <a:latin typeface="Arial" panose="020B0604020202020204" pitchFamily="34" charset="0"/>
                <a:cs typeface="Arial" panose="020B0604020202020204" pitchFamily="34" charset="0"/>
              </a:rPr>
              <a:t>Olasoji</a:t>
            </a:r>
            <a:endParaRPr lang="nb-NO" sz="2000" dirty="0"/>
          </a:p>
        </p:txBody>
      </p:sp>
    </p:spTree>
    <p:extLst>
      <p:ext uri="{BB962C8B-B14F-4D97-AF65-F5344CB8AC3E}">
        <p14:creationId xmlns:p14="http://schemas.microsoft.com/office/powerpoint/2010/main" val="624931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98825-DAA1-A9D1-9360-1F38008499E1}"/>
              </a:ext>
            </a:extLst>
          </p:cNvPr>
          <p:cNvSpPr>
            <a:spLocks noGrp="1"/>
          </p:cNvSpPr>
          <p:nvPr>
            <p:ph type="title"/>
          </p:nvPr>
        </p:nvSpPr>
        <p:spPr>
          <a:xfrm>
            <a:off x="1936225" y="689113"/>
            <a:ext cx="8596668" cy="670560"/>
          </a:xfrm>
        </p:spPr>
        <p:txBody>
          <a:bodyPr/>
          <a:lstStyle/>
          <a:p>
            <a:pPr algn="ctr"/>
            <a:r>
              <a:rPr lang="en-US" dirty="0" err="1"/>
              <a:t>IntroduCtion</a:t>
            </a:r>
            <a:endParaRPr lang="nb-NO" dirty="0"/>
          </a:p>
        </p:txBody>
      </p:sp>
      <p:sp>
        <p:nvSpPr>
          <p:cNvPr id="3" name="Content Placeholder 2">
            <a:extLst>
              <a:ext uri="{FF2B5EF4-FFF2-40B4-BE49-F238E27FC236}">
                <a16:creationId xmlns:a16="http://schemas.microsoft.com/office/drawing/2014/main" id="{1A452CA4-A3C6-0DEB-3EBC-EBF7838562E1}"/>
              </a:ext>
            </a:extLst>
          </p:cNvPr>
          <p:cNvSpPr>
            <a:spLocks noGrp="1"/>
          </p:cNvSpPr>
          <p:nvPr>
            <p:ph idx="1"/>
          </p:nvPr>
        </p:nvSpPr>
        <p:spPr>
          <a:xfrm>
            <a:off x="677334" y="1956020"/>
            <a:ext cx="11114450" cy="4492487"/>
          </a:xfrm>
        </p:spPr>
        <p:txBody>
          <a:bodyPr>
            <a:normAutofit fontScale="70000" lnSpcReduction="20000"/>
          </a:bodyPr>
          <a:lstStyle/>
          <a:p>
            <a:pPr>
              <a:lnSpc>
                <a:spcPct val="120000"/>
              </a:lnSpc>
              <a:buFont typeface="Wingdings" panose="05000000000000000000" pitchFamily="2" charset="2"/>
              <a:buChar char="q"/>
            </a:pPr>
            <a:r>
              <a:rPr lang="en-GB" sz="2100" b="1" dirty="0">
                <a:solidFill>
                  <a:schemeClr val="tx1"/>
                </a:solidFill>
                <a:latin typeface="Aptos" panose="020B0004020202020204" pitchFamily="34" charset="0"/>
                <a:cs typeface="Times New Roman" panose="02020603050405020304" pitchFamily="18" charset="0"/>
              </a:rPr>
              <a:t>AIMS OF THE PROJECT:</a:t>
            </a:r>
            <a:br>
              <a:rPr lang="en-GB" sz="2100" dirty="0">
                <a:solidFill>
                  <a:schemeClr val="tx1"/>
                </a:solidFill>
                <a:latin typeface="Aptos" panose="020B0004020202020204" pitchFamily="34" charset="0"/>
                <a:cs typeface="Times New Roman" panose="02020603050405020304" pitchFamily="18" charset="0"/>
              </a:rPr>
            </a:br>
            <a:r>
              <a:rPr lang="en-GB" sz="2100" dirty="0">
                <a:solidFill>
                  <a:schemeClr val="tx1"/>
                </a:solidFill>
                <a:latin typeface="Aptos" panose="020B0004020202020204" pitchFamily="34" charset="0"/>
                <a:cs typeface="Times New Roman" panose="02020603050405020304" pitchFamily="18" charset="0"/>
              </a:rPr>
              <a:t>The goal is to train a simple feed-forward neural network and Recurrent Neural Network for document classification, focusing on various configurations of bags-of words features(count vectorizer and TF-IDF) with </a:t>
            </a:r>
            <a:r>
              <a:rPr lang="en-GB" sz="2100" dirty="0" err="1">
                <a:solidFill>
                  <a:schemeClr val="tx1"/>
                </a:solidFill>
                <a:latin typeface="Aptos" panose="020B0004020202020204" pitchFamily="34" charset="0"/>
                <a:cs typeface="Times New Roman" panose="02020603050405020304" pitchFamily="18" charset="0"/>
              </a:rPr>
              <a:t>Pytorch</a:t>
            </a:r>
            <a:r>
              <a:rPr lang="en-GB" sz="2100" dirty="0">
                <a:solidFill>
                  <a:schemeClr val="tx1"/>
                </a:solidFill>
                <a:latin typeface="Aptos" panose="020B0004020202020204" pitchFamily="34" charset="0"/>
                <a:cs typeface="Times New Roman" panose="02020603050405020304" pitchFamily="18" charset="0"/>
              </a:rPr>
              <a:t> as the machine learning framework.</a:t>
            </a:r>
          </a:p>
          <a:p>
            <a:pPr>
              <a:lnSpc>
                <a:spcPct val="120000"/>
              </a:lnSpc>
              <a:buFont typeface="Wingdings" panose="05000000000000000000" pitchFamily="2" charset="2"/>
              <a:buChar char="q"/>
            </a:pPr>
            <a:r>
              <a:rPr lang="en-GB" sz="2100" b="1" dirty="0">
                <a:solidFill>
                  <a:schemeClr val="tx1"/>
                </a:solidFill>
                <a:latin typeface="Aptos" panose="020B0004020202020204" pitchFamily="34" charset="0"/>
                <a:cs typeface="Times New Roman" panose="02020603050405020304" pitchFamily="18" charset="0"/>
              </a:rPr>
              <a:t>BACKGROUND KNOWLEDGE</a:t>
            </a:r>
          </a:p>
          <a:p>
            <a:pPr>
              <a:lnSpc>
                <a:spcPct val="120000"/>
              </a:lnSpc>
            </a:pPr>
            <a:r>
              <a:rPr lang="en-GB" sz="2100" dirty="0">
                <a:solidFill>
                  <a:schemeClr val="tx1"/>
                </a:solidFill>
                <a:latin typeface="Aptos" panose="020B0004020202020204" pitchFamily="34" charset="0"/>
                <a:cs typeface="Times New Roman" panose="02020603050405020304" pitchFamily="18" charset="0"/>
              </a:rPr>
              <a:t>Dataset: Consists of two text columns, "Abstract" and "Field“ of scientific articles in English, containing the article abstracts and the field of the research (10 subcategories of computer science, physics, and math are considered)</a:t>
            </a:r>
          </a:p>
          <a:p>
            <a:pPr marL="0" indent="0">
              <a:lnSpc>
                <a:spcPct val="120000"/>
              </a:lnSpc>
              <a:buNone/>
            </a:pPr>
            <a:r>
              <a:rPr lang="en-GB" sz="2100" dirty="0">
                <a:solidFill>
                  <a:schemeClr val="tx1"/>
                </a:solidFill>
                <a:latin typeface="Aptos" panose="020B0004020202020204" pitchFamily="34" charset="0"/>
                <a:cs typeface="Times New Roman" panose="02020603050405020304" pitchFamily="18" charset="0"/>
              </a:rPr>
              <a:t>      Data Cleaning and Preprocessing: Due cleaning were performed to make it ready for feeding into a machine learning algorithm. This includes Tokenization, Removal of stop words, Lemmatization etc</a:t>
            </a:r>
          </a:p>
          <a:p>
            <a:pPr>
              <a:lnSpc>
                <a:spcPct val="120000"/>
              </a:lnSpc>
            </a:pPr>
            <a:r>
              <a:rPr lang="en-GB" sz="2100" dirty="0">
                <a:solidFill>
                  <a:schemeClr val="tx1"/>
                </a:solidFill>
                <a:latin typeface="Aptos" panose="020B0004020202020204" pitchFamily="34" charset="0"/>
                <a:cs typeface="Times New Roman" panose="02020603050405020304" pitchFamily="18" charset="0"/>
              </a:rPr>
              <a:t>Feature extraction: Training a classifier to forecast a paper's field based on its abstract by converting abstracts into feature vectors using the bags-of-words representation technique i.e. </a:t>
            </a:r>
          </a:p>
          <a:p>
            <a:pPr marL="0" indent="0">
              <a:lnSpc>
                <a:spcPct val="120000"/>
              </a:lnSpc>
              <a:buNone/>
            </a:pPr>
            <a:r>
              <a:rPr lang="en-GB" sz="2100" dirty="0">
                <a:solidFill>
                  <a:schemeClr val="tx1"/>
                </a:solidFill>
                <a:latin typeface="Aptos" panose="020B0004020202020204" pitchFamily="34" charset="0"/>
                <a:cs typeface="Times New Roman" panose="02020603050405020304" pitchFamily="18" charset="0"/>
              </a:rPr>
              <a:t>            • </a:t>
            </a:r>
            <a:r>
              <a:rPr lang="en-GB" sz="2100" dirty="0" err="1">
                <a:solidFill>
                  <a:schemeClr val="tx1"/>
                </a:solidFill>
                <a:latin typeface="Aptos" panose="020B0004020202020204" pitchFamily="34" charset="0"/>
                <a:cs typeface="Times New Roman" panose="02020603050405020304" pitchFamily="18" charset="0"/>
              </a:rPr>
              <a:t>CountVectorizer</a:t>
            </a:r>
            <a:r>
              <a:rPr lang="en-GB" sz="2100" dirty="0">
                <a:solidFill>
                  <a:schemeClr val="tx1"/>
                </a:solidFill>
                <a:latin typeface="Aptos" panose="020B0004020202020204" pitchFamily="34" charset="0"/>
                <a:cs typeface="Times New Roman" panose="02020603050405020304" pitchFamily="18" charset="0"/>
              </a:rPr>
              <a:t>      • TF-IDF</a:t>
            </a:r>
          </a:p>
          <a:p>
            <a:pPr>
              <a:lnSpc>
                <a:spcPct val="120000"/>
              </a:lnSpc>
            </a:pPr>
            <a:r>
              <a:rPr lang="en-GB" sz="2100" dirty="0">
                <a:solidFill>
                  <a:schemeClr val="tx1"/>
                </a:solidFill>
                <a:latin typeface="Aptos" panose="020B0004020202020204" pitchFamily="34" charset="0"/>
                <a:cs typeface="Times New Roman" panose="02020603050405020304" pitchFamily="18" charset="0"/>
              </a:rPr>
              <a:t>Neural Network Architecture: Experiments were carried out using the FFNN and RNN with varying hyperparameters like different number of layers and  activation functions</a:t>
            </a:r>
          </a:p>
          <a:p>
            <a:pPr marL="0" indent="0">
              <a:lnSpc>
                <a:spcPct val="120000"/>
              </a:lnSpc>
              <a:buNone/>
            </a:pPr>
            <a:r>
              <a:rPr lang="en-GB" sz="2100" dirty="0">
                <a:solidFill>
                  <a:schemeClr val="tx1"/>
                </a:solidFill>
                <a:latin typeface="Aptos" panose="020B0004020202020204" pitchFamily="34" charset="0"/>
                <a:cs typeface="Times New Roman" panose="02020603050405020304" pitchFamily="18" charset="0"/>
              </a:rPr>
              <a:t>            • Number of layers    • Activation functions</a:t>
            </a:r>
            <a:br>
              <a:rPr lang="en-GB" sz="1800" b="1" i="1" dirty="0"/>
            </a:br>
            <a:endParaRPr lang="nb-NO" dirty="0"/>
          </a:p>
        </p:txBody>
      </p:sp>
    </p:spTree>
    <p:extLst>
      <p:ext uri="{BB962C8B-B14F-4D97-AF65-F5344CB8AC3E}">
        <p14:creationId xmlns:p14="http://schemas.microsoft.com/office/powerpoint/2010/main" val="2677536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303D0B-5CA7-9903-268A-CF17A5193582}"/>
              </a:ext>
            </a:extLst>
          </p:cNvPr>
          <p:cNvSpPr>
            <a:spLocks noGrp="1"/>
          </p:cNvSpPr>
          <p:nvPr>
            <p:ph type="title"/>
          </p:nvPr>
        </p:nvSpPr>
        <p:spPr>
          <a:xfrm>
            <a:off x="1936225" y="689113"/>
            <a:ext cx="8596668" cy="670560"/>
          </a:xfrm>
        </p:spPr>
        <p:txBody>
          <a:bodyPr/>
          <a:lstStyle/>
          <a:p>
            <a:pPr algn="ctr"/>
            <a:r>
              <a:rPr lang="en-US" dirty="0"/>
              <a:t>Feed Forward Neural Network</a:t>
            </a:r>
            <a:endParaRPr lang="nb-NO" dirty="0"/>
          </a:p>
        </p:txBody>
      </p:sp>
      <p:sp>
        <p:nvSpPr>
          <p:cNvPr id="5" name="TextBox 4">
            <a:extLst>
              <a:ext uri="{FF2B5EF4-FFF2-40B4-BE49-F238E27FC236}">
                <a16:creationId xmlns:a16="http://schemas.microsoft.com/office/drawing/2014/main" id="{65E60095-470E-B2FE-0CA8-81DD6A8DA70C}"/>
              </a:ext>
            </a:extLst>
          </p:cNvPr>
          <p:cNvSpPr txBox="1"/>
          <p:nvPr/>
        </p:nvSpPr>
        <p:spPr>
          <a:xfrm>
            <a:off x="883365" y="2228671"/>
            <a:ext cx="4839854" cy="2031325"/>
          </a:xfrm>
          <a:prstGeom prst="rect">
            <a:avLst/>
          </a:prstGeom>
          <a:noFill/>
        </p:spPr>
        <p:txBody>
          <a:bodyPr wrap="square" rtlCol="0">
            <a:spAutoFit/>
          </a:bodyPr>
          <a:lstStyle/>
          <a:p>
            <a:pPr>
              <a:lnSpc>
                <a:spcPct val="150000"/>
              </a:lnSpc>
            </a:pPr>
            <a:r>
              <a:rPr lang="nb-NO" dirty="0"/>
              <a:t>Model Architecture</a:t>
            </a:r>
          </a:p>
          <a:p>
            <a:pPr marL="285750" indent="-285750">
              <a:lnSpc>
                <a:spcPct val="150000"/>
              </a:lnSpc>
              <a:buFont typeface="Wingdings" panose="05000000000000000000" pitchFamily="2" charset="2"/>
              <a:buChar char="§"/>
            </a:pPr>
            <a:r>
              <a:rPr lang="nb-NO" dirty="0"/>
              <a:t> Input </a:t>
            </a:r>
            <a:r>
              <a:rPr lang="nb-NO" dirty="0" err="1"/>
              <a:t>Layer</a:t>
            </a:r>
            <a:endParaRPr lang="nb-NO" dirty="0"/>
          </a:p>
          <a:p>
            <a:pPr marL="285750" indent="-285750">
              <a:lnSpc>
                <a:spcPct val="150000"/>
              </a:lnSpc>
              <a:buFont typeface="Wingdings" panose="05000000000000000000" pitchFamily="2" charset="2"/>
              <a:buChar char="§"/>
            </a:pPr>
            <a:r>
              <a:rPr lang="nb-NO" dirty="0" err="1"/>
              <a:t>Hidden</a:t>
            </a:r>
            <a:r>
              <a:rPr lang="nb-NO" dirty="0"/>
              <a:t> </a:t>
            </a:r>
            <a:r>
              <a:rPr lang="nb-NO" dirty="0" err="1"/>
              <a:t>Layers</a:t>
            </a:r>
            <a:endParaRPr lang="nb-NO" dirty="0"/>
          </a:p>
          <a:p>
            <a:pPr marL="285750" indent="-285750">
              <a:lnSpc>
                <a:spcPct val="150000"/>
              </a:lnSpc>
              <a:buFont typeface="Wingdings" panose="05000000000000000000" pitchFamily="2" charset="2"/>
              <a:buChar char="§"/>
            </a:pPr>
            <a:r>
              <a:rPr lang="nb-NO" dirty="0"/>
              <a:t>Out </a:t>
            </a:r>
            <a:r>
              <a:rPr lang="nb-NO" dirty="0" err="1"/>
              <a:t>put</a:t>
            </a:r>
            <a:r>
              <a:rPr lang="nb-NO" dirty="0"/>
              <a:t> </a:t>
            </a:r>
            <a:r>
              <a:rPr lang="nb-NO" dirty="0" err="1"/>
              <a:t>Layers</a:t>
            </a:r>
            <a:endParaRPr lang="nb-NO" dirty="0"/>
          </a:p>
          <a:p>
            <a:endParaRPr lang="nb-NO" dirty="0"/>
          </a:p>
        </p:txBody>
      </p:sp>
      <p:sp>
        <p:nvSpPr>
          <p:cNvPr id="6" name="TextBox 5">
            <a:extLst>
              <a:ext uri="{FF2B5EF4-FFF2-40B4-BE49-F238E27FC236}">
                <a16:creationId xmlns:a16="http://schemas.microsoft.com/office/drawing/2014/main" id="{ABCE4383-C420-26A8-DB55-16B2F390654F}"/>
              </a:ext>
            </a:extLst>
          </p:cNvPr>
          <p:cNvSpPr txBox="1"/>
          <p:nvPr/>
        </p:nvSpPr>
        <p:spPr>
          <a:xfrm>
            <a:off x="803852" y="3925638"/>
            <a:ext cx="5911273" cy="2121030"/>
          </a:xfrm>
          <a:prstGeom prst="rect">
            <a:avLst/>
          </a:prstGeom>
          <a:noFill/>
        </p:spPr>
        <p:txBody>
          <a:bodyPr wrap="square" rtlCol="0">
            <a:spAutoFit/>
          </a:bodyPr>
          <a:lstStyle/>
          <a:p>
            <a:pPr>
              <a:lnSpc>
                <a:spcPct val="150000"/>
              </a:lnSpc>
            </a:pPr>
            <a:r>
              <a:rPr lang="nb-NO" dirty="0"/>
              <a:t>Evaluation </a:t>
            </a:r>
            <a:r>
              <a:rPr lang="nb-NO" dirty="0" err="1"/>
              <a:t>of</a:t>
            </a:r>
            <a:r>
              <a:rPr lang="nb-NO" dirty="0"/>
              <a:t> </a:t>
            </a:r>
            <a:r>
              <a:rPr lang="nb-NO" dirty="0" err="1"/>
              <a:t>the</a:t>
            </a:r>
            <a:r>
              <a:rPr lang="nb-NO" dirty="0"/>
              <a:t> </a:t>
            </a:r>
            <a:r>
              <a:rPr lang="nb-NO" dirty="0" err="1"/>
              <a:t>model</a:t>
            </a:r>
            <a:r>
              <a:rPr lang="nb-NO" dirty="0"/>
              <a:t> by:</a:t>
            </a:r>
          </a:p>
          <a:p>
            <a:pPr marL="285750" indent="-285750">
              <a:lnSpc>
                <a:spcPct val="150000"/>
              </a:lnSpc>
              <a:buFont typeface="Wingdings" panose="05000000000000000000" pitchFamily="2" charset="2"/>
              <a:buChar char="ü"/>
            </a:pPr>
            <a:r>
              <a:rPr lang="en-US" sz="1800" dirty="0">
                <a:effectLst/>
                <a:latin typeface="Aptos" panose="020B0004020202020204" pitchFamily="34" charset="0"/>
                <a:ea typeface="Aptos" panose="020B0004020202020204" pitchFamily="34" charset="0"/>
                <a:cs typeface="Times New Roman" panose="02020603050405020304" pitchFamily="18" charset="0"/>
              </a:rPr>
              <a:t>Number of layers</a:t>
            </a:r>
            <a:endParaRPr lang="nb-NO" sz="18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lnSpc>
                <a:spcPct val="150000"/>
              </a:lnSpc>
              <a:buFont typeface="Wingdings" panose="05000000000000000000" pitchFamily="2" charset="2"/>
              <a:buChar char="ü"/>
            </a:pPr>
            <a:r>
              <a:rPr lang="nb-NO" dirty="0" err="1"/>
              <a:t>Activation</a:t>
            </a:r>
            <a:r>
              <a:rPr lang="nb-NO" dirty="0"/>
              <a:t> </a:t>
            </a:r>
            <a:r>
              <a:rPr lang="nb-NO" dirty="0" err="1"/>
              <a:t>function</a:t>
            </a:r>
            <a:endParaRPr lang="nb-NO" dirty="0"/>
          </a:p>
          <a:p>
            <a:pPr marL="285750" indent="-285750">
              <a:lnSpc>
                <a:spcPct val="150000"/>
              </a:lnSpc>
              <a:buFont typeface="Wingdings" panose="05000000000000000000" pitchFamily="2" charset="2"/>
              <a:buChar char="ü"/>
            </a:pPr>
            <a:r>
              <a:rPr lang="nb-NO" dirty="0"/>
              <a:t>Batch </a:t>
            </a:r>
            <a:r>
              <a:rPr lang="nb-NO" dirty="0" err="1"/>
              <a:t>size</a:t>
            </a:r>
            <a:endParaRPr lang="nb-NO" dirty="0"/>
          </a:p>
          <a:p>
            <a:pPr marL="285750" indent="-285750">
              <a:lnSpc>
                <a:spcPct val="150000"/>
              </a:lnSpc>
              <a:buFont typeface="Wingdings" panose="05000000000000000000" pitchFamily="2" charset="2"/>
              <a:buChar char="ü"/>
            </a:pPr>
            <a:r>
              <a:rPr lang="nb-NO" dirty="0" err="1"/>
              <a:t>Regularization</a:t>
            </a:r>
            <a:endParaRPr lang="nb-NO" dirty="0"/>
          </a:p>
        </p:txBody>
      </p:sp>
      <p:pic>
        <p:nvPicPr>
          <p:cNvPr id="1028" name="Picture 4" descr="Introduction to Feedforward Neural Networks | by Shalise S. Ayromloo, PhD |  Code Like A Girl">
            <a:extLst>
              <a:ext uri="{FF2B5EF4-FFF2-40B4-BE49-F238E27FC236}">
                <a16:creationId xmlns:a16="http://schemas.microsoft.com/office/drawing/2014/main" id="{000C2D73-E061-19E7-BF90-2B0EBF9822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2302" y="2449002"/>
            <a:ext cx="6158948" cy="3108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211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11EDAB-A83E-6A4C-D743-2E3EDD25BE70}"/>
              </a:ext>
            </a:extLst>
          </p:cNvPr>
          <p:cNvSpPr>
            <a:spLocks noGrp="1"/>
          </p:cNvSpPr>
          <p:nvPr>
            <p:ph idx="1"/>
          </p:nvPr>
        </p:nvSpPr>
        <p:spPr>
          <a:xfrm>
            <a:off x="480303" y="1992476"/>
            <a:ext cx="11231393" cy="1930299"/>
          </a:xfrm>
        </p:spPr>
        <p:txBody>
          <a:bodyPr/>
          <a:lstStyle/>
          <a:p>
            <a:pPr>
              <a:buFont typeface="Wingdings" panose="05000000000000000000" pitchFamily="2" charset="2"/>
              <a:buChar char="ü"/>
            </a:pPr>
            <a:r>
              <a:rPr lang="en-US" dirty="0">
                <a:solidFill>
                  <a:schemeClr val="tx1"/>
                </a:solidFill>
              </a:rPr>
              <a:t>Number of layers: [1,2,3]</a:t>
            </a:r>
            <a:br>
              <a:rPr lang="en-US" dirty="0">
                <a:solidFill>
                  <a:schemeClr val="tx1"/>
                </a:solidFill>
              </a:rPr>
            </a:br>
            <a:r>
              <a:rPr lang="en-US" dirty="0">
                <a:solidFill>
                  <a:schemeClr val="tx1"/>
                </a:solidFill>
              </a:rPr>
              <a:t> </a:t>
            </a:r>
            <a:r>
              <a:rPr lang="nb-NO" dirty="0"/>
              <a:t>Count </a:t>
            </a:r>
            <a:r>
              <a:rPr lang="nb-NO" dirty="0" err="1"/>
              <a:t>vectorizer</a:t>
            </a:r>
            <a:r>
              <a:rPr lang="nb-NO" dirty="0"/>
              <a:t>: 2-layers , </a:t>
            </a:r>
            <a:r>
              <a:rPr lang="nb-NO" dirty="0" err="1"/>
              <a:t>Tf_IDF</a:t>
            </a:r>
            <a:r>
              <a:rPr lang="nb-NO" dirty="0"/>
              <a:t>: 1-Layer </a:t>
            </a:r>
          </a:p>
          <a:p>
            <a:pPr>
              <a:buFont typeface="Wingdings" panose="05000000000000000000" pitchFamily="2" charset="2"/>
              <a:buChar char="ü"/>
            </a:pPr>
            <a:r>
              <a:rPr lang="en-US" dirty="0">
                <a:solidFill>
                  <a:schemeClr val="tx1"/>
                </a:solidFill>
              </a:rPr>
              <a:t>Activation Function: </a:t>
            </a:r>
          </a:p>
          <a:p>
            <a:pPr marL="0" indent="0">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    </a:t>
            </a:r>
            <a:endParaRPr lang="nb-NO" sz="1800" dirty="0">
              <a:effectLst/>
              <a:latin typeface="Aptos" panose="020B0004020202020204" pitchFamily="34" charset="0"/>
              <a:ea typeface="Aptos" panose="020B0004020202020204" pitchFamily="34" charset="0"/>
              <a:cs typeface="Times New Roman" panose="02020603050405020304" pitchFamily="18" charset="0"/>
            </a:endParaRPr>
          </a:p>
          <a:p>
            <a:endParaRPr lang="nb-NO" dirty="0"/>
          </a:p>
        </p:txBody>
      </p:sp>
      <p:sp>
        <p:nvSpPr>
          <p:cNvPr id="6" name="Title 1">
            <a:extLst>
              <a:ext uri="{FF2B5EF4-FFF2-40B4-BE49-F238E27FC236}">
                <a16:creationId xmlns:a16="http://schemas.microsoft.com/office/drawing/2014/main" id="{8ECDE714-F0F9-17E7-F63D-13236287D73D}"/>
              </a:ext>
            </a:extLst>
          </p:cNvPr>
          <p:cNvSpPr>
            <a:spLocks noGrp="1"/>
          </p:cNvSpPr>
          <p:nvPr>
            <p:ph type="title"/>
          </p:nvPr>
        </p:nvSpPr>
        <p:spPr>
          <a:xfrm>
            <a:off x="1936225" y="689113"/>
            <a:ext cx="8596668" cy="670560"/>
          </a:xfrm>
        </p:spPr>
        <p:txBody>
          <a:bodyPr/>
          <a:lstStyle/>
          <a:p>
            <a:pPr algn="ctr"/>
            <a:r>
              <a:rPr lang="en-US" dirty="0"/>
              <a:t>Evaluation of the FFNN Algorithm</a:t>
            </a:r>
            <a:endParaRPr lang="nb-NO" dirty="0"/>
          </a:p>
        </p:txBody>
      </p:sp>
      <p:pic>
        <p:nvPicPr>
          <p:cNvPr id="7" name="Picture 6" descr="A diagram of a leaky rel and elu&#10;&#10;Description automatically generated">
            <a:extLst>
              <a:ext uri="{FF2B5EF4-FFF2-40B4-BE49-F238E27FC236}">
                <a16:creationId xmlns:a16="http://schemas.microsoft.com/office/drawing/2014/main" id="{D99AD6AB-2A62-C35E-90D1-A89DB2E1E9F7}"/>
              </a:ext>
            </a:extLst>
          </p:cNvPr>
          <p:cNvPicPr>
            <a:picLocks noChangeAspect="1"/>
          </p:cNvPicPr>
          <p:nvPr/>
        </p:nvPicPr>
        <p:blipFill>
          <a:blip r:embed="rId2"/>
          <a:stretch>
            <a:fillRect/>
          </a:stretch>
        </p:blipFill>
        <p:spPr>
          <a:xfrm>
            <a:off x="7266832" y="2721190"/>
            <a:ext cx="4370826" cy="2208619"/>
          </a:xfrm>
          <a:prstGeom prst="rect">
            <a:avLst/>
          </a:prstGeom>
        </p:spPr>
      </p:pic>
      <p:graphicFrame>
        <p:nvGraphicFramePr>
          <p:cNvPr id="8" name="Table 7">
            <a:extLst>
              <a:ext uri="{FF2B5EF4-FFF2-40B4-BE49-F238E27FC236}">
                <a16:creationId xmlns:a16="http://schemas.microsoft.com/office/drawing/2014/main" id="{04E42C88-379F-AD4A-4FC0-B1CC7577B70B}"/>
              </a:ext>
            </a:extLst>
          </p:cNvPr>
          <p:cNvGraphicFramePr>
            <a:graphicFrameLocks noGrp="1"/>
          </p:cNvGraphicFramePr>
          <p:nvPr>
            <p:extLst>
              <p:ext uri="{D42A27DB-BD31-4B8C-83A1-F6EECF244321}">
                <p14:modId xmlns:p14="http://schemas.microsoft.com/office/powerpoint/2010/main" val="3735391259"/>
              </p:ext>
            </p:extLst>
          </p:nvPr>
        </p:nvGraphicFramePr>
        <p:xfrm>
          <a:off x="912071" y="3063870"/>
          <a:ext cx="5097790" cy="1342008"/>
        </p:xfrm>
        <a:graphic>
          <a:graphicData uri="http://schemas.openxmlformats.org/drawingml/2006/table">
            <a:tbl>
              <a:tblPr firstRow="1" bandRow="1">
                <a:tableStyleId>{5C22544A-7EE6-4342-B048-85BDC9FD1C3A}</a:tableStyleId>
              </a:tblPr>
              <a:tblGrid>
                <a:gridCol w="1513077">
                  <a:extLst>
                    <a:ext uri="{9D8B030D-6E8A-4147-A177-3AD203B41FA5}">
                      <a16:colId xmlns:a16="http://schemas.microsoft.com/office/drawing/2014/main" val="883397328"/>
                    </a:ext>
                  </a:extLst>
                </a:gridCol>
                <a:gridCol w="1243907">
                  <a:extLst>
                    <a:ext uri="{9D8B030D-6E8A-4147-A177-3AD203B41FA5}">
                      <a16:colId xmlns:a16="http://schemas.microsoft.com/office/drawing/2014/main" val="4092093854"/>
                    </a:ext>
                  </a:extLst>
                </a:gridCol>
                <a:gridCol w="1178080">
                  <a:extLst>
                    <a:ext uri="{9D8B030D-6E8A-4147-A177-3AD203B41FA5}">
                      <a16:colId xmlns:a16="http://schemas.microsoft.com/office/drawing/2014/main" val="2571597611"/>
                    </a:ext>
                  </a:extLst>
                </a:gridCol>
                <a:gridCol w="1162726">
                  <a:extLst>
                    <a:ext uri="{9D8B030D-6E8A-4147-A177-3AD203B41FA5}">
                      <a16:colId xmlns:a16="http://schemas.microsoft.com/office/drawing/2014/main" val="3931190801"/>
                    </a:ext>
                  </a:extLst>
                </a:gridCol>
              </a:tblGrid>
              <a:tr h="600328">
                <a:tc>
                  <a:txBody>
                    <a:bodyPr/>
                    <a:lstStyle/>
                    <a:p>
                      <a:pPr>
                        <a:lnSpc>
                          <a:spcPct val="150000"/>
                        </a:lnSpc>
                      </a:pPr>
                      <a:r>
                        <a:rPr lang="nb-NO" sz="1400" kern="1200" dirty="0" err="1">
                          <a:solidFill>
                            <a:schemeClr val="tx1"/>
                          </a:solidFill>
                          <a:latin typeface="+mn-lt"/>
                          <a:ea typeface="+mn-ea"/>
                          <a:cs typeface="+mn-cs"/>
                        </a:rPr>
                        <a:t>Algorithm</a:t>
                      </a:r>
                      <a:endParaRPr lang="nb-NO" sz="1400" kern="1200" dirty="0">
                        <a:solidFill>
                          <a:schemeClr val="tx1"/>
                        </a:solidFill>
                        <a:latin typeface="+mn-lt"/>
                        <a:ea typeface="+mn-ea"/>
                        <a:cs typeface="+mn-cs"/>
                      </a:endParaRPr>
                    </a:p>
                  </a:txBody>
                  <a:tcPr/>
                </a:tc>
                <a:tc>
                  <a:txBody>
                    <a:bodyPr/>
                    <a:lstStyle/>
                    <a:p>
                      <a:pPr algn="ctr"/>
                      <a:endParaRPr lang="nb-NO" sz="1400" kern="1200" dirty="0">
                        <a:solidFill>
                          <a:schemeClr val="tx1"/>
                        </a:solidFill>
                        <a:latin typeface="+mn-lt"/>
                        <a:ea typeface="+mn-ea"/>
                        <a:cs typeface="+mn-cs"/>
                      </a:endParaRPr>
                    </a:p>
                  </a:txBody>
                  <a:tcPr/>
                </a:tc>
                <a:tc>
                  <a:txBody>
                    <a:bodyPr/>
                    <a:lstStyle/>
                    <a:p>
                      <a:pPr algn="ctr"/>
                      <a:endParaRPr lang="nb-NO" sz="1400" dirty="0"/>
                    </a:p>
                  </a:txBody>
                  <a:tcPr/>
                </a:tc>
                <a:tc>
                  <a:txBody>
                    <a:bodyPr/>
                    <a:lstStyle/>
                    <a:p>
                      <a:pPr algn="ctr"/>
                      <a:endParaRPr lang="nb-NO" sz="1400" dirty="0"/>
                    </a:p>
                  </a:txBody>
                  <a:tcPr/>
                </a:tc>
                <a:extLst>
                  <a:ext uri="{0D108BD9-81ED-4DB2-BD59-A6C34878D82A}">
                    <a16:rowId xmlns:a16="http://schemas.microsoft.com/office/drawing/2014/main" val="3427315982"/>
                  </a:ext>
                </a:extLst>
              </a:tr>
              <a:tr h="370840">
                <a:tc>
                  <a:txBody>
                    <a:bodyPr/>
                    <a:lstStyle/>
                    <a:p>
                      <a:r>
                        <a:rPr lang="nb-NO" sz="1400" kern="1200" dirty="0">
                          <a:solidFill>
                            <a:schemeClr val="tx1"/>
                          </a:solidFill>
                          <a:latin typeface="+mn-lt"/>
                          <a:ea typeface="+mn-ea"/>
                          <a:cs typeface="+mn-cs"/>
                        </a:rPr>
                        <a:t>Count </a:t>
                      </a:r>
                      <a:r>
                        <a:rPr lang="nb-NO" sz="1400" kern="1200" dirty="0" err="1">
                          <a:solidFill>
                            <a:schemeClr val="tx1"/>
                          </a:solidFill>
                          <a:latin typeface="+mn-lt"/>
                          <a:ea typeface="+mn-ea"/>
                          <a:cs typeface="+mn-cs"/>
                        </a:rPr>
                        <a:t>Vectorizer</a:t>
                      </a:r>
                      <a:endParaRPr lang="nb-NO" sz="1400" kern="1200" dirty="0">
                        <a:solidFill>
                          <a:schemeClr val="tx1"/>
                        </a:solidFill>
                        <a:latin typeface="+mn-lt"/>
                        <a:ea typeface="+mn-ea"/>
                        <a:cs typeface="+mn-cs"/>
                      </a:endParaRPr>
                    </a:p>
                  </a:txBody>
                  <a:tcPr/>
                </a:tc>
                <a:tc>
                  <a:txBody>
                    <a:bodyPr/>
                    <a:lstStyle/>
                    <a:p>
                      <a:pPr algn="ctr"/>
                      <a:r>
                        <a:rPr lang="nb-NO" sz="1400" kern="1200" dirty="0">
                          <a:solidFill>
                            <a:schemeClr val="tx1"/>
                          </a:solidFill>
                          <a:latin typeface="+mn-lt"/>
                          <a:ea typeface="+mn-ea"/>
                          <a:cs typeface="+mn-cs"/>
                        </a:rPr>
                        <a:t>Sigmoid</a:t>
                      </a:r>
                    </a:p>
                  </a:txBody>
                  <a:tcPr/>
                </a:tc>
                <a:tc>
                  <a:txBody>
                    <a:bodyPr/>
                    <a:lstStyle/>
                    <a:p>
                      <a:pPr algn="ctr"/>
                      <a:r>
                        <a:rPr lang="nb-NO" sz="1400" kern="1200" dirty="0" err="1">
                          <a:solidFill>
                            <a:schemeClr val="tx1"/>
                          </a:solidFill>
                          <a:latin typeface="+mn-lt"/>
                          <a:ea typeface="+mn-ea"/>
                          <a:cs typeface="+mn-cs"/>
                        </a:rPr>
                        <a:t>Leaky</a:t>
                      </a:r>
                      <a:r>
                        <a:rPr lang="nb-NO" sz="1400" kern="1200" dirty="0">
                          <a:solidFill>
                            <a:schemeClr val="tx1"/>
                          </a:solidFill>
                          <a:latin typeface="+mn-lt"/>
                          <a:ea typeface="+mn-ea"/>
                          <a:cs typeface="+mn-cs"/>
                        </a:rPr>
                        <a:t> RELU</a:t>
                      </a:r>
                    </a:p>
                  </a:txBody>
                  <a:tcPr/>
                </a:tc>
                <a:tc>
                  <a:txBody>
                    <a:bodyPr/>
                    <a:lstStyle/>
                    <a:p>
                      <a:pPr algn="ctr"/>
                      <a:r>
                        <a:rPr lang="nb-NO" sz="1400" kern="1200" dirty="0">
                          <a:solidFill>
                            <a:schemeClr val="tx1"/>
                          </a:solidFill>
                          <a:latin typeface="+mn-lt"/>
                          <a:ea typeface="+mn-ea"/>
                          <a:cs typeface="+mn-cs"/>
                        </a:rPr>
                        <a:t>ELU</a:t>
                      </a:r>
                    </a:p>
                  </a:txBody>
                  <a:tcPr/>
                </a:tc>
                <a:extLst>
                  <a:ext uri="{0D108BD9-81ED-4DB2-BD59-A6C34878D82A}">
                    <a16:rowId xmlns:a16="http://schemas.microsoft.com/office/drawing/2014/main" val="3469515043"/>
                  </a:ext>
                </a:extLst>
              </a:tr>
              <a:tr h="370840">
                <a:tc>
                  <a:txBody>
                    <a:bodyPr/>
                    <a:lstStyle/>
                    <a:p>
                      <a:r>
                        <a:rPr lang="nb-NO" sz="1400" kern="1200" dirty="0">
                          <a:solidFill>
                            <a:schemeClr val="tx1"/>
                          </a:solidFill>
                          <a:latin typeface="+mn-lt"/>
                          <a:ea typeface="+mn-ea"/>
                          <a:cs typeface="+mn-cs"/>
                        </a:rPr>
                        <a:t>TF-IDF</a:t>
                      </a:r>
                    </a:p>
                  </a:txBody>
                  <a:tcPr/>
                </a:tc>
                <a:tc>
                  <a:txBody>
                    <a:bodyPr/>
                    <a:lstStyle/>
                    <a:p>
                      <a:pPr algn="ctr"/>
                      <a:r>
                        <a:rPr lang="nb-NO" sz="1400" kern="1200" dirty="0">
                          <a:solidFill>
                            <a:schemeClr val="tx1"/>
                          </a:solidFill>
                          <a:latin typeface="+mn-lt"/>
                          <a:ea typeface="+mn-ea"/>
                          <a:cs typeface="+mn-cs"/>
                        </a:rPr>
                        <a:t>ELU</a:t>
                      </a:r>
                    </a:p>
                  </a:txBody>
                  <a:tcPr/>
                </a:tc>
                <a:tc>
                  <a:txBody>
                    <a:bodyPr/>
                    <a:lstStyle/>
                    <a:p>
                      <a:pPr algn="ctr"/>
                      <a:r>
                        <a:rPr lang="nb-NO" sz="1400" kern="1200" dirty="0" err="1">
                          <a:solidFill>
                            <a:schemeClr val="tx1"/>
                          </a:solidFill>
                          <a:latin typeface="+mn-lt"/>
                          <a:ea typeface="+mn-ea"/>
                          <a:cs typeface="+mn-cs"/>
                        </a:rPr>
                        <a:t>Softmax</a:t>
                      </a:r>
                      <a:endParaRPr lang="nb-NO" sz="1400" kern="1200" dirty="0">
                        <a:solidFill>
                          <a:schemeClr val="tx1"/>
                        </a:solidFill>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nb-NO" sz="1400" kern="1200" dirty="0" err="1">
                          <a:solidFill>
                            <a:schemeClr val="tx1"/>
                          </a:solidFill>
                          <a:latin typeface="+mn-lt"/>
                          <a:ea typeface="+mn-ea"/>
                          <a:cs typeface="+mn-cs"/>
                        </a:rPr>
                        <a:t>Leaky</a:t>
                      </a:r>
                      <a:r>
                        <a:rPr lang="nb-NO" sz="1400" kern="1200" dirty="0">
                          <a:solidFill>
                            <a:schemeClr val="tx1"/>
                          </a:solidFill>
                          <a:latin typeface="+mn-lt"/>
                          <a:ea typeface="+mn-ea"/>
                          <a:cs typeface="+mn-cs"/>
                        </a:rPr>
                        <a:t> RELU</a:t>
                      </a:r>
                    </a:p>
                  </a:txBody>
                  <a:tcPr/>
                </a:tc>
                <a:extLst>
                  <a:ext uri="{0D108BD9-81ED-4DB2-BD59-A6C34878D82A}">
                    <a16:rowId xmlns:a16="http://schemas.microsoft.com/office/drawing/2014/main" val="2631621877"/>
                  </a:ext>
                </a:extLst>
              </a:tr>
            </a:tbl>
          </a:graphicData>
        </a:graphic>
      </p:graphicFrame>
      <p:pic>
        <p:nvPicPr>
          <p:cNvPr id="9" name="Picture 2" descr="Golden medal with red ribbon. First place gold award. Champion and winner  symbol vector Illustration Stock-vektor | Adobe Stock">
            <a:extLst>
              <a:ext uri="{FF2B5EF4-FFF2-40B4-BE49-F238E27FC236}">
                <a16:creationId xmlns:a16="http://schemas.microsoft.com/office/drawing/2014/main" id="{2C9CEA45-57D3-4ADE-FE8E-C10A556E5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2713" y="3213752"/>
            <a:ext cx="315642" cy="3181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remium Vector | Silver medal, silver 2nd place">
            <a:extLst>
              <a:ext uri="{FF2B5EF4-FFF2-40B4-BE49-F238E27FC236}">
                <a16:creationId xmlns:a16="http://schemas.microsoft.com/office/drawing/2014/main" id="{1E04AFF1-B462-160C-CCB1-579BEB029F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1025" y="3213752"/>
            <a:ext cx="320040" cy="32003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ronze medal with red ribbon 3rd place award. Champion and winner symbol  Isolated realistic Illustration Stock-vektor | Adobe Stock">
            <a:extLst>
              <a:ext uri="{FF2B5EF4-FFF2-40B4-BE49-F238E27FC236}">
                <a16:creationId xmlns:a16="http://schemas.microsoft.com/office/drawing/2014/main" id="{E6796FF5-EB55-04AD-0573-D8150BEF65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8997" y="3213752"/>
            <a:ext cx="285034" cy="32004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B6F5C47-71C6-023D-C591-16E3B820CFF6}"/>
              </a:ext>
            </a:extLst>
          </p:cNvPr>
          <p:cNvSpPr txBox="1"/>
          <p:nvPr/>
        </p:nvSpPr>
        <p:spPr>
          <a:xfrm>
            <a:off x="554342" y="4651489"/>
            <a:ext cx="8933688" cy="1409617"/>
          </a:xfrm>
          <a:prstGeom prst="rect">
            <a:avLst/>
          </a:prstGeom>
          <a:noFill/>
        </p:spPr>
        <p:txBody>
          <a:bodyPr wrap="square" rtlCol="0">
            <a:spAutoFit/>
          </a:bodyPr>
          <a:lstStyle/>
          <a:p>
            <a:pPr marL="306000" indent="-306000">
              <a:spcBef>
                <a:spcPct val="20000"/>
              </a:spcBef>
              <a:spcAft>
                <a:spcPts val="600"/>
              </a:spcAft>
              <a:buClr>
                <a:schemeClr val="accent2"/>
              </a:buClr>
              <a:buSzPct val="92000"/>
              <a:buFont typeface="Wingdings" panose="05000000000000000000" pitchFamily="2" charset="2"/>
              <a:buChar char="ü"/>
            </a:pPr>
            <a:r>
              <a:rPr lang="en-US" dirty="0"/>
              <a:t>Batch Size</a:t>
            </a:r>
            <a:r>
              <a:rPr lang="nb-NO" dirty="0"/>
              <a:t>: [32,68,128,256]</a:t>
            </a:r>
          </a:p>
          <a:p>
            <a:r>
              <a:rPr lang="nb-NO" dirty="0"/>
              <a:t>      Count </a:t>
            </a:r>
            <a:r>
              <a:rPr lang="nb-NO" dirty="0" err="1"/>
              <a:t>vectorizer</a:t>
            </a:r>
            <a:r>
              <a:rPr lang="nb-NO" dirty="0"/>
              <a:t>: 256 , </a:t>
            </a:r>
            <a:r>
              <a:rPr lang="nb-NO" dirty="0" err="1"/>
              <a:t>Tf_IDF</a:t>
            </a:r>
            <a:r>
              <a:rPr lang="nb-NO" dirty="0"/>
              <a:t>: 32</a:t>
            </a:r>
          </a:p>
          <a:p>
            <a:pPr marL="306000" indent="-306000">
              <a:spcBef>
                <a:spcPct val="20000"/>
              </a:spcBef>
              <a:spcAft>
                <a:spcPts val="600"/>
              </a:spcAft>
              <a:buClr>
                <a:schemeClr val="accent2"/>
              </a:buClr>
              <a:buSzPct val="92000"/>
              <a:buFont typeface="Wingdings" panose="05000000000000000000" pitchFamily="2" charset="2"/>
              <a:buChar char="ü"/>
            </a:pPr>
            <a:r>
              <a:rPr lang="nb-NO" dirty="0" err="1"/>
              <a:t>Regularization</a:t>
            </a:r>
            <a:r>
              <a:rPr lang="nb-NO" dirty="0"/>
              <a:t> (</a:t>
            </a:r>
            <a:r>
              <a:rPr lang="nb-NO" dirty="0" err="1"/>
              <a:t>Drop</a:t>
            </a:r>
            <a:r>
              <a:rPr lang="nb-NO" dirty="0"/>
              <a:t> </a:t>
            </a:r>
            <a:r>
              <a:rPr lang="nb-NO" dirty="0" err="1"/>
              <a:t>out</a:t>
            </a:r>
            <a:r>
              <a:rPr lang="nb-NO" dirty="0"/>
              <a:t>)</a:t>
            </a:r>
          </a:p>
          <a:p>
            <a:r>
              <a:rPr lang="nb-NO" dirty="0"/>
              <a:t>     For </a:t>
            </a:r>
            <a:r>
              <a:rPr lang="nb-NO" dirty="0" err="1"/>
              <a:t>Both</a:t>
            </a:r>
            <a:r>
              <a:rPr lang="nb-NO" dirty="0"/>
              <a:t> </a:t>
            </a:r>
            <a:r>
              <a:rPr lang="nb-NO" dirty="0" err="1"/>
              <a:t>method</a:t>
            </a:r>
            <a:r>
              <a:rPr lang="nb-NO" dirty="0"/>
              <a:t> </a:t>
            </a:r>
            <a:r>
              <a:rPr lang="nb-NO" dirty="0" err="1"/>
              <a:t>of</a:t>
            </a:r>
            <a:r>
              <a:rPr lang="nb-NO" dirty="0"/>
              <a:t> </a:t>
            </a:r>
            <a:r>
              <a:rPr lang="nb-NO" dirty="0" err="1"/>
              <a:t>feature</a:t>
            </a:r>
            <a:r>
              <a:rPr lang="nb-NO" dirty="0"/>
              <a:t> </a:t>
            </a:r>
            <a:r>
              <a:rPr lang="nb-NO" dirty="0" err="1"/>
              <a:t>detection</a:t>
            </a:r>
            <a:r>
              <a:rPr lang="nb-NO" dirty="0"/>
              <a:t> </a:t>
            </a:r>
            <a:r>
              <a:rPr lang="nb-NO" dirty="0" err="1"/>
              <a:t>improvement</a:t>
            </a:r>
            <a:r>
              <a:rPr lang="nb-NO" dirty="0"/>
              <a:t> </a:t>
            </a:r>
            <a:r>
              <a:rPr lang="nb-NO" dirty="0" err="1"/>
              <a:t>of</a:t>
            </a:r>
            <a:r>
              <a:rPr lang="nb-NO" dirty="0"/>
              <a:t> </a:t>
            </a:r>
            <a:r>
              <a:rPr lang="nb-NO" dirty="0" err="1"/>
              <a:t>the</a:t>
            </a:r>
            <a:r>
              <a:rPr lang="nb-NO" dirty="0"/>
              <a:t> </a:t>
            </a:r>
            <a:r>
              <a:rPr lang="nb-NO" dirty="0" err="1"/>
              <a:t>accuracy</a:t>
            </a:r>
            <a:r>
              <a:rPr lang="nb-NO" dirty="0"/>
              <a:t> </a:t>
            </a:r>
            <a:r>
              <a:rPr lang="nb-NO" dirty="0" err="1"/>
              <a:t>are</a:t>
            </a:r>
            <a:r>
              <a:rPr lang="nb-NO" dirty="0"/>
              <a:t> so </a:t>
            </a:r>
            <a:r>
              <a:rPr lang="nb-NO" dirty="0" err="1"/>
              <a:t>little</a:t>
            </a:r>
            <a:r>
              <a:rPr lang="nb-NO" dirty="0"/>
              <a:t>.</a:t>
            </a:r>
          </a:p>
        </p:txBody>
      </p:sp>
    </p:spTree>
    <p:extLst>
      <p:ext uri="{BB962C8B-B14F-4D97-AF65-F5344CB8AC3E}">
        <p14:creationId xmlns:p14="http://schemas.microsoft.com/office/powerpoint/2010/main" val="43059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2052"/>
                                        </p:tgtEl>
                                        <p:attrNameLst>
                                          <p:attrName>style.visibility</p:attrName>
                                        </p:attrNameLst>
                                      </p:cBhvr>
                                      <p:to>
                                        <p:strVal val="visible"/>
                                      </p:to>
                                    </p:set>
                                    <p:animEffect transition="in" filter="fade">
                                      <p:cBhvr>
                                        <p:cTn id="27" dur="500"/>
                                        <p:tgtEl>
                                          <p:spTgt spid="2052"/>
                                        </p:tgtEl>
                                      </p:cBhvr>
                                    </p:animEffect>
                                  </p:childTnLst>
                                </p:cTn>
                              </p:par>
                              <p:par>
                                <p:cTn id="28" presetID="10" presetClass="entr" presetSubtype="0" fill="hold" nodeType="withEffect">
                                  <p:stCondLst>
                                    <p:cond delay="0"/>
                                  </p:stCondLst>
                                  <p:childTnLst>
                                    <p:set>
                                      <p:cBhvr>
                                        <p:cTn id="29" dur="1" fill="hold">
                                          <p:stCondLst>
                                            <p:cond delay="0"/>
                                          </p:stCondLst>
                                        </p:cTn>
                                        <p:tgtEl>
                                          <p:spTgt spid="2056"/>
                                        </p:tgtEl>
                                        <p:attrNameLst>
                                          <p:attrName>style.visibility</p:attrName>
                                        </p:attrNameLst>
                                      </p:cBhvr>
                                      <p:to>
                                        <p:strVal val="visible"/>
                                      </p:to>
                                    </p:set>
                                    <p:animEffect transition="in" filter="fade">
                                      <p:cBhvr>
                                        <p:cTn id="30" dur="500"/>
                                        <p:tgtEl>
                                          <p:spTgt spid="205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0">
                                            <p:txEl>
                                              <p:pRg st="1" end="1"/>
                                            </p:txEl>
                                          </p:spTgt>
                                        </p:tgtEl>
                                        <p:attrNameLst>
                                          <p:attrName>style.visibility</p:attrName>
                                        </p:attrNameLst>
                                      </p:cBhvr>
                                      <p:to>
                                        <p:strVal val="visible"/>
                                      </p:to>
                                    </p:set>
                                    <p:animEffect transition="in" filter="fade">
                                      <p:cBhvr>
                                        <p:cTn id="38" dur="500"/>
                                        <p:tgtEl>
                                          <p:spTgt spid="10">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fade">
                                      <p:cBhvr>
                                        <p:cTn id="43" dur="500"/>
                                        <p:tgtEl>
                                          <p:spTgt spid="10">
                                            <p:txEl>
                                              <p:pRg st="2" end="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0">
                                            <p:txEl>
                                              <p:pRg st="3" end="3"/>
                                            </p:txEl>
                                          </p:spTgt>
                                        </p:tgtEl>
                                        <p:attrNameLst>
                                          <p:attrName>style.visibility</p:attrName>
                                        </p:attrNameLst>
                                      </p:cBhvr>
                                      <p:to>
                                        <p:strVal val="visible"/>
                                      </p:to>
                                    </p:set>
                                    <p:animEffect transition="in" filter="fade">
                                      <p:cBhvr>
                                        <p:cTn id="46"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4D9C-7E9C-F9B0-3C60-9CE2054E5333}"/>
              </a:ext>
            </a:extLst>
          </p:cNvPr>
          <p:cNvSpPr>
            <a:spLocks noGrp="1"/>
          </p:cNvSpPr>
          <p:nvPr>
            <p:ph type="title"/>
          </p:nvPr>
        </p:nvSpPr>
        <p:spPr/>
        <p:txBody>
          <a:bodyPr/>
          <a:lstStyle/>
          <a:p>
            <a:r>
              <a:rPr lang="en-GB" dirty="0"/>
              <a:t>RNN EXPERIMENTATION</a:t>
            </a:r>
            <a:br>
              <a:rPr lang="en-GB" dirty="0"/>
            </a:br>
            <a:r>
              <a:rPr lang="en-GB" dirty="0"/>
              <a:t>ALI!</a:t>
            </a:r>
            <a:endParaRPr lang="nb-NO" dirty="0"/>
          </a:p>
        </p:txBody>
      </p:sp>
      <p:sp>
        <p:nvSpPr>
          <p:cNvPr id="3" name="Content Placeholder 2">
            <a:extLst>
              <a:ext uri="{FF2B5EF4-FFF2-40B4-BE49-F238E27FC236}">
                <a16:creationId xmlns:a16="http://schemas.microsoft.com/office/drawing/2014/main" id="{20EC0231-39A7-1248-AD62-2403F74A3B26}"/>
              </a:ext>
            </a:extLst>
          </p:cNvPr>
          <p:cNvSpPr>
            <a:spLocks noGrp="1"/>
          </p:cNvSpPr>
          <p:nvPr>
            <p:ph idx="1"/>
          </p:nvPr>
        </p:nvSpPr>
        <p:spPr/>
        <p:txBody>
          <a:bodyPr/>
          <a:lstStyle/>
          <a:p>
            <a:endParaRPr lang="nb-NO"/>
          </a:p>
        </p:txBody>
      </p:sp>
    </p:spTree>
    <p:extLst>
      <p:ext uri="{BB962C8B-B14F-4D97-AF65-F5344CB8AC3E}">
        <p14:creationId xmlns:p14="http://schemas.microsoft.com/office/powerpoint/2010/main" val="2424205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FE5C6-5D83-E3A5-198A-C877380E3408}"/>
              </a:ext>
            </a:extLst>
          </p:cNvPr>
          <p:cNvSpPr>
            <a:spLocks noGrp="1"/>
          </p:cNvSpPr>
          <p:nvPr>
            <p:ph type="title"/>
          </p:nvPr>
        </p:nvSpPr>
        <p:spPr/>
        <p:txBody>
          <a:bodyPr/>
          <a:lstStyle/>
          <a:p>
            <a:r>
              <a:rPr lang="en-GB" dirty="0"/>
              <a:t>RNN RESULT AND VISUALISATION</a:t>
            </a:r>
            <a:endParaRPr lang="nb-NO" dirty="0"/>
          </a:p>
        </p:txBody>
      </p:sp>
      <p:sp>
        <p:nvSpPr>
          <p:cNvPr id="3" name="Content Placeholder 2">
            <a:extLst>
              <a:ext uri="{FF2B5EF4-FFF2-40B4-BE49-F238E27FC236}">
                <a16:creationId xmlns:a16="http://schemas.microsoft.com/office/drawing/2014/main" id="{F76F12B8-989F-BA2A-C94D-842FCCE65B3B}"/>
              </a:ext>
            </a:extLst>
          </p:cNvPr>
          <p:cNvSpPr>
            <a:spLocks noGrp="1"/>
          </p:cNvSpPr>
          <p:nvPr>
            <p:ph idx="1"/>
          </p:nvPr>
        </p:nvSpPr>
        <p:spPr/>
        <p:txBody>
          <a:bodyPr/>
          <a:lstStyle/>
          <a:p>
            <a:endParaRPr lang="nb-NO"/>
          </a:p>
        </p:txBody>
      </p:sp>
    </p:spTree>
    <p:extLst>
      <p:ext uri="{BB962C8B-B14F-4D97-AF65-F5344CB8AC3E}">
        <p14:creationId xmlns:p14="http://schemas.microsoft.com/office/powerpoint/2010/main" val="296288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65AA6-736B-F5BA-9AB8-27B60CEEBE69}"/>
              </a:ext>
            </a:extLst>
          </p:cNvPr>
          <p:cNvSpPr>
            <a:spLocks noGrp="1"/>
          </p:cNvSpPr>
          <p:nvPr>
            <p:ph type="title"/>
          </p:nvPr>
        </p:nvSpPr>
        <p:spPr/>
        <p:txBody>
          <a:bodyPr/>
          <a:lstStyle/>
          <a:p>
            <a:r>
              <a:rPr lang="en-GB" dirty="0"/>
              <a:t>CONCLUSION&amp; REFERENCES</a:t>
            </a:r>
            <a:br>
              <a:rPr lang="en-GB" dirty="0"/>
            </a:br>
            <a:r>
              <a:rPr lang="en-GB" dirty="0"/>
              <a:t>ALI</a:t>
            </a:r>
            <a:endParaRPr lang="nb-NO" dirty="0"/>
          </a:p>
        </p:txBody>
      </p:sp>
      <p:sp>
        <p:nvSpPr>
          <p:cNvPr id="3" name="Content Placeholder 2">
            <a:extLst>
              <a:ext uri="{FF2B5EF4-FFF2-40B4-BE49-F238E27FC236}">
                <a16:creationId xmlns:a16="http://schemas.microsoft.com/office/drawing/2014/main" id="{1578B382-79BC-A01C-2051-3E9144DD08C5}"/>
              </a:ext>
            </a:extLst>
          </p:cNvPr>
          <p:cNvSpPr>
            <a:spLocks noGrp="1"/>
          </p:cNvSpPr>
          <p:nvPr>
            <p:ph idx="1"/>
          </p:nvPr>
        </p:nvSpPr>
        <p:spPr/>
        <p:txBody>
          <a:bodyPr/>
          <a:lstStyle/>
          <a:p>
            <a:r>
              <a:rPr lang="en-GB" dirty="0"/>
              <a:t>COPY REFERENCE FROM REPORT HERE</a:t>
            </a:r>
          </a:p>
          <a:p>
            <a:r>
              <a:rPr lang="en-GB" dirty="0"/>
              <a:t>GITHUB LINK</a:t>
            </a:r>
            <a:endParaRPr lang="en-NF" dirty="0"/>
          </a:p>
          <a:p>
            <a:endParaRPr lang="nb-NO" dirty="0"/>
          </a:p>
        </p:txBody>
      </p:sp>
    </p:spTree>
    <p:extLst>
      <p:ext uri="{BB962C8B-B14F-4D97-AF65-F5344CB8AC3E}">
        <p14:creationId xmlns:p14="http://schemas.microsoft.com/office/powerpoint/2010/main" val="3135248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7E1F8-8357-A5BB-951E-B9DCE74A9EC9}"/>
              </a:ext>
            </a:extLst>
          </p:cNvPr>
          <p:cNvSpPr>
            <a:spLocks noGrp="1"/>
          </p:cNvSpPr>
          <p:nvPr>
            <p:ph type="title"/>
          </p:nvPr>
        </p:nvSpPr>
        <p:spPr/>
        <p:txBody>
          <a:bodyPr/>
          <a:lstStyle/>
          <a:p>
            <a:endParaRPr lang="nb-NO"/>
          </a:p>
        </p:txBody>
      </p:sp>
      <p:sp>
        <p:nvSpPr>
          <p:cNvPr id="3" name="Content Placeholder 2">
            <a:extLst>
              <a:ext uri="{FF2B5EF4-FFF2-40B4-BE49-F238E27FC236}">
                <a16:creationId xmlns:a16="http://schemas.microsoft.com/office/drawing/2014/main" id="{2D53E92C-749D-F13D-22F7-AA41336CB982}"/>
              </a:ext>
            </a:extLst>
          </p:cNvPr>
          <p:cNvSpPr>
            <a:spLocks noGrp="1"/>
          </p:cNvSpPr>
          <p:nvPr>
            <p:ph idx="1"/>
          </p:nvPr>
        </p:nvSpPr>
        <p:spPr/>
        <p:txBody>
          <a:bodyPr/>
          <a:lstStyle/>
          <a:p>
            <a:endParaRPr lang="nb-NO"/>
          </a:p>
        </p:txBody>
      </p:sp>
    </p:spTree>
    <p:extLst>
      <p:ext uri="{BB962C8B-B14F-4D97-AF65-F5344CB8AC3E}">
        <p14:creationId xmlns:p14="http://schemas.microsoft.com/office/powerpoint/2010/main" val="48669242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259</TotalTime>
  <Words>347</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Arial</vt:lpstr>
      <vt:lpstr>Arial Black</vt:lpstr>
      <vt:lpstr>Gill Sans MT</vt:lpstr>
      <vt:lpstr>Wingdings</vt:lpstr>
      <vt:lpstr>Wingdings 2</vt:lpstr>
      <vt:lpstr>Dividend</vt:lpstr>
      <vt:lpstr>BAG OF WORDS DOCUMENT CLASSIFICATION USING FEED FORWARD NEURAL NETWORK AND RECURRENT NEURAL NETWORK</vt:lpstr>
      <vt:lpstr>IntroduCtion</vt:lpstr>
      <vt:lpstr>Feed Forward Neural Network</vt:lpstr>
      <vt:lpstr>Evaluation of the FFNN Algorithm</vt:lpstr>
      <vt:lpstr>RNN EXPERIMENTATION ALI!</vt:lpstr>
      <vt:lpstr>RNN RESULT AND VISUALISATION</vt:lpstr>
      <vt:lpstr>CONCLUSION&amp; REFERENCES ALI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BAG OF WORDS DOCUMENT CLASSIFICATION USING FEED FORWARD NEURAL NETWORK AND RECURRENT NEURAL NETWORK</dc:title>
  <dc:creator>Sahar Kadkhoda Masoum Ali</dc:creator>
  <cp:lastModifiedBy>Sahar Kadkhoda Masoum Ali</cp:lastModifiedBy>
  <cp:revision>1</cp:revision>
  <dcterms:created xsi:type="dcterms:W3CDTF">2024-04-23T16:22:14Z</dcterms:created>
  <dcterms:modified xsi:type="dcterms:W3CDTF">2024-04-23T20:57:34Z</dcterms:modified>
</cp:coreProperties>
</file>