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0"/>
  </p:notesMasterIdLst>
  <p:sldIdLst>
    <p:sldId id="256" r:id="rId2"/>
    <p:sldId id="257" r:id="rId3"/>
    <p:sldId id="258" r:id="rId4"/>
    <p:sldId id="259" r:id="rId5"/>
    <p:sldId id="260" r:id="rId6"/>
    <p:sldId id="261"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46F40-2601-4258-93D3-0645E898005C}" v="48" dt="2024-04-23T18:31:55.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9" autoAdjust="0"/>
    <p:restoredTop sz="94719"/>
  </p:normalViewPr>
  <p:slideViewPr>
    <p:cSldViewPr snapToGrid="0">
      <p:cViewPr>
        <p:scale>
          <a:sx n="119" d="100"/>
          <a:sy n="119" d="100"/>
        </p:scale>
        <p:origin x="200"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r Kadkhoda Masoum Ali" userId="3d8a9fd0-7f7d-41b9-90e1-9b9a2d76abe3" providerId="ADAL" clId="{63446F40-2601-4258-93D3-0645E898005C}"/>
    <pc:docChg chg="custSel addSld modSld">
      <pc:chgData name="Sahar Kadkhoda Masoum Ali" userId="3d8a9fd0-7f7d-41b9-90e1-9b9a2d76abe3" providerId="ADAL" clId="{63446F40-2601-4258-93D3-0645E898005C}" dt="2024-04-23T18:36:14.276" v="327"/>
      <pc:docMkLst>
        <pc:docMk/>
      </pc:docMkLst>
      <pc:sldChg chg="modSp mod">
        <pc:chgData name="Sahar Kadkhoda Masoum Ali" userId="3d8a9fd0-7f7d-41b9-90e1-9b9a2d76abe3" providerId="ADAL" clId="{63446F40-2601-4258-93D3-0645E898005C}" dt="2024-04-23T18:30:56.399" v="290" actId="113"/>
        <pc:sldMkLst>
          <pc:docMk/>
          <pc:sldMk cId="2677536568" sldId="257"/>
        </pc:sldMkLst>
        <pc:spChg chg="mod">
          <ac:chgData name="Sahar Kadkhoda Masoum Ali" userId="3d8a9fd0-7f7d-41b9-90e1-9b9a2d76abe3" providerId="ADAL" clId="{63446F40-2601-4258-93D3-0645E898005C}" dt="2024-04-23T18:30:56.399" v="290" actId="113"/>
          <ac:spMkLst>
            <pc:docMk/>
            <pc:sldMk cId="2677536568" sldId="257"/>
            <ac:spMk id="3" creationId="{1A452CA4-A3C6-0DEB-3EBC-EBF7838562E1}"/>
          </ac:spMkLst>
        </pc:spChg>
      </pc:sldChg>
      <pc:sldChg chg="modSp mod">
        <pc:chgData name="Sahar Kadkhoda Masoum Ali" userId="3d8a9fd0-7f7d-41b9-90e1-9b9a2d76abe3" providerId="ADAL" clId="{63446F40-2601-4258-93D3-0645E898005C}" dt="2024-04-23T18:33:25.940" v="320" actId="20577"/>
        <pc:sldMkLst>
          <pc:docMk/>
          <pc:sldMk cId="3808211538" sldId="258"/>
        </pc:sldMkLst>
        <pc:spChg chg="mod">
          <ac:chgData name="Sahar Kadkhoda Masoum Ali" userId="3d8a9fd0-7f7d-41b9-90e1-9b9a2d76abe3" providerId="ADAL" clId="{63446F40-2601-4258-93D3-0645E898005C}" dt="2024-04-23T18:33:25.940" v="320" actId="20577"/>
          <ac:spMkLst>
            <pc:docMk/>
            <pc:sldMk cId="3808211538" sldId="258"/>
            <ac:spMk id="5" creationId="{65E60095-470E-B2FE-0CA8-81DD6A8DA70C}"/>
          </ac:spMkLst>
        </pc:spChg>
      </pc:sldChg>
      <pc:sldChg chg="addSp modSp mod modAnim">
        <pc:chgData name="Sahar Kadkhoda Masoum Ali" userId="3d8a9fd0-7f7d-41b9-90e1-9b9a2d76abe3" providerId="ADAL" clId="{63446F40-2601-4258-93D3-0645E898005C}" dt="2024-04-23T18:32:23.546" v="299" actId="255"/>
        <pc:sldMkLst>
          <pc:docMk/>
          <pc:sldMk cId="430591984" sldId="259"/>
        </pc:sldMkLst>
        <pc:spChg chg="mod">
          <ac:chgData name="Sahar Kadkhoda Masoum Ali" userId="3d8a9fd0-7f7d-41b9-90e1-9b9a2d76abe3" providerId="ADAL" clId="{63446F40-2601-4258-93D3-0645E898005C}" dt="2024-04-23T18:31:55.701" v="297" actId="108"/>
          <ac:spMkLst>
            <pc:docMk/>
            <pc:sldMk cId="430591984" sldId="259"/>
            <ac:spMk id="3" creationId="{AA11EDAB-A83E-6A4C-D743-2E3EDD25BE70}"/>
          </ac:spMkLst>
        </pc:spChg>
        <pc:spChg chg="add mod">
          <ac:chgData name="Sahar Kadkhoda Masoum Ali" userId="3d8a9fd0-7f7d-41b9-90e1-9b9a2d76abe3" providerId="ADAL" clId="{63446F40-2601-4258-93D3-0645E898005C}" dt="2024-04-23T18:31:41.284" v="293" actId="108"/>
          <ac:spMkLst>
            <pc:docMk/>
            <pc:sldMk cId="430591984" sldId="259"/>
            <ac:spMk id="10" creationId="{6B6F5C47-71C6-023D-C591-16E3B820CFF6}"/>
          </ac:spMkLst>
        </pc:spChg>
        <pc:graphicFrameChg chg="mod modGraphic">
          <ac:chgData name="Sahar Kadkhoda Masoum Ali" userId="3d8a9fd0-7f7d-41b9-90e1-9b9a2d76abe3" providerId="ADAL" clId="{63446F40-2601-4258-93D3-0645E898005C}" dt="2024-04-23T18:32:23.546" v="299" actId="255"/>
          <ac:graphicFrameMkLst>
            <pc:docMk/>
            <pc:sldMk cId="430591984" sldId="259"/>
            <ac:graphicFrameMk id="8" creationId="{04E42C88-379F-AD4A-4FC0-B1CC7577B70B}"/>
          </ac:graphicFrameMkLst>
        </pc:graphicFrameChg>
        <pc:picChg chg="mod">
          <ac:chgData name="Sahar Kadkhoda Masoum Ali" userId="3d8a9fd0-7f7d-41b9-90e1-9b9a2d76abe3" providerId="ADAL" clId="{63446F40-2601-4258-93D3-0645E898005C}" dt="2024-04-23T18:20:34.366" v="35" actId="1038"/>
          <ac:picMkLst>
            <pc:docMk/>
            <pc:sldMk cId="430591984" sldId="259"/>
            <ac:picMk id="9" creationId="{2C9CEA45-57D3-4ADE-FE8E-C10A556E5508}"/>
          </ac:picMkLst>
        </pc:picChg>
        <pc:picChg chg="mod">
          <ac:chgData name="Sahar Kadkhoda Masoum Ali" userId="3d8a9fd0-7f7d-41b9-90e1-9b9a2d76abe3" providerId="ADAL" clId="{63446F40-2601-4258-93D3-0645E898005C}" dt="2024-04-23T18:20:34.366" v="35" actId="1038"/>
          <ac:picMkLst>
            <pc:docMk/>
            <pc:sldMk cId="430591984" sldId="259"/>
            <ac:picMk id="2052" creationId="{1E04AFF1-B462-160C-CCB1-579BEB029FF2}"/>
          </ac:picMkLst>
        </pc:picChg>
        <pc:picChg chg="mod">
          <ac:chgData name="Sahar Kadkhoda Masoum Ali" userId="3d8a9fd0-7f7d-41b9-90e1-9b9a2d76abe3" providerId="ADAL" clId="{63446F40-2601-4258-93D3-0645E898005C}" dt="2024-04-23T18:20:34.366" v="35" actId="1038"/>
          <ac:picMkLst>
            <pc:docMk/>
            <pc:sldMk cId="430591984" sldId="259"/>
            <ac:picMk id="2056" creationId="{E6796FF5-EB55-04AD-0573-D8150BEF654C}"/>
          </ac:picMkLst>
        </pc:picChg>
      </pc:sldChg>
      <pc:sldChg chg="modSp new mod">
        <pc:chgData name="Sahar Kadkhoda Masoum Ali" userId="3d8a9fd0-7f7d-41b9-90e1-9b9a2d76abe3" providerId="ADAL" clId="{63446F40-2601-4258-93D3-0645E898005C}" dt="2024-04-23T18:34:04.894" v="321"/>
        <pc:sldMkLst>
          <pc:docMk/>
          <pc:sldMk cId="2424205796" sldId="260"/>
        </pc:sldMkLst>
        <pc:spChg chg="mod">
          <ac:chgData name="Sahar Kadkhoda Masoum Ali" userId="3d8a9fd0-7f7d-41b9-90e1-9b9a2d76abe3" providerId="ADAL" clId="{63446F40-2601-4258-93D3-0645E898005C}" dt="2024-04-23T18:34:04.894" v="321"/>
          <ac:spMkLst>
            <pc:docMk/>
            <pc:sldMk cId="2424205796" sldId="260"/>
            <ac:spMk id="2" creationId="{A9BA4D9C-7E9C-F9B0-3C60-9CE2054E5333}"/>
          </ac:spMkLst>
        </pc:spChg>
      </pc:sldChg>
      <pc:sldChg chg="modSp new mod">
        <pc:chgData name="Sahar Kadkhoda Masoum Ali" userId="3d8a9fd0-7f7d-41b9-90e1-9b9a2d76abe3" providerId="ADAL" clId="{63446F40-2601-4258-93D3-0645E898005C}" dt="2024-04-23T18:34:28.010" v="323"/>
        <pc:sldMkLst>
          <pc:docMk/>
          <pc:sldMk cId="2962888479" sldId="261"/>
        </pc:sldMkLst>
        <pc:spChg chg="mod">
          <ac:chgData name="Sahar Kadkhoda Masoum Ali" userId="3d8a9fd0-7f7d-41b9-90e1-9b9a2d76abe3" providerId="ADAL" clId="{63446F40-2601-4258-93D3-0645E898005C}" dt="2024-04-23T18:34:28.010" v="323"/>
          <ac:spMkLst>
            <pc:docMk/>
            <pc:sldMk cId="2962888479" sldId="261"/>
            <ac:spMk id="2" creationId="{5EEFE5C6-5D83-E3A5-198A-C877380E3408}"/>
          </ac:spMkLst>
        </pc:spChg>
      </pc:sldChg>
      <pc:sldChg chg="new">
        <pc:chgData name="Sahar Kadkhoda Masoum Ali" userId="3d8a9fd0-7f7d-41b9-90e1-9b9a2d76abe3" providerId="ADAL" clId="{63446F40-2601-4258-93D3-0645E898005C}" dt="2024-04-23T18:34:30.142" v="324" actId="680"/>
        <pc:sldMkLst>
          <pc:docMk/>
          <pc:sldMk cId="486692420" sldId="262"/>
        </pc:sldMkLst>
      </pc:sldChg>
      <pc:sldChg chg="modSp new mod">
        <pc:chgData name="Sahar Kadkhoda Masoum Ali" userId="3d8a9fd0-7f7d-41b9-90e1-9b9a2d76abe3" providerId="ADAL" clId="{63446F40-2601-4258-93D3-0645E898005C}" dt="2024-04-23T18:36:14.276" v="327"/>
        <pc:sldMkLst>
          <pc:docMk/>
          <pc:sldMk cId="3135248043" sldId="263"/>
        </pc:sldMkLst>
        <pc:spChg chg="mod">
          <ac:chgData name="Sahar Kadkhoda Masoum Ali" userId="3d8a9fd0-7f7d-41b9-90e1-9b9a2d76abe3" providerId="ADAL" clId="{63446F40-2601-4258-93D3-0645E898005C}" dt="2024-04-23T18:35:54.624" v="326"/>
          <ac:spMkLst>
            <pc:docMk/>
            <pc:sldMk cId="3135248043" sldId="263"/>
            <ac:spMk id="2" creationId="{F4565AA6-736B-F5BA-9AB8-27B60CEEBE69}"/>
          </ac:spMkLst>
        </pc:spChg>
        <pc:spChg chg="mod">
          <ac:chgData name="Sahar Kadkhoda Masoum Ali" userId="3d8a9fd0-7f7d-41b9-90e1-9b9a2d76abe3" providerId="ADAL" clId="{63446F40-2601-4258-93D3-0645E898005C}" dt="2024-04-23T18:36:14.276" v="327"/>
          <ac:spMkLst>
            <pc:docMk/>
            <pc:sldMk cId="3135248043" sldId="263"/>
            <ac:spMk id="3" creationId="{1578B382-79BC-A01C-2051-3E9144DD08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FF26B-FB6E-1246-B109-060041C588DB}" type="datetimeFigureOut">
              <a:rPr lang="en-US" smtClean="0"/>
              <a:t>4/24/24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E027B-1EFC-CA4B-AAD2-9421DDA3FFF7}" type="slidenum">
              <a:rPr lang="en-US" smtClean="0"/>
              <a:t>‹#›</a:t>
            </a:fld>
            <a:endParaRPr lang="en-US"/>
          </a:p>
        </p:txBody>
      </p:sp>
    </p:spTree>
    <p:extLst>
      <p:ext uri="{BB962C8B-B14F-4D97-AF65-F5344CB8AC3E}">
        <p14:creationId xmlns:p14="http://schemas.microsoft.com/office/powerpoint/2010/main" val="133291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2E027B-1EFC-CA4B-AAD2-9421DDA3FFF7}" type="slidenum">
              <a:rPr lang="en-US" smtClean="0"/>
              <a:t>7</a:t>
            </a:fld>
            <a:endParaRPr lang="en-US"/>
          </a:p>
        </p:txBody>
      </p:sp>
    </p:spTree>
    <p:extLst>
      <p:ext uri="{BB962C8B-B14F-4D97-AF65-F5344CB8AC3E}">
        <p14:creationId xmlns:p14="http://schemas.microsoft.com/office/powerpoint/2010/main" val="35568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nb-NO"/>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247962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85705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a:xfrm>
            <a:off x="774923" y="5951811"/>
            <a:ext cx="7896279" cy="365125"/>
          </a:xfrm>
        </p:spPr>
        <p:txBody>
          <a:bodyPr/>
          <a:lstStyle/>
          <a:p>
            <a:endParaRPr lang="nb-NO"/>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399035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a:xfrm>
            <a:off x="10558300" y="5956137"/>
            <a:ext cx="1052508" cy="365125"/>
          </a:xfrm>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403337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nb-NO"/>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159299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CAC02-6D98-4613-9552-52C470B4E04B}" type="datetimeFigureOut">
              <a:rPr lang="nb-NO" smtClean="0"/>
              <a:t>23.04.2024</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140583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CAC02-6D98-4613-9552-52C470B4E04B}" type="datetimeFigureOut">
              <a:rPr lang="nb-NO" smtClean="0"/>
              <a:t>23.04.2024</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4945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CAC02-6D98-4613-9552-52C470B4E04B}" type="datetimeFigureOut">
              <a:rPr lang="nb-NO" smtClean="0"/>
              <a:t>23.04.2024</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179262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CAC02-6D98-4613-9552-52C470B4E04B}" type="datetimeFigureOut">
              <a:rPr lang="nb-NO" smtClean="0"/>
              <a:t>23.04.2024</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10861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nb-NO"/>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86503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4CAC02-6D98-4613-9552-52C470B4E04B}" type="datetimeFigureOut">
              <a:rPr lang="nb-NO" smtClean="0"/>
              <a:t>23.04.2024</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213683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nb-NO"/>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8D6A7D-3ABA-45CB-9C97-6F98AEBB2E14}" type="slidenum">
              <a:rPr lang="nb-NO" smtClean="0"/>
              <a:t>‹#›</a:t>
            </a:fld>
            <a:endParaRPr lang="nb-NO"/>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046139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rshokri/DAT-55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gnifying glass with a pick and a coin&#10;&#10;Description automatically generated">
            <a:extLst>
              <a:ext uri="{FF2B5EF4-FFF2-40B4-BE49-F238E27FC236}">
                <a16:creationId xmlns:a16="http://schemas.microsoft.com/office/drawing/2014/main" id="{CB361742-5E88-DCE0-2733-7F673AC8DC76}"/>
              </a:ext>
            </a:extLst>
          </p:cNvPr>
          <p:cNvPicPr>
            <a:picLocks noChangeAspect="1"/>
          </p:cNvPicPr>
          <p:nvPr/>
        </p:nvPicPr>
        <p:blipFill rotWithShape="1">
          <a:blip r:embed="rId2">
            <a:extLst>
              <a:ext uri="{28A0092B-C50C-407E-A947-70E740481C1C}">
                <a14:useLocalDpi xmlns:a14="http://schemas.microsoft.com/office/drawing/2010/main" val="0"/>
              </a:ext>
            </a:extLst>
          </a:blip>
          <a:srcRect t="6350" r="23298" b="2742"/>
          <a:stretch/>
        </p:blipFill>
        <p:spPr>
          <a:xfrm>
            <a:off x="4460280" y="1675737"/>
            <a:ext cx="7214483" cy="4234070"/>
          </a:xfrm>
          <a:prstGeom prst="rect">
            <a:avLst/>
          </a:prstGeom>
        </p:spPr>
      </p:pic>
      <p:sp>
        <p:nvSpPr>
          <p:cNvPr id="2" name="Title 1">
            <a:extLst>
              <a:ext uri="{FF2B5EF4-FFF2-40B4-BE49-F238E27FC236}">
                <a16:creationId xmlns:a16="http://schemas.microsoft.com/office/drawing/2014/main" id="{FFFBF58E-22DB-E936-0FC8-0BCC4D317AE3}"/>
              </a:ext>
            </a:extLst>
          </p:cNvPr>
          <p:cNvSpPr>
            <a:spLocks noGrp="1"/>
          </p:cNvSpPr>
          <p:nvPr>
            <p:ph type="ctrTitle"/>
          </p:nvPr>
        </p:nvSpPr>
        <p:spPr>
          <a:xfrm>
            <a:off x="374073" y="-182879"/>
            <a:ext cx="11443853" cy="2431228"/>
          </a:xfrm>
        </p:spPr>
        <p:txBody>
          <a:bodyPr anchor="b">
            <a:normAutofit/>
          </a:bodyPr>
          <a:lstStyle/>
          <a:p>
            <a:pPr algn="l">
              <a:lnSpc>
                <a:spcPct val="150000"/>
              </a:lnSpc>
            </a:pPr>
            <a:r>
              <a:rPr lang="en-GB" sz="2000" b="1" kern="100" dirty="0">
                <a:latin typeface="Calibri" panose="020F0502020204030204" pitchFamily="34" charset="0"/>
                <a:ea typeface="Aptos" panose="020B0004020202020204" pitchFamily="34" charset="0"/>
                <a:cs typeface="Calibri" panose="020F0502020204030204" pitchFamily="34" charset="0"/>
              </a:rPr>
              <a:t>BAG OF WORDS DOCUMENT CLASSIFICATION </a:t>
            </a:r>
            <a:br>
              <a:rPr lang="en-GB" sz="2000" b="1" kern="100" dirty="0">
                <a:latin typeface="Calibri" panose="020F0502020204030204" pitchFamily="34" charset="0"/>
                <a:ea typeface="Aptos" panose="020B0004020202020204" pitchFamily="34" charset="0"/>
                <a:cs typeface="Calibri" panose="020F0502020204030204" pitchFamily="34" charset="0"/>
              </a:rPr>
            </a:br>
            <a:r>
              <a:rPr lang="en-GB" sz="2000" b="1" kern="100" dirty="0">
                <a:latin typeface="Calibri" panose="020F0502020204030204" pitchFamily="34" charset="0"/>
                <a:ea typeface="Aptos" panose="020B0004020202020204" pitchFamily="34" charset="0"/>
                <a:cs typeface="Calibri" panose="020F0502020204030204" pitchFamily="34" charset="0"/>
              </a:rPr>
              <a:t>USING FEED FORWARD NEURAL NETWORK </a:t>
            </a:r>
            <a:br>
              <a:rPr lang="en-GB" sz="2000" b="1" kern="100" dirty="0">
                <a:latin typeface="Calibri" panose="020F0502020204030204" pitchFamily="34" charset="0"/>
                <a:ea typeface="Aptos" panose="020B0004020202020204" pitchFamily="34" charset="0"/>
                <a:cs typeface="Calibri" panose="020F0502020204030204" pitchFamily="34" charset="0"/>
              </a:rPr>
            </a:br>
            <a:r>
              <a:rPr lang="en-GB" sz="2000" b="1" kern="100" dirty="0">
                <a:latin typeface="Calibri" panose="020F0502020204030204" pitchFamily="34" charset="0"/>
                <a:ea typeface="Aptos" panose="020B0004020202020204" pitchFamily="34" charset="0"/>
                <a:cs typeface="Calibri" panose="020F0502020204030204" pitchFamily="34" charset="0"/>
              </a:rPr>
              <a:t>AND RECURRENT NEURAL NETWORK</a:t>
            </a:r>
            <a:endParaRPr lang="nb-NO" sz="2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4DDA157B-A206-1D3A-A89F-7D9B5D56ED1B}"/>
              </a:ext>
            </a:extLst>
          </p:cNvPr>
          <p:cNvSpPr>
            <a:spLocks noGrp="1"/>
          </p:cNvSpPr>
          <p:nvPr>
            <p:ph type="subTitle" idx="1"/>
          </p:nvPr>
        </p:nvSpPr>
        <p:spPr>
          <a:xfrm>
            <a:off x="702521" y="3429000"/>
            <a:ext cx="4738978" cy="1932168"/>
          </a:xfrm>
        </p:spPr>
        <p:txBody>
          <a:bodyPr>
            <a:normAutofit/>
          </a:bodyPr>
          <a:lstStyle/>
          <a:p>
            <a:r>
              <a:rPr lang="en-GB" sz="2000" b="1" i="1" dirty="0">
                <a:solidFill>
                  <a:schemeClr val="bg1"/>
                </a:solidFill>
                <a:latin typeface="+mj-lt"/>
                <a:cs typeface="Arial" panose="020B0604020202020204" pitchFamily="34" charset="0"/>
              </a:rPr>
              <a:t>Group 9</a:t>
            </a:r>
            <a:r>
              <a:rPr lang="nb-NO" sz="2000" b="1" i="1" dirty="0">
                <a:solidFill>
                  <a:schemeClr val="bg1"/>
                </a:solidFill>
                <a:latin typeface="+mj-lt"/>
                <a:cs typeface="Arial" panose="020B0604020202020204" pitchFamily="34" charset="0"/>
              </a:rPr>
              <a:t>:</a:t>
            </a:r>
            <a:endParaRPr lang="en-GB" sz="2000" b="1" i="1" dirty="0">
              <a:solidFill>
                <a:schemeClr val="bg1"/>
              </a:solidFill>
              <a:latin typeface="+mj-lt"/>
              <a:cs typeface="Arial" panose="020B0604020202020204" pitchFamily="34" charset="0"/>
            </a:endParaRPr>
          </a:p>
          <a:p>
            <a:pPr marL="342900" indent="-342900" algn="l">
              <a:buFont typeface="Wingdings" panose="05000000000000000000" pitchFamily="2" charset="2"/>
              <a:buChar char="ü"/>
            </a:pPr>
            <a:r>
              <a:rPr lang="en-GB" sz="2000" b="1" i="1" dirty="0">
                <a:solidFill>
                  <a:schemeClr val="bg1"/>
                </a:solidFill>
                <a:cs typeface="Arial" panose="020B0604020202020204" pitchFamily="34" charset="0"/>
              </a:rPr>
              <a:t>Ali Shokri</a:t>
            </a:r>
          </a:p>
          <a:p>
            <a:pPr marL="342900" indent="-342900" algn="l">
              <a:buFont typeface="Wingdings" panose="05000000000000000000" pitchFamily="2" charset="2"/>
              <a:buChar char="ü"/>
            </a:pPr>
            <a:r>
              <a:rPr lang="en-GB" sz="2000" b="1" i="1" dirty="0">
                <a:solidFill>
                  <a:schemeClr val="bg1"/>
                </a:solidFill>
                <a:cs typeface="Arial" panose="020B0604020202020204" pitchFamily="34" charset="0"/>
              </a:rPr>
              <a:t>Sahar Kadkhoda </a:t>
            </a:r>
            <a:r>
              <a:rPr lang="en-GB" sz="2000" b="1" i="1" dirty="0" err="1">
                <a:solidFill>
                  <a:schemeClr val="bg1"/>
                </a:solidFill>
                <a:cs typeface="Arial" panose="020B0604020202020204" pitchFamily="34" charset="0"/>
              </a:rPr>
              <a:t>Masoum</a:t>
            </a:r>
            <a:r>
              <a:rPr lang="en-GB" sz="2000" b="1" i="1" dirty="0">
                <a:solidFill>
                  <a:schemeClr val="bg1"/>
                </a:solidFill>
                <a:cs typeface="Arial" panose="020B0604020202020204" pitchFamily="34" charset="0"/>
              </a:rPr>
              <a:t> Ali </a:t>
            </a:r>
          </a:p>
          <a:p>
            <a:pPr marL="342900" indent="-342900" algn="l">
              <a:buFont typeface="Wingdings" panose="05000000000000000000" pitchFamily="2" charset="2"/>
              <a:buChar char="ü"/>
            </a:pPr>
            <a:r>
              <a:rPr lang="en-GB" sz="2000" b="1" i="1" dirty="0">
                <a:solidFill>
                  <a:schemeClr val="bg1"/>
                </a:solidFill>
                <a:cs typeface="Arial" panose="020B0604020202020204" pitchFamily="34" charset="0"/>
              </a:rPr>
              <a:t>Yemisi Teju </a:t>
            </a:r>
            <a:r>
              <a:rPr lang="en-GB" sz="2000" b="1" i="1" dirty="0" err="1">
                <a:solidFill>
                  <a:schemeClr val="bg1"/>
                </a:solidFill>
                <a:cs typeface="Arial" panose="020B0604020202020204" pitchFamily="34" charset="0"/>
              </a:rPr>
              <a:t>Olasoji</a:t>
            </a:r>
            <a:endParaRPr lang="nb-NO" sz="2000" dirty="0">
              <a:solidFill>
                <a:schemeClr val="bg1"/>
              </a:solidFill>
            </a:endParaRPr>
          </a:p>
        </p:txBody>
      </p:sp>
    </p:spTree>
    <p:extLst>
      <p:ext uri="{BB962C8B-B14F-4D97-AF65-F5344CB8AC3E}">
        <p14:creationId xmlns:p14="http://schemas.microsoft.com/office/powerpoint/2010/main" val="62493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8825-DAA1-A9D1-9360-1F38008499E1}"/>
              </a:ext>
            </a:extLst>
          </p:cNvPr>
          <p:cNvSpPr>
            <a:spLocks noGrp="1"/>
          </p:cNvSpPr>
          <p:nvPr>
            <p:ph type="title"/>
          </p:nvPr>
        </p:nvSpPr>
        <p:spPr>
          <a:xfrm>
            <a:off x="1936225" y="782246"/>
            <a:ext cx="8596668" cy="670560"/>
          </a:xfrm>
        </p:spPr>
        <p:txBody>
          <a:bodyPr/>
          <a:lstStyle/>
          <a:p>
            <a:pPr algn="ctr"/>
            <a:r>
              <a:rPr lang="en-US"/>
              <a:t>Introduction</a:t>
            </a:r>
            <a:endParaRPr lang="nb-NO" dirty="0"/>
          </a:p>
        </p:txBody>
      </p:sp>
      <p:sp>
        <p:nvSpPr>
          <p:cNvPr id="3" name="Content Placeholder 2">
            <a:extLst>
              <a:ext uri="{FF2B5EF4-FFF2-40B4-BE49-F238E27FC236}">
                <a16:creationId xmlns:a16="http://schemas.microsoft.com/office/drawing/2014/main" id="{1A452CA4-A3C6-0DEB-3EBC-EBF7838562E1}"/>
              </a:ext>
            </a:extLst>
          </p:cNvPr>
          <p:cNvSpPr>
            <a:spLocks noGrp="1"/>
          </p:cNvSpPr>
          <p:nvPr>
            <p:ph idx="1"/>
          </p:nvPr>
        </p:nvSpPr>
        <p:spPr>
          <a:xfrm>
            <a:off x="677334" y="1956020"/>
            <a:ext cx="11114450" cy="4492487"/>
          </a:xfrm>
        </p:spPr>
        <p:txBody>
          <a:bodyPr>
            <a:normAutofit fontScale="70000" lnSpcReduction="20000"/>
          </a:bodyPr>
          <a:lstStyle/>
          <a:p>
            <a:pPr>
              <a:lnSpc>
                <a:spcPct val="120000"/>
              </a:lnSpc>
              <a:buFont typeface="Wingdings" panose="05000000000000000000" pitchFamily="2" charset="2"/>
              <a:buChar char="q"/>
            </a:pPr>
            <a:r>
              <a:rPr lang="en-GB" sz="2100" b="1" dirty="0">
                <a:solidFill>
                  <a:schemeClr val="tx1"/>
                </a:solidFill>
                <a:latin typeface="+mj-lt"/>
                <a:cs typeface="Times New Roman" panose="02020603050405020304" pitchFamily="18" charset="0"/>
              </a:rPr>
              <a:t>AIMS OF THE PROJECT:</a:t>
            </a:r>
            <a:br>
              <a:rPr lang="en-GB" sz="2100" dirty="0">
                <a:solidFill>
                  <a:schemeClr val="tx1"/>
                </a:solidFill>
                <a:latin typeface="+mj-lt"/>
                <a:cs typeface="Times New Roman" panose="02020603050405020304" pitchFamily="18" charset="0"/>
              </a:rPr>
            </a:br>
            <a:r>
              <a:rPr lang="en-GB" sz="2100" dirty="0">
                <a:solidFill>
                  <a:schemeClr val="tx1"/>
                </a:solidFill>
                <a:latin typeface="+mj-lt"/>
                <a:cs typeface="Times New Roman" panose="02020603050405020304" pitchFamily="18" charset="0"/>
              </a:rPr>
              <a:t>The goal is to train a simple feed-forward neural network and Recurrent Neural Network for document classification, focusing on various configurations of bags-of words features(count vectorizer and TF-IDF) with </a:t>
            </a:r>
            <a:r>
              <a:rPr lang="en-GB" sz="2100" dirty="0" err="1">
                <a:solidFill>
                  <a:schemeClr val="tx1"/>
                </a:solidFill>
                <a:latin typeface="+mj-lt"/>
                <a:cs typeface="Times New Roman" panose="02020603050405020304" pitchFamily="18" charset="0"/>
              </a:rPr>
              <a:t>Pytorch</a:t>
            </a:r>
            <a:r>
              <a:rPr lang="en-GB" sz="2100" dirty="0">
                <a:solidFill>
                  <a:schemeClr val="tx1"/>
                </a:solidFill>
                <a:latin typeface="+mj-lt"/>
                <a:cs typeface="Times New Roman" panose="02020603050405020304" pitchFamily="18" charset="0"/>
              </a:rPr>
              <a:t> as the machine learning framework.</a:t>
            </a:r>
          </a:p>
          <a:p>
            <a:pPr>
              <a:lnSpc>
                <a:spcPct val="120000"/>
              </a:lnSpc>
              <a:buFont typeface="Wingdings" panose="05000000000000000000" pitchFamily="2" charset="2"/>
              <a:buChar char="q"/>
            </a:pPr>
            <a:r>
              <a:rPr lang="en-GB" sz="2100" b="1" dirty="0">
                <a:solidFill>
                  <a:schemeClr val="tx1"/>
                </a:solidFill>
                <a:latin typeface="+mj-lt"/>
                <a:cs typeface="Times New Roman" panose="02020603050405020304" pitchFamily="18" charset="0"/>
              </a:rPr>
              <a:t>BACKGROUND KNOWLEDGE</a:t>
            </a:r>
          </a:p>
          <a:p>
            <a:pPr>
              <a:lnSpc>
                <a:spcPct val="120000"/>
              </a:lnSpc>
            </a:pPr>
            <a:r>
              <a:rPr lang="en-GB" sz="2100" dirty="0">
                <a:solidFill>
                  <a:schemeClr val="tx1"/>
                </a:solidFill>
                <a:latin typeface="+mj-lt"/>
                <a:cs typeface="Times New Roman" panose="02020603050405020304" pitchFamily="18" charset="0"/>
              </a:rPr>
              <a:t>Dataset: Consists of two text columns, "Abstract" and "Field“ of scientific articles in English, containing the article abstracts and the field of the research (10 subcategories of computer science, physics, and math are considered)</a:t>
            </a:r>
          </a:p>
          <a:p>
            <a:pPr marL="0" indent="0">
              <a:lnSpc>
                <a:spcPct val="120000"/>
              </a:lnSpc>
              <a:buNone/>
            </a:pPr>
            <a:r>
              <a:rPr lang="en-GB" sz="2100" dirty="0">
                <a:solidFill>
                  <a:schemeClr val="tx1"/>
                </a:solidFill>
                <a:latin typeface="+mj-lt"/>
                <a:cs typeface="Times New Roman" panose="02020603050405020304" pitchFamily="18" charset="0"/>
              </a:rPr>
              <a:t>      Data Cleaning and </a:t>
            </a:r>
            <a:r>
              <a:rPr lang="en-GB" sz="2100" dirty="0" err="1">
                <a:solidFill>
                  <a:schemeClr val="tx1"/>
                </a:solidFill>
                <a:latin typeface="+mj-lt"/>
                <a:cs typeface="Times New Roman" panose="02020603050405020304" pitchFamily="18" charset="0"/>
              </a:rPr>
              <a:t>Preprocessing</a:t>
            </a:r>
            <a:r>
              <a:rPr lang="en-GB" sz="2100" dirty="0">
                <a:solidFill>
                  <a:schemeClr val="tx1"/>
                </a:solidFill>
                <a:latin typeface="+mj-lt"/>
                <a:cs typeface="Times New Roman" panose="02020603050405020304" pitchFamily="18" charset="0"/>
              </a:rPr>
              <a:t>: Due cleaning were performed to make it ready for feeding into a machine learning algorithm. This includes Tokenization, Removal of stop words, Lemmatization etc</a:t>
            </a:r>
          </a:p>
          <a:p>
            <a:pPr>
              <a:lnSpc>
                <a:spcPct val="120000"/>
              </a:lnSpc>
            </a:pPr>
            <a:r>
              <a:rPr lang="en-GB" sz="2100" dirty="0">
                <a:solidFill>
                  <a:schemeClr val="tx1"/>
                </a:solidFill>
                <a:latin typeface="+mj-lt"/>
                <a:cs typeface="Times New Roman" panose="02020603050405020304" pitchFamily="18" charset="0"/>
              </a:rPr>
              <a:t>Feature extraction: Training a classifier to forecast a paper's field based on its abstract by converting abstracts into feature vectors using the bags-of-words representation technique i.e. </a:t>
            </a:r>
          </a:p>
          <a:p>
            <a:pPr marL="0" indent="0">
              <a:lnSpc>
                <a:spcPct val="120000"/>
              </a:lnSpc>
              <a:buNone/>
            </a:pPr>
            <a:r>
              <a:rPr lang="en-GB" sz="2100" dirty="0">
                <a:solidFill>
                  <a:schemeClr val="tx1"/>
                </a:solidFill>
                <a:latin typeface="+mj-lt"/>
                <a:cs typeface="Times New Roman" panose="02020603050405020304" pitchFamily="18" charset="0"/>
              </a:rPr>
              <a:t>            • </a:t>
            </a:r>
            <a:r>
              <a:rPr lang="en-GB" sz="2100" dirty="0" err="1">
                <a:solidFill>
                  <a:schemeClr val="tx1"/>
                </a:solidFill>
                <a:latin typeface="+mj-lt"/>
                <a:cs typeface="Times New Roman" panose="02020603050405020304" pitchFamily="18" charset="0"/>
              </a:rPr>
              <a:t>CountVectorizer</a:t>
            </a:r>
            <a:r>
              <a:rPr lang="en-GB" sz="2100" dirty="0">
                <a:solidFill>
                  <a:schemeClr val="tx1"/>
                </a:solidFill>
                <a:latin typeface="+mj-lt"/>
                <a:cs typeface="Times New Roman" panose="02020603050405020304" pitchFamily="18" charset="0"/>
              </a:rPr>
              <a:t>      • TF-IDF</a:t>
            </a:r>
          </a:p>
          <a:p>
            <a:pPr>
              <a:lnSpc>
                <a:spcPct val="120000"/>
              </a:lnSpc>
            </a:pPr>
            <a:r>
              <a:rPr lang="en-GB" sz="2100" dirty="0">
                <a:solidFill>
                  <a:schemeClr val="tx1"/>
                </a:solidFill>
                <a:latin typeface="+mj-lt"/>
                <a:cs typeface="Times New Roman" panose="02020603050405020304" pitchFamily="18" charset="0"/>
              </a:rPr>
              <a:t>Neural Network Architecture: Experiments were carried out using the FFNN and RNN with varying hyperparameters like different number of layers and  activation functions</a:t>
            </a:r>
          </a:p>
          <a:p>
            <a:pPr marL="0" indent="0">
              <a:lnSpc>
                <a:spcPct val="120000"/>
              </a:lnSpc>
              <a:buNone/>
            </a:pPr>
            <a:r>
              <a:rPr lang="en-GB" sz="2100" dirty="0">
                <a:solidFill>
                  <a:schemeClr val="tx1"/>
                </a:solidFill>
                <a:latin typeface="+mj-lt"/>
                <a:cs typeface="Times New Roman" panose="02020603050405020304" pitchFamily="18" charset="0"/>
              </a:rPr>
              <a:t>            • Number of layers    • Activation functions</a:t>
            </a:r>
            <a:br>
              <a:rPr lang="en-GB" sz="1800" b="1" i="1" dirty="0">
                <a:latin typeface="+mj-lt"/>
              </a:rPr>
            </a:br>
            <a:endParaRPr lang="nb-NO" dirty="0">
              <a:latin typeface="+mj-lt"/>
            </a:endParaRPr>
          </a:p>
        </p:txBody>
      </p:sp>
    </p:spTree>
    <p:extLst>
      <p:ext uri="{BB962C8B-B14F-4D97-AF65-F5344CB8AC3E}">
        <p14:creationId xmlns:p14="http://schemas.microsoft.com/office/powerpoint/2010/main" val="267753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303D0B-5CA7-9903-268A-CF17A5193582}"/>
              </a:ext>
            </a:extLst>
          </p:cNvPr>
          <p:cNvSpPr>
            <a:spLocks noGrp="1"/>
          </p:cNvSpPr>
          <p:nvPr>
            <p:ph type="title"/>
          </p:nvPr>
        </p:nvSpPr>
        <p:spPr>
          <a:xfrm>
            <a:off x="1797666" y="819793"/>
            <a:ext cx="8596668" cy="670560"/>
          </a:xfrm>
        </p:spPr>
        <p:txBody>
          <a:bodyPr/>
          <a:lstStyle/>
          <a:p>
            <a:pPr algn="ctr"/>
            <a:r>
              <a:rPr lang="en-US" dirty="0">
                <a:cs typeface="Al Bayan Plain" pitchFamily="2" charset="-78"/>
              </a:rPr>
              <a:t>Feed Forward Neural Network</a:t>
            </a:r>
            <a:endParaRPr lang="nb-NO" dirty="0">
              <a:cs typeface="Al Bayan Plain" pitchFamily="2" charset="-78"/>
            </a:endParaRPr>
          </a:p>
        </p:txBody>
      </p:sp>
      <p:sp>
        <p:nvSpPr>
          <p:cNvPr id="5" name="TextBox 4">
            <a:extLst>
              <a:ext uri="{FF2B5EF4-FFF2-40B4-BE49-F238E27FC236}">
                <a16:creationId xmlns:a16="http://schemas.microsoft.com/office/drawing/2014/main" id="{65E60095-470E-B2FE-0CA8-81DD6A8DA70C}"/>
              </a:ext>
            </a:extLst>
          </p:cNvPr>
          <p:cNvSpPr txBox="1"/>
          <p:nvPr/>
        </p:nvSpPr>
        <p:spPr>
          <a:xfrm>
            <a:off x="883365" y="2228671"/>
            <a:ext cx="4839854" cy="2031325"/>
          </a:xfrm>
          <a:prstGeom prst="rect">
            <a:avLst/>
          </a:prstGeom>
          <a:noFill/>
        </p:spPr>
        <p:txBody>
          <a:bodyPr wrap="square" rtlCol="0">
            <a:spAutoFit/>
          </a:bodyPr>
          <a:lstStyle/>
          <a:p>
            <a:pPr>
              <a:lnSpc>
                <a:spcPct val="150000"/>
              </a:lnSpc>
            </a:pPr>
            <a:r>
              <a:rPr lang="nb-NO" dirty="0">
                <a:cs typeface="Al Bayan Plain" pitchFamily="2" charset="-78"/>
              </a:rPr>
              <a:t>Model Architecture</a:t>
            </a:r>
          </a:p>
          <a:p>
            <a:pPr marL="285750" indent="-285750">
              <a:lnSpc>
                <a:spcPct val="150000"/>
              </a:lnSpc>
              <a:buFont typeface="Wingdings" panose="05000000000000000000" pitchFamily="2" charset="2"/>
              <a:buChar char="§"/>
            </a:pPr>
            <a:r>
              <a:rPr lang="nb-NO" dirty="0">
                <a:cs typeface="Al Bayan Plain" pitchFamily="2" charset="-78"/>
              </a:rPr>
              <a:t>Input </a:t>
            </a:r>
            <a:r>
              <a:rPr lang="nb-NO" dirty="0" err="1">
                <a:cs typeface="Al Bayan Plain" pitchFamily="2" charset="-78"/>
              </a:rPr>
              <a:t>Layer</a:t>
            </a:r>
            <a:endParaRPr lang="nb-NO" dirty="0">
              <a:cs typeface="Al Bayan Plain" pitchFamily="2" charset="-78"/>
            </a:endParaRPr>
          </a:p>
          <a:p>
            <a:pPr marL="285750" indent="-285750">
              <a:lnSpc>
                <a:spcPct val="150000"/>
              </a:lnSpc>
              <a:buFont typeface="Wingdings" panose="05000000000000000000" pitchFamily="2" charset="2"/>
              <a:buChar char="§"/>
            </a:pPr>
            <a:r>
              <a:rPr lang="nb-NO" dirty="0" err="1">
                <a:cs typeface="Al Bayan Plain" pitchFamily="2" charset="-78"/>
              </a:rPr>
              <a:t>Hidden</a:t>
            </a:r>
            <a:r>
              <a:rPr lang="nb-NO" dirty="0">
                <a:cs typeface="Al Bayan Plain" pitchFamily="2" charset="-78"/>
              </a:rPr>
              <a:t> </a:t>
            </a:r>
            <a:r>
              <a:rPr lang="nb-NO" dirty="0" err="1">
                <a:cs typeface="Al Bayan Plain" pitchFamily="2" charset="-78"/>
              </a:rPr>
              <a:t>Layers</a:t>
            </a:r>
            <a:endParaRPr lang="nb-NO" dirty="0">
              <a:cs typeface="Al Bayan Plain" pitchFamily="2" charset="-78"/>
            </a:endParaRPr>
          </a:p>
          <a:p>
            <a:pPr marL="285750" indent="-285750">
              <a:lnSpc>
                <a:spcPct val="150000"/>
              </a:lnSpc>
              <a:buFont typeface="Wingdings" panose="05000000000000000000" pitchFamily="2" charset="2"/>
              <a:buChar char="§"/>
            </a:pPr>
            <a:r>
              <a:rPr lang="nb-NO" dirty="0">
                <a:cs typeface="Al Bayan Plain" pitchFamily="2" charset="-78"/>
              </a:rPr>
              <a:t>Output </a:t>
            </a:r>
            <a:r>
              <a:rPr lang="nb-NO" dirty="0" err="1">
                <a:cs typeface="Al Bayan Plain" pitchFamily="2" charset="-78"/>
              </a:rPr>
              <a:t>Layers</a:t>
            </a:r>
            <a:endParaRPr lang="nb-NO" dirty="0">
              <a:cs typeface="Al Bayan Plain" pitchFamily="2" charset="-78"/>
            </a:endParaRPr>
          </a:p>
          <a:p>
            <a:endParaRPr lang="nb-NO" dirty="0">
              <a:cs typeface="Al Bayan Plain" pitchFamily="2" charset="-78"/>
            </a:endParaRPr>
          </a:p>
        </p:txBody>
      </p:sp>
      <p:sp>
        <p:nvSpPr>
          <p:cNvPr id="6" name="TextBox 5">
            <a:extLst>
              <a:ext uri="{FF2B5EF4-FFF2-40B4-BE49-F238E27FC236}">
                <a16:creationId xmlns:a16="http://schemas.microsoft.com/office/drawing/2014/main" id="{ABCE4383-C420-26A8-DB55-16B2F390654F}"/>
              </a:ext>
            </a:extLst>
          </p:cNvPr>
          <p:cNvSpPr txBox="1"/>
          <p:nvPr/>
        </p:nvSpPr>
        <p:spPr>
          <a:xfrm>
            <a:off x="803852" y="3925638"/>
            <a:ext cx="5911273" cy="2121030"/>
          </a:xfrm>
          <a:prstGeom prst="rect">
            <a:avLst/>
          </a:prstGeom>
          <a:noFill/>
        </p:spPr>
        <p:txBody>
          <a:bodyPr wrap="square" rtlCol="0">
            <a:spAutoFit/>
          </a:bodyPr>
          <a:lstStyle/>
          <a:p>
            <a:pPr>
              <a:lnSpc>
                <a:spcPct val="150000"/>
              </a:lnSpc>
            </a:pPr>
            <a:r>
              <a:rPr lang="nb-NO" dirty="0">
                <a:cs typeface="Al Bayan Plain" pitchFamily="2" charset="-78"/>
              </a:rPr>
              <a:t>Evaluation </a:t>
            </a:r>
            <a:r>
              <a:rPr lang="nb-NO" dirty="0" err="1">
                <a:cs typeface="Al Bayan Plain" pitchFamily="2" charset="-78"/>
              </a:rPr>
              <a:t>of</a:t>
            </a:r>
            <a:r>
              <a:rPr lang="nb-NO" dirty="0">
                <a:cs typeface="Al Bayan Plain" pitchFamily="2" charset="-78"/>
              </a:rPr>
              <a:t> </a:t>
            </a:r>
            <a:r>
              <a:rPr lang="nb-NO" dirty="0" err="1">
                <a:cs typeface="Al Bayan Plain" pitchFamily="2" charset="-78"/>
              </a:rPr>
              <a:t>the</a:t>
            </a:r>
            <a:r>
              <a:rPr lang="nb-NO" dirty="0">
                <a:cs typeface="Al Bayan Plain" pitchFamily="2" charset="-78"/>
              </a:rPr>
              <a:t> </a:t>
            </a:r>
            <a:r>
              <a:rPr lang="nb-NO" dirty="0" err="1">
                <a:cs typeface="Al Bayan Plain" pitchFamily="2" charset="-78"/>
              </a:rPr>
              <a:t>model</a:t>
            </a:r>
            <a:r>
              <a:rPr lang="nb-NO" dirty="0">
                <a:cs typeface="Al Bayan Plain" pitchFamily="2" charset="-78"/>
              </a:rPr>
              <a:t> by:</a:t>
            </a:r>
          </a:p>
          <a:p>
            <a:pPr marL="285750" indent="-285750">
              <a:lnSpc>
                <a:spcPct val="150000"/>
              </a:lnSpc>
              <a:buFont typeface="Wingdings" panose="05000000000000000000" pitchFamily="2" charset="2"/>
              <a:buChar char="ü"/>
            </a:pPr>
            <a:r>
              <a:rPr lang="en-US" sz="1800" dirty="0">
                <a:effectLst/>
                <a:latin typeface="Aptos" panose="020B0004020202020204" pitchFamily="34" charset="0"/>
                <a:ea typeface="Aptos" panose="020B0004020202020204" pitchFamily="34" charset="0"/>
                <a:cs typeface="Al Bayan Plain" pitchFamily="2" charset="-78"/>
              </a:rPr>
              <a:t>Number of layers</a:t>
            </a:r>
            <a:endParaRPr lang="nb-NO" sz="1800" dirty="0">
              <a:effectLst/>
              <a:latin typeface="Aptos" panose="020B0004020202020204" pitchFamily="34" charset="0"/>
              <a:ea typeface="Aptos" panose="020B0004020202020204" pitchFamily="34" charset="0"/>
              <a:cs typeface="Al Bayan Plain" pitchFamily="2" charset="-78"/>
            </a:endParaRPr>
          </a:p>
          <a:p>
            <a:pPr marL="285750" indent="-285750">
              <a:lnSpc>
                <a:spcPct val="150000"/>
              </a:lnSpc>
              <a:buFont typeface="Wingdings" panose="05000000000000000000" pitchFamily="2" charset="2"/>
              <a:buChar char="ü"/>
            </a:pPr>
            <a:r>
              <a:rPr lang="nb-NO" dirty="0" err="1">
                <a:cs typeface="Al Bayan Plain" pitchFamily="2" charset="-78"/>
              </a:rPr>
              <a:t>Activation</a:t>
            </a:r>
            <a:r>
              <a:rPr lang="nb-NO" dirty="0">
                <a:cs typeface="Al Bayan Plain" pitchFamily="2" charset="-78"/>
              </a:rPr>
              <a:t> </a:t>
            </a:r>
            <a:r>
              <a:rPr lang="nb-NO" dirty="0" err="1">
                <a:cs typeface="Al Bayan Plain" pitchFamily="2" charset="-78"/>
              </a:rPr>
              <a:t>function</a:t>
            </a:r>
            <a:endParaRPr lang="nb-NO" dirty="0">
              <a:cs typeface="Al Bayan Plain" pitchFamily="2" charset="-78"/>
            </a:endParaRPr>
          </a:p>
          <a:p>
            <a:pPr marL="285750" indent="-285750">
              <a:lnSpc>
                <a:spcPct val="150000"/>
              </a:lnSpc>
              <a:buFont typeface="Wingdings" panose="05000000000000000000" pitchFamily="2" charset="2"/>
              <a:buChar char="ü"/>
            </a:pPr>
            <a:r>
              <a:rPr lang="nb-NO" dirty="0">
                <a:cs typeface="Al Bayan Plain" pitchFamily="2" charset="-78"/>
              </a:rPr>
              <a:t>Batch </a:t>
            </a:r>
            <a:r>
              <a:rPr lang="nb-NO" dirty="0" err="1">
                <a:cs typeface="Al Bayan Plain" pitchFamily="2" charset="-78"/>
              </a:rPr>
              <a:t>size</a:t>
            </a:r>
            <a:endParaRPr lang="nb-NO" dirty="0">
              <a:cs typeface="Al Bayan Plain" pitchFamily="2" charset="-78"/>
            </a:endParaRPr>
          </a:p>
          <a:p>
            <a:pPr marL="285750" indent="-285750">
              <a:lnSpc>
                <a:spcPct val="150000"/>
              </a:lnSpc>
              <a:buFont typeface="Wingdings" panose="05000000000000000000" pitchFamily="2" charset="2"/>
              <a:buChar char="ü"/>
            </a:pPr>
            <a:r>
              <a:rPr lang="nb-NO" dirty="0" err="1">
                <a:cs typeface="Al Bayan Plain" pitchFamily="2" charset="-78"/>
              </a:rPr>
              <a:t>Regularization</a:t>
            </a:r>
            <a:endParaRPr lang="nb-NO" dirty="0">
              <a:cs typeface="Al Bayan Plain" pitchFamily="2" charset="-78"/>
            </a:endParaRPr>
          </a:p>
        </p:txBody>
      </p:sp>
      <p:pic>
        <p:nvPicPr>
          <p:cNvPr id="3" name="Picture 2" descr="A diagram of a network&#10;&#10;Description automatically generated">
            <a:extLst>
              <a:ext uri="{FF2B5EF4-FFF2-40B4-BE49-F238E27FC236}">
                <a16:creationId xmlns:a16="http://schemas.microsoft.com/office/drawing/2014/main" id="{0D7E0465-92ED-1FEF-1B08-06FE6B7D5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793" y="2538123"/>
            <a:ext cx="6316006" cy="3443745"/>
          </a:xfrm>
          <a:prstGeom prst="rect">
            <a:avLst/>
          </a:prstGeom>
        </p:spPr>
      </p:pic>
    </p:spTree>
    <p:extLst>
      <p:ext uri="{BB962C8B-B14F-4D97-AF65-F5344CB8AC3E}">
        <p14:creationId xmlns:p14="http://schemas.microsoft.com/office/powerpoint/2010/main" val="380821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1EDAB-A83E-6A4C-D743-2E3EDD25BE70}"/>
              </a:ext>
            </a:extLst>
          </p:cNvPr>
          <p:cNvSpPr>
            <a:spLocks noGrp="1"/>
          </p:cNvSpPr>
          <p:nvPr>
            <p:ph idx="1"/>
          </p:nvPr>
        </p:nvSpPr>
        <p:spPr>
          <a:xfrm>
            <a:off x="480303" y="1992476"/>
            <a:ext cx="11231393" cy="1930299"/>
          </a:xfrm>
        </p:spPr>
        <p:txBody>
          <a:bodyPr/>
          <a:lstStyle/>
          <a:p>
            <a:pPr>
              <a:buFont typeface="Wingdings" panose="05000000000000000000" pitchFamily="2" charset="2"/>
              <a:buChar char="ü"/>
            </a:pPr>
            <a:r>
              <a:rPr lang="en-US" dirty="0">
                <a:solidFill>
                  <a:schemeClr val="tx1"/>
                </a:solidFill>
              </a:rPr>
              <a:t>Number of layers: [1,2,3]</a:t>
            </a:r>
            <a:br>
              <a:rPr lang="en-US" dirty="0">
                <a:solidFill>
                  <a:schemeClr val="tx1"/>
                </a:solidFill>
              </a:rPr>
            </a:br>
            <a:r>
              <a:rPr lang="en-US" dirty="0">
                <a:solidFill>
                  <a:schemeClr val="tx1"/>
                </a:solidFill>
              </a:rPr>
              <a:t> For both methods of feature detection 1-layer has the highest accuracy.</a:t>
            </a:r>
          </a:p>
          <a:p>
            <a:pPr>
              <a:buFont typeface="Wingdings" panose="05000000000000000000" pitchFamily="2" charset="2"/>
              <a:buChar char="ü"/>
            </a:pPr>
            <a:r>
              <a:rPr lang="en-US" dirty="0">
                <a:solidFill>
                  <a:schemeClr val="tx1"/>
                </a:solidFill>
              </a:rPr>
              <a:t>Activation Functions: </a:t>
            </a: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    </a:t>
            </a:r>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endParaRPr lang="nb-NO" dirty="0"/>
          </a:p>
        </p:txBody>
      </p:sp>
      <p:sp>
        <p:nvSpPr>
          <p:cNvPr id="6" name="Title 1">
            <a:extLst>
              <a:ext uri="{FF2B5EF4-FFF2-40B4-BE49-F238E27FC236}">
                <a16:creationId xmlns:a16="http://schemas.microsoft.com/office/drawing/2014/main" id="{8ECDE714-F0F9-17E7-F63D-13236287D73D}"/>
              </a:ext>
            </a:extLst>
          </p:cNvPr>
          <p:cNvSpPr>
            <a:spLocks noGrp="1"/>
          </p:cNvSpPr>
          <p:nvPr>
            <p:ph type="title"/>
          </p:nvPr>
        </p:nvSpPr>
        <p:spPr>
          <a:xfrm>
            <a:off x="1797665" y="782374"/>
            <a:ext cx="8596668" cy="670560"/>
          </a:xfrm>
        </p:spPr>
        <p:txBody>
          <a:bodyPr/>
          <a:lstStyle/>
          <a:p>
            <a:pPr algn="ctr"/>
            <a:r>
              <a:rPr lang="en-US" dirty="0"/>
              <a:t>Evaluation of the FFNN Algorithm</a:t>
            </a:r>
            <a:endParaRPr lang="nb-NO" dirty="0"/>
          </a:p>
        </p:txBody>
      </p:sp>
      <p:pic>
        <p:nvPicPr>
          <p:cNvPr id="7" name="Picture 6" descr="A diagram of a leaky rel and elu&#10;&#10;Description automatically generated">
            <a:extLst>
              <a:ext uri="{FF2B5EF4-FFF2-40B4-BE49-F238E27FC236}">
                <a16:creationId xmlns:a16="http://schemas.microsoft.com/office/drawing/2014/main" id="{D99AD6AB-2A62-C35E-90D1-A89DB2E1E9F7}"/>
              </a:ext>
            </a:extLst>
          </p:cNvPr>
          <p:cNvPicPr>
            <a:picLocks noChangeAspect="1"/>
          </p:cNvPicPr>
          <p:nvPr/>
        </p:nvPicPr>
        <p:blipFill>
          <a:blip r:embed="rId2"/>
          <a:stretch>
            <a:fillRect/>
          </a:stretch>
        </p:blipFill>
        <p:spPr>
          <a:xfrm>
            <a:off x="6583122" y="2957625"/>
            <a:ext cx="5174263" cy="2614603"/>
          </a:xfrm>
          <a:prstGeom prst="rect">
            <a:avLst/>
          </a:prstGeom>
        </p:spPr>
      </p:pic>
      <p:graphicFrame>
        <p:nvGraphicFramePr>
          <p:cNvPr id="8" name="Table 7">
            <a:extLst>
              <a:ext uri="{FF2B5EF4-FFF2-40B4-BE49-F238E27FC236}">
                <a16:creationId xmlns:a16="http://schemas.microsoft.com/office/drawing/2014/main" id="{04E42C88-379F-AD4A-4FC0-B1CC7577B70B}"/>
              </a:ext>
            </a:extLst>
          </p:cNvPr>
          <p:cNvGraphicFramePr>
            <a:graphicFrameLocks noGrp="1"/>
          </p:cNvGraphicFramePr>
          <p:nvPr>
            <p:extLst>
              <p:ext uri="{D42A27DB-BD31-4B8C-83A1-F6EECF244321}">
                <p14:modId xmlns:p14="http://schemas.microsoft.com/office/powerpoint/2010/main" val="1726993012"/>
              </p:ext>
            </p:extLst>
          </p:nvPr>
        </p:nvGraphicFramePr>
        <p:xfrm>
          <a:off x="861079" y="3170720"/>
          <a:ext cx="4880578" cy="1172390"/>
        </p:xfrm>
        <a:graphic>
          <a:graphicData uri="http://schemas.openxmlformats.org/drawingml/2006/table">
            <a:tbl>
              <a:tblPr firstRow="1" bandRow="1">
                <a:tableStyleId>{5C22544A-7EE6-4342-B048-85BDC9FD1C3A}</a:tableStyleId>
              </a:tblPr>
              <a:tblGrid>
                <a:gridCol w="1579742">
                  <a:extLst>
                    <a:ext uri="{9D8B030D-6E8A-4147-A177-3AD203B41FA5}">
                      <a16:colId xmlns:a16="http://schemas.microsoft.com/office/drawing/2014/main" val="883397328"/>
                    </a:ext>
                  </a:extLst>
                </a:gridCol>
                <a:gridCol w="899542">
                  <a:extLst>
                    <a:ext uri="{9D8B030D-6E8A-4147-A177-3AD203B41FA5}">
                      <a16:colId xmlns:a16="http://schemas.microsoft.com/office/drawing/2014/main" val="4092093854"/>
                    </a:ext>
                  </a:extLst>
                </a:gridCol>
                <a:gridCol w="1288111">
                  <a:extLst>
                    <a:ext uri="{9D8B030D-6E8A-4147-A177-3AD203B41FA5}">
                      <a16:colId xmlns:a16="http://schemas.microsoft.com/office/drawing/2014/main" val="2571597611"/>
                    </a:ext>
                  </a:extLst>
                </a:gridCol>
                <a:gridCol w="1113183">
                  <a:extLst>
                    <a:ext uri="{9D8B030D-6E8A-4147-A177-3AD203B41FA5}">
                      <a16:colId xmlns:a16="http://schemas.microsoft.com/office/drawing/2014/main" val="3931190801"/>
                    </a:ext>
                  </a:extLst>
                </a:gridCol>
              </a:tblGrid>
              <a:tr h="430710">
                <a:tc>
                  <a:txBody>
                    <a:bodyPr/>
                    <a:lstStyle/>
                    <a:p>
                      <a:pPr>
                        <a:lnSpc>
                          <a:spcPct val="150000"/>
                        </a:lnSpc>
                      </a:pPr>
                      <a:r>
                        <a:rPr lang="nb-NO" sz="1400" kern="1200" dirty="0">
                          <a:solidFill>
                            <a:schemeClr val="tx1"/>
                          </a:solidFill>
                          <a:latin typeface="+mj-lt"/>
                          <a:ea typeface="+mn-ea"/>
                          <a:cs typeface="+mn-cs"/>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400" kern="1200" dirty="0">
                        <a:solidFill>
                          <a:schemeClr val="tx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315982"/>
                  </a:ext>
                </a:extLst>
              </a:tr>
              <a:tr h="370840">
                <a:tc>
                  <a:txBody>
                    <a:bodyPr/>
                    <a:lstStyle/>
                    <a:p>
                      <a:r>
                        <a:rPr lang="nb-NO" sz="1400" kern="1200" dirty="0">
                          <a:solidFill>
                            <a:schemeClr val="tx1"/>
                          </a:solidFill>
                          <a:latin typeface="+mj-lt"/>
                          <a:ea typeface="+mn-ea"/>
                          <a:cs typeface="+mn-cs"/>
                        </a:rPr>
                        <a:t>Count </a:t>
                      </a:r>
                      <a:r>
                        <a:rPr lang="nb-NO" sz="1400" kern="1200" dirty="0" err="1">
                          <a:solidFill>
                            <a:schemeClr val="tx1"/>
                          </a:solidFill>
                          <a:latin typeface="+mj-lt"/>
                          <a:ea typeface="+mn-ea"/>
                          <a:cs typeface="+mn-cs"/>
                        </a:rPr>
                        <a:t>Vectorizer</a:t>
                      </a:r>
                      <a:endParaRPr lang="nb-NO" sz="1400" kern="1200" dirty="0">
                        <a:solidFill>
                          <a:schemeClr val="tx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b-NO" sz="1400" kern="1200" dirty="0">
                          <a:solidFill>
                            <a:schemeClr val="tx1"/>
                          </a:solidFill>
                          <a:latin typeface="+mj-lt"/>
                          <a:ea typeface="+mn-ea"/>
                          <a:cs typeface="+mn-cs"/>
                        </a:rPr>
                        <a:t>Sigmoid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b-NO" sz="1400" kern="1200" dirty="0" err="1">
                          <a:solidFill>
                            <a:schemeClr val="tx1"/>
                          </a:solidFill>
                          <a:latin typeface="+mj-lt"/>
                          <a:ea typeface="+mn-ea"/>
                          <a:cs typeface="+mn-cs"/>
                        </a:rPr>
                        <a:t>Leaky</a:t>
                      </a:r>
                      <a:r>
                        <a:rPr lang="nb-NO" sz="1400" kern="1200" dirty="0">
                          <a:solidFill>
                            <a:schemeClr val="tx1"/>
                          </a:solidFill>
                          <a:latin typeface="+mj-lt"/>
                          <a:ea typeface="+mn-ea"/>
                          <a:cs typeface="+mn-cs"/>
                        </a:rPr>
                        <a:t> RELU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b-NO" sz="1400" kern="1200" dirty="0">
                          <a:solidFill>
                            <a:schemeClr val="tx1"/>
                          </a:solidFill>
                          <a:latin typeface="+mj-lt"/>
                          <a:ea typeface="+mn-ea"/>
                          <a:cs typeface="+mn-cs"/>
                        </a:rPr>
                        <a:t>ELU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515043"/>
                  </a:ext>
                </a:extLst>
              </a:tr>
              <a:tr h="370840">
                <a:tc>
                  <a:txBody>
                    <a:bodyPr/>
                    <a:lstStyle/>
                    <a:p>
                      <a:r>
                        <a:rPr lang="nb-NO" sz="1400" kern="1200" dirty="0">
                          <a:solidFill>
                            <a:schemeClr val="tx1"/>
                          </a:solidFill>
                          <a:latin typeface="+mj-lt"/>
                          <a:ea typeface="+mn-ea"/>
                          <a:cs typeface="+mn-cs"/>
                        </a:rPr>
                        <a:t>TF-IDF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b-NO" sz="1400" kern="1200" dirty="0">
                          <a:solidFill>
                            <a:schemeClr val="tx1"/>
                          </a:solidFill>
                          <a:latin typeface="+mj-lt"/>
                          <a:ea typeface="+mn-ea"/>
                          <a:cs typeface="+mn-cs"/>
                        </a:rPr>
                        <a:t>ELU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b-NO" sz="1400" kern="1200" dirty="0" err="1">
                          <a:solidFill>
                            <a:schemeClr val="tx1"/>
                          </a:solidFill>
                          <a:latin typeface="+mj-lt"/>
                          <a:ea typeface="+mn-ea"/>
                          <a:cs typeface="+mn-cs"/>
                        </a:rPr>
                        <a:t>Leaky</a:t>
                      </a:r>
                      <a:r>
                        <a:rPr lang="nb-NO" sz="1400" kern="1200" dirty="0">
                          <a:solidFill>
                            <a:schemeClr val="tx1"/>
                          </a:solidFill>
                          <a:latin typeface="+mj-lt"/>
                          <a:ea typeface="+mn-ea"/>
                          <a:cs typeface="+mn-cs"/>
                        </a:rPr>
                        <a:t> RELU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b-NO" sz="1400" kern="1200" dirty="0" err="1">
                          <a:solidFill>
                            <a:schemeClr val="tx1"/>
                          </a:solidFill>
                          <a:latin typeface="+mj-lt"/>
                          <a:ea typeface="+mn-ea"/>
                          <a:cs typeface="+mn-cs"/>
                        </a:rPr>
                        <a:t>Softmax</a:t>
                      </a:r>
                      <a:endParaRPr lang="nb-NO" sz="1400" kern="1200" dirty="0">
                        <a:solidFill>
                          <a:schemeClr val="tx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1621877"/>
                  </a:ext>
                </a:extLst>
              </a:tr>
            </a:tbl>
          </a:graphicData>
        </a:graphic>
      </p:graphicFrame>
      <p:pic>
        <p:nvPicPr>
          <p:cNvPr id="9" name="Picture 2" descr="Golden medal with red ribbon. First place gold award. Champion and winner  symbol vector Illustration Stock-vektor | Adobe Stock">
            <a:extLst>
              <a:ext uri="{FF2B5EF4-FFF2-40B4-BE49-F238E27FC236}">
                <a16:creationId xmlns:a16="http://schemas.microsoft.com/office/drawing/2014/main" id="{2C9CEA45-57D3-4ADE-FE8E-C10A556E5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327" y="3213752"/>
            <a:ext cx="315642" cy="318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mium Vector | Silver medal, silver 2nd place">
            <a:extLst>
              <a:ext uri="{FF2B5EF4-FFF2-40B4-BE49-F238E27FC236}">
                <a16:creationId xmlns:a16="http://schemas.microsoft.com/office/drawing/2014/main" id="{1E04AFF1-B462-160C-CCB1-579BEB029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6441" y="3213752"/>
            <a:ext cx="320040" cy="3200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onze medal with red ribbon 3rd place award. Champion and winner symbol  Isolated realistic Illustration Stock-vektor | Adobe Stock">
            <a:extLst>
              <a:ext uri="{FF2B5EF4-FFF2-40B4-BE49-F238E27FC236}">
                <a16:creationId xmlns:a16="http://schemas.microsoft.com/office/drawing/2014/main" id="{E6796FF5-EB55-04AD-0573-D8150BEF6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7946" y="3213752"/>
            <a:ext cx="315641" cy="3200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B6F5C47-71C6-023D-C591-16E3B820CFF6}"/>
              </a:ext>
            </a:extLst>
          </p:cNvPr>
          <p:cNvSpPr txBox="1"/>
          <p:nvPr/>
        </p:nvSpPr>
        <p:spPr>
          <a:xfrm>
            <a:off x="591102" y="4632269"/>
            <a:ext cx="8933688" cy="1409617"/>
          </a:xfrm>
          <a:prstGeom prst="rect">
            <a:avLst/>
          </a:prstGeom>
          <a:noFill/>
        </p:spPr>
        <p:txBody>
          <a:bodyPr wrap="square" rtlCol="0">
            <a:spAutoFit/>
          </a:bodyPr>
          <a:lstStyle/>
          <a:p>
            <a:pPr marL="306000" indent="-306000">
              <a:spcBef>
                <a:spcPct val="20000"/>
              </a:spcBef>
              <a:spcAft>
                <a:spcPts val="600"/>
              </a:spcAft>
              <a:buClr>
                <a:schemeClr val="accent2"/>
              </a:buClr>
              <a:buSzPct val="92000"/>
              <a:buFont typeface="Wingdings" panose="05000000000000000000" pitchFamily="2" charset="2"/>
              <a:buChar char="ü"/>
            </a:pPr>
            <a:r>
              <a:rPr lang="en-US" dirty="0"/>
              <a:t>Batch Size</a:t>
            </a:r>
            <a:r>
              <a:rPr lang="nb-NO" dirty="0"/>
              <a:t>: [32,68,128,256]</a:t>
            </a:r>
          </a:p>
          <a:p>
            <a:r>
              <a:rPr lang="nb-NO" dirty="0"/>
              <a:t>      Count </a:t>
            </a:r>
            <a:r>
              <a:rPr lang="nb-NO" dirty="0" err="1"/>
              <a:t>vectorizer</a:t>
            </a:r>
            <a:r>
              <a:rPr lang="nb-NO" dirty="0"/>
              <a:t>: 256 , </a:t>
            </a:r>
            <a:r>
              <a:rPr lang="nb-NO" dirty="0" err="1"/>
              <a:t>Tf_IDF</a:t>
            </a:r>
            <a:r>
              <a:rPr lang="nb-NO" dirty="0"/>
              <a:t>: 32</a:t>
            </a:r>
          </a:p>
          <a:p>
            <a:pPr marL="306000" indent="-306000">
              <a:spcBef>
                <a:spcPct val="20000"/>
              </a:spcBef>
              <a:spcAft>
                <a:spcPts val="600"/>
              </a:spcAft>
              <a:buClr>
                <a:schemeClr val="accent2"/>
              </a:buClr>
              <a:buSzPct val="92000"/>
              <a:buFont typeface="Wingdings" panose="05000000000000000000" pitchFamily="2" charset="2"/>
              <a:buChar char="ü"/>
            </a:pPr>
            <a:r>
              <a:rPr lang="nb-NO" dirty="0" err="1"/>
              <a:t>Regularization</a:t>
            </a:r>
            <a:r>
              <a:rPr lang="nb-NO" dirty="0"/>
              <a:t> (</a:t>
            </a:r>
            <a:r>
              <a:rPr lang="nb-NO" dirty="0" err="1"/>
              <a:t>Drop</a:t>
            </a:r>
            <a:r>
              <a:rPr lang="nb-NO" dirty="0"/>
              <a:t> </a:t>
            </a:r>
            <a:r>
              <a:rPr lang="nb-NO" dirty="0" err="1"/>
              <a:t>out</a:t>
            </a:r>
            <a:r>
              <a:rPr lang="nb-NO" dirty="0"/>
              <a:t>)</a:t>
            </a:r>
          </a:p>
          <a:p>
            <a:r>
              <a:rPr lang="nb-NO" dirty="0"/>
              <a:t>     For </a:t>
            </a:r>
            <a:r>
              <a:rPr lang="nb-NO" dirty="0" err="1"/>
              <a:t>Both</a:t>
            </a:r>
            <a:r>
              <a:rPr lang="nb-NO" dirty="0"/>
              <a:t> </a:t>
            </a:r>
            <a:r>
              <a:rPr lang="nb-NO" dirty="0" err="1"/>
              <a:t>method</a:t>
            </a:r>
            <a:r>
              <a:rPr lang="nb-NO" dirty="0"/>
              <a:t> </a:t>
            </a:r>
            <a:r>
              <a:rPr lang="nb-NO" dirty="0" err="1"/>
              <a:t>of</a:t>
            </a:r>
            <a:r>
              <a:rPr lang="nb-NO" dirty="0"/>
              <a:t> </a:t>
            </a:r>
            <a:r>
              <a:rPr lang="nb-NO" dirty="0" err="1"/>
              <a:t>feature</a:t>
            </a:r>
            <a:r>
              <a:rPr lang="nb-NO" dirty="0"/>
              <a:t> </a:t>
            </a:r>
            <a:r>
              <a:rPr lang="nb-NO" dirty="0" err="1"/>
              <a:t>detection</a:t>
            </a:r>
            <a:r>
              <a:rPr lang="nb-NO" dirty="0"/>
              <a:t> has more </a:t>
            </a:r>
            <a:r>
              <a:rPr lang="nb-NO" dirty="0" err="1"/>
              <a:t>than</a:t>
            </a:r>
            <a:r>
              <a:rPr lang="nb-NO" dirty="0"/>
              <a:t> 1% </a:t>
            </a:r>
            <a:r>
              <a:rPr lang="nb-NO" dirty="0" err="1"/>
              <a:t>improvement</a:t>
            </a:r>
            <a:r>
              <a:rPr lang="nb-NO" dirty="0"/>
              <a:t> in </a:t>
            </a:r>
            <a:r>
              <a:rPr lang="nb-NO" dirty="0" err="1"/>
              <a:t>accuracy</a:t>
            </a:r>
            <a:r>
              <a:rPr lang="nb-NO" dirty="0"/>
              <a:t>.</a:t>
            </a:r>
          </a:p>
        </p:txBody>
      </p:sp>
    </p:spTree>
    <p:extLst>
      <p:ext uri="{BB962C8B-B14F-4D97-AF65-F5344CB8AC3E}">
        <p14:creationId xmlns:p14="http://schemas.microsoft.com/office/powerpoint/2010/main" val="43059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500"/>
                                        <p:tgtEl>
                                          <p:spTgt spid="2052"/>
                                        </p:tgtEl>
                                      </p:cBhvr>
                                    </p:animEffect>
                                  </p:childTnLst>
                                </p:cTn>
                              </p:par>
                              <p:par>
                                <p:cTn id="28" presetID="10" presetClass="entr" presetSubtype="0" fill="hold" nodeType="withEffect">
                                  <p:stCondLst>
                                    <p:cond delay="0"/>
                                  </p:stCondLst>
                                  <p:childTnLst>
                                    <p:set>
                                      <p:cBhvr>
                                        <p:cTn id="29" dur="1" fill="hold">
                                          <p:stCondLst>
                                            <p:cond delay="0"/>
                                          </p:stCondLst>
                                        </p:cTn>
                                        <p:tgtEl>
                                          <p:spTgt spid="2056"/>
                                        </p:tgtEl>
                                        <p:attrNameLst>
                                          <p:attrName>style.visibility</p:attrName>
                                        </p:attrNameLst>
                                      </p:cBhvr>
                                      <p:to>
                                        <p:strVal val="visible"/>
                                      </p:to>
                                    </p:set>
                                    <p:animEffect transition="in" filter="fade">
                                      <p:cBhvr>
                                        <p:cTn id="30" dur="500"/>
                                        <p:tgtEl>
                                          <p:spTgt spid="205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fade">
                                      <p:cBhvr>
                                        <p:cTn id="38" dur="500"/>
                                        <p:tgtEl>
                                          <p:spTgt spid="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fade">
                                      <p:cBhvr>
                                        <p:cTn id="43" dur="500"/>
                                        <p:tgtEl>
                                          <p:spTgt spid="10">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fade">
                                      <p:cBhvr>
                                        <p:cTn id="4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C0231-39A7-1248-AD62-2403F74A3B26}"/>
              </a:ext>
            </a:extLst>
          </p:cNvPr>
          <p:cNvSpPr>
            <a:spLocks noGrp="1"/>
          </p:cNvSpPr>
          <p:nvPr>
            <p:ph idx="1"/>
          </p:nvPr>
        </p:nvSpPr>
        <p:spPr>
          <a:xfrm>
            <a:off x="403392" y="1727201"/>
            <a:ext cx="11029615" cy="5130799"/>
          </a:xfrm>
        </p:spPr>
        <p:txBody>
          <a:bodyPr>
            <a:normAutofit/>
          </a:bodyPr>
          <a:lstStyle/>
          <a:p>
            <a:pPr marL="0" indent="0" algn="l">
              <a:buNone/>
            </a:pPr>
            <a:r>
              <a:rPr lang="en-US" b="1" i="0" dirty="0">
                <a:solidFill>
                  <a:srgbClr val="0D0D0D"/>
                </a:solidFill>
                <a:effectLst/>
                <a:highlight>
                  <a:srgbClr val="FFFFFF"/>
                </a:highlight>
                <a:latin typeface="+mj-lt"/>
                <a:cs typeface="AL BAYAN PLAIN" pitchFamily="2" charset="-78"/>
              </a:rPr>
              <a:t>- </a:t>
            </a:r>
            <a:r>
              <a:rPr lang="en-US" sz="2400" b="1" i="0" dirty="0">
                <a:solidFill>
                  <a:srgbClr val="0D0D0D"/>
                </a:solidFill>
                <a:effectLst/>
                <a:highlight>
                  <a:srgbClr val="FFFFFF"/>
                </a:highlight>
                <a:latin typeface="+mj-lt"/>
                <a:cs typeface="AL BAYAN PLAIN" pitchFamily="2" charset="-78"/>
              </a:rPr>
              <a:t>RNN:</a:t>
            </a:r>
            <a:endParaRPr lang="en-US" sz="2400" b="0" i="0" dirty="0">
              <a:solidFill>
                <a:srgbClr val="0D0D0D"/>
              </a:solidFill>
              <a:effectLst/>
              <a:highlight>
                <a:srgbClr val="FFFFFF"/>
              </a:highlight>
              <a:latin typeface="+mj-lt"/>
              <a:cs typeface="Al Bayan Plain" pitchFamily="2" charset="-78"/>
            </a:endParaRPr>
          </a:p>
          <a:p>
            <a:pPr marL="742950" lvl="1" indent="-285750"/>
            <a:r>
              <a:rPr lang="en-US" sz="2400" dirty="0">
                <a:solidFill>
                  <a:srgbClr val="0D0D0D"/>
                </a:solidFill>
                <a:highlight>
                  <a:srgbClr val="FFFFFF"/>
                </a:highlight>
                <a:latin typeface="+mj-lt"/>
                <a:cs typeface="Al Bayan Plain" pitchFamily="2" charset="-78"/>
              </a:rPr>
              <a:t>W</a:t>
            </a:r>
            <a:r>
              <a:rPr lang="en-US" sz="2400" i="0" dirty="0">
                <a:solidFill>
                  <a:srgbClr val="0D0D0D"/>
                </a:solidFill>
                <a:effectLst/>
                <a:highlight>
                  <a:srgbClr val="FFFFFF"/>
                </a:highlight>
                <a:latin typeface="+mj-lt"/>
                <a:cs typeface="Al Bayan Plain" pitchFamily="2" charset="-78"/>
              </a:rPr>
              <a:t>ell-suited for sequential data analysis</a:t>
            </a:r>
          </a:p>
          <a:p>
            <a:pPr marL="742950" lvl="1" indent="-285750"/>
            <a:r>
              <a:rPr lang="en-US" sz="2400" dirty="0">
                <a:solidFill>
                  <a:srgbClr val="0D0D0D"/>
                </a:solidFill>
                <a:highlight>
                  <a:srgbClr val="FFFFFF"/>
                </a:highlight>
                <a:latin typeface="+mj-lt"/>
                <a:cs typeface="Al Bayan Plain" pitchFamily="2" charset="-78"/>
              </a:rPr>
              <a:t>E</a:t>
            </a:r>
            <a:r>
              <a:rPr lang="en-US" sz="2400" i="0" dirty="0">
                <a:solidFill>
                  <a:srgbClr val="0D0D0D"/>
                </a:solidFill>
                <a:effectLst/>
                <a:highlight>
                  <a:srgbClr val="FFFFFF"/>
                </a:highlight>
                <a:latin typeface="+mj-lt"/>
                <a:cs typeface="Al Bayan Plain" pitchFamily="2" charset="-78"/>
              </a:rPr>
              <a:t>ffective in handling the sequences inherent in textual data</a:t>
            </a:r>
          </a:p>
          <a:p>
            <a:pPr marL="742950" lvl="1" indent="-285750"/>
            <a:endParaRPr lang="en-US" b="1" i="0" dirty="0">
              <a:solidFill>
                <a:srgbClr val="0D0D0D"/>
              </a:solidFill>
              <a:effectLst/>
              <a:highlight>
                <a:srgbClr val="FFFFFF"/>
              </a:highlight>
              <a:latin typeface="+mj-lt"/>
              <a:cs typeface="AL BAYAN PLAIN" pitchFamily="2" charset="-78"/>
            </a:endParaRPr>
          </a:p>
          <a:p>
            <a:pPr marL="0" indent="0" algn="l">
              <a:buNone/>
            </a:pPr>
            <a:r>
              <a:rPr lang="en-US" sz="2400" b="1" i="0" dirty="0">
                <a:solidFill>
                  <a:srgbClr val="0D0D0D"/>
                </a:solidFill>
                <a:effectLst/>
                <a:highlight>
                  <a:srgbClr val="FFFFFF"/>
                </a:highlight>
                <a:latin typeface="+mj-lt"/>
                <a:cs typeface="AL BAYAN PLAIN" pitchFamily="2" charset="-78"/>
              </a:rPr>
              <a:t>- Architecture:</a:t>
            </a:r>
            <a:endParaRPr lang="en-US" sz="2400" b="0" i="0" dirty="0">
              <a:solidFill>
                <a:srgbClr val="0D0D0D"/>
              </a:solidFill>
              <a:effectLst/>
              <a:highlight>
                <a:srgbClr val="FFFFFF"/>
              </a:highlight>
              <a:latin typeface="+mj-lt"/>
              <a:cs typeface="Al Bayan Plain" pitchFamily="2" charset="-78"/>
            </a:endParaRPr>
          </a:p>
          <a:p>
            <a:pPr marL="742950" lvl="1" indent="-285750"/>
            <a:r>
              <a:rPr lang="en-US" sz="2400" i="0" dirty="0">
                <a:solidFill>
                  <a:srgbClr val="0D0D0D"/>
                </a:solidFill>
                <a:effectLst/>
                <a:highlight>
                  <a:srgbClr val="FFFFFF"/>
                </a:highlight>
                <a:latin typeface="+mj-lt"/>
                <a:cs typeface="Al Bayan Plain" pitchFamily="2" charset="-78"/>
              </a:rPr>
              <a:t>Input Layer</a:t>
            </a:r>
          </a:p>
          <a:p>
            <a:pPr marL="742950" lvl="1" indent="-285750"/>
            <a:r>
              <a:rPr lang="en-US" sz="2400" i="0" dirty="0">
                <a:solidFill>
                  <a:srgbClr val="0D0D0D"/>
                </a:solidFill>
                <a:effectLst/>
                <a:highlight>
                  <a:srgbClr val="FFFFFF"/>
                </a:highlight>
                <a:latin typeface="+mj-lt"/>
                <a:cs typeface="Al Bayan Plain" pitchFamily="2" charset="-78"/>
              </a:rPr>
              <a:t>Recurrent Layers</a:t>
            </a:r>
          </a:p>
          <a:p>
            <a:pPr marL="742950" lvl="1" indent="-285750"/>
            <a:r>
              <a:rPr lang="en-US" sz="2400" i="0" dirty="0">
                <a:solidFill>
                  <a:srgbClr val="0D0D0D"/>
                </a:solidFill>
                <a:effectLst/>
                <a:highlight>
                  <a:srgbClr val="FFFFFF"/>
                </a:highlight>
                <a:latin typeface="+mj-lt"/>
                <a:cs typeface="Al Bayan Plain" pitchFamily="2" charset="-78"/>
              </a:rPr>
              <a:t>Hidden Layers</a:t>
            </a:r>
          </a:p>
          <a:p>
            <a:pPr marL="742950" lvl="1" indent="-285750"/>
            <a:r>
              <a:rPr lang="en-US" sz="2400" i="0" dirty="0">
                <a:solidFill>
                  <a:srgbClr val="0D0D0D"/>
                </a:solidFill>
                <a:effectLst/>
                <a:highlight>
                  <a:srgbClr val="FFFFFF"/>
                </a:highlight>
                <a:latin typeface="+mj-lt"/>
                <a:cs typeface="Al Bayan Plain" pitchFamily="2" charset="-78"/>
              </a:rPr>
              <a:t>Output Layer</a:t>
            </a:r>
          </a:p>
        </p:txBody>
      </p:sp>
      <p:sp>
        <p:nvSpPr>
          <p:cNvPr id="6" name="Title 1">
            <a:extLst>
              <a:ext uri="{FF2B5EF4-FFF2-40B4-BE49-F238E27FC236}">
                <a16:creationId xmlns:a16="http://schemas.microsoft.com/office/drawing/2014/main" id="{F2DF7AAB-70DE-9ACF-0A66-DD077F76660D}"/>
              </a:ext>
            </a:extLst>
          </p:cNvPr>
          <p:cNvSpPr txBox="1">
            <a:spLocks/>
          </p:cNvSpPr>
          <p:nvPr/>
        </p:nvSpPr>
        <p:spPr>
          <a:xfrm>
            <a:off x="1797665" y="824580"/>
            <a:ext cx="8596668" cy="67056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Recurrent Neural Network (RNN)</a:t>
            </a:r>
            <a:endParaRPr lang="nb-NO" dirty="0"/>
          </a:p>
        </p:txBody>
      </p:sp>
      <p:pic>
        <p:nvPicPr>
          <p:cNvPr id="8" name="Picture 7" descr="A diagram of a flowchart&#10;&#10;Description automatically generated">
            <a:extLst>
              <a:ext uri="{FF2B5EF4-FFF2-40B4-BE49-F238E27FC236}">
                <a16:creationId xmlns:a16="http://schemas.microsoft.com/office/drawing/2014/main" id="{634A5C07-3790-4FE3-AB5D-D55B4A941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208" y="3816863"/>
            <a:ext cx="7772400" cy="2477258"/>
          </a:xfrm>
          <a:prstGeom prst="rect">
            <a:avLst/>
          </a:prstGeom>
        </p:spPr>
      </p:pic>
    </p:spTree>
    <p:extLst>
      <p:ext uri="{BB962C8B-B14F-4D97-AF65-F5344CB8AC3E}">
        <p14:creationId xmlns:p14="http://schemas.microsoft.com/office/powerpoint/2010/main" val="242420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E5C6-5D83-E3A5-198A-C877380E3408}"/>
              </a:ext>
            </a:extLst>
          </p:cNvPr>
          <p:cNvSpPr>
            <a:spLocks noGrp="1"/>
          </p:cNvSpPr>
          <p:nvPr>
            <p:ph type="title"/>
          </p:nvPr>
        </p:nvSpPr>
        <p:spPr>
          <a:xfrm>
            <a:off x="3217826" y="939800"/>
            <a:ext cx="5498164" cy="496756"/>
          </a:xfrm>
        </p:spPr>
        <p:txBody>
          <a:bodyPr>
            <a:normAutofit fontScale="90000"/>
          </a:bodyPr>
          <a:lstStyle/>
          <a:p>
            <a:r>
              <a:rPr lang="en-GB" dirty="0"/>
              <a:t>Optimal RNN Model Configurations</a:t>
            </a:r>
            <a:endParaRPr lang="nb-NO" dirty="0"/>
          </a:p>
        </p:txBody>
      </p:sp>
      <p:sp>
        <p:nvSpPr>
          <p:cNvPr id="3" name="Content Placeholder 2">
            <a:extLst>
              <a:ext uri="{FF2B5EF4-FFF2-40B4-BE49-F238E27FC236}">
                <a16:creationId xmlns:a16="http://schemas.microsoft.com/office/drawing/2014/main" id="{F76F12B8-989F-BA2A-C94D-842FCCE65B3B}"/>
              </a:ext>
            </a:extLst>
          </p:cNvPr>
          <p:cNvSpPr>
            <a:spLocks noGrp="1"/>
          </p:cNvSpPr>
          <p:nvPr>
            <p:ph idx="1"/>
          </p:nvPr>
        </p:nvSpPr>
        <p:spPr>
          <a:xfrm>
            <a:off x="452101" y="1836569"/>
            <a:ext cx="11029615" cy="4859867"/>
          </a:xfrm>
        </p:spPr>
        <p:txBody>
          <a:bodyPr>
            <a:normAutofit/>
          </a:bodyPr>
          <a:lstStyle/>
          <a:p>
            <a:pPr>
              <a:lnSpc>
                <a:spcPct val="160000"/>
              </a:lnSpc>
              <a:buSzPct val="80000"/>
              <a:buFont typeface="System Font Regular"/>
              <a:buChar char="❇️"/>
            </a:pPr>
            <a:r>
              <a:rPr lang="en-US" sz="2800" dirty="0">
                <a:solidFill>
                  <a:schemeClr val="tx1"/>
                </a:solidFill>
                <a:latin typeface="+mj-lt"/>
              </a:rPr>
              <a:t>  T</a:t>
            </a:r>
            <a:r>
              <a:rPr lang="en-US" sz="2800" b="0" i="0" dirty="0">
                <a:solidFill>
                  <a:schemeClr val="tx1"/>
                </a:solidFill>
                <a:effectLst/>
                <a:latin typeface="+mj-lt"/>
              </a:rPr>
              <a:t>wo layers</a:t>
            </a:r>
          </a:p>
          <a:p>
            <a:pPr>
              <a:lnSpc>
                <a:spcPct val="160000"/>
              </a:lnSpc>
              <a:buSzPct val="80000"/>
              <a:buFont typeface="System Font Regular"/>
              <a:buChar char="❇️"/>
            </a:pPr>
            <a:r>
              <a:rPr lang="en-US" sz="2800" b="0" i="0" dirty="0">
                <a:solidFill>
                  <a:schemeClr val="tx1"/>
                </a:solidFill>
                <a:effectLst/>
                <a:latin typeface="+mj-lt"/>
              </a:rPr>
              <a:t>  Sigmoid activation function</a:t>
            </a:r>
          </a:p>
          <a:p>
            <a:pPr>
              <a:lnSpc>
                <a:spcPct val="160000"/>
              </a:lnSpc>
              <a:buSzPct val="80000"/>
              <a:buFont typeface="System Font Regular"/>
              <a:buChar char="❇️"/>
            </a:pPr>
            <a:r>
              <a:rPr lang="en-US" sz="2800" b="0" i="0" dirty="0">
                <a:solidFill>
                  <a:schemeClr val="tx1"/>
                </a:solidFill>
                <a:effectLst/>
                <a:latin typeface="+mj-lt"/>
              </a:rPr>
              <a:t>  Smaller batch sizes</a:t>
            </a:r>
          </a:p>
          <a:p>
            <a:pPr>
              <a:lnSpc>
                <a:spcPct val="160000"/>
              </a:lnSpc>
              <a:buSzPct val="80000"/>
              <a:buFont typeface="System Font Regular"/>
              <a:buChar char="❇️"/>
            </a:pPr>
            <a:r>
              <a:rPr lang="en-US" sz="2800" b="0" i="0" dirty="0">
                <a:solidFill>
                  <a:schemeClr val="tx1"/>
                </a:solidFill>
                <a:effectLst/>
                <a:latin typeface="+mj-lt"/>
              </a:rPr>
              <a:t>  TF-IDF</a:t>
            </a:r>
          </a:p>
          <a:p>
            <a:pPr>
              <a:lnSpc>
                <a:spcPct val="160000"/>
              </a:lnSpc>
              <a:buSzPct val="80000"/>
              <a:buFont typeface="System Font Regular"/>
              <a:buChar char="❇️"/>
            </a:pPr>
            <a:r>
              <a:rPr lang="en-US" sz="2800" b="0" i="0" dirty="0">
                <a:solidFill>
                  <a:schemeClr val="tx1"/>
                </a:solidFill>
                <a:effectLst/>
                <a:latin typeface="+mj-lt"/>
              </a:rPr>
              <a:t>  Dropout regularization improved results</a:t>
            </a:r>
            <a:endParaRPr lang="en-US" sz="2800" b="1" i="0" dirty="0">
              <a:solidFill>
                <a:schemeClr val="tx1"/>
              </a:solidFill>
              <a:effectLst/>
              <a:latin typeface="+mj-lt"/>
            </a:endParaRPr>
          </a:p>
        </p:txBody>
      </p:sp>
    </p:spTree>
    <p:extLst>
      <p:ext uri="{BB962C8B-B14F-4D97-AF65-F5344CB8AC3E}">
        <p14:creationId xmlns:p14="http://schemas.microsoft.com/office/powerpoint/2010/main" val="296288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E5C6-5D83-E3A5-198A-C877380E3408}"/>
              </a:ext>
            </a:extLst>
          </p:cNvPr>
          <p:cNvSpPr>
            <a:spLocks noGrp="1"/>
          </p:cNvSpPr>
          <p:nvPr>
            <p:ph type="title"/>
          </p:nvPr>
        </p:nvSpPr>
        <p:spPr>
          <a:xfrm>
            <a:off x="2580829" y="939800"/>
            <a:ext cx="7030341" cy="496756"/>
          </a:xfrm>
        </p:spPr>
        <p:txBody>
          <a:bodyPr>
            <a:normAutofit fontScale="90000"/>
          </a:bodyPr>
          <a:lstStyle/>
          <a:p>
            <a:pPr algn="ctr"/>
            <a:r>
              <a:rPr lang="en-GB" dirty="0"/>
              <a:t>Comparative Analysis of FFNN and RNN</a:t>
            </a:r>
            <a:endParaRPr lang="nb-NO" dirty="0"/>
          </a:p>
        </p:txBody>
      </p:sp>
      <p:sp>
        <p:nvSpPr>
          <p:cNvPr id="3" name="Content Placeholder 2">
            <a:extLst>
              <a:ext uri="{FF2B5EF4-FFF2-40B4-BE49-F238E27FC236}">
                <a16:creationId xmlns:a16="http://schemas.microsoft.com/office/drawing/2014/main" id="{F76F12B8-989F-BA2A-C94D-842FCCE65B3B}"/>
              </a:ext>
            </a:extLst>
          </p:cNvPr>
          <p:cNvSpPr>
            <a:spLocks noGrp="1"/>
          </p:cNvSpPr>
          <p:nvPr>
            <p:ph idx="1"/>
          </p:nvPr>
        </p:nvSpPr>
        <p:spPr>
          <a:xfrm>
            <a:off x="473616" y="1785769"/>
            <a:ext cx="11029615" cy="4905487"/>
          </a:xfrm>
        </p:spPr>
        <p:txBody>
          <a:bodyPr>
            <a:normAutofit fontScale="85000" lnSpcReduction="20000"/>
          </a:bodyPr>
          <a:lstStyle/>
          <a:p>
            <a:pPr>
              <a:lnSpc>
                <a:spcPct val="150000"/>
              </a:lnSpc>
            </a:pPr>
            <a:r>
              <a:rPr lang="en-US" b="1" i="0" dirty="0">
                <a:solidFill>
                  <a:srgbClr val="0D0D0D"/>
                </a:solidFill>
                <a:effectLst/>
                <a:highlight>
                  <a:srgbClr val="FFFFFF"/>
                </a:highlight>
                <a:latin typeface="+mj-lt"/>
              </a:rPr>
              <a:t>Performance Metrics:</a:t>
            </a:r>
            <a:endParaRPr lang="en-US" b="0" i="0" dirty="0">
              <a:solidFill>
                <a:srgbClr val="0D0D0D"/>
              </a:solidFill>
              <a:effectLst/>
              <a:highlight>
                <a:srgbClr val="FFFFFF"/>
              </a:highlight>
              <a:latin typeface="+mj-lt"/>
            </a:endParaRPr>
          </a:p>
          <a:p>
            <a:pPr marL="457200" lvl="1" indent="0">
              <a:lnSpc>
                <a:spcPct val="150000"/>
              </a:lnSpc>
              <a:buNone/>
            </a:pPr>
            <a:r>
              <a:rPr lang="en-US" b="1" i="0" dirty="0">
                <a:solidFill>
                  <a:srgbClr val="0D0D0D"/>
                </a:solidFill>
                <a:effectLst/>
                <a:highlight>
                  <a:srgbClr val="FFFFFF"/>
                </a:highlight>
                <a:latin typeface="+mj-lt"/>
              </a:rPr>
              <a:t>FFNN:</a:t>
            </a:r>
            <a:r>
              <a:rPr lang="en-US" b="0" i="0" dirty="0">
                <a:solidFill>
                  <a:srgbClr val="0D0D0D"/>
                </a:solidFill>
                <a:effectLst/>
                <a:highlight>
                  <a:srgbClr val="FFFFFF"/>
                </a:highlight>
                <a:latin typeface="+mj-lt"/>
              </a:rPr>
              <a:t> Achieved the highest overall accuracy of 81% using the Count-Vectorizer method. </a:t>
            </a:r>
          </a:p>
          <a:p>
            <a:pPr marL="457200" lvl="1" indent="0">
              <a:lnSpc>
                <a:spcPct val="150000"/>
              </a:lnSpc>
              <a:buNone/>
            </a:pPr>
            <a:r>
              <a:rPr lang="en-US" b="1" i="0" dirty="0">
                <a:solidFill>
                  <a:srgbClr val="0D0D0D"/>
                </a:solidFill>
                <a:effectLst/>
                <a:highlight>
                  <a:srgbClr val="FFFFFF"/>
                </a:highlight>
                <a:latin typeface="+mj-lt"/>
              </a:rPr>
              <a:t>RNN:</a:t>
            </a:r>
            <a:r>
              <a:rPr lang="en-US" b="0" i="0" dirty="0">
                <a:solidFill>
                  <a:srgbClr val="0D0D0D"/>
                </a:solidFill>
                <a:effectLst/>
                <a:highlight>
                  <a:srgbClr val="FFFFFF"/>
                </a:highlight>
                <a:latin typeface="+mj-lt"/>
              </a:rPr>
              <a:t> Excelled in environments where sequence and context of data are significant, such as with the TF-IDF method</a:t>
            </a:r>
          </a:p>
          <a:p>
            <a:pPr>
              <a:lnSpc>
                <a:spcPct val="150000"/>
              </a:lnSpc>
            </a:pPr>
            <a:r>
              <a:rPr lang="en-US" b="1" i="0" dirty="0">
                <a:solidFill>
                  <a:srgbClr val="0D0D0D"/>
                </a:solidFill>
                <a:effectLst/>
                <a:highlight>
                  <a:srgbClr val="FFFFFF"/>
                </a:highlight>
                <a:latin typeface="+mj-lt"/>
              </a:rPr>
              <a:t>Optimal Feature Extraction:</a:t>
            </a:r>
            <a:endParaRPr lang="en-US" b="0" i="0" dirty="0">
              <a:solidFill>
                <a:srgbClr val="0D0D0D"/>
              </a:solidFill>
              <a:effectLst/>
              <a:highlight>
                <a:srgbClr val="FFFFFF"/>
              </a:highlight>
              <a:latin typeface="+mj-lt"/>
            </a:endParaRPr>
          </a:p>
          <a:p>
            <a:pPr marL="457200" lvl="1" indent="0">
              <a:lnSpc>
                <a:spcPct val="150000"/>
              </a:lnSpc>
              <a:buNone/>
            </a:pPr>
            <a:r>
              <a:rPr lang="en-US" b="1" i="0" dirty="0">
                <a:solidFill>
                  <a:srgbClr val="0D0D0D"/>
                </a:solidFill>
                <a:effectLst/>
                <a:highlight>
                  <a:srgbClr val="FFFFFF"/>
                </a:highlight>
                <a:latin typeface="+mj-lt"/>
              </a:rPr>
              <a:t>FFNN:</a:t>
            </a:r>
            <a:r>
              <a:rPr lang="en-US" b="0" i="0" dirty="0">
                <a:solidFill>
                  <a:srgbClr val="0D0D0D"/>
                </a:solidFill>
                <a:effectLst/>
                <a:highlight>
                  <a:srgbClr val="FFFFFF"/>
                </a:highlight>
                <a:latin typeface="+mj-lt"/>
              </a:rPr>
              <a:t> Best results were observed with Count-Vectorizer</a:t>
            </a:r>
          </a:p>
          <a:p>
            <a:pPr marL="457200" lvl="1" indent="0">
              <a:lnSpc>
                <a:spcPct val="150000"/>
              </a:lnSpc>
              <a:buNone/>
            </a:pPr>
            <a:r>
              <a:rPr lang="en-US" b="1" i="0" dirty="0">
                <a:solidFill>
                  <a:srgbClr val="0D0D0D"/>
                </a:solidFill>
                <a:effectLst/>
                <a:highlight>
                  <a:srgbClr val="FFFFFF"/>
                </a:highlight>
                <a:latin typeface="+mj-lt"/>
              </a:rPr>
              <a:t>RNN:</a:t>
            </a:r>
            <a:r>
              <a:rPr lang="en-US" b="0" i="0" dirty="0">
                <a:solidFill>
                  <a:srgbClr val="0D0D0D"/>
                </a:solidFill>
                <a:effectLst/>
                <a:highlight>
                  <a:srgbClr val="FFFFFF"/>
                </a:highlight>
                <a:latin typeface="+mj-lt"/>
              </a:rPr>
              <a:t> Showed a preference for TF-IDF, benefiting from the method’s emphasis on contextual importance</a:t>
            </a:r>
          </a:p>
          <a:p>
            <a:pPr>
              <a:lnSpc>
                <a:spcPct val="150000"/>
              </a:lnSpc>
            </a:pPr>
            <a:r>
              <a:rPr lang="en-US" b="1" i="0" dirty="0">
                <a:solidFill>
                  <a:srgbClr val="0D0D0D"/>
                </a:solidFill>
                <a:effectLst/>
                <a:highlight>
                  <a:srgbClr val="FFFFFF"/>
                </a:highlight>
                <a:latin typeface="+mj-lt"/>
              </a:rPr>
              <a:t>Activation Functions and Layers:</a:t>
            </a:r>
            <a:endParaRPr lang="en-US" b="0" i="0" dirty="0">
              <a:solidFill>
                <a:srgbClr val="0D0D0D"/>
              </a:solidFill>
              <a:effectLst/>
              <a:highlight>
                <a:srgbClr val="FFFFFF"/>
              </a:highlight>
              <a:latin typeface="+mj-lt"/>
            </a:endParaRPr>
          </a:p>
          <a:p>
            <a:pPr marL="457200" lvl="1" indent="0">
              <a:lnSpc>
                <a:spcPct val="150000"/>
              </a:lnSpc>
              <a:buNone/>
            </a:pPr>
            <a:r>
              <a:rPr lang="en-US" b="1" i="0" dirty="0">
                <a:solidFill>
                  <a:srgbClr val="0D0D0D"/>
                </a:solidFill>
                <a:effectLst/>
                <a:highlight>
                  <a:srgbClr val="FFFFFF"/>
                </a:highlight>
                <a:latin typeface="+mj-lt"/>
              </a:rPr>
              <a:t>FFNN:</a:t>
            </a:r>
            <a:r>
              <a:rPr lang="en-US" b="0" i="0" dirty="0">
                <a:solidFill>
                  <a:srgbClr val="0D0D0D"/>
                </a:solidFill>
                <a:effectLst/>
                <a:highlight>
                  <a:srgbClr val="FFFFFF"/>
                </a:highlight>
                <a:latin typeface="+mj-lt"/>
              </a:rPr>
              <a:t> Found optimal performance with fewer layers</a:t>
            </a:r>
          </a:p>
          <a:p>
            <a:pPr marL="457200" lvl="1" indent="0">
              <a:lnSpc>
                <a:spcPct val="150000"/>
              </a:lnSpc>
              <a:buNone/>
            </a:pPr>
            <a:r>
              <a:rPr lang="en-US" b="1" i="0" dirty="0">
                <a:solidFill>
                  <a:srgbClr val="0D0D0D"/>
                </a:solidFill>
                <a:effectLst/>
                <a:highlight>
                  <a:srgbClr val="FFFFFF"/>
                </a:highlight>
                <a:latin typeface="+mj-lt"/>
              </a:rPr>
              <a:t>RNN:</a:t>
            </a:r>
            <a:r>
              <a:rPr lang="en-US" b="0" i="0" dirty="0">
                <a:solidFill>
                  <a:srgbClr val="0D0D0D"/>
                </a:solidFill>
                <a:effectLst/>
                <a:highlight>
                  <a:srgbClr val="FFFFFF"/>
                </a:highlight>
                <a:latin typeface="+mj-lt"/>
              </a:rPr>
              <a:t> Demonstrated robustness with increasing layers</a:t>
            </a:r>
          </a:p>
          <a:p>
            <a:pPr>
              <a:lnSpc>
                <a:spcPct val="150000"/>
              </a:lnSpc>
            </a:pPr>
            <a:r>
              <a:rPr lang="en-US" b="1" i="0" dirty="0">
                <a:solidFill>
                  <a:srgbClr val="0D0D0D"/>
                </a:solidFill>
                <a:effectLst/>
                <a:highlight>
                  <a:srgbClr val="FFFFFF"/>
                </a:highlight>
                <a:latin typeface="+mj-lt"/>
              </a:rPr>
              <a:t>Conclusion and Recommendation:</a:t>
            </a:r>
            <a:endParaRPr lang="en-US" b="0" i="0" dirty="0">
              <a:solidFill>
                <a:srgbClr val="0D0D0D"/>
              </a:solidFill>
              <a:effectLst/>
              <a:highlight>
                <a:srgbClr val="FFFFFF"/>
              </a:highlight>
              <a:latin typeface="+mj-lt"/>
            </a:endParaRPr>
          </a:p>
          <a:p>
            <a:pPr marL="457200" lvl="1" indent="0" algn="l">
              <a:lnSpc>
                <a:spcPct val="150000"/>
              </a:lnSpc>
              <a:buNone/>
            </a:pPr>
            <a:r>
              <a:rPr lang="en-US" b="0" i="0" dirty="0">
                <a:solidFill>
                  <a:srgbClr val="0D0D0D"/>
                </a:solidFill>
                <a:effectLst/>
                <a:highlight>
                  <a:srgbClr val="FFFFFF"/>
                </a:highlight>
                <a:latin typeface="+mj-lt"/>
              </a:rPr>
              <a:t>The study suggests RNN might be more adaptable to complex patterns and contexts within text data, making it a potentially more suitable choice for future text classification tasks given its performance stability across various configurations.</a:t>
            </a:r>
          </a:p>
        </p:txBody>
      </p:sp>
    </p:spTree>
    <p:extLst>
      <p:ext uri="{BB962C8B-B14F-4D97-AF65-F5344CB8AC3E}">
        <p14:creationId xmlns:p14="http://schemas.microsoft.com/office/powerpoint/2010/main" val="123842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E1F8-8357-A5BB-951E-B9DCE74A9EC9}"/>
              </a:ext>
            </a:extLst>
          </p:cNvPr>
          <p:cNvSpPr>
            <a:spLocks noGrp="1"/>
          </p:cNvSpPr>
          <p:nvPr>
            <p:ph type="title"/>
          </p:nvPr>
        </p:nvSpPr>
        <p:spPr>
          <a:xfrm>
            <a:off x="5738895" y="702868"/>
            <a:ext cx="714208" cy="716755"/>
          </a:xfrm>
        </p:spPr>
        <p:txBody>
          <a:bodyPr>
            <a:normAutofit/>
          </a:bodyPr>
          <a:lstStyle/>
          <a:p>
            <a:r>
              <a:rPr lang="nb-NO" dirty="0"/>
              <a:t>QA</a:t>
            </a:r>
          </a:p>
        </p:txBody>
      </p:sp>
      <p:sp>
        <p:nvSpPr>
          <p:cNvPr id="3" name="Content Placeholder 2">
            <a:extLst>
              <a:ext uri="{FF2B5EF4-FFF2-40B4-BE49-F238E27FC236}">
                <a16:creationId xmlns:a16="http://schemas.microsoft.com/office/drawing/2014/main" id="{2D53E92C-749D-F13D-22F7-AA41336CB982}"/>
              </a:ext>
            </a:extLst>
          </p:cNvPr>
          <p:cNvSpPr>
            <a:spLocks noGrp="1"/>
          </p:cNvSpPr>
          <p:nvPr>
            <p:ph idx="1"/>
          </p:nvPr>
        </p:nvSpPr>
        <p:spPr/>
        <p:txBody>
          <a:bodyPr>
            <a:normAutofit/>
          </a:bodyPr>
          <a:lstStyle/>
          <a:p>
            <a:pPr marL="0" indent="0" algn="ctr">
              <a:buNone/>
            </a:pPr>
            <a:r>
              <a:rPr lang="nb-NO" sz="3600" dirty="0"/>
              <a:t>Thanks for your time </a:t>
            </a:r>
          </a:p>
        </p:txBody>
      </p:sp>
      <p:sp>
        <p:nvSpPr>
          <p:cNvPr id="4" name="TextBox 3">
            <a:extLst>
              <a:ext uri="{FF2B5EF4-FFF2-40B4-BE49-F238E27FC236}">
                <a16:creationId xmlns:a16="http://schemas.microsoft.com/office/drawing/2014/main" id="{85A3F0A5-F2C5-4581-A8A9-2ABE8DD77A69}"/>
              </a:ext>
            </a:extLst>
          </p:cNvPr>
          <p:cNvSpPr txBox="1"/>
          <p:nvPr/>
        </p:nvSpPr>
        <p:spPr>
          <a:xfrm>
            <a:off x="5198533" y="5554133"/>
            <a:ext cx="1870064" cy="369332"/>
          </a:xfrm>
          <a:prstGeom prst="rect">
            <a:avLst/>
          </a:prstGeom>
          <a:noFill/>
        </p:spPr>
        <p:txBody>
          <a:bodyPr wrap="none" rtlCol="0">
            <a:spAutoFit/>
          </a:bodyPr>
          <a:lstStyle/>
          <a:p>
            <a:r>
              <a:rPr lang="en-US" dirty="0">
                <a:hlinkClick r:id="rId2"/>
              </a:rPr>
              <a:t>Project on Github</a:t>
            </a:r>
            <a:endParaRPr lang="en-US" dirty="0"/>
          </a:p>
        </p:txBody>
      </p:sp>
    </p:spTree>
    <p:extLst>
      <p:ext uri="{BB962C8B-B14F-4D97-AF65-F5344CB8AC3E}">
        <p14:creationId xmlns:p14="http://schemas.microsoft.com/office/powerpoint/2010/main" val="4866924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1480</TotalTime>
  <Words>527</Words>
  <Application>Microsoft Macintosh PowerPoint</Application>
  <PresentationFormat>Widescreen</PresentationFormat>
  <Paragraphs>73</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 BAYAN PLAIN</vt:lpstr>
      <vt:lpstr>Aptos</vt:lpstr>
      <vt:lpstr>Arial</vt:lpstr>
      <vt:lpstr>Calibri</vt:lpstr>
      <vt:lpstr>System Font Regular</vt:lpstr>
      <vt:lpstr>Wingdings</vt:lpstr>
      <vt:lpstr>Wingdings 2</vt:lpstr>
      <vt:lpstr>Dividend</vt:lpstr>
      <vt:lpstr>BAG OF WORDS DOCUMENT CLASSIFICATION  USING FEED FORWARD NEURAL NETWORK  AND RECURRENT NEURAL NETWORK</vt:lpstr>
      <vt:lpstr>Introduction</vt:lpstr>
      <vt:lpstr>Feed Forward Neural Network</vt:lpstr>
      <vt:lpstr>Evaluation of the FFNN Algorithm</vt:lpstr>
      <vt:lpstr>PowerPoint Presentation</vt:lpstr>
      <vt:lpstr>Optimal RNN Model Configurations</vt:lpstr>
      <vt:lpstr>Comparative Analysis of FFNN and RNN</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 OF WORDS DOCUMENT CLASSIFICATION USING FEED FORWARD NEURAL NETWORK AND RECURRENT NEURAL NETWORK</dc:title>
  <dc:creator>Sahar Kadkhoda Masoum Ali</dc:creator>
  <cp:lastModifiedBy>Ali Shokri Fadafan</cp:lastModifiedBy>
  <cp:revision>6</cp:revision>
  <dcterms:created xsi:type="dcterms:W3CDTF">2024-04-23T16:22:14Z</dcterms:created>
  <dcterms:modified xsi:type="dcterms:W3CDTF">2024-04-24T17:47:04Z</dcterms:modified>
</cp:coreProperties>
</file>