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455EB-DA0A-9E22-D92F-7FDBC0718A9F}" v="47" dt="2022-10-12T18:56:04.799"/>
    <p1510:client id="{FE0E218A-06D4-BFBD-1D1E-5D1EA1F8B147}" v="1045" dt="2022-10-12T15:23:57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2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A2974-DCBF-4816-9B70-E3A4EE5B6A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6A8518-D570-427C-8254-903B662E5EDD}">
      <dgm:prSet/>
      <dgm:spPr/>
      <dgm:t>
        <a:bodyPr/>
        <a:lstStyle/>
        <a:p>
          <a:r>
            <a:rPr lang="en-US"/>
            <a:t>Using the formula on the bottom of page 19:</a:t>
          </a:r>
        </a:p>
      </dgm:t>
    </dgm:pt>
    <dgm:pt modelId="{0A5F109C-B34B-4F47-93C7-22B64E69F052}" type="parTrans" cxnId="{B0C897BD-0AC6-442A-B2D3-27E95321CC5C}">
      <dgm:prSet/>
      <dgm:spPr/>
      <dgm:t>
        <a:bodyPr/>
        <a:lstStyle/>
        <a:p>
          <a:endParaRPr lang="en-US"/>
        </a:p>
      </dgm:t>
    </dgm:pt>
    <dgm:pt modelId="{BC6C7B8E-D1A0-43FD-A2B1-0697D25579CC}" type="sibTrans" cxnId="{B0C897BD-0AC6-442A-B2D3-27E95321CC5C}">
      <dgm:prSet/>
      <dgm:spPr/>
      <dgm:t>
        <a:bodyPr/>
        <a:lstStyle/>
        <a:p>
          <a:endParaRPr lang="en-US"/>
        </a:p>
      </dgm:t>
    </dgm:pt>
    <dgm:pt modelId="{AA6A1FBB-F6C2-4494-BA46-7DAE7B4999D7}">
      <dgm:prSet/>
      <dgm:spPr/>
      <dgm:t>
        <a:bodyPr/>
        <a:lstStyle/>
        <a:p>
          <a:r>
            <a:rPr lang="en-US" dirty="0"/>
            <a:t>Average rate of change = (4.059-1.523)/(2022-2000)</a:t>
          </a:r>
        </a:p>
      </dgm:t>
    </dgm:pt>
    <dgm:pt modelId="{333319CE-2CC2-4744-B922-E62DBACDF0DA}" type="parTrans" cxnId="{FF292D9D-065D-4B69-BDD2-62A531BEDC2C}">
      <dgm:prSet/>
      <dgm:spPr/>
      <dgm:t>
        <a:bodyPr/>
        <a:lstStyle/>
        <a:p>
          <a:endParaRPr lang="en-US"/>
        </a:p>
      </dgm:t>
    </dgm:pt>
    <dgm:pt modelId="{60ABB784-F5DB-4205-B675-36A1CD82B447}" type="sibTrans" cxnId="{FF292D9D-065D-4B69-BDD2-62A531BEDC2C}">
      <dgm:prSet/>
      <dgm:spPr/>
      <dgm:t>
        <a:bodyPr/>
        <a:lstStyle/>
        <a:p>
          <a:endParaRPr lang="en-US"/>
        </a:p>
      </dgm:t>
    </dgm:pt>
    <dgm:pt modelId="{29B36BDF-B5EF-4D18-882B-599FA551B627}">
      <dgm:prSet/>
      <dgm:spPr/>
      <dgm:t>
        <a:bodyPr/>
        <a:lstStyle/>
        <a:p>
          <a:r>
            <a:rPr lang="en-US" dirty="0"/>
            <a:t>Simplified to 2.536/22</a:t>
          </a:r>
        </a:p>
        <a:p>
          <a:r>
            <a:rPr lang="en-US" dirty="0"/>
            <a:t>Which is +$0.1153 </a:t>
          </a:r>
        </a:p>
      </dgm:t>
    </dgm:pt>
    <dgm:pt modelId="{2D9B504B-02B9-403C-A278-E78F150A60E0}" type="parTrans" cxnId="{C77DACD5-9042-4E37-8FC6-329277F3D6FE}">
      <dgm:prSet/>
      <dgm:spPr/>
      <dgm:t>
        <a:bodyPr/>
        <a:lstStyle/>
        <a:p>
          <a:endParaRPr lang="en-US"/>
        </a:p>
      </dgm:t>
    </dgm:pt>
    <dgm:pt modelId="{C33F9964-24D4-43C0-870B-304202D5C0D9}" type="sibTrans" cxnId="{C77DACD5-9042-4E37-8FC6-329277F3D6FE}">
      <dgm:prSet/>
      <dgm:spPr/>
      <dgm:t>
        <a:bodyPr/>
        <a:lstStyle/>
        <a:p>
          <a:endParaRPr lang="en-US"/>
        </a:p>
      </dgm:t>
    </dgm:pt>
    <dgm:pt modelId="{9EA52194-2193-48D3-A4D7-53E3E2D25287}" type="pres">
      <dgm:prSet presAssocID="{E5AA2974-DCBF-4816-9B70-E3A4EE5B6A19}" presName="linear" presStyleCnt="0">
        <dgm:presLayoutVars>
          <dgm:animLvl val="lvl"/>
          <dgm:resizeHandles val="exact"/>
        </dgm:presLayoutVars>
      </dgm:prSet>
      <dgm:spPr/>
    </dgm:pt>
    <dgm:pt modelId="{8787CB50-45EC-4773-B8CA-383612787A96}" type="pres">
      <dgm:prSet presAssocID="{736A8518-D570-427C-8254-903B662E5ED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110722-B4AD-4FAF-BDF5-D5C1BE8DB013}" type="pres">
      <dgm:prSet presAssocID="{BC6C7B8E-D1A0-43FD-A2B1-0697D25579CC}" presName="spacer" presStyleCnt="0"/>
      <dgm:spPr/>
    </dgm:pt>
    <dgm:pt modelId="{00834240-6B42-486B-8A42-81E55987732A}" type="pres">
      <dgm:prSet presAssocID="{AA6A1FBB-F6C2-4494-BA46-7DAE7B4999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A23EE9-1C3A-43E9-9DF2-216C42EE37EC}" type="pres">
      <dgm:prSet presAssocID="{60ABB784-F5DB-4205-B675-36A1CD82B447}" presName="spacer" presStyleCnt="0"/>
      <dgm:spPr/>
    </dgm:pt>
    <dgm:pt modelId="{98BF6096-503F-496A-90A8-CC982B963F65}" type="pres">
      <dgm:prSet presAssocID="{29B36BDF-B5EF-4D18-882B-599FA551B6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9E554E-DCDE-4150-B394-4546B5D18953}" type="presOf" srcId="{E5AA2974-DCBF-4816-9B70-E3A4EE5B6A19}" destId="{9EA52194-2193-48D3-A4D7-53E3E2D25287}" srcOrd="0" destOrd="0" presId="urn:microsoft.com/office/officeart/2005/8/layout/vList2"/>
    <dgm:cxn modelId="{AAD26F75-EEFE-4557-87A1-60772EFAD350}" type="presOf" srcId="{AA6A1FBB-F6C2-4494-BA46-7DAE7B4999D7}" destId="{00834240-6B42-486B-8A42-81E55987732A}" srcOrd="0" destOrd="0" presId="urn:microsoft.com/office/officeart/2005/8/layout/vList2"/>
    <dgm:cxn modelId="{FD7A8C98-1771-4C3D-993F-859354D7AAA5}" type="presOf" srcId="{29B36BDF-B5EF-4D18-882B-599FA551B627}" destId="{98BF6096-503F-496A-90A8-CC982B963F65}" srcOrd="0" destOrd="0" presId="urn:microsoft.com/office/officeart/2005/8/layout/vList2"/>
    <dgm:cxn modelId="{FF292D9D-065D-4B69-BDD2-62A531BEDC2C}" srcId="{E5AA2974-DCBF-4816-9B70-E3A4EE5B6A19}" destId="{AA6A1FBB-F6C2-4494-BA46-7DAE7B4999D7}" srcOrd="1" destOrd="0" parTransId="{333319CE-2CC2-4744-B922-E62DBACDF0DA}" sibTransId="{60ABB784-F5DB-4205-B675-36A1CD82B447}"/>
    <dgm:cxn modelId="{B0C897BD-0AC6-442A-B2D3-27E95321CC5C}" srcId="{E5AA2974-DCBF-4816-9B70-E3A4EE5B6A19}" destId="{736A8518-D570-427C-8254-903B662E5EDD}" srcOrd="0" destOrd="0" parTransId="{0A5F109C-B34B-4F47-93C7-22B64E69F052}" sibTransId="{BC6C7B8E-D1A0-43FD-A2B1-0697D25579CC}"/>
    <dgm:cxn modelId="{C77DACD5-9042-4E37-8FC6-329277F3D6FE}" srcId="{E5AA2974-DCBF-4816-9B70-E3A4EE5B6A19}" destId="{29B36BDF-B5EF-4D18-882B-599FA551B627}" srcOrd="2" destOrd="0" parTransId="{2D9B504B-02B9-403C-A278-E78F150A60E0}" sibTransId="{C33F9964-24D4-43C0-870B-304202D5C0D9}"/>
    <dgm:cxn modelId="{3C13CFF4-702B-472C-BA0E-E594822F2FAC}" type="presOf" srcId="{736A8518-D570-427C-8254-903B662E5EDD}" destId="{8787CB50-45EC-4773-B8CA-383612787A96}" srcOrd="0" destOrd="0" presId="urn:microsoft.com/office/officeart/2005/8/layout/vList2"/>
    <dgm:cxn modelId="{506981E8-C7C7-4C08-BBF0-3C24601BFF26}" type="presParOf" srcId="{9EA52194-2193-48D3-A4D7-53E3E2D25287}" destId="{8787CB50-45EC-4773-B8CA-383612787A96}" srcOrd="0" destOrd="0" presId="urn:microsoft.com/office/officeart/2005/8/layout/vList2"/>
    <dgm:cxn modelId="{813F8370-7E50-46D8-AFAD-3016111A2E35}" type="presParOf" srcId="{9EA52194-2193-48D3-A4D7-53E3E2D25287}" destId="{66110722-B4AD-4FAF-BDF5-D5C1BE8DB013}" srcOrd="1" destOrd="0" presId="urn:microsoft.com/office/officeart/2005/8/layout/vList2"/>
    <dgm:cxn modelId="{81F4126A-EEB1-4D10-8D60-2B454C6108FD}" type="presParOf" srcId="{9EA52194-2193-48D3-A4D7-53E3E2D25287}" destId="{00834240-6B42-486B-8A42-81E55987732A}" srcOrd="2" destOrd="0" presId="urn:microsoft.com/office/officeart/2005/8/layout/vList2"/>
    <dgm:cxn modelId="{E7D2F22C-C2B3-4708-A2E0-F97817FEB69D}" type="presParOf" srcId="{9EA52194-2193-48D3-A4D7-53E3E2D25287}" destId="{60A23EE9-1C3A-43E9-9DF2-216C42EE37EC}" srcOrd="3" destOrd="0" presId="urn:microsoft.com/office/officeart/2005/8/layout/vList2"/>
    <dgm:cxn modelId="{DC625276-F0F5-49A2-BF77-86A4BD275D43}" type="presParOf" srcId="{9EA52194-2193-48D3-A4D7-53E3E2D25287}" destId="{98BF6096-503F-496A-90A8-CC982B963F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7CB50-45EC-4773-B8CA-383612787A96}">
      <dsp:nvSpPr>
        <dsp:cNvPr id="0" name=""/>
        <dsp:cNvSpPr/>
      </dsp:nvSpPr>
      <dsp:spPr>
        <a:xfrm>
          <a:off x="0" y="5322"/>
          <a:ext cx="6096000" cy="17018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Using the formula on the bottom of page 19:</a:t>
          </a:r>
        </a:p>
      </dsp:txBody>
      <dsp:txXfrm>
        <a:off x="83077" y="88399"/>
        <a:ext cx="5929846" cy="1535684"/>
      </dsp:txXfrm>
    </dsp:sp>
    <dsp:sp modelId="{00834240-6B42-486B-8A42-81E55987732A}">
      <dsp:nvSpPr>
        <dsp:cNvPr id="0" name=""/>
        <dsp:cNvSpPr/>
      </dsp:nvSpPr>
      <dsp:spPr>
        <a:xfrm>
          <a:off x="0" y="1813720"/>
          <a:ext cx="6096000" cy="1701838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Average rate of change = (4.059-1.523)/(2022-2000)</a:t>
          </a:r>
        </a:p>
      </dsp:txBody>
      <dsp:txXfrm>
        <a:off x="83077" y="1896797"/>
        <a:ext cx="5929846" cy="1535684"/>
      </dsp:txXfrm>
    </dsp:sp>
    <dsp:sp modelId="{98BF6096-503F-496A-90A8-CC982B963F65}">
      <dsp:nvSpPr>
        <dsp:cNvPr id="0" name=""/>
        <dsp:cNvSpPr/>
      </dsp:nvSpPr>
      <dsp:spPr>
        <a:xfrm>
          <a:off x="0" y="3622119"/>
          <a:ext cx="6096000" cy="170183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Simplified to 2.536/22</a:t>
          </a:r>
        </a:p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Which is +$0.1153 </a:t>
          </a:r>
        </a:p>
      </dsp:txBody>
      <dsp:txXfrm>
        <a:off x="83077" y="3705196"/>
        <a:ext cx="5929846" cy="1535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Youtube.com/@EZMathTV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eia.gov/dnav/pet/hist/LeafHandler.ashx?n=pet&amp;s=emm_epm0_pte_nus_dpg&amp;f=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libretexts.org/Courses/Cosumnes_College/Math_300%3A_Mathematical_Ideas_Textbook_(Muranaka)/06%3A_Miscellaneous_Extra_Topics/6.01%3A_Historical_Counting_Systems/6.1.03%3A_The_Hindu-Arabic_Number_System" TargetMode="External"/><Relationship Id="rId2" Type="http://schemas.openxmlformats.org/officeDocument/2006/relationships/hyperlink" Target="https://byjus.com/maths/pemdas/&#8203;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yjus.com/maths/pemda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0444F07F-D687-BFA2-27AF-32CE6DDE7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" r="5806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ea typeface="Calibri Light"/>
                <a:cs typeface="Calibri Light"/>
              </a:rPr>
              <a:t>MATH 132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Lesson 1: Order of Operations 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444-6FAD-E0CC-E4F1-7F34CBFF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048" y="554804"/>
            <a:ext cx="9144000" cy="569803"/>
          </a:xfrm>
        </p:spPr>
        <p:txBody>
          <a:bodyPr>
            <a:normAutofit/>
          </a:bodyPr>
          <a:lstStyle/>
          <a:p>
            <a:r>
              <a:rPr lang="en-US" sz="2400" dirty="0"/>
              <a:t>Goal: Use Multiple Representations To Solve a Math Problem</a:t>
            </a:r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284083-3A53-11FC-73E2-286964F8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1982678"/>
            <a:ext cx="4647999" cy="4386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4D9D-6438-6A84-ACC6-3866C61F6CFD}"/>
              </a:ext>
            </a:extLst>
          </p:cNvPr>
          <p:cNvSpPr txBox="1"/>
          <p:nvPr/>
        </p:nvSpPr>
        <p:spPr>
          <a:xfrm>
            <a:off x="785740" y="1288182"/>
            <a:ext cx="988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Equation: Start with I = </a:t>
            </a:r>
            <a:r>
              <a:rPr lang="en-US" sz="2000" dirty="0" err="1"/>
              <a:t>Prt</a:t>
            </a:r>
            <a:r>
              <a:rPr lang="en-US" sz="2000" dirty="0"/>
              <a:t>   Change “t” to “x” and “I” to f(x) and we have: f(x)= </a:t>
            </a:r>
            <a:r>
              <a:rPr lang="en-US" sz="2000" dirty="0" err="1"/>
              <a:t>Prx</a:t>
            </a:r>
            <a:endParaRPr lang="en-US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76863-F259-DB47-35D4-814D49A5B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55402"/>
              </p:ext>
            </p:extLst>
          </p:nvPr>
        </p:nvGraphicFramePr>
        <p:xfrm>
          <a:off x="6682154" y="3569676"/>
          <a:ext cx="2444262" cy="27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31">
                  <a:extLst>
                    <a:ext uri="{9D8B030D-6E8A-4147-A177-3AD203B41FA5}">
                      <a16:colId xmlns:a16="http://schemas.microsoft.com/office/drawing/2014/main" val="385778765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3570572418"/>
                    </a:ext>
                  </a:extLst>
                </a:gridCol>
              </a:tblGrid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t=x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I=y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01569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653229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845016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367346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273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D8D65D-B678-0A20-41AD-FF8B33251DC1}"/>
              </a:ext>
            </a:extLst>
          </p:cNvPr>
          <p:cNvSpPr txBox="1"/>
          <p:nvPr/>
        </p:nvSpPr>
        <p:spPr>
          <a:xfrm>
            <a:off x="5358912" y="1831867"/>
            <a:ext cx="50907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Simplify: P = 200  and r = 0.04</a:t>
            </a:r>
          </a:p>
          <a:p>
            <a:r>
              <a:rPr lang="en-US" sz="2000" dirty="0">
                <a:solidFill>
                  <a:srgbClr val="7030A0"/>
                </a:solidFill>
              </a:rPr>
              <a:t>200 times 0.04 = 8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7030A0"/>
                </a:solidFill>
              </a:rPr>
              <a:t>The equation becomes:  f(x) = 8x  OR   y = 8x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F50AE-FEC9-0C54-DD22-EB1D822A8B9E}"/>
              </a:ext>
            </a:extLst>
          </p:cNvPr>
          <p:cNvSpPr txBox="1"/>
          <p:nvPr/>
        </p:nvSpPr>
        <p:spPr>
          <a:xfrm>
            <a:off x="339970" y="2576201"/>
            <a:ext cx="891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96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72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40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739D6-3C0A-297A-B5EA-F8D2B78067ED}"/>
              </a:ext>
            </a:extLst>
          </p:cNvPr>
          <p:cNvSpPr txBox="1"/>
          <p:nvPr/>
        </p:nvSpPr>
        <p:spPr>
          <a:xfrm>
            <a:off x="1264929" y="6086691"/>
            <a:ext cx="46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1         3         5         7        9              12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0353D5-214E-A53F-3672-6D571BE74543}"/>
              </a:ext>
            </a:extLst>
          </p:cNvPr>
          <p:cNvCxnSpPr>
            <a:cxnSpLocks/>
          </p:cNvCxnSpPr>
          <p:nvPr/>
        </p:nvCxnSpPr>
        <p:spPr>
          <a:xfrm flipV="1">
            <a:off x="861848" y="2391535"/>
            <a:ext cx="4178782" cy="3977499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A34C52-456B-6D66-11E8-6A337A339344}"/>
              </a:ext>
            </a:extLst>
          </p:cNvPr>
          <p:cNvSpPr txBox="1"/>
          <p:nvPr/>
        </p:nvSpPr>
        <p:spPr>
          <a:xfrm>
            <a:off x="9412166" y="715247"/>
            <a:ext cx="260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4B1F-26EE-BA8D-061C-6FBD6D50224E}"/>
              </a:ext>
            </a:extLst>
          </p:cNvPr>
          <p:cNvSpPr txBox="1"/>
          <p:nvPr/>
        </p:nvSpPr>
        <p:spPr>
          <a:xfrm>
            <a:off x="861848" y="1831867"/>
            <a:ext cx="1521134" cy="371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Graph: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2DDFD-0108-268C-2C9D-2B10A9357A0E}"/>
              </a:ext>
            </a:extLst>
          </p:cNvPr>
          <p:cNvSpPr txBox="1"/>
          <p:nvPr/>
        </p:nvSpPr>
        <p:spPr>
          <a:xfrm>
            <a:off x="5562508" y="3663679"/>
            <a:ext cx="152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Table of</a:t>
            </a:r>
          </a:p>
          <a:p>
            <a:r>
              <a:rPr lang="en-US" b="1" dirty="0">
                <a:solidFill>
                  <a:srgbClr val="7030A0"/>
                </a:solidFill>
              </a:rPr>
              <a:t>Values:</a:t>
            </a:r>
          </a:p>
        </p:txBody>
      </p:sp>
    </p:spTree>
    <p:extLst>
      <p:ext uri="{BB962C8B-B14F-4D97-AF65-F5344CB8AC3E}">
        <p14:creationId xmlns:p14="http://schemas.microsoft.com/office/powerpoint/2010/main" val="108004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4092-73A1-2B62-9348-1F29AB46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sz="2800" b="1" dirty="0"/>
              <a:t>MATH 422 Day 1 Activity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9CBA-B760-B253-5827-1D62B83C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790"/>
            <a:ext cx="10515600" cy="48001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Exit ticket questions:</a:t>
            </a:r>
          </a:p>
          <a:p>
            <a:r>
              <a:rPr lang="en-US" dirty="0"/>
              <a:t>Is this a function? </a:t>
            </a:r>
            <a:r>
              <a:rPr lang="en-US" dirty="0">
                <a:solidFill>
                  <a:srgbClr val="7030A0"/>
                </a:solidFill>
              </a:rPr>
              <a:t>YES… there is one value of y for every x</a:t>
            </a:r>
          </a:p>
          <a:p>
            <a:r>
              <a:rPr lang="en-US" dirty="0"/>
              <a:t>If the loan period is 15 years, what is the domain? </a:t>
            </a:r>
            <a:r>
              <a:rPr lang="en-US" dirty="0">
                <a:solidFill>
                  <a:srgbClr val="7030A0"/>
                </a:solidFill>
              </a:rPr>
              <a:t>Answer: 0 to 15 years (the x interval of time)</a:t>
            </a:r>
          </a:p>
          <a:p>
            <a:r>
              <a:rPr lang="en-US" dirty="0"/>
              <a:t>What is the range? </a:t>
            </a:r>
            <a:r>
              <a:rPr lang="en-US" dirty="0">
                <a:solidFill>
                  <a:srgbClr val="7030A0"/>
                </a:solidFill>
              </a:rPr>
              <a:t>Answer: y goes from 0 to 120 during the time from 0 to 15 years (total interest is $120)</a:t>
            </a:r>
          </a:p>
          <a:p>
            <a:r>
              <a:rPr lang="en-US" dirty="0"/>
              <a:t>Is the equation linear? </a:t>
            </a:r>
            <a:r>
              <a:rPr lang="en-US" dirty="0">
                <a:solidFill>
                  <a:srgbClr val="7030A0"/>
                </a:solidFill>
              </a:rPr>
              <a:t>YES</a:t>
            </a:r>
          </a:p>
          <a:p>
            <a:r>
              <a:rPr lang="en-US" dirty="0"/>
              <a:t>If so, what are the slope and y-intercept? </a:t>
            </a:r>
            <a:r>
              <a:rPr lang="en-US" dirty="0">
                <a:solidFill>
                  <a:srgbClr val="7030A0"/>
                </a:solidFill>
              </a:rPr>
              <a:t>Slope = 8, y-intercept = 0</a:t>
            </a:r>
          </a:p>
          <a:p>
            <a:r>
              <a:rPr lang="en-US" dirty="0"/>
              <a:t>What is the monthly payment? </a:t>
            </a:r>
            <a:r>
              <a:rPr lang="en-US" dirty="0">
                <a:solidFill>
                  <a:srgbClr val="7030A0"/>
                </a:solidFill>
              </a:rPr>
              <a:t>In 15 years, there will be 180 payments. 200 + interest = $320 Monthly payment will be 320 divided by 180 = $1.78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1AD06-C710-8E0E-ACA7-C3DC3C87ADE4}"/>
              </a:ext>
            </a:extLst>
          </p:cNvPr>
          <p:cNvSpPr txBox="1"/>
          <p:nvPr/>
        </p:nvSpPr>
        <p:spPr>
          <a:xfrm>
            <a:off x="8318183" y="670458"/>
            <a:ext cx="1328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84352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rge tree and mountain">
            <a:extLst>
              <a:ext uri="{FF2B5EF4-FFF2-40B4-BE49-F238E27FC236}">
                <a16:creationId xmlns:a16="http://schemas.microsoft.com/office/drawing/2014/main" id="{9BC96BBD-2349-1EC7-8772-72F1CF04C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4" r="1" b="9564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EFFD3-1126-38FC-2949-270D4F78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7"/>
            <a:ext cx="6096000" cy="2447925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Math 132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0871D-66E9-2562-35B6-86AAAE07D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6096000" cy="19859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Lesson 1 Average Rate of Change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(Using Excel to graph (</a:t>
            </a:r>
            <a:r>
              <a:rPr lang="en-US" dirty="0" err="1">
                <a:solidFill>
                  <a:srgbClr val="FFFFFF"/>
                </a:solidFill>
              </a:rPr>
              <a:t>x,y</a:t>
            </a:r>
            <a:r>
              <a:rPr lang="en-US" dirty="0">
                <a:solidFill>
                  <a:srgbClr val="FFFFFF"/>
                </a:solidFill>
              </a:rPr>
              <a:t>) from data)</a:t>
            </a:r>
          </a:p>
        </p:txBody>
      </p:sp>
    </p:spTree>
    <p:extLst>
      <p:ext uri="{BB962C8B-B14F-4D97-AF65-F5344CB8AC3E}">
        <p14:creationId xmlns:p14="http://schemas.microsoft.com/office/powerpoint/2010/main" val="88562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9BA3-451E-C4C8-2205-95D9A4DB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How to Get the Most Out of Your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7A1E-FA9F-BC5C-C894-23F1C78FE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Before next class you should have read the portion of the textbook in the first module</a:t>
            </a:r>
          </a:p>
          <a:p>
            <a:r>
              <a:rPr lang="en-US" dirty="0"/>
              <a:t>Make index cards of concepts in </a:t>
            </a:r>
            <a:r>
              <a:rPr lang="en-US" b="1" dirty="0"/>
              <a:t>boldface</a:t>
            </a:r>
            <a:r>
              <a:rPr lang="en-US" dirty="0"/>
              <a:t> print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59BA-D4EB-18B4-A763-AF21774865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 paper, work through any examples and ‘Try This’</a:t>
            </a:r>
          </a:p>
          <a:p>
            <a:r>
              <a:rPr lang="en-US" dirty="0">
                <a:hlinkClick r:id="rId2"/>
              </a:rPr>
              <a:t>Youtube.com/@EZMathTV</a:t>
            </a:r>
            <a:r>
              <a:rPr lang="en-US" dirty="0"/>
              <a:t> videos are there to support your learning of </a:t>
            </a:r>
            <a:r>
              <a:rPr lang="en-US"/>
              <a:t>the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1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E42-5AC6-2246-B105-0C056A7E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84" y="724157"/>
            <a:ext cx="9007633" cy="1263649"/>
          </a:xfrm>
        </p:spPr>
        <p:txBody>
          <a:bodyPr>
            <a:normAutofit fontScale="90000"/>
          </a:bodyPr>
          <a:lstStyle/>
          <a:p>
            <a:r>
              <a:rPr lang="en-US" dirty="0"/>
              <a:t>Gas Prices in the United States: Getting the most out of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5E0C-5A59-B987-46F7-1BA36DF8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45" y="2516276"/>
            <a:ext cx="2166135" cy="1825448"/>
          </a:xfrm>
        </p:spPr>
        <p:txBody>
          <a:bodyPr/>
          <a:lstStyle/>
          <a:p>
            <a:r>
              <a:rPr lang="en-US" dirty="0"/>
              <a:t>Get real data</a:t>
            </a:r>
          </a:p>
          <a:p>
            <a:r>
              <a:rPr lang="en-US" dirty="0"/>
              <a:t>Put it in Excel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EEF54-DC69-C634-E7EE-2D33E0C661E8}"/>
              </a:ext>
            </a:extLst>
          </p:cNvPr>
          <p:cNvSpPr txBox="1"/>
          <p:nvPr/>
        </p:nvSpPr>
        <p:spPr>
          <a:xfrm>
            <a:off x="924674" y="5650984"/>
            <a:ext cx="231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eia.gov</a:t>
            </a:r>
            <a:endParaRPr lang="en-US" dirty="0"/>
          </a:p>
        </p:txBody>
      </p:sp>
      <p:pic>
        <p:nvPicPr>
          <p:cNvPr id="6" name="Picture 5" descr="A graph showing the price of gasoline&#10;&#10;Description automatically generated">
            <a:extLst>
              <a:ext uri="{FF2B5EF4-FFF2-40B4-BE49-F238E27FC236}">
                <a16:creationId xmlns:a16="http://schemas.microsoft.com/office/drawing/2014/main" id="{2B9D7F10-5708-3455-008F-74DA44A8B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60" y="2672971"/>
            <a:ext cx="7772400" cy="16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3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12CF-84F1-80DA-3759-D4953E33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21" y="885825"/>
            <a:ext cx="3483703" cy="1901824"/>
          </a:xfrm>
        </p:spPr>
        <p:txBody>
          <a:bodyPr anchor="b">
            <a:normAutofit/>
          </a:bodyPr>
          <a:lstStyle/>
          <a:p>
            <a:r>
              <a:rPr lang="en-US" dirty="0"/>
              <a:t>Scatter Plot with Markers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33D4167-8E46-C210-3463-6F5BD66D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68" y="970683"/>
            <a:ext cx="7167739" cy="47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18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CA9E-327B-5DE8-4423-4751198D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Average Change in Gas Prices from 2000 to 2022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DCD8A8-61D1-1028-80F6-23E5D9025B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12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0CF62-0155-65E7-D08A-740915ED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 you call it?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F9B5FA-DF31-CEF4-98B6-DDFE6D8C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353809"/>
            <a:ext cx="7347537" cy="4151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FE2CE3-2A02-DC32-B1F0-DCB8237BD534}"/>
              </a:ext>
            </a:extLst>
          </p:cNvPr>
          <p:cNvSpPr txBox="1"/>
          <p:nvPr/>
        </p:nvSpPr>
        <p:spPr>
          <a:xfrm>
            <a:off x="639536" y="3565071"/>
            <a:ext cx="32453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Order of Operations in the World</a:t>
            </a:r>
          </a:p>
          <a:p>
            <a:r>
              <a:rPr lang="en-US" dirty="0">
                <a:cs typeface="Calibri"/>
              </a:rPr>
              <a:t>BODMAS - PEMDAS - PODMAS</a:t>
            </a:r>
          </a:p>
        </p:txBody>
      </p:sp>
    </p:spTree>
    <p:extLst>
      <p:ext uri="{BB962C8B-B14F-4D97-AF65-F5344CB8AC3E}">
        <p14:creationId xmlns:p14="http://schemas.microsoft.com/office/powerpoint/2010/main" val="320038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480E-3BEB-AC36-E04B-D7D187B7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1482" cy="1348309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  <a:ea typeface="Calibri Light"/>
                <a:cs typeface="Calibri Light"/>
              </a:rPr>
              <a:t>Ghastly</a:t>
            </a:r>
          </a:p>
        </p:txBody>
      </p:sp>
      <p:pic>
        <p:nvPicPr>
          <p:cNvPr id="4" name="Picture 4" descr="A picture containing text, book, container&#10;&#10;Description automatically generated">
            <a:extLst>
              <a:ext uri="{FF2B5EF4-FFF2-40B4-BE49-F238E27FC236}">
                <a16:creationId xmlns:a16="http://schemas.microsoft.com/office/drawing/2014/main" id="{FEC32711-4400-3FDD-87B3-6C245DEEF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756" y="1836998"/>
            <a:ext cx="33623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F9970-6F07-0458-A661-961CA28E940A}"/>
              </a:ext>
            </a:extLst>
          </p:cNvPr>
          <p:cNvSpPr txBox="1"/>
          <p:nvPr/>
        </p:nvSpPr>
        <p:spPr>
          <a:xfrm>
            <a:off x="3866866" y="807491"/>
            <a:ext cx="48222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ea typeface="Calibri"/>
                <a:cs typeface="Calibri"/>
              </a:rPr>
              <a:t>(10+((((1+2)+(3x4))-9)+(7x8)))/9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82E60-1112-5422-2ECB-141674605DAD}"/>
              </a:ext>
            </a:extLst>
          </p:cNvPr>
          <p:cNvSpPr txBox="1"/>
          <p:nvPr/>
        </p:nvSpPr>
        <p:spPr>
          <a:xfrm>
            <a:off x="4731223" y="1717343"/>
            <a:ext cx="62097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a typeface="Calibri"/>
                <a:cs typeface="Calibri"/>
              </a:rPr>
              <a:t>Order was established and the above expression could be cleaned up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4E75C-1344-C11C-576B-FBE2D6D1C211}"/>
              </a:ext>
            </a:extLst>
          </p:cNvPr>
          <p:cNvSpPr txBox="1"/>
          <p:nvPr/>
        </p:nvSpPr>
        <p:spPr>
          <a:xfrm>
            <a:off x="4849524" y="2641309"/>
            <a:ext cx="60618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(10 + 1 + 2 + 3x4 – 9 + 7x8) ÷ 9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1300E-802F-405D-DE1D-8E2D7DFD715E}"/>
                  </a:ext>
                </a:extLst>
              </p:cNvPr>
              <p:cNvSpPr txBox="1"/>
              <p:nvPr/>
            </p:nvSpPr>
            <p:spPr>
              <a:xfrm>
                <a:off x="4800579" y="3503295"/>
                <a:ext cx="6213892" cy="199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Try these. Evaluate: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5−2⋅3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marL="457200" indent="-457200">
                  <a:buAutoNum type="arabicParenR"/>
                </a:pPr>
                <a: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3(4/6+2∙7)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1300E-802F-405D-DE1D-8E2D7DFD7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79" y="3503295"/>
                <a:ext cx="6213892" cy="1992469"/>
              </a:xfrm>
              <a:prstGeom prst="rect">
                <a:avLst/>
              </a:prstGeom>
              <a:blipFill>
                <a:blip r:embed="rId3"/>
                <a:stretch>
                  <a:fillRect l="-1961" t="-3058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2577FD-C5EC-D5C4-9BD6-AA61E6DCEF3E}"/>
              </a:ext>
            </a:extLst>
          </p:cNvPr>
          <p:cNvSpPr txBox="1"/>
          <p:nvPr/>
        </p:nvSpPr>
        <p:spPr>
          <a:xfrm>
            <a:off x="8473091" y="5311098"/>
            <a:ext cx="30003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Answers: 1)  -1</a:t>
            </a:r>
          </a:p>
          <a:p>
            <a:r>
              <a:rPr lang="en-US" dirty="0">
                <a:cs typeface="Calibri"/>
              </a:rPr>
              <a:t>	2)  3</a:t>
            </a:r>
          </a:p>
          <a:p>
            <a:r>
              <a:rPr lang="en-US" dirty="0">
                <a:cs typeface="Calibri"/>
              </a:rPr>
              <a:t>	3) 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8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587B-8A8E-C370-2FA1-ADF4D741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How the internet responded - "thread wars"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8F8A307-BB01-441A-F7F6-B8766392D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1" y="1554617"/>
            <a:ext cx="3316686" cy="4351338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34B34829-588E-9CCF-0085-EABC2EDB5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47" y="1515372"/>
            <a:ext cx="3759393" cy="4851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AE165-6614-543E-614D-4CF94BCBBB61}"/>
              </a:ext>
            </a:extLst>
          </p:cNvPr>
          <p:cNvSpPr txBox="1"/>
          <p:nvPr/>
        </p:nvSpPr>
        <p:spPr>
          <a:xfrm>
            <a:off x="4244805" y="1514345"/>
            <a:ext cx="303923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Left: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Some said the answer was 9. Others insisted on 1. 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/>
              <a:t>Right: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Some said 16 while others defended a result of 1.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What exactly is the issue?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Could there be room for both interpretations?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1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497E5-0B44-02D0-7EF1-9E7194E0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lot of math is about perception and detail</a:t>
            </a:r>
            <a:r>
              <a:rPr lang="en-US" sz="4800" dirty="0">
                <a:solidFill>
                  <a:srgbClr val="FFFFFF"/>
                </a:solidFill>
              </a:rPr>
              <a:t> in the use of symbols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92EAFE0-A5C8-4495-7CBE-E50DEB91B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5186079" y="313243"/>
            <a:ext cx="6216379" cy="61975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1DA306-0566-E8A1-48E7-474F406215E5}"/>
              </a:ext>
            </a:extLst>
          </p:cNvPr>
          <p:cNvSpPr txBox="1"/>
          <p:nvPr/>
        </p:nvSpPr>
        <p:spPr>
          <a:xfrm>
            <a:off x="1236578" y="4672262"/>
            <a:ext cx="244642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The answer to the problem on the bottom row is: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278D8-5B96-7936-E567-AAD0E289173F}"/>
              </a:ext>
            </a:extLst>
          </p:cNvPr>
          <p:cNvSpPr txBox="1"/>
          <p:nvPr/>
        </p:nvSpPr>
        <p:spPr>
          <a:xfrm>
            <a:off x="2085654" y="5256545"/>
            <a:ext cx="1058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58383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yellow, orange&#10;&#10;Description automatically generated">
            <a:extLst>
              <a:ext uri="{FF2B5EF4-FFF2-40B4-BE49-F238E27FC236}">
                <a16:creationId xmlns:a16="http://schemas.microsoft.com/office/drawing/2014/main" id="{8D020CBD-8FEE-01DD-C1E6-53A27B485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E81328-BCB9-FFC2-D203-204344B86986}"/>
              </a:ext>
            </a:extLst>
          </p:cNvPr>
          <p:cNvSpPr txBox="1"/>
          <p:nvPr/>
        </p:nvSpPr>
        <p:spPr>
          <a:xfrm>
            <a:off x="6143624" y="850446"/>
            <a:ext cx="37623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ED7D31"/>
                </a:solidFill>
                <a:cs typeface="Calibri"/>
              </a:rPr>
              <a:t>What is the answer to the problem on the bottom?</a:t>
            </a:r>
          </a:p>
          <a:p>
            <a:r>
              <a:rPr lang="en-US" dirty="0">
                <a:solidFill>
                  <a:srgbClr val="ED7D31"/>
                </a:solidFill>
                <a:cs typeface="Calibri"/>
              </a:rPr>
              <a:t>The answer 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DEAB2-AA15-460F-62B3-27FC08BFE347}"/>
              </a:ext>
            </a:extLst>
          </p:cNvPr>
          <p:cNvSpPr txBox="1"/>
          <p:nvPr/>
        </p:nvSpPr>
        <p:spPr>
          <a:xfrm>
            <a:off x="6225267" y="2367642"/>
            <a:ext cx="441551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F6000"/>
                </a:solidFill>
                <a:cs typeface="Calibri"/>
              </a:rPr>
              <a:t>There can be a wide variety of symbols we use to indicate multiples of something. The adoption of our base-10 numeral system worldwide took centuries, and even now some still have two mathematical languages: one for science and commerce and the other for sacred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B88EA-DC77-B3EB-6601-19A4C9F27516}"/>
              </a:ext>
            </a:extLst>
          </p:cNvPr>
          <p:cNvSpPr txBox="1"/>
          <p:nvPr/>
        </p:nvSpPr>
        <p:spPr>
          <a:xfrm>
            <a:off x="7643101" y="1404444"/>
            <a:ext cx="137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916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A94D-A510-7ECC-D6B8-94233FEB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Additional Reading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1CB0-43F3-9981-504A-1616DFC09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5657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  <a:hlinkClick r:id="rId2"/>
              </a:rPr>
              <a:t>Article about PEMDAS, BODMAS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  <a:hlinkClick r:id="rId3"/>
              </a:rPr>
              <a:t>Open Textbook – The Hindu-Arabic Number System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First link: </a:t>
            </a:r>
            <a:r>
              <a:rPr lang="en-US" dirty="0">
                <a:cs typeface="Calibri"/>
                <a:hlinkClick r:id="rId4"/>
              </a:rPr>
              <a:t>https://byjus.com/maths/pemdas/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77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444-6FAD-E0CC-E4F1-7F34CBFFC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048" y="554804"/>
            <a:ext cx="9144000" cy="569803"/>
          </a:xfrm>
        </p:spPr>
        <p:txBody>
          <a:bodyPr>
            <a:normAutofit/>
          </a:bodyPr>
          <a:lstStyle/>
          <a:p>
            <a:r>
              <a:rPr lang="en-US" sz="2400" b="1" dirty="0"/>
              <a:t>Goal: Use Multiple Representations To Solve a Math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B5C9F-C772-CC3E-6C5B-9D3965BA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848" y="1150214"/>
            <a:ext cx="9144000" cy="98955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Description: What is the relationship between time (t) and interest (I) in a simple interest situation if the annual interest rate is 4% (or 0.04) and the amount borrowed (P) is $200? Also, it is known that Interest (I) is given by the formula  I = </a:t>
            </a:r>
            <a:r>
              <a:rPr lang="en-US" sz="2000" dirty="0" err="1"/>
              <a:t>Prt</a:t>
            </a:r>
            <a:endParaRPr lang="en-US" sz="2000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87284083-3A53-11FC-73E2-286964F88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48" y="1982678"/>
            <a:ext cx="4647999" cy="4386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F4D9D-6438-6A84-ACC6-3866C61F6CFD}"/>
              </a:ext>
            </a:extLst>
          </p:cNvPr>
          <p:cNvSpPr txBox="1"/>
          <p:nvPr/>
        </p:nvSpPr>
        <p:spPr>
          <a:xfrm>
            <a:off x="5319346" y="2943611"/>
            <a:ext cx="516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Equation: Start with I = </a:t>
            </a:r>
            <a:r>
              <a:rPr lang="en-US" sz="2000" dirty="0" err="1"/>
              <a:t>Prt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3FA1C-C21F-9FB3-A686-9823BD811781}"/>
              </a:ext>
            </a:extLst>
          </p:cNvPr>
          <p:cNvSpPr txBox="1"/>
          <p:nvPr/>
        </p:nvSpPr>
        <p:spPr>
          <a:xfrm>
            <a:off x="5398477" y="3569677"/>
            <a:ext cx="5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76863-F259-DB47-35D4-814D49A5B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763737"/>
              </p:ext>
            </p:extLst>
          </p:nvPr>
        </p:nvGraphicFramePr>
        <p:xfrm>
          <a:off x="6682154" y="3569676"/>
          <a:ext cx="2444262" cy="27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131">
                  <a:extLst>
                    <a:ext uri="{9D8B030D-6E8A-4147-A177-3AD203B41FA5}">
                      <a16:colId xmlns:a16="http://schemas.microsoft.com/office/drawing/2014/main" val="385778765"/>
                    </a:ext>
                  </a:extLst>
                </a:gridCol>
                <a:gridCol w="1222131">
                  <a:extLst>
                    <a:ext uri="{9D8B030D-6E8A-4147-A177-3AD203B41FA5}">
                      <a16:colId xmlns:a16="http://schemas.microsoft.com/office/drawing/2014/main" val="3570572418"/>
                    </a:ext>
                  </a:extLst>
                </a:gridCol>
              </a:tblGrid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=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 =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01569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653229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845016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367346"/>
                  </a:ext>
                </a:extLst>
              </a:tr>
              <a:tr h="546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827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54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4092-73A1-2B62-9348-1F29AB46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sz="2800" b="1" dirty="0"/>
              <a:t>MATH 132 Day 1 Activity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49CBA-B760-B253-5827-1D62B83C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55"/>
            <a:ext cx="10515600" cy="4800108"/>
          </a:xfrm>
        </p:spPr>
        <p:txBody>
          <a:bodyPr/>
          <a:lstStyle/>
          <a:p>
            <a:r>
              <a:rPr lang="en-US" dirty="0"/>
              <a:t>Make a </a:t>
            </a:r>
            <a:r>
              <a:rPr lang="en-US" dirty="0">
                <a:solidFill>
                  <a:srgbClr val="0070C0"/>
                </a:solidFill>
              </a:rPr>
              <a:t>graph</a:t>
            </a:r>
            <a:r>
              <a:rPr lang="en-US" dirty="0"/>
              <a:t> of the relationship between time (t=x) in years and interest (I = y) in $. </a:t>
            </a:r>
            <a:r>
              <a:rPr lang="en-US" dirty="0">
                <a:solidFill>
                  <a:srgbClr val="0070C0"/>
                </a:solidFill>
              </a:rPr>
              <a:t>Label the axes</a:t>
            </a:r>
            <a:r>
              <a:rPr lang="en-US" dirty="0"/>
              <a:t>. I is on the vertical, t is on the horizontal. Use the fact that the Interest formula is: I = </a:t>
            </a:r>
            <a:r>
              <a:rPr lang="en-US" dirty="0" err="1"/>
              <a:t>Prt</a:t>
            </a:r>
            <a:endParaRPr lang="en-US" dirty="0"/>
          </a:p>
          <a:p>
            <a:r>
              <a:rPr lang="en-US" dirty="0"/>
              <a:t>You may </a:t>
            </a:r>
            <a:r>
              <a:rPr lang="en-US" b="1" dirty="0">
                <a:solidFill>
                  <a:schemeClr val="accent1"/>
                </a:solidFill>
              </a:rPr>
              <a:t>simplify</a:t>
            </a:r>
            <a:r>
              <a:rPr lang="en-US" dirty="0"/>
              <a:t> the formula and </a:t>
            </a:r>
            <a:r>
              <a:rPr lang="en-US" dirty="0">
                <a:solidFill>
                  <a:srgbClr val="0070C0"/>
                </a:solidFill>
              </a:rPr>
              <a:t>write an equation </a:t>
            </a:r>
            <a:r>
              <a:rPr lang="en-US" dirty="0"/>
              <a:t>using y = f(x) notation. Time (t) is going to be “x” and Interest (I) is “y”.</a:t>
            </a:r>
          </a:p>
          <a:p>
            <a:r>
              <a:rPr lang="en-US" dirty="0"/>
              <a:t>Fill in the </a:t>
            </a:r>
            <a:r>
              <a:rPr lang="en-US" dirty="0">
                <a:solidFill>
                  <a:srgbClr val="0070C0"/>
                </a:solidFill>
              </a:rPr>
              <a:t>table</a:t>
            </a:r>
            <a:r>
              <a:rPr lang="en-US" dirty="0"/>
              <a:t> with the missing values</a:t>
            </a:r>
          </a:p>
          <a:p>
            <a:r>
              <a:rPr lang="en-US" dirty="0"/>
              <a:t>Exit ticket questions:</a:t>
            </a:r>
          </a:p>
          <a:p>
            <a:r>
              <a:rPr lang="en-US" dirty="0"/>
              <a:t>Is this a function? If the loan period is 15 years, what is the domain? What is the range? Is the equation linear? If so, what are the slope and y-intercept? What is the monthly payment?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897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MATH 132</vt:lpstr>
      <vt:lpstr>What do you call it?</vt:lpstr>
      <vt:lpstr>Ghastly</vt:lpstr>
      <vt:lpstr>How the internet responded - "thread wars"</vt:lpstr>
      <vt:lpstr>A lot of math is about perception and detail in the use of symbols</vt:lpstr>
      <vt:lpstr>PowerPoint Presentation</vt:lpstr>
      <vt:lpstr>Additional Reading</vt:lpstr>
      <vt:lpstr>Goal: Use Multiple Representations To Solve a Math Problem</vt:lpstr>
      <vt:lpstr>MATH 132 Day 1 Activity Instructions</vt:lpstr>
      <vt:lpstr>Goal: Use Multiple Representations To Solve a Math Problem</vt:lpstr>
      <vt:lpstr>MATH 422 Day 1 Activity Instructions</vt:lpstr>
      <vt:lpstr>Math 132</vt:lpstr>
      <vt:lpstr>Objective: How to Get the Most Out of Your Textbook</vt:lpstr>
      <vt:lpstr>Gas Prices in the United States: Getting the most out of Excel</vt:lpstr>
      <vt:lpstr>Scatter Plot with Markers</vt:lpstr>
      <vt:lpstr>Average Change in Gas Prices from 2000 to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Bob Rudis</cp:lastModifiedBy>
  <cp:revision>270</cp:revision>
  <dcterms:created xsi:type="dcterms:W3CDTF">2022-08-18T19:30:57Z</dcterms:created>
  <dcterms:modified xsi:type="dcterms:W3CDTF">2024-07-11T16:58:01Z</dcterms:modified>
</cp:coreProperties>
</file>