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66" r:id="rId14"/>
    <p:sldId id="267" r:id="rId15"/>
    <p:sldId id="272" r:id="rId16"/>
    <p:sldId id="273" r:id="rId17"/>
    <p:sldId id="274" r:id="rId18"/>
    <p:sldId id="278" r:id="rId19"/>
    <p:sldId id="268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9"/>
    <p:restoredTop sz="96197"/>
  </p:normalViewPr>
  <p:slideViewPr>
    <p:cSldViewPr snapToGrid="0">
      <p:cViewPr varScale="1">
        <p:scale>
          <a:sx n="71" d="100"/>
          <a:sy n="71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February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February 10,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439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16B44-3790-459E-4576-934260BC0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4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1E23-1327-F13A-DA82-6C0FAA5E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FUNCTIONS and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week 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80411-1B79-97C7-02E5-E6F114D6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Properties, Equations, and Graphs</a:t>
            </a:r>
          </a:p>
        </p:txBody>
      </p:sp>
    </p:spTree>
    <p:extLst>
      <p:ext uri="{BB962C8B-B14F-4D97-AF65-F5344CB8AC3E}">
        <p14:creationId xmlns:p14="http://schemas.microsoft.com/office/powerpoint/2010/main" val="86583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3A887-EC62-8713-81C2-F097ADB9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3B131F-868E-3959-5719-9607F6B9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ADCE5-AB6B-0F33-F732-E4E67D21D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6CA92-E551-3AE8-C58D-C4D7D95A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8B5FD-9EC4-0E5D-E700-D783956A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9D26DB-92AC-DE88-AFE7-4D02AEE6A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EC2F-E48F-C287-DF61-24936838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Calculate slope from a graph and two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67065-96E5-C698-4E93-58179EB57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957" y="1028701"/>
            <a:ext cx="5688188" cy="4938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20BE26-84A3-C997-9C4D-AFC2BA5FE9DC}"/>
              </a:ext>
            </a:extLst>
          </p:cNvPr>
          <p:cNvSpPr txBox="1"/>
          <p:nvPr/>
        </p:nvSpPr>
        <p:spPr>
          <a:xfrm>
            <a:off x="7381089" y="3680697"/>
            <a:ext cx="1952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HORIZONTAL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6D4CF-DF32-4E6D-188F-3BF20E1DB302}"/>
              </a:ext>
            </a:extLst>
          </p:cNvPr>
          <p:cNvSpPr txBox="1"/>
          <p:nvPr/>
        </p:nvSpPr>
        <p:spPr>
          <a:xfrm>
            <a:off x="7381088" y="4219995"/>
            <a:ext cx="1952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SLOPE = 0</a:t>
            </a:r>
          </a:p>
        </p:txBody>
      </p:sp>
    </p:spTree>
    <p:extLst>
      <p:ext uri="{BB962C8B-B14F-4D97-AF65-F5344CB8AC3E}">
        <p14:creationId xmlns:p14="http://schemas.microsoft.com/office/powerpoint/2010/main" val="11065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56386-D658-1388-6401-BFA28696F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BB18E3-358E-0CCB-A4A7-1044C49BC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8BB24-84F9-D9C5-E360-D9981C6AB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E9BB06-B2C6-D98A-9BE3-02EE7235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EB751-8814-E80C-559C-DBE1D9A14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BD7E75-4B4B-430E-7324-0A3F4A71F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1A0D-C982-643D-34AE-36B224D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Calculate slope from a graph and two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AD3E7-0D7F-8E5C-5C42-6F31398FA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525" y="1028701"/>
            <a:ext cx="5679717" cy="5067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79FAB-91A2-0AF6-B47F-8BD8249F0EB7}"/>
              </a:ext>
            </a:extLst>
          </p:cNvPr>
          <p:cNvSpPr txBox="1"/>
          <p:nvPr/>
        </p:nvSpPr>
        <p:spPr>
          <a:xfrm>
            <a:off x="6268230" y="2169761"/>
            <a:ext cx="164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VERTICAL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E4EF6-54EE-E9FB-3952-86AC382092F8}"/>
              </a:ext>
            </a:extLst>
          </p:cNvPr>
          <p:cNvSpPr txBox="1"/>
          <p:nvPr/>
        </p:nvSpPr>
        <p:spPr>
          <a:xfrm>
            <a:off x="8474540" y="2539093"/>
            <a:ext cx="222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SLOPE IS UNDEFINED</a:t>
            </a:r>
          </a:p>
          <a:p>
            <a:r>
              <a:rPr lang="en-US" dirty="0"/>
              <a:t>NO SLOPE</a:t>
            </a:r>
          </a:p>
        </p:txBody>
      </p:sp>
    </p:spTree>
    <p:extLst>
      <p:ext uri="{BB962C8B-B14F-4D97-AF65-F5344CB8AC3E}">
        <p14:creationId xmlns:p14="http://schemas.microsoft.com/office/powerpoint/2010/main" val="37248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Complex maths formulae on a blackboard">
            <a:extLst>
              <a:ext uri="{FF2B5EF4-FFF2-40B4-BE49-F238E27FC236}">
                <a16:creationId xmlns:a16="http://schemas.microsoft.com/office/drawing/2014/main" id="{D07F3546-27F2-EA0E-35CB-015402C4F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hicle speeding down a mountain road at dusk">
            <a:extLst>
              <a:ext uri="{FF2B5EF4-FFF2-40B4-BE49-F238E27FC236}">
                <a16:creationId xmlns:a16="http://schemas.microsoft.com/office/drawing/2014/main" id="{231A8883-E239-BC21-7E67-7F4F7AA18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8F00F-331E-40BF-E4A1-6EC6888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rgbClr val="FFFFFF"/>
                </a:solidFill>
              </a:rPr>
              <a:t>EQUATION OF A LINE</a:t>
            </a:r>
          </a:p>
        </p:txBody>
      </p:sp>
    </p:spTree>
    <p:extLst>
      <p:ext uri="{BB962C8B-B14F-4D97-AF65-F5344CB8AC3E}">
        <p14:creationId xmlns:p14="http://schemas.microsoft.com/office/powerpoint/2010/main" val="186889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5C07-F0DD-4263-0626-FCFDC6E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12358"/>
          </a:xfrm>
        </p:spPr>
        <p:txBody>
          <a:bodyPr/>
          <a:lstStyle/>
          <a:p>
            <a:r>
              <a:rPr lang="en-US" dirty="0"/>
              <a:t>Y Intercept of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F371-DA83-3BAD-E94D-1A5A6E3E2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772" y="1407886"/>
            <a:ext cx="3776036" cy="4663730"/>
          </a:xfrm>
        </p:spPr>
        <p:txBody>
          <a:bodyPr/>
          <a:lstStyle/>
          <a:p>
            <a:r>
              <a:rPr lang="en-US" dirty="0"/>
              <a:t>What is an intercept?</a:t>
            </a:r>
          </a:p>
          <a:p>
            <a:r>
              <a:rPr lang="en-US" dirty="0"/>
              <a:t>It is the location where the line crosses the y axis</a:t>
            </a:r>
          </a:p>
          <a:p>
            <a:r>
              <a:rPr lang="en-US" dirty="0"/>
              <a:t>It is the y value when x is 0</a:t>
            </a:r>
          </a:p>
          <a:p>
            <a:r>
              <a:rPr lang="en-US" dirty="0"/>
              <a:t>Notice vertical lines never touch the y axis</a:t>
            </a:r>
          </a:p>
          <a:p>
            <a:r>
              <a:rPr lang="en-US" dirty="0"/>
              <a:t>Every line has one! (except vertical lines)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384F-8406-5237-E92A-17C1222E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0400" y="1407887"/>
            <a:ext cx="7142480" cy="4663730"/>
          </a:xfrm>
        </p:spPr>
        <p:txBody>
          <a:bodyPr/>
          <a:lstStyle/>
          <a:p>
            <a:r>
              <a:rPr lang="en-US" dirty="0"/>
              <a:t>What are the y-intercepts shown here?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94A959AE-AA04-4F39-8034-CA0AC483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23" y="1886304"/>
            <a:ext cx="5144097" cy="44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95C07-F0DD-4263-0626-FCFDC6E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How do we write the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2F371-DA83-3BAD-E94D-1A5A6E3E2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4192" y="725715"/>
                <a:ext cx="7133108" cy="35061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equation of any line is in the form: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𝑚𝑥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endPara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150876" indent="-150876" defTabSz="603504">
                  <a:spcBef>
                    <a:spcPts val="660"/>
                  </a:spcBef>
                </a:pPr>
                <a:r>
                  <a:rPr lang="en-US" sz="2000" dirty="0"/>
                  <a:t>m is the slope (which is calculated given any two points)</a:t>
                </a:r>
              </a:p>
              <a:p>
                <a:pPr defTabSz="603504">
                  <a:spcBef>
                    <a:spcPts val="660"/>
                  </a:spcBef>
                </a:pPr>
                <a:r>
                  <a:rPr lang="en-US" sz="2000" dirty="0"/>
                  <a:t>The number b is the y-intercept. We may need to solve for b. If so, we use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(</a:t>
                </a:r>
                <a:r>
                  <a:rPr lang="en-US" sz="2000" dirty="0" err="1"/>
                  <a:t>x,y</a:t>
                </a:r>
                <a:r>
                  <a:rPr lang="en-US" sz="2000" dirty="0"/>
                  <a:t>) a point on the line and m = slope</a:t>
                </a:r>
              </a:p>
              <a:p>
                <a:pPr defTabSz="603504">
                  <a:spcBef>
                    <a:spcPts val="660"/>
                  </a:spcBef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Example: If </a:t>
                </a:r>
                <a14:m>
                  <m:oMath xmlns:m="http://schemas.openxmlformats.org/officeDocument/2006/math"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20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3 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kern="1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𝒃</m:t>
                    </m:r>
                    <m:r>
                      <a:rPr lang="en-US" sz="200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− 8 </m:t>
                    </m:r>
                  </m:oMath>
                </a14:m>
                <a:r>
                  <a:rPr lang="en-US" sz="2000" dirty="0"/>
                  <a:t>the equation will be: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lang="en-US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</m:t>
                      </m:r>
                      <m:r>
                        <a:rPr lang="en-US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−8</m:t>
                      </m:r>
                    </m:oMath>
                  </m:oMathPara>
                </a14:m>
                <a:endPara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603504">
                  <a:spcBef>
                    <a:spcPts val="660"/>
                  </a:spcBef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Can you? </a:t>
                </a:r>
                <a:r>
                  <a:rPr lang="en-US" sz="2000" dirty="0"/>
                  <a:t>Find the slope and y-intercept of a line that passes through the points (0, 6) and (5, 46)?</a:t>
                </a:r>
              </a:p>
              <a:p>
                <a:pPr defTabSz="603504">
                  <a:spcBef>
                    <a:spcPts val="660"/>
                  </a:spcBef>
                </a:pPr>
                <a:r>
                  <a:rPr lang="en-US" sz="2000" dirty="0"/>
                  <a:t>Then u</a:t>
                </a: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se those numbers to write the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2F371-DA83-3BAD-E94D-1A5A6E3E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4192" y="725715"/>
                <a:ext cx="7133108" cy="3506162"/>
              </a:xfrm>
              <a:blipFill>
                <a:blip r:embed="rId2"/>
                <a:stretch>
                  <a:fillRect l="-1954" t="-1805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6687DC-E59B-F85A-ED53-33EE0A442837}"/>
                  </a:ext>
                </a:extLst>
              </p:cNvPr>
              <p:cNvSpPr txBox="1"/>
              <p:nvPr/>
            </p:nvSpPr>
            <p:spPr>
              <a:xfrm>
                <a:off x="4214192" y="4644571"/>
                <a:ext cx="71331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Answers: slope (m)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÷5=8</m:t>
                    </m:r>
                  </m:oMath>
                </a14:m>
                <a:r>
                  <a:rPr lang="en-US" dirty="0"/>
                  <a:t> and y-intercept (b) = 6 … gotcha! The point (0,6) is the y-intercept !!</a:t>
                </a:r>
              </a:p>
              <a:p>
                <a:endParaRPr lang="en-US" dirty="0"/>
              </a:p>
              <a:p>
                <a:r>
                  <a:rPr lang="en-US" dirty="0"/>
                  <a:t>Equation: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6687DC-E59B-F85A-ED53-33EE0A44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92" y="4644571"/>
                <a:ext cx="7133108" cy="1200329"/>
              </a:xfrm>
              <a:prstGeom prst="rect">
                <a:avLst/>
              </a:prstGeom>
              <a:blipFill>
                <a:blip r:embed="rId3"/>
                <a:stretch>
                  <a:fillRect l="-710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27E71-02EF-80D5-414C-349A7497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826382-4D51-EB55-6624-74D6C10C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EAFFF-BE8C-509D-7981-6BD5D1468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D5D12-4353-37CC-7256-A7F36DAC8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D58BD4-4730-E8D0-A9D6-E7F4047CD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F295FF-122E-993E-37F3-D73945979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FE18A-5709-3FB2-EE9E-AFC5E145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How do we write the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45411-F178-5DDE-11A3-155783291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4436" y="725714"/>
                <a:ext cx="7172864" cy="3506163"/>
              </a:xfrm>
            </p:spPr>
            <p:txBody>
              <a:bodyPr>
                <a:normAutofit/>
              </a:bodyPr>
              <a:lstStyle/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 business, we often use linear equations for supply and demand. The </a:t>
                </a:r>
                <a:r>
                  <a:rPr lang="en-US" sz="2000" b="1" i="1" kern="1200" dirty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rPr>
                  <a:t>y variable represents price, </a:t>
                </a: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and the x variable represents quantity.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means something specific.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dirty="0"/>
                  <a:t>1) The value of b will be the price then quantity = 0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2) The v</a:t>
                </a:r>
                <a:r>
                  <a:rPr lang="en-US" sz="2000" dirty="0"/>
                  <a:t>alue of m will be measuring change in price over change in quantity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 caution when looking at supply/demand examples on </a:t>
                </a:r>
                <a:r>
                  <a:rPr lang="en-US" sz="20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Youtube</a:t>
                </a: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 Equations are given quantity as a function of price.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45411-F178-5DDE-11A3-155783291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4436" y="725714"/>
                <a:ext cx="7172864" cy="3506163"/>
              </a:xfrm>
              <a:blipFill>
                <a:blip r:embed="rId2"/>
                <a:stretch>
                  <a:fillRect l="-2120" t="-1444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9A78DD-10E0-E887-F379-991833166777}"/>
              </a:ext>
            </a:extLst>
          </p:cNvPr>
          <p:cNvSpPr txBox="1"/>
          <p:nvPr/>
        </p:nvSpPr>
        <p:spPr>
          <a:xfrm>
            <a:off x="4174436" y="4399654"/>
            <a:ext cx="717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quantity demanded is 0 when price is $18. Consumer demand goes up to 6 when the price is at $12. What is the demand equation in this situation?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E08952-C736-0D62-43EE-C37D9EB1ADF4}"/>
                  </a:ext>
                </a:extLst>
              </p:cNvPr>
              <p:cNvSpPr txBox="1"/>
              <p:nvPr/>
            </p:nvSpPr>
            <p:spPr>
              <a:xfrm>
                <a:off x="4174054" y="5322984"/>
                <a:ext cx="717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Answer: The two (x, y) points are (0, 18) and (6, 12). Slope is -1 and b = 18. Therefore, the equation for price over demand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E08952-C736-0D62-43EE-C37D9EB1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54" y="5322984"/>
                <a:ext cx="7173246" cy="646331"/>
              </a:xfrm>
              <a:prstGeom prst="rect">
                <a:avLst/>
              </a:prstGeom>
              <a:blipFill>
                <a:blip r:embed="rId3"/>
                <a:stretch>
                  <a:fillRect l="-707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7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0A858-D660-2B8E-92FC-770E64C8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14B7AD-6F7B-A935-EC0F-56BE2A63C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12858-2D0C-A243-4CBC-0BC8C1E1B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01CA7-A22F-E94A-F906-EE0C0D9F0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A1A0B7-BA40-F893-EACA-1D2DAAF0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F7014-E09E-57F1-7470-819EF13FB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8EA9E-B4B3-12A3-7084-9942C124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How do we write the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84C22-BE48-D813-A8D3-C2ABD71CF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1184" y="725714"/>
                <a:ext cx="7186116" cy="3506163"/>
              </a:xfrm>
            </p:spPr>
            <p:txBody>
              <a:bodyPr>
                <a:normAutofit/>
              </a:bodyPr>
              <a:lstStyle/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 business, we often use linear equations for supply and demand. The </a:t>
                </a:r>
                <a:r>
                  <a:rPr lang="en-US" sz="2000" b="1" i="1" kern="1200" dirty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rPr>
                  <a:t>y variable represents price, </a:t>
                </a: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and the x variable represents quantity.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means something specific.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dirty="0"/>
                  <a:t>1) The value of b will be the price then quantity = 0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2) The v</a:t>
                </a:r>
                <a:r>
                  <a:rPr lang="en-US" sz="2000" dirty="0"/>
                  <a:t>alue of m will be measuring change in price over change in quantity</a:t>
                </a:r>
              </a:p>
              <a:p>
                <a:pPr marL="0" indent="0" defTabSz="603504">
                  <a:spcBef>
                    <a:spcPts val="660"/>
                  </a:spcBef>
                  <a:buNone/>
                </a:pP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 caution when looking at supply/demand examples on </a:t>
                </a:r>
                <a:r>
                  <a:rPr lang="en-US" sz="20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Youtube</a:t>
                </a: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 Equations are given as quantity as a function of price.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84C22-BE48-D813-A8D3-C2ABD71CF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1184" y="725714"/>
                <a:ext cx="7186116" cy="3506163"/>
              </a:xfrm>
              <a:blipFill>
                <a:blip r:embed="rId2"/>
                <a:stretch>
                  <a:fillRect l="-2116" t="-1444" r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0E6A85-7F12-3AC3-C6CD-8EBC23462794}"/>
              </a:ext>
            </a:extLst>
          </p:cNvPr>
          <p:cNvSpPr txBox="1"/>
          <p:nvPr/>
        </p:nvSpPr>
        <p:spPr>
          <a:xfrm>
            <a:off x="4161184" y="4399654"/>
            <a:ext cx="718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quantity supplied is 0 when price is $4. Supply goes up to 12 when the price is at $16. What is the supply equation in this situation?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94C5A1-F5F0-737D-08A8-6368344364CC}"/>
                  </a:ext>
                </a:extLst>
              </p:cNvPr>
              <p:cNvSpPr txBox="1"/>
              <p:nvPr/>
            </p:nvSpPr>
            <p:spPr>
              <a:xfrm>
                <a:off x="4161184" y="5322984"/>
                <a:ext cx="71861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Answer: The two (x, y) points are (0, 4) and (12, 16). Slope is +1 and b = 4. Therefore, the equation for price over supply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94C5A1-F5F0-737D-08A8-63683443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84" y="5322984"/>
                <a:ext cx="7186115" cy="646331"/>
              </a:xfrm>
              <a:prstGeom prst="rect">
                <a:avLst/>
              </a:prstGeom>
              <a:blipFill>
                <a:blip r:embed="rId3"/>
                <a:stretch>
                  <a:fillRect l="-705" t="-3922" r="-105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3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E1A3-31FD-97CA-DD6F-282CFDE2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Make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3E92-F7A7-865B-CAA4-A81ABC72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800" dirty="0"/>
              <a:t>Your turn: Make a graph of the supply and demand equations that we just found.</a:t>
            </a:r>
          </a:p>
          <a:p>
            <a:r>
              <a:rPr lang="en-US" sz="1800" dirty="0"/>
              <a:t>Set up a table of values. Choose 3 or 4 values of x and calculate the y values that correspond to the chosen values of x.</a:t>
            </a:r>
          </a:p>
          <a:p>
            <a:r>
              <a:rPr lang="en-US" sz="1800" dirty="0"/>
              <a:t>Plot the points. Label the supply and demand.</a:t>
            </a:r>
          </a:p>
          <a:p>
            <a:r>
              <a:rPr lang="en-US" sz="1800" dirty="0"/>
              <a:t>Equilibrium is accomplished when supply equals demand at a certain price. How would we go about finding the equilibrium in this example?</a:t>
            </a:r>
          </a:p>
        </p:txBody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19BDB420-2D0E-40C4-176A-822158C5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AAD2-AE95-2678-93F1-E31E75F4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6"/>
            <a:ext cx="3932237" cy="1066458"/>
          </a:xfrm>
        </p:spPr>
        <p:txBody>
          <a:bodyPr/>
          <a:lstStyle/>
          <a:p>
            <a:r>
              <a:rPr lang="en-US" dirty="0"/>
              <a:t>Supply and Demand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AD0F4-BE95-6619-A917-6C3F825C6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41" y="987425"/>
            <a:ext cx="5365542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AFEB-A3EA-40F1-8701-82B621A0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332" y="2214449"/>
            <a:ext cx="4403505" cy="3068751"/>
          </a:xfrm>
        </p:spPr>
        <p:txBody>
          <a:bodyPr>
            <a:normAutofit/>
          </a:bodyPr>
          <a:lstStyle/>
          <a:p>
            <a:r>
              <a:rPr lang="en-US" sz="1800" dirty="0"/>
              <a:t>The slope of demand is always negative (quantity demanded goes UP as price goes DOWN)</a:t>
            </a:r>
          </a:p>
          <a:p>
            <a:r>
              <a:rPr lang="en-US" sz="1800" dirty="0"/>
              <a:t>Supply slope is always positive (quantity in supply goes UP as price goes UP)</a:t>
            </a:r>
          </a:p>
          <a:p>
            <a:r>
              <a:rPr lang="en-US" sz="1800" dirty="0"/>
              <a:t>The point where the two graphs intersect is called the equilibrium point. Where supply equals demand.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BC201-50B1-FF49-3FD5-7D50B8B8ECB0}"/>
              </a:ext>
            </a:extLst>
          </p:cNvPr>
          <p:cNvSpPr txBox="1"/>
          <p:nvPr/>
        </p:nvSpPr>
        <p:spPr>
          <a:xfrm>
            <a:off x="8282609" y="1997115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8B684-4C79-90C9-2C42-6D4B31018123}"/>
              </a:ext>
            </a:extLst>
          </p:cNvPr>
          <p:cNvSpPr txBox="1"/>
          <p:nvPr/>
        </p:nvSpPr>
        <p:spPr>
          <a:xfrm>
            <a:off x="9223513" y="4306888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B3036-ABF7-F9B7-C110-B76FF87B7011}"/>
              </a:ext>
            </a:extLst>
          </p:cNvPr>
          <p:cNvSpPr txBox="1"/>
          <p:nvPr/>
        </p:nvSpPr>
        <p:spPr>
          <a:xfrm>
            <a:off x="900332" y="5283200"/>
            <a:ext cx="461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Equilibrium occurs when price is $11</a:t>
            </a:r>
          </a:p>
        </p:txBody>
      </p:sp>
    </p:spTree>
    <p:extLst>
      <p:ext uri="{BB962C8B-B14F-4D97-AF65-F5344CB8AC3E}">
        <p14:creationId xmlns:p14="http://schemas.microsoft.com/office/powerpoint/2010/main" val="11735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lculator, pen, compass, money and a paper with graphs printed on it">
            <a:extLst>
              <a:ext uri="{FF2B5EF4-FFF2-40B4-BE49-F238E27FC236}">
                <a16:creationId xmlns:a16="http://schemas.microsoft.com/office/drawing/2014/main" id="{D0011B04-7943-A586-78F9-EC3D975D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2145-A272-F013-3DC4-F4A79B34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rgbClr val="FFFFFF"/>
                </a:solidFill>
              </a:rPr>
              <a:t>Cost, revenue, and profit example (LINEAR)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Person climbing snowy mountain">
            <a:extLst>
              <a:ext uri="{FF2B5EF4-FFF2-40B4-BE49-F238E27FC236}">
                <a16:creationId xmlns:a16="http://schemas.microsoft.com/office/drawing/2014/main" id="{7CF5A159-6AFB-AC4A-665A-1F602CF80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1" b="1345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D3EA4-4A0C-C41C-9DCC-49683D4B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SLOPE of a LINE</a:t>
            </a:r>
          </a:p>
        </p:txBody>
      </p:sp>
    </p:spTree>
    <p:extLst>
      <p:ext uri="{BB962C8B-B14F-4D97-AF65-F5344CB8AC3E}">
        <p14:creationId xmlns:p14="http://schemas.microsoft.com/office/powerpoint/2010/main" val="80881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935-56EA-54E2-0359-53822D50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cost and revenue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76AE7-F44C-045A-6DF7-F2CE9226E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4816" y="2112264"/>
                <a:ext cx="10418064" cy="3959352"/>
              </a:xfrm>
            </p:spPr>
            <p:txBody>
              <a:bodyPr/>
              <a:lstStyle/>
              <a:p>
                <a:r>
                  <a:rPr lang="en-US" dirty="0"/>
                  <a:t>An enterprising young person decides to sell baked goods at a local playground. The town permits its residents to rent a booth for this purpose.</a:t>
                </a:r>
              </a:p>
              <a:p>
                <a:r>
                  <a:rPr lang="en-US" dirty="0"/>
                  <a:t>It cost her $0.50 each for the baked goods. This is what we call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unit cost</a:t>
                </a:r>
                <a:r>
                  <a:rPr lang="en-US" dirty="0"/>
                  <a:t>, because it is given as “cost per item”.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𝑉𝑎𝑟𝑖𝑎𝑏𝑙𝑒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𝒖𝒏𝒊𝒕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She pays the town $120 to rent the booth for a week. This is what we call a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fixed cost</a:t>
                </a:r>
                <a:r>
                  <a:rPr lang="en-US" dirty="0"/>
                  <a:t> because she has to pay it no matter how much she sells.</a:t>
                </a:r>
              </a:p>
              <a:p>
                <a:r>
                  <a:rPr lang="en-US" dirty="0"/>
                  <a:t>Each baked good will sell for $1.50. This is what we will call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unit price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76AE7-F44C-045A-6DF7-F2CE9226E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4816" y="2112264"/>
                <a:ext cx="10418064" cy="3959352"/>
              </a:xfrm>
              <a:blipFill>
                <a:blip r:embed="rId2"/>
                <a:stretch>
                  <a:fillRect l="-1705" t="-1597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00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23B6-5EC8-D794-7779-FC8CA287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cost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C9CA-7CC4-FAAE-7802-8DDECE04B9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2112264"/>
                <a:ext cx="8308848" cy="228904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Cost is C(x)</a:t>
                </a:r>
              </a:p>
              <a:p>
                <a:r>
                  <a:rPr lang="en-US" sz="1800" dirty="0"/>
                  <a:t>The independent variable is x. Throughout this course x will represent “quantity” of goods made/bought/sold</a:t>
                </a:r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𝐹𝑖𝑥𝑒𝑑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𝑈𝑛𝑖𝑡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𝐹𝑖𝑥𝑒𝑑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𝑉𝑎𝑟𝑖𝑎𝑏𝑙𝑒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C9CA-7CC4-FAAE-7802-8DDECE04B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2112264"/>
                <a:ext cx="8308848" cy="2289048"/>
              </a:xfrm>
              <a:blipFill>
                <a:blip r:embed="rId2"/>
                <a:stretch>
                  <a:fillRect l="-1679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CABEB38-3125-F915-49CB-98A787450C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72840" y="4681729"/>
                <a:ext cx="4846320" cy="60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=120+0.50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CABEB38-3125-F915-49CB-98A787450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72840" y="4681729"/>
                <a:ext cx="4846320" cy="609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0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A2354-5D86-DF6F-AE2E-13E5FD14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4D2C-73FE-FD29-76EE-3BB0BF9E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revenue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450A6-EF93-0BE3-4F71-B1F0AAB4E86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2112264"/>
                <a:ext cx="4846320" cy="1898904"/>
              </a:xfrm>
            </p:spPr>
            <p:txBody>
              <a:bodyPr/>
              <a:lstStyle/>
              <a:p>
                <a:r>
                  <a:rPr lang="en-US" dirty="0"/>
                  <a:t>Revenue is R(x)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𝑈𝑛𝑖𝑡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450A6-EF93-0BE3-4F71-B1F0AAB4E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2112264"/>
                <a:ext cx="4846320" cy="1898904"/>
              </a:xfrm>
              <a:blipFill>
                <a:blip r:embed="rId2"/>
                <a:stretch>
                  <a:fillRect l="-366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894EC3-F7F8-2944-2311-9AB7EB1B4E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72840" y="4011169"/>
                <a:ext cx="4846320" cy="658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894EC3-F7F8-2944-2311-9AB7EB1B4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72840" y="4011169"/>
                <a:ext cx="4846320" cy="6583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4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5D23-313C-9AE7-8454-F30A8260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6"/>
            <a:ext cx="3932237" cy="1530692"/>
          </a:xfrm>
        </p:spPr>
        <p:txBody>
          <a:bodyPr/>
          <a:lstStyle/>
          <a:p>
            <a:r>
              <a:rPr lang="en-US" dirty="0"/>
              <a:t>Graph of cost and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345B1-017E-6D80-FA50-4C7D4C9B2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957" y="987425"/>
            <a:ext cx="5367510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2811-E941-A0F6-4E4E-671A9462F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2676434"/>
            <a:ext cx="3932237" cy="2090265"/>
          </a:xfrm>
        </p:spPr>
        <p:txBody>
          <a:bodyPr/>
          <a:lstStyle/>
          <a:p>
            <a:r>
              <a:rPr lang="en-US" dirty="0"/>
              <a:t>Make a graph of cost and revenue. Make sure to label COST and REVENUE.</a:t>
            </a:r>
          </a:p>
          <a:p>
            <a:r>
              <a:rPr lang="en-US" dirty="0"/>
              <a:t>Use x values of 0, 50, 100, and 120 in a table of values.</a:t>
            </a:r>
          </a:p>
          <a:p>
            <a:r>
              <a:rPr lang="en-US" dirty="0"/>
              <a:t>What is the meaning of the point where cost and revenue intersect?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E979-2352-DD21-40AB-B6958BF5935A}"/>
              </a:ext>
            </a:extLst>
          </p:cNvPr>
          <p:cNvSpPr txBox="1"/>
          <p:nvPr/>
        </p:nvSpPr>
        <p:spPr>
          <a:xfrm>
            <a:off x="6935372" y="230710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1583B-6C8F-9BA0-FE71-9A24C4632230}"/>
              </a:ext>
            </a:extLst>
          </p:cNvPr>
          <p:cNvSpPr txBox="1"/>
          <p:nvPr/>
        </p:nvSpPr>
        <p:spPr>
          <a:xfrm>
            <a:off x="7397432" y="451783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1CF50-D9DB-865C-3107-0C292A7724BD}"/>
              </a:ext>
            </a:extLst>
          </p:cNvPr>
          <p:cNvSpPr txBox="1"/>
          <p:nvPr/>
        </p:nvSpPr>
        <p:spPr>
          <a:xfrm>
            <a:off x="1371600" y="4887169"/>
            <a:ext cx="412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(120,180) is called the break-even point. She needs to sell more than 120 baked goods before starting to make $.</a:t>
            </a:r>
          </a:p>
        </p:txBody>
      </p:sp>
    </p:spTree>
    <p:extLst>
      <p:ext uri="{BB962C8B-B14F-4D97-AF65-F5344CB8AC3E}">
        <p14:creationId xmlns:p14="http://schemas.microsoft.com/office/powerpoint/2010/main" val="31188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37FA-C1FC-3AFD-5F1B-C3F657FF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741724"/>
          </a:xfrm>
        </p:spPr>
        <p:txBody>
          <a:bodyPr/>
          <a:lstStyle/>
          <a:p>
            <a:r>
              <a:rPr lang="en-US" dirty="0"/>
              <a:t>Profit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6A229-C132-0B42-7CB7-A638B1FD8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00229"/>
                <a:ext cx="10241280" cy="3959352"/>
              </a:xfrm>
            </p:spPr>
            <p:txBody>
              <a:bodyPr/>
              <a:lstStyle/>
              <a:p>
                <a:r>
                  <a:rPr lang="en-US" dirty="0"/>
                  <a:t>Profit is given the name P(x)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120+0.5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−120−0.5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6A229-C132-0B42-7CB7-A638B1FD8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00229"/>
                <a:ext cx="10241280" cy="3959352"/>
              </a:xfrm>
              <a:blipFill>
                <a:blip r:embed="rId2"/>
                <a:stretch>
                  <a:fillRect l="-1735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D4E94-9FA4-AFA9-7B97-F80B126F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SLOPE is a measure of slant or ascent/ descent</a:t>
            </a:r>
          </a:p>
        </p:txBody>
      </p:sp>
      <p:pic>
        <p:nvPicPr>
          <p:cNvPr id="5" name="Content Placeholder 4" descr="A graph of x and y axis&#10;&#10;Description automatically generated">
            <a:extLst>
              <a:ext uri="{FF2B5EF4-FFF2-40B4-BE49-F238E27FC236}">
                <a16:creationId xmlns:a16="http://schemas.microsoft.com/office/drawing/2014/main" id="{9182FBA9-49F0-8860-AA35-C55F6F2B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844" y="787866"/>
            <a:ext cx="4928768" cy="4843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FB10D-0293-830B-9A90-1125EA485B83}"/>
              </a:ext>
            </a:extLst>
          </p:cNvPr>
          <p:cNvSpPr txBox="1"/>
          <p:nvPr/>
        </p:nvSpPr>
        <p:spPr>
          <a:xfrm>
            <a:off x="6818811" y="6008914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has POSITIVE slope. Why?</a:t>
            </a:r>
          </a:p>
        </p:txBody>
      </p:sp>
    </p:spTree>
    <p:extLst>
      <p:ext uri="{BB962C8B-B14F-4D97-AF65-F5344CB8AC3E}">
        <p14:creationId xmlns:p14="http://schemas.microsoft.com/office/powerpoint/2010/main" val="96355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D4E94-9FA4-AFA9-7B97-F80B126F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SLOPE is a measure of slant or ascent/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FB10D-0293-830B-9A90-1125EA485B83}"/>
              </a:ext>
            </a:extLst>
          </p:cNvPr>
          <p:cNvSpPr txBox="1"/>
          <p:nvPr/>
        </p:nvSpPr>
        <p:spPr>
          <a:xfrm>
            <a:off x="6818811" y="6008914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has NEGATIVE slope. Why?</a:t>
            </a:r>
          </a:p>
        </p:txBody>
      </p:sp>
      <p:pic>
        <p:nvPicPr>
          <p:cNvPr id="9" name="Content Placeholder 8" descr="A graph of a line drawn on a graph&#10;&#10;Description automatically generated">
            <a:extLst>
              <a:ext uri="{FF2B5EF4-FFF2-40B4-BE49-F238E27FC236}">
                <a16:creationId xmlns:a16="http://schemas.microsoft.com/office/drawing/2014/main" id="{237CE0AC-B56B-90E9-2E77-E940DCB5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441" y="703728"/>
            <a:ext cx="5393445" cy="4927601"/>
          </a:xfrm>
        </p:spPr>
      </p:pic>
    </p:spTree>
    <p:extLst>
      <p:ext uri="{BB962C8B-B14F-4D97-AF65-F5344CB8AC3E}">
        <p14:creationId xmlns:p14="http://schemas.microsoft.com/office/powerpoint/2010/main" val="330543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D4E94-9FA4-AFA9-7B97-F80B126F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SLOPE is a measure of slant or ascent/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FB10D-0293-830B-9A90-1125EA485B83}"/>
              </a:ext>
            </a:extLst>
          </p:cNvPr>
          <p:cNvSpPr txBox="1"/>
          <p:nvPr/>
        </p:nvSpPr>
        <p:spPr>
          <a:xfrm>
            <a:off x="6818811" y="6008914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has NO slope (UNDEFINED). Why?</a:t>
            </a:r>
          </a:p>
        </p:txBody>
      </p:sp>
      <p:pic>
        <p:nvPicPr>
          <p:cNvPr id="7" name="Content Placeholder 6" descr="A grid of lines with numbers&#10;&#10;Description automatically generated">
            <a:extLst>
              <a:ext uri="{FF2B5EF4-FFF2-40B4-BE49-F238E27FC236}">
                <a16:creationId xmlns:a16="http://schemas.microsoft.com/office/drawing/2014/main" id="{3EF929BB-F73C-FF2E-02B7-BF55304B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087" y="1024845"/>
            <a:ext cx="4994525" cy="4783624"/>
          </a:xfrm>
        </p:spPr>
      </p:pic>
    </p:spTree>
    <p:extLst>
      <p:ext uri="{BB962C8B-B14F-4D97-AF65-F5344CB8AC3E}">
        <p14:creationId xmlns:p14="http://schemas.microsoft.com/office/powerpoint/2010/main" val="384412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D4E94-9FA4-AFA9-7B97-F80B126F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SLOPE is a measure of slant or ascent/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FB10D-0293-830B-9A90-1125EA485B83}"/>
              </a:ext>
            </a:extLst>
          </p:cNvPr>
          <p:cNvSpPr txBox="1"/>
          <p:nvPr/>
        </p:nvSpPr>
        <p:spPr>
          <a:xfrm>
            <a:off x="6818811" y="6008914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has slope = 0 (FLAT LINE). Why?</a:t>
            </a:r>
          </a:p>
        </p:txBody>
      </p:sp>
      <p:pic>
        <p:nvPicPr>
          <p:cNvPr id="9" name="Content Placeholder 8" descr="A graph of a line&#10;&#10;Description automatically generated">
            <a:extLst>
              <a:ext uri="{FF2B5EF4-FFF2-40B4-BE49-F238E27FC236}">
                <a16:creationId xmlns:a16="http://schemas.microsoft.com/office/drawing/2014/main" id="{E3B31999-2B60-1CED-C76D-3223343A8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441" y="679286"/>
            <a:ext cx="5868933" cy="4695147"/>
          </a:xfrm>
        </p:spPr>
      </p:pic>
    </p:spTree>
    <p:extLst>
      <p:ext uri="{BB962C8B-B14F-4D97-AF65-F5344CB8AC3E}">
        <p14:creationId xmlns:p14="http://schemas.microsoft.com/office/powerpoint/2010/main" val="40301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CE2A-B453-A3A8-BCED-3F694E33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17636"/>
          </a:xfrm>
        </p:spPr>
        <p:txBody>
          <a:bodyPr/>
          <a:lstStyle/>
          <a:p>
            <a:r>
              <a:rPr lang="en-US" dirty="0"/>
              <a:t>HOW DO WE CALCULATE SLOPE?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2720D1-4409-FBF1-0508-632BB427C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13164"/>
                <a:ext cx="10241280" cy="46584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800" dirty="0"/>
                  <a:t>We need the coordinates of TWO points which we will call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:r>
                  <a:rPr lang="en-US" dirty="0"/>
                  <a:t>Why the subscripts? We use subscripts to identify, or label, something specific which is to be treated as a number (not a variable)</a:t>
                </a:r>
              </a:p>
              <a:p>
                <a:r>
                  <a:rPr lang="en-US" sz="2800" dirty="0"/>
                  <a:t>Now we subtract in columns:</a:t>
                </a: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2800" dirty="0"/>
                  <a:t>The result is two numbers: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which measure the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change in x</a:t>
                </a:r>
                <a:r>
                  <a:rPr lang="en-US" sz="2800" dirty="0"/>
                  <a:t> and the corresponding </a:t>
                </a:r>
                <a:r>
                  <a:rPr lang="en-US" sz="2800" dirty="0">
                    <a:solidFill>
                      <a:srgbClr val="7030A0"/>
                    </a:solidFill>
                  </a:rPr>
                  <a:t>change in y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Divide for the slope (ORDER matters!) slope =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m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New symbols: </a:t>
                </a:r>
                <a:r>
                  <a:rPr lang="en-US" sz="2800" i="1" dirty="0"/>
                  <a:t>m</a:t>
                </a:r>
                <a:r>
                  <a:rPr lang="en-US" dirty="0"/>
                  <a:t> = slope of a line,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means change in y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means change 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2720D1-4409-FBF1-0508-632BB427C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13164"/>
                <a:ext cx="10241280" cy="4658452"/>
              </a:xfrm>
              <a:blipFill>
                <a:blip r:embed="rId2"/>
                <a:stretch>
                  <a:fillRect l="-173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A4FFDEA6-F146-DB23-33BC-7E50AD96370B}"/>
              </a:ext>
            </a:extLst>
          </p:cNvPr>
          <p:cNvSpPr/>
          <p:nvPr/>
        </p:nvSpPr>
        <p:spPr>
          <a:xfrm>
            <a:off x="5712033" y="2674560"/>
            <a:ext cx="154379" cy="902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5DF0-C54D-5EC0-5D6E-4E10D68C740B}"/>
              </a:ext>
            </a:extLst>
          </p:cNvPr>
          <p:cNvCxnSpPr/>
          <p:nvPr/>
        </p:nvCxnSpPr>
        <p:spPr>
          <a:xfrm>
            <a:off x="5272645" y="3412077"/>
            <a:ext cx="29688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99EC69-880D-9E7E-9286-DBC243FA8A67}"/>
              </a:ext>
            </a:extLst>
          </p:cNvPr>
          <p:cNvCxnSpPr/>
          <p:nvPr/>
        </p:nvCxnSpPr>
        <p:spPr>
          <a:xfrm>
            <a:off x="5712033" y="3732177"/>
            <a:ext cx="179317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2145-A272-F013-3DC4-F4A79B34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Calculate slope from a graph and two points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A7F102-C553-A334-D337-7D7680680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998" y="802294"/>
            <a:ext cx="5344129" cy="527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55DC8-0BBF-5DA3-8939-C8D85D5129EB}"/>
              </a:ext>
            </a:extLst>
          </p:cNvPr>
          <p:cNvSpPr txBox="1"/>
          <p:nvPr/>
        </p:nvSpPr>
        <p:spPr>
          <a:xfrm>
            <a:off x="7265838" y="3864820"/>
            <a:ext cx="115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60C80-1F3A-B48D-2C14-42C26CE85BA0}"/>
              </a:ext>
            </a:extLst>
          </p:cNvPr>
          <p:cNvSpPr txBox="1"/>
          <p:nvPr/>
        </p:nvSpPr>
        <p:spPr>
          <a:xfrm>
            <a:off x="7265837" y="4479292"/>
            <a:ext cx="149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SLOPE = 2</a:t>
            </a:r>
          </a:p>
        </p:txBody>
      </p:sp>
    </p:spTree>
    <p:extLst>
      <p:ext uri="{BB962C8B-B14F-4D97-AF65-F5344CB8AC3E}">
        <p14:creationId xmlns:p14="http://schemas.microsoft.com/office/powerpoint/2010/main" val="3351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59AD7-C3BC-5C5E-2168-372C97AB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1961A8-7C09-4FDD-D30F-1BDC42534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F07A07-225D-156C-0822-300D7F9B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F1B81-259C-572A-3A30-8FAEDF8B4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A45C52-76D3-6902-8D20-6E56CDF3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FC1A9F-3F47-0881-7057-09F31169B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FBD5F-8A43-1987-9F14-31C62850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Calculate slope from a graph and two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3F58A-6F14-4FB0-B600-9D9FD0F6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8" y="545178"/>
            <a:ext cx="6630628" cy="5799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E96C9-470C-CDAF-3EBB-F26479B96D7D}"/>
              </a:ext>
            </a:extLst>
          </p:cNvPr>
          <p:cNvSpPr txBox="1"/>
          <p:nvPr/>
        </p:nvSpPr>
        <p:spPr>
          <a:xfrm>
            <a:off x="7394549" y="3392649"/>
            <a:ext cx="115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NEG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F142E-1D2C-0F8E-1B13-6599EFE907F7}"/>
              </a:ext>
            </a:extLst>
          </p:cNvPr>
          <p:cNvSpPr txBox="1"/>
          <p:nvPr/>
        </p:nvSpPr>
        <p:spPr>
          <a:xfrm>
            <a:off x="7394549" y="4035329"/>
            <a:ext cx="160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SLOPE = -0.5</a:t>
            </a:r>
          </a:p>
        </p:txBody>
      </p:sp>
    </p:spTree>
    <p:extLst>
      <p:ext uri="{BB962C8B-B14F-4D97-AF65-F5344CB8AC3E}">
        <p14:creationId xmlns:p14="http://schemas.microsoft.com/office/powerpoint/2010/main" val="1950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3E2"/>
      </a:lt2>
      <a:accent1>
        <a:srgbClr val="24AED7"/>
      </a:accent1>
      <a:accent2>
        <a:srgbClr val="35B29B"/>
      </a:accent2>
      <a:accent3>
        <a:srgbClr val="31B967"/>
      </a:accent3>
      <a:accent4>
        <a:srgbClr val="2FB82C"/>
      </a:accent4>
      <a:accent5>
        <a:srgbClr val="6FB23D"/>
      </a:accent5>
      <a:accent6>
        <a:srgbClr val="98A938"/>
      </a:accent6>
      <a:hlink>
        <a:srgbClr val="AB756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1351</Words>
  <Application>Microsoft Macintosh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Tw Cen MT</vt:lpstr>
      <vt:lpstr>GradientRiseVTI</vt:lpstr>
      <vt:lpstr>LINEAR FUNCTIONS and models week 2</vt:lpstr>
      <vt:lpstr>SLOPE of a LINE</vt:lpstr>
      <vt:lpstr>SLOPE is a measure of slant or ascent/ descent</vt:lpstr>
      <vt:lpstr>SLOPE is a measure of slant or ascent/ descent</vt:lpstr>
      <vt:lpstr>SLOPE is a measure of slant or ascent/ descent</vt:lpstr>
      <vt:lpstr>SLOPE is a measure of slant or ascent/ descent</vt:lpstr>
      <vt:lpstr>HOW DO WE CALCULATE SLOPE?</vt:lpstr>
      <vt:lpstr>Calculate slope from a graph and two points</vt:lpstr>
      <vt:lpstr>Calculate slope from a graph and two points</vt:lpstr>
      <vt:lpstr>Calculate slope from a graph and two points</vt:lpstr>
      <vt:lpstr>Calculate slope from a graph and two points</vt:lpstr>
      <vt:lpstr>EQUATION OF A LINE</vt:lpstr>
      <vt:lpstr>Y Intercept of a Line</vt:lpstr>
      <vt:lpstr>How do we write the equation?</vt:lpstr>
      <vt:lpstr>How do we write the equation?</vt:lpstr>
      <vt:lpstr>How do we write the equation?</vt:lpstr>
      <vt:lpstr>Make a graph</vt:lpstr>
      <vt:lpstr>Supply and Demand lines</vt:lpstr>
      <vt:lpstr>Cost, revenue, and profit example (LINEAR)</vt:lpstr>
      <vt:lpstr>Writing cost and revenue equations</vt:lpstr>
      <vt:lpstr>Writing cost equation</vt:lpstr>
      <vt:lpstr>Writing revenue equation</vt:lpstr>
      <vt:lpstr>Graph of cost and revenue</vt:lpstr>
      <vt:lpstr>Profit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Straight Lines</dc:title>
  <dc:creator>Mary E Rudis</dc:creator>
  <cp:lastModifiedBy>Mary E Rudis</cp:lastModifiedBy>
  <cp:revision>5</cp:revision>
  <dcterms:created xsi:type="dcterms:W3CDTF">2023-09-04T19:49:10Z</dcterms:created>
  <dcterms:modified xsi:type="dcterms:W3CDTF">2024-02-10T19:05:34Z</dcterms:modified>
</cp:coreProperties>
</file>