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54D90-ADDD-4D07-9D64-04C185C49B54}" v="8" dt="2022-09-13T17:26:49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B2A6-D1D4-4E7E-8EE3-BC14D607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684D-6484-D540-A996-2793BD20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6897-AC04-A415-1C6E-4D23B04B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CE8A-1319-93F4-67FB-A82BA62C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6BA-E862-D72C-9E92-65EF32E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6FC5-A3F9-6ABF-4636-A56B0C56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5D6EE-9724-A7CE-F1D6-3BF8ED52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16B5-608E-7126-4A80-A64500AB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BDBD-5573-9EE7-7AC8-0F383C75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E511-9152-1974-1C3A-AEC5E6F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FE9A4-9D40-0355-BFA1-903801A87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446F-D475-D4DA-282E-A6DBAC0A8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3D03-2FD0-0A4B-2D00-15FF7C2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C920-6086-2BFE-F7D0-ADD5A62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2096-BA5E-B92E-8340-468EC9A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988B-A430-1E2E-32AD-3829628F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6A16-EA6B-3D4E-C4BC-D253CAEA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E463-1EFC-3829-2C80-7283C8AF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7574-EF89-9B92-4B93-E10D1F6D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32AA-440C-4DC2-00D6-0DF53B5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95F-3775-8654-76DC-7C1751F8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12BA-9D05-EB84-B0C9-290BC5A6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1245-FA73-9182-5D4E-14D7A953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37C7-2980-45C0-CA4F-A3130676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4B70-A991-40E1-8067-485BBB2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64F4-452E-2B64-6323-6DB47DCE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60F-3DA7-0397-EC51-2974F0CB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92267-9797-20FB-366E-E237AD47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350A-4BA9-0173-4F40-0C117D63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83B02-457E-844B-DCDF-31FF883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78DAE-FBA8-675F-D555-18A12AE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7AAE-0629-3B63-1D47-17FCE904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4957-C8E3-169F-B4C7-87470C71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51DA9-AD22-9D31-2C6D-0B1728BF0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3F3C3-A944-2AEA-AE91-33D3FBC7E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CFD8B-9836-BD07-C30F-05A52AB4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ADBDC-A13E-93E0-3362-F9A010C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AD1E-A74E-91A7-FFC4-E355F11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1CBE8-982F-8FD0-4B9F-218B2D52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FF7F-4689-93B4-CA12-63BDA240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3DF02-8A28-E4A8-23BE-A4176346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5CA4C-99BB-1E6A-EBCD-C161F4FC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7F625-2661-6B50-CB5B-B229204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E8301-846B-39D2-11F3-9BE76A99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559B1-2703-307F-B0B5-4594A6DA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DB376-84DA-B935-F675-0F032334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9E30-A2C0-9E27-EA6B-F5F67B53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FBB5-D812-83FE-F439-79493223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01D7-8BD5-DA12-35A6-26AF27BD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5FECB-67E2-F22D-FD86-88D15B99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03D0E-D2F9-F7D7-C07E-0084347E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9E96-558F-FFA3-2AAE-5A5AA649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DDFE-32FE-8EEC-8E3E-CBBDAD37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52A9C-A784-D960-D54A-CD34AD607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FA8C-8500-AB70-4DFD-BFCD2656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A919-5E8D-9EB3-7A6D-B84FD777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50B44-7F29-9C4C-8F23-9E296495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207C-8CD5-5ADE-4415-B6990745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277DC-9E4B-93E3-E242-B0F3D735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B8F-2655-6205-DD70-B19D2D45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B7C3-47C1-B5DF-E546-F32AF82E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82D5-D867-44E9-8974-C925399179FE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C7A5-E3A0-6451-DB96-D638376C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73AF-D547-B23D-8EC3-3E765EC77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3E7A-1B1E-4245-B512-F3248592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49238619?h=396b4d5745&amp;app_id=12296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6686-93A8-223B-4640-50F4E49F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Modeling with Linear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93DC-5A37-D1E1-C8AE-950590A38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Applications of Linear Equations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43E8F153-CE64-96AB-ABDE-B4FAFDC2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60464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0C3BD-A4BE-10E9-D406-892FEDB8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Supply and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4C3E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F4C3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F04992-6909-4526-843C-B955EACA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" y="2353040"/>
            <a:ext cx="6795370" cy="38223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1907BE-5B4B-8B0C-290A-EF201979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Higher price means less demand with oversupply</a:t>
            </a:r>
          </a:p>
          <a:p>
            <a:r>
              <a:rPr lang="en-US" sz="1800" dirty="0"/>
              <a:t>Lower price means greater demand with not enough supply</a:t>
            </a:r>
          </a:p>
        </p:txBody>
      </p:sp>
    </p:spTree>
    <p:extLst>
      <p:ext uri="{BB962C8B-B14F-4D97-AF65-F5344CB8AC3E}">
        <p14:creationId xmlns:p14="http://schemas.microsoft.com/office/powerpoint/2010/main" val="773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E457-125C-83E0-E77A-6028244A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US" sz="3600" dirty="0"/>
              <a:t>Example: Graphing Supply/Demand from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7CE06A-62D8-E5C2-B64E-F15EED195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54244"/>
              </p:ext>
            </p:extLst>
          </p:nvPr>
        </p:nvGraphicFramePr>
        <p:xfrm>
          <a:off x="838200" y="118110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976522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16937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271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 (q) in thousands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Supply (q) in thousands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(price)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76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83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6614"/>
                  </a:ext>
                </a:extLst>
              </a:tr>
            </a:tbl>
          </a:graphicData>
        </a:graphic>
      </p:graphicFrame>
      <p:pic>
        <p:nvPicPr>
          <p:cNvPr id="8" name="Picture 7" descr="Chart, line chart">
            <a:extLst>
              <a:ext uri="{FF2B5EF4-FFF2-40B4-BE49-F238E27FC236}">
                <a16:creationId xmlns:a16="http://schemas.microsoft.com/office/drawing/2014/main" id="{EF2855AF-7E02-2EFE-A11E-D97C0D77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89" y="2523685"/>
            <a:ext cx="8399696" cy="37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216EF-003C-75E9-2DBF-494B2649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– Extrapolation &amp;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716C-BC54-6CB2-5F8D-B7FAA68D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 a blank Excel sheet and enter the following data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3C98906F-1AEE-369E-9066-D008A41D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8" y="489204"/>
            <a:ext cx="4038610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0DC-4CD7-42AE-25C3-28752CCE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>
            <a:normAutofit/>
          </a:bodyPr>
          <a:lstStyle/>
          <a:p>
            <a:r>
              <a:rPr lang="en-US" sz="2800" dirty="0"/>
              <a:t>The Regression Line – Graph and Equation</a:t>
            </a:r>
          </a:p>
        </p:txBody>
      </p:sp>
      <p:pic>
        <p:nvPicPr>
          <p:cNvPr id="4" name="Online Media 3" title="Math 422 Regression Equation">
            <a:hlinkClick r:id="" action="ppaction://media"/>
            <a:extLst>
              <a:ext uri="{FF2B5EF4-FFF2-40B4-BE49-F238E27FC236}">
                <a16:creationId xmlns:a16="http://schemas.microsoft.com/office/drawing/2014/main" id="{F7EF661A-7A44-BF43-CA65-1AD844257A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3611" y="1469204"/>
            <a:ext cx="8369539" cy="47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FAE3E747-0BAB-1887-A850-3EA171F9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1" r="716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2C6B-3E22-FCE9-C9A7-1FCEB690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Interpolation: Finding 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3B92-2065-250B-A03C-2918E4471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Our dataset is missing the year 1997</a:t>
            </a:r>
          </a:p>
          <a:p>
            <a:r>
              <a:rPr lang="en-US" sz="2000"/>
              <a:t>How many years after 1994 is that? (This is x)</a:t>
            </a:r>
          </a:p>
          <a:p>
            <a:r>
              <a:rPr lang="en-US" sz="2000"/>
              <a:t>Use the equation found from our data/regression to calculate demand</a:t>
            </a:r>
          </a:p>
          <a:p>
            <a:r>
              <a:rPr lang="en-US" sz="2000"/>
              <a:t>Y=2.2727x + 118.59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10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6CA3FD57-5FE5-CDEE-1E5D-EE34E0F79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 r="498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03EB4-E312-E174-A2A5-EE32B4D3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Extrapolation: Predicting Future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56BE0-D378-396E-8249-9EA07C280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Can we use this model to predict the gasoline demand in 2008?</a:t>
            </a:r>
          </a:p>
          <a:p>
            <a:r>
              <a:rPr lang="en-US" sz="2000"/>
              <a:t>What about 2005?</a:t>
            </a:r>
          </a:p>
          <a:p>
            <a:r>
              <a:rPr lang="en-US" sz="2000"/>
              <a:t>Let’s do both… what would x be?</a:t>
            </a:r>
          </a:p>
          <a:p>
            <a:r>
              <a:rPr lang="en-US" sz="2000"/>
              <a:t>Use the equation y = 2.2727x + 118.59</a:t>
            </a:r>
          </a:p>
        </p:txBody>
      </p:sp>
    </p:spTree>
    <p:extLst>
      <p:ext uri="{BB962C8B-B14F-4D97-AF65-F5344CB8AC3E}">
        <p14:creationId xmlns:p14="http://schemas.microsoft.com/office/powerpoint/2010/main" val="28939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D18C692-E646-832E-203A-E9FCB33218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66" y="456934"/>
            <a:ext cx="2167431" cy="5521414"/>
          </a:xfrm>
          <a:prstGeom prst="rect">
            <a:avLst/>
          </a:prstGeom>
        </p:spPr>
      </p:pic>
      <p:sp>
        <p:nvSpPr>
          <p:cNvPr id="26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EA992-514F-3767-451A-F9AC1505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841" y="643465"/>
            <a:ext cx="5840770" cy="16935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far off were we?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322C5-DC9A-63F3-F351-EB30802A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2840" y="2435267"/>
            <a:ext cx="5840770" cy="308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Subtract the actual (observed) value minus your predicted value (expected)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This is the “error” (we call the error data “residuals”)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can you conclude about the efficacy of the model that was based only on partial data?</a:t>
            </a:r>
          </a:p>
        </p:txBody>
      </p:sp>
    </p:spTree>
    <p:extLst>
      <p:ext uri="{BB962C8B-B14F-4D97-AF65-F5344CB8AC3E}">
        <p14:creationId xmlns:p14="http://schemas.microsoft.com/office/powerpoint/2010/main" val="381486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35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1FBD-A52A-03A6-B60F-A92A174C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Gasoline Demand in the U.S.</a:t>
            </a:r>
          </a:p>
        </p:txBody>
      </p:sp>
      <p:pic>
        <p:nvPicPr>
          <p:cNvPr id="7" name="Content Placeholder 6" descr="Chart, line chart">
            <a:extLst>
              <a:ext uri="{FF2B5EF4-FFF2-40B4-BE49-F238E27FC236}">
                <a16:creationId xmlns:a16="http://schemas.microsoft.com/office/drawing/2014/main" id="{0E49BBF1-F78A-BA06-474F-99F2A259F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7924" b="-1"/>
          <a:stretch/>
        </p:blipFill>
        <p:spPr>
          <a:xfrm>
            <a:off x="4032514" y="800065"/>
            <a:ext cx="6927223" cy="547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ED8E5-F966-13CB-782C-A52DA4974B4C}"/>
              </a:ext>
            </a:extLst>
          </p:cNvPr>
          <p:cNvSpPr txBox="1"/>
          <p:nvPr/>
        </p:nvSpPr>
        <p:spPr>
          <a:xfrm>
            <a:off x="6441897" y="4460472"/>
            <a:ext cx="459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data support a “linear model” in the years 1990 to 2004? Discuss why or why not. What about beyond 2004 to the present time? Discuss why or why not.</a:t>
            </a:r>
          </a:p>
        </p:txBody>
      </p:sp>
    </p:spTree>
    <p:extLst>
      <p:ext uri="{BB962C8B-B14F-4D97-AF65-F5344CB8AC3E}">
        <p14:creationId xmlns:p14="http://schemas.microsoft.com/office/powerpoint/2010/main" val="62338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258</Words>
  <Application>Microsoft Macintosh PowerPoint</Application>
  <PresentationFormat>Widescreen</PresentationFormat>
  <Paragraphs>34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Modeling with Linear Functions</vt:lpstr>
      <vt:lpstr>Supply and Demand</vt:lpstr>
      <vt:lpstr>Example: Graphing Supply/Demand from data</vt:lpstr>
      <vt:lpstr>Regression – Extrapolation &amp; Interpolation</vt:lpstr>
      <vt:lpstr>The Regression Line – Graph and Equation</vt:lpstr>
      <vt:lpstr>Interpolation: Finding missing data </vt:lpstr>
      <vt:lpstr>Extrapolation: Predicting Future Data</vt:lpstr>
      <vt:lpstr>How far off were we?</vt:lpstr>
      <vt:lpstr>Gasoline Demand in the U.S.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Rudis</dc:creator>
  <cp:lastModifiedBy>Bob Rudis</cp:lastModifiedBy>
  <cp:revision>3</cp:revision>
  <dcterms:created xsi:type="dcterms:W3CDTF">2022-09-12T22:02:25Z</dcterms:created>
  <dcterms:modified xsi:type="dcterms:W3CDTF">2024-07-11T17:07:23Z</dcterms:modified>
</cp:coreProperties>
</file>