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6858000" cx="12192000"/>
  <p:notesSz cx="6858000" cy="9144000"/>
  <p:embeddedFontLst>
    <p:embeddedFont>
      <p:font typeface="Josefin Slab"/>
      <p:regular r:id="rId31"/>
      <p:bold r:id="rId32"/>
      <p:italic r:id="rId33"/>
      <p:boldItalic r:id="rId34"/>
    </p:embeddedFont>
    <p:embeddedFont>
      <p:font typeface="Staatliches"/>
      <p:regular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Anaheim"/>
      <p:regular r:id="rId40"/>
    </p:embeddedFont>
    <p:embeddedFont>
      <p:font typeface="Quattrocento Sans"/>
      <p:regular r:id="rId41"/>
      <p:bold r:id="rId42"/>
      <p:italic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01">
          <p15:clr>
            <a:srgbClr val="A4A3A4"/>
          </p15:clr>
        </p15:guide>
        <p15:guide id="2" pos="41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CC5B66-27ED-4AEA-94FC-2C88DEC7EF5D}">
  <a:tblStyle styleId="{AECC5B66-27ED-4AEA-94FC-2C88DEC7EF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F79D350-5D7F-4FD2-9D64-36328C0FEF40}" styleName="Table_1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01" orient="horz"/>
        <p:guide pos="419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naheim-regular.fntdata"/><Relationship Id="rId20" Type="http://schemas.openxmlformats.org/officeDocument/2006/relationships/slide" Target="slides/slide13.xml"/><Relationship Id="rId42" Type="http://schemas.openxmlformats.org/officeDocument/2006/relationships/font" Target="fonts/QuattrocentoSans-bold.fntdata"/><Relationship Id="rId41" Type="http://schemas.openxmlformats.org/officeDocument/2006/relationships/font" Target="fonts/QuattrocentoSans-regular.fntdata"/><Relationship Id="rId22" Type="http://schemas.openxmlformats.org/officeDocument/2006/relationships/slide" Target="slides/slide15.xml"/><Relationship Id="rId44" Type="http://schemas.openxmlformats.org/officeDocument/2006/relationships/font" Target="fonts/QuattrocentoSans-boldItalic.fntdata"/><Relationship Id="rId21" Type="http://schemas.openxmlformats.org/officeDocument/2006/relationships/slide" Target="slides/slide14.xml"/><Relationship Id="rId43" Type="http://schemas.openxmlformats.org/officeDocument/2006/relationships/font" Target="fonts/QuattrocentoSans-italic.fntdata"/><Relationship Id="rId24" Type="http://schemas.openxmlformats.org/officeDocument/2006/relationships/slide" Target="slides/slide17.xml"/><Relationship Id="rId46" Type="http://schemas.openxmlformats.org/officeDocument/2006/relationships/font" Target="fonts/OpenSans-bold.fntdata"/><Relationship Id="rId23" Type="http://schemas.openxmlformats.org/officeDocument/2006/relationships/slide" Target="slides/slide16.xml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18.xml"/><Relationship Id="rId47" Type="http://schemas.openxmlformats.org/officeDocument/2006/relationships/font" Target="fonts/OpenSans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JosefinSlab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JosefinSlab-italic.fntdata"/><Relationship Id="rId10" Type="http://schemas.openxmlformats.org/officeDocument/2006/relationships/slide" Target="slides/slide3.xml"/><Relationship Id="rId32" Type="http://schemas.openxmlformats.org/officeDocument/2006/relationships/font" Target="fonts/JosefinSlab-bold.fntdata"/><Relationship Id="rId13" Type="http://schemas.openxmlformats.org/officeDocument/2006/relationships/slide" Target="slides/slide6.xml"/><Relationship Id="rId35" Type="http://schemas.openxmlformats.org/officeDocument/2006/relationships/font" Target="fonts/Staatliches-regular.fntdata"/><Relationship Id="rId12" Type="http://schemas.openxmlformats.org/officeDocument/2006/relationships/slide" Target="slides/slide5.xml"/><Relationship Id="rId34" Type="http://schemas.openxmlformats.org/officeDocument/2006/relationships/font" Target="fonts/JosefinSlab-boldItalic.fntdata"/><Relationship Id="rId15" Type="http://schemas.openxmlformats.org/officeDocument/2006/relationships/slide" Target="slides/slide8.xml"/><Relationship Id="rId37" Type="http://schemas.openxmlformats.org/officeDocument/2006/relationships/font" Target="fonts/Roboto-bold.fntdata"/><Relationship Id="rId14" Type="http://schemas.openxmlformats.org/officeDocument/2006/relationships/slide" Target="slides/slide7.xml"/><Relationship Id="rId36" Type="http://schemas.openxmlformats.org/officeDocument/2006/relationships/font" Target="fonts/Roboto-regular.fntdata"/><Relationship Id="rId17" Type="http://schemas.openxmlformats.org/officeDocument/2006/relationships/slide" Target="slides/slide10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9.xml"/><Relationship Id="rId38" Type="http://schemas.openxmlformats.org/officeDocument/2006/relationships/font" Target="fonts/Roboto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3893458b1_0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53893458b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4" name="Google Shape;334;g253893458b1_0_2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53893458b1_0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253893458b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4" name="Google Shape;354;g253893458b1_0_1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539b75a7b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2539b75a7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Form of data augmentation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randomly masking out regions of the input data during training.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improve the robustness and generalization ability of the network.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prevent the network from relying too heavily on specific local features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g2539b75a7bb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53893458b1_0_2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253893458b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6" name="Google Shape;396;g253893458b1_0_2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53893458b1_0_2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53893458b1_0_2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253893458b1_0_2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4b96b2cdd8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24b96b2cdd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2" name="Google Shape;422;g24b96b2cdd8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53893458b1_0_2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53893458b1_0_2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437" name="Google Shape;437;g253893458b1_0_2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/>
              <a:t>Results are good, as we mentioned above the fact that we trained each model in a different part of the dataset show us how each model learn different features and we created a more generalized model</a:t>
            </a:r>
            <a:endParaRPr/>
          </a:p>
        </p:txBody>
      </p:sp>
      <p:sp>
        <p:nvSpPr>
          <p:cNvPr id="447" name="Google Shape;44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53893458b1_0_3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53893458b1_0_3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Symmetric conf. Matrix suggest </a:t>
            </a:r>
            <a:r>
              <a:rPr lang="en-IN"/>
              <a:t>that the model is making accurate predictions for each class without any significant bias towards a particular category.</a:t>
            </a:r>
            <a:endParaRPr/>
          </a:p>
        </p:txBody>
      </p:sp>
      <p:sp>
        <p:nvSpPr>
          <p:cNvPr id="504" name="Google Shape;504;g253893458b1_0_3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4bc688a8bd_3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24bc688a8bd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15" name="Google Shape;515;g24bc688a8bd_3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6" name="Google Shape;19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4b5cb0e1d1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g24b5cb0e1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46" name="Google Shape;546;g24b5cb0e1d1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Quattrocento Sans"/>
                <a:ea typeface="Quattrocento Sans"/>
                <a:cs typeface="Quattrocento Sans"/>
                <a:sym typeface="Quattrocento Sans"/>
              </a:rPr>
              <a:t>Model run in parallel, 2 at a time on kaggle GPUs (SPEED/PERFORMANCE)</a:t>
            </a:r>
            <a:endParaRPr/>
          </a:p>
        </p:txBody>
      </p:sp>
      <p:sp>
        <p:nvSpPr>
          <p:cNvPr id="561" name="Google Shape;56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532128e423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g2532128e42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9" name="Google Shape;579;g2532128e423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94" name="Google Shape;59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4" name="Google Shape;22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9" name="Google Shape;23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1" name="Google Shape;25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3893458b1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253893458b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6" name="Google Shape;266;g253893458b1_0_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3893458b1_0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253893458b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4" name="Google Shape;274;g253893458b1_0_2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3893458b1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53893458b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g253893458b1_0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3893458b1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253893458b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4" name="Google Shape;304;g253893458b1_0_1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OPENING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10667" y="1400684"/>
            <a:ext cx="4331200" cy="32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Font typeface="Staatliches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10667" y="4399417"/>
            <a:ext cx="4435600" cy="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5"/>
          <p:cNvCxnSpPr/>
          <p:nvPr/>
        </p:nvCxnSpPr>
        <p:spPr>
          <a:xfrm>
            <a:off x="609600" y="6448926"/>
            <a:ext cx="10972657" cy="0"/>
          </a:xfrm>
          <a:prstGeom prst="straightConnector1">
            <a:avLst/>
          </a:prstGeom>
          <a:noFill/>
          <a:ln cap="flat" cmpd="sng" w="9525">
            <a:solidFill>
              <a:srgbClr val="D8D8D8">
                <a:alpha val="4941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5"/>
          <p:cNvSpPr/>
          <p:nvPr/>
        </p:nvSpPr>
        <p:spPr>
          <a:xfrm>
            <a:off x="5919490" y="6272463"/>
            <a:ext cx="352892" cy="35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609600" y="274639"/>
            <a:ext cx="10972657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5837722" y="6244057"/>
            <a:ext cx="516434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ctr"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taatliche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taatliche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taatliche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taatliche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taatliches"/>
              <a:buNone/>
              <a:defRPr b="0" i="0" sz="44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hyperlink" Target="https://www.researchgate.net/figure/Difference-between-InnerMove-and-Cutout-Two-images-are-placed-above-the-line-and-the_fig5_339865956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gif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7415100" y="488475"/>
            <a:ext cx="4485000" cy="5396400"/>
          </a:xfrm>
          <a:prstGeom prst="roundRect">
            <a:avLst>
              <a:gd fmla="val 573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7"/>
          <p:cNvSpPr txBox="1"/>
          <p:nvPr>
            <p:ph type="ctrTitle"/>
          </p:nvPr>
        </p:nvSpPr>
        <p:spPr>
          <a:xfrm>
            <a:off x="723625" y="-104675"/>
            <a:ext cx="68370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Font typeface="Staatliches"/>
              <a:buNone/>
            </a:pPr>
            <a:r>
              <a:rPr lang="en-IN" sz="3200">
                <a:solidFill>
                  <a:srgbClr val="434343"/>
                </a:solidFill>
              </a:rPr>
              <a:t>NNDL</a:t>
            </a:r>
            <a:r>
              <a:rPr lang="en-IN" sz="3200">
                <a:solidFill>
                  <a:srgbClr val="434343"/>
                </a:solidFill>
              </a:rPr>
              <a:t>@UNIPD</a:t>
            </a:r>
            <a:endParaRPr sz="3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700"/>
              <a:t>Ensembling CNN models </a:t>
            </a:r>
            <a:r>
              <a:rPr lang="en-IN" sz="4300">
                <a:solidFill>
                  <a:srgbClr val="999999"/>
                </a:solidFill>
              </a:rPr>
              <a:t>for 3D Object</a:t>
            </a:r>
            <a:endParaRPr sz="43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300">
                <a:solidFill>
                  <a:srgbClr val="999999"/>
                </a:solidFill>
              </a:rPr>
              <a:t>Classification based on Voxel Grid representation</a:t>
            </a:r>
            <a:r>
              <a:rPr lang="en-IN" sz="4700">
                <a:solidFill>
                  <a:srgbClr val="999999"/>
                </a:solidFill>
              </a:rPr>
              <a:t> </a:t>
            </a:r>
            <a:endParaRPr sz="4700">
              <a:solidFill>
                <a:srgbClr val="000000"/>
              </a:solidFill>
            </a:endParaRPr>
          </a:p>
        </p:txBody>
      </p:sp>
      <p:grpSp>
        <p:nvGrpSpPr>
          <p:cNvPr id="173" name="Google Shape;173;p27"/>
          <p:cNvGrpSpPr/>
          <p:nvPr/>
        </p:nvGrpSpPr>
        <p:grpSpPr>
          <a:xfrm>
            <a:off x="7535423" y="5171151"/>
            <a:ext cx="270784" cy="549501"/>
            <a:chOff x="7764635" y="2404362"/>
            <a:chExt cx="353565" cy="717489"/>
          </a:xfrm>
        </p:grpSpPr>
        <p:sp>
          <p:nvSpPr>
            <p:cNvPr id="174" name="Google Shape;174;p27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27"/>
          <p:cNvSpPr/>
          <p:nvPr/>
        </p:nvSpPr>
        <p:spPr>
          <a:xfrm>
            <a:off x="4671834" y="6407726"/>
            <a:ext cx="7945072" cy="6785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799825" y="4419600"/>
            <a:ext cx="24105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</a:pPr>
            <a:r>
              <a:rPr lang="en-IN" sz="2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D’Antimo </a:t>
            </a:r>
            <a:r>
              <a:rPr lang="en-IN" sz="2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Simone</a:t>
            </a:r>
            <a:r>
              <a:rPr baseline="30000" lang="en-IN" sz="2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</a:t>
            </a:r>
            <a:endParaRPr sz="20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</a:pPr>
            <a:r>
              <a:rPr b="0" i="0" lang="en-IN" sz="20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</a:t>
            </a:r>
            <a:r>
              <a:rPr b="0" i="0" lang="en-IN" sz="20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ingh </a:t>
            </a:r>
            <a:r>
              <a:rPr lang="en-IN" sz="2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Harjot</a:t>
            </a:r>
            <a:r>
              <a:rPr baseline="30000" lang="en-IN" sz="2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</a:t>
            </a:r>
            <a:endParaRPr sz="20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799832" y="4132091"/>
            <a:ext cx="3068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Authors</a:t>
            </a:r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723628" y="5721119"/>
            <a:ext cx="31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IN" sz="2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</a:t>
            </a:r>
            <a:r>
              <a:rPr b="0" i="0" lang="en-IN" sz="18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The University of Padua</a:t>
            </a:r>
            <a:endParaRPr/>
          </a:p>
        </p:txBody>
      </p:sp>
      <p:cxnSp>
        <p:nvCxnSpPr>
          <p:cNvPr id="180" name="Google Shape;180;p27"/>
          <p:cNvCxnSpPr/>
          <p:nvPr/>
        </p:nvCxnSpPr>
        <p:spPr>
          <a:xfrm>
            <a:off x="3012900" y="4458500"/>
            <a:ext cx="0" cy="63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27"/>
          <p:cNvSpPr txBox="1"/>
          <p:nvPr/>
        </p:nvSpPr>
        <p:spPr>
          <a:xfrm>
            <a:off x="2936700" y="4416150"/>
            <a:ext cx="4554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</a:pPr>
            <a:r>
              <a:rPr lang="en-IN" sz="2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simone.dantimo</a:t>
            </a:r>
            <a:r>
              <a:rPr lang="en-IN" sz="2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@studenti.unipd.it</a:t>
            </a:r>
            <a:endParaRPr sz="20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</a:pPr>
            <a:r>
              <a:rPr lang="en-IN" sz="2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harjot.singh@studenti.unipd.it</a:t>
            </a:r>
            <a:endParaRPr sz="20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</a:pPr>
            <a:r>
              <a:t/>
            </a:r>
            <a:endParaRPr sz="20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875" y="610525"/>
            <a:ext cx="4147950" cy="5137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27"/>
          <p:cNvGrpSpPr/>
          <p:nvPr/>
        </p:nvGrpSpPr>
        <p:grpSpPr>
          <a:xfrm>
            <a:off x="6696599" y="5023375"/>
            <a:ext cx="4987025" cy="1338912"/>
            <a:chOff x="6772799" y="4870975"/>
            <a:chExt cx="4987025" cy="1338912"/>
          </a:xfrm>
        </p:grpSpPr>
        <p:grpSp>
          <p:nvGrpSpPr>
            <p:cNvPr id="184" name="Google Shape;184;p27"/>
            <p:cNvGrpSpPr/>
            <p:nvPr/>
          </p:nvGrpSpPr>
          <p:grpSpPr>
            <a:xfrm>
              <a:off x="6772799" y="4870975"/>
              <a:ext cx="4619370" cy="1338912"/>
              <a:chOff x="5912826" y="4800156"/>
              <a:chExt cx="4619370" cy="1338912"/>
            </a:xfrm>
          </p:grpSpPr>
          <p:sp>
            <p:nvSpPr>
              <p:cNvPr id="185" name="Google Shape;185;p27"/>
              <p:cNvSpPr/>
              <p:nvPr/>
            </p:nvSpPr>
            <p:spPr>
              <a:xfrm>
                <a:off x="6035554" y="4800156"/>
                <a:ext cx="4496642" cy="1240584"/>
              </a:xfrm>
              <a:custGeom>
                <a:rect b="b" l="l" r="r" t="t"/>
                <a:pathLst>
                  <a:path extrusionOk="0" h="15301" w="35998"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lnTo>
                      <a:pt x="1" y="14413"/>
                    </a:lnTo>
                    <a:cubicBezTo>
                      <a:pt x="1" y="14903"/>
                      <a:pt x="398" y="15300"/>
                      <a:pt x="888" y="15300"/>
                    </a:cubicBezTo>
                    <a:lnTo>
                      <a:pt x="35110" y="15300"/>
                    </a:lnTo>
                    <a:cubicBezTo>
                      <a:pt x="35600" y="15300"/>
                      <a:pt x="35998" y="14903"/>
                      <a:pt x="35998" y="14413"/>
                    </a:cubicBezTo>
                    <a:lnTo>
                      <a:pt x="35998" y="887"/>
                    </a:lnTo>
                    <a:cubicBezTo>
                      <a:pt x="35998" y="398"/>
                      <a:pt x="35600" y="1"/>
                      <a:pt x="351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6166352" y="5148057"/>
                <a:ext cx="321071" cy="378880"/>
              </a:xfrm>
              <a:custGeom>
                <a:rect b="b" l="l" r="r" t="t"/>
                <a:pathLst>
                  <a:path extrusionOk="0" h="4673" w="3960">
                    <a:moveTo>
                      <a:pt x="3938" y="1"/>
                    </a:moveTo>
                    <a:cubicBezTo>
                      <a:pt x="3025" y="5"/>
                      <a:pt x="2093" y="368"/>
                      <a:pt x="1381" y="997"/>
                    </a:cubicBezTo>
                    <a:cubicBezTo>
                      <a:pt x="538" y="1741"/>
                      <a:pt x="0" y="2859"/>
                      <a:pt x="145" y="4214"/>
                    </a:cubicBezTo>
                    <a:cubicBezTo>
                      <a:pt x="163" y="4357"/>
                      <a:pt x="184" y="4511"/>
                      <a:pt x="219" y="4664"/>
                    </a:cubicBezTo>
                    <a:lnTo>
                      <a:pt x="219" y="4672"/>
                    </a:lnTo>
                    <a:lnTo>
                      <a:pt x="3959" y="3833"/>
                    </a:lnTo>
                    <a:lnTo>
                      <a:pt x="3959" y="3104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6200323" y="5489962"/>
                <a:ext cx="607116" cy="311180"/>
              </a:xfrm>
              <a:custGeom>
                <a:rect b="b" l="l" r="r" t="t"/>
                <a:pathLst>
                  <a:path extrusionOk="0" h="3838" w="7488">
                    <a:moveTo>
                      <a:pt x="3742" y="1"/>
                    </a:moveTo>
                    <a:lnTo>
                      <a:pt x="1" y="844"/>
                    </a:lnTo>
                    <a:cubicBezTo>
                      <a:pt x="385" y="2558"/>
                      <a:pt x="1915" y="3838"/>
                      <a:pt x="3742" y="3838"/>
                    </a:cubicBezTo>
                    <a:cubicBezTo>
                      <a:pt x="5577" y="3838"/>
                      <a:pt x="7112" y="2544"/>
                      <a:pt x="7487" y="818"/>
                    </a:cubicBezTo>
                    <a:lnTo>
                      <a:pt x="3746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7852871" y="5131084"/>
                <a:ext cx="1540737" cy="69808"/>
              </a:xfrm>
              <a:custGeom>
                <a:rect b="b" l="l" r="r" t="t"/>
                <a:pathLst>
                  <a:path extrusionOk="0" h="861" w="19003">
                    <a:moveTo>
                      <a:pt x="1" y="1"/>
                    </a:moveTo>
                    <a:lnTo>
                      <a:pt x="1" y="861"/>
                    </a:lnTo>
                    <a:lnTo>
                      <a:pt x="19003" y="861"/>
                    </a:lnTo>
                    <a:lnTo>
                      <a:pt x="19003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7852871" y="5313585"/>
                <a:ext cx="1540737" cy="69890"/>
              </a:xfrm>
              <a:custGeom>
                <a:rect b="b" l="l" r="r" t="t"/>
                <a:pathLst>
                  <a:path extrusionOk="0" h="862" w="19003">
                    <a:moveTo>
                      <a:pt x="1" y="0"/>
                    </a:moveTo>
                    <a:lnTo>
                      <a:pt x="1" y="861"/>
                    </a:lnTo>
                    <a:lnTo>
                      <a:pt x="19003" y="861"/>
                    </a:lnTo>
                    <a:lnTo>
                      <a:pt x="19003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 flipH="1">
                <a:off x="6519712" y="5148057"/>
                <a:ext cx="321071" cy="378880"/>
              </a:xfrm>
              <a:custGeom>
                <a:rect b="b" l="l" r="r" t="t"/>
                <a:pathLst>
                  <a:path extrusionOk="0" h="4673" w="3960">
                    <a:moveTo>
                      <a:pt x="3938" y="1"/>
                    </a:moveTo>
                    <a:cubicBezTo>
                      <a:pt x="3025" y="5"/>
                      <a:pt x="2093" y="368"/>
                      <a:pt x="1381" y="997"/>
                    </a:cubicBezTo>
                    <a:cubicBezTo>
                      <a:pt x="538" y="1741"/>
                      <a:pt x="0" y="2859"/>
                      <a:pt x="145" y="4214"/>
                    </a:cubicBezTo>
                    <a:cubicBezTo>
                      <a:pt x="163" y="4357"/>
                      <a:pt x="184" y="4511"/>
                      <a:pt x="219" y="4664"/>
                    </a:cubicBezTo>
                    <a:lnTo>
                      <a:pt x="219" y="4672"/>
                    </a:lnTo>
                    <a:lnTo>
                      <a:pt x="3959" y="3833"/>
                    </a:lnTo>
                    <a:lnTo>
                      <a:pt x="3959" y="3104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912826" y="4948800"/>
                <a:ext cx="4538491" cy="1190268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" name="Google Shape;192;p27"/>
            <p:cNvSpPr txBox="1"/>
            <p:nvPr/>
          </p:nvSpPr>
          <p:spPr>
            <a:xfrm>
              <a:off x="7748291" y="5570269"/>
              <a:ext cx="40115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/>
          <p:nvPr>
            <p:ph type="title"/>
          </p:nvPr>
        </p:nvSpPr>
        <p:spPr>
          <a:xfrm>
            <a:off x="611029" y="274639"/>
            <a:ext cx="10969800" cy="71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9800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</a:pPr>
            <a:r>
              <a:rPr lang="en-IN">
                <a:solidFill>
                  <a:srgbClr val="3F3F3F"/>
                </a:solidFill>
              </a:rPr>
              <a:t>Data </a:t>
            </a:r>
            <a:r>
              <a:rPr lang="en-IN">
                <a:solidFill>
                  <a:schemeClr val="accent1"/>
                </a:solidFill>
              </a:rPr>
              <a:t>preparation</a:t>
            </a:r>
            <a:endParaRPr b="1">
              <a:solidFill>
                <a:srgbClr val="3F3F3F"/>
              </a:solidFill>
            </a:endParaRPr>
          </a:p>
        </p:txBody>
      </p:sp>
      <p:sp>
        <p:nvSpPr>
          <p:cNvPr id="337" name="Google Shape;337;p36"/>
          <p:cNvSpPr txBox="1"/>
          <p:nvPr>
            <p:ph idx="12" type="sldNum"/>
          </p:nvPr>
        </p:nvSpPr>
        <p:spPr>
          <a:xfrm>
            <a:off x="5837790" y="6244057"/>
            <a:ext cx="51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fld id="{00000000-1234-1234-1234-123412341234}" type="slidenum">
              <a:rPr lang="en-IN">
                <a:latin typeface="Anaheim"/>
                <a:ea typeface="Anaheim"/>
                <a:cs typeface="Anaheim"/>
                <a:sym typeface="Anaheim"/>
              </a:rPr>
              <a:t>‹#›</a:t>
            </a:fld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38" name="Google Shape;338;p36"/>
          <p:cNvGrpSpPr/>
          <p:nvPr/>
        </p:nvGrpSpPr>
        <p:grpSpPr>
          <a:xfrm>
            <a:off x="894535" y="2398650"/>
            <a:ext cx="4793616" cy="603000"/>
            <a:chOff x="701247" y="4832575"/>
            <a:chExt cx="4793616" cy="603000"/>
          </a:xfrm>
        </p:grpSpPr>
        <p:sp>
          <p:nvSpPr>
            <p:cNvPr id="339" name="Google Shape;339;p36"/>
            <p:cNvSpPr txBox="1"/>
            <p:nvPr/>
          </p:nvSpPr>
          <p:spPr>
            <a:xfrm>
              <a:off x="1359363" y="4954750"/>
              <a:ext cx="4135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Focus</a:t>
              </a:r>
              <a:r>
                <a:rPr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 on making the </a:t>
              </a:r>
              <a:r>
                <a:rPr b="1"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dataset IID</a:t>
              </a:r>
              <a:endParaRPr b="1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701247" y="4832575"/>
              <a:ext cx="603000" cy="603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 b="1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341" name="Google Shape;341;p36"/>
          <p:cNvGrpSpPr/>
          <p:nvPr/>
        </p:nvGrpSpPr>
        <p:grpSpPr>
          <a:xfrm>
            <a:off x="868585" y="3297250"/>
            <a:ext cx="4819553" cy="708000"/>
            <a:chOff x="701247" y="4780088"/>
            <a:chExt cx="4819553" cy="708000"/>
          </a:xfrm>
        </p:grpSpPr>
        <p:sp>
          <p:nvSpPr>
            <p:cNvPr id="342" name="Google Shape;342;p36"/>
            <p:cNvSpPr txBox="1"/>
            <p:nvPr/>
          </p:nvSpPr>
          <p:spPr>
            <a:xfrm>
              <a:off x="1402100" y="4780088"/>
              <a:ext cx="4118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N Rotations, </a:t>
              </a:r>
              <a:r>
                <a:rPr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depending on their initial distribution</a:t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701247" y="4832575"/>
              <a:ext cx="603000" cy="603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2</a:t>
              </a:r>
              <a:endParaRPr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aphicFrame>
        <p:nvGraphicFramePr>
          <p:cNvPr id="344" name="Google Shape;344;p36"/>
          <p:cNvGraphicFramePr/>
          <p:nvPr/>
        </p:nvGraphicFramePr>
        <p:xfrm>
          <a:off x="1578125" y="41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{AECC5B66-27ED-4AEA-94FC-2C88DEC7EF5D}</a:tableStyleId>
              </a:tblPr>
              <a:tblGrid>
                <a:gridCol w="1094275"/>
                <a:gridCol w="2430000"/>
              </a:tblGrid>
              <a:tr h="38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Rotations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Classes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bed, chair, monitor, sofa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table, toilet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desk, dresser, night_stand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bathtub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45" name="Google Shape;3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150" y="2439545"/>
            <a:ext cx="5743027" cy="346600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6"/>
          <p:cNvSpPr/>
          <p:nvPr/>
        </p:nvSpPr>
        <p:spPr>
          <a:xfrm>
            <a:off x="796325" y="1310150"/>
            <a:ext cx="10338000" cy="4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"/>
          <p:cNvSpPr/>
          <p:nvPr/>
        </p:nvSpPr>
        <p:spPr>
          <a:xfrm>
            <a:off x="3567525" y="1316600"/>
            <a:ext cx="2520600" cy="484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3F3F3F"/>
                </a:solidFill>
              </a:rPr>
              <a:t>AUGMENTATION</a:t>
            </a:r>
            <a:endParaRPr b="1" sz="1800">
              <a:solidFill>
                <a:srgbClr val="3F3F3F"/>
              </a:solidFill>
            </a:endParaRPr>
          </a:p>
        </p:txBody>
      </p:sp>
      <p:sp>
        <p:nvSpPr>
          <p:cNvPr id="348" name="Google Shape;348;p36"/>
          <p:cNvSpPr/>
          <p:nvPr/>
        </p:nvSpPr>
        <p:spPr>
          <a:xfrm>
            <a:off x="894525" y="1316600"/>
            <a:ext cx="2520600" cy="484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A5A5A5"/>
                </a:solidFill>
              </a:rPr>
              <a:t>VOXELIZATION</a:t>
            </a:r>
            <a:endParaRPr sz="1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6"/>
          <p:cNvSpPr/>
          <p:nvPr/>
        </p:nvSpPr>
        <p:spPr>
          <a:xfrm>
            <a:off x="3116309" y="1316600"/>
            <a:ext cx="600300" cy="484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A5A5A5"/>
                </a:solidFill>
              </a:rPr>
              <a:t>&gt;</a:t>
            </a:r>
            <a:endParaRPr sz="1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6"/>
          <p:cNvSpPr/>
          <p:nvPr/>
        </p:nvSpPr>
        <p:spPr>
          <a:xfrm>
            <a:off x="5817572" y="1316600"/>
            <a:ext cx="600300" cy="484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A5A5A5"/>
                </a:solidFill>
              </a:rPr>
              <a:t>&gt;</a:t>
            </a:r>
            <a:endParaRPr sz="1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>
            <p:ph type="title"/>
          </p:nvPr>
        </p:nvSpPr>
        <p:spPr>
          <a:xfrm>
            <a:off x="611029" y="274639"/>
            <a:ext cx="10969800" cy="71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9800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</a:pPr>
            <a:r>
              <a:rPr lang="en-IN">
                <a:solidFill>
                  <a:srgbClr val="3F3F3F"/>
                </a:solidFill>
              </a:rPr>
              <a:t>Data </a:t>
            </a:r>
            <a:r>
              <a:rPr lang="en-IN">
                <a:solidFill>
                  <a:schemeClr val="accent1"/>
                </a:solidFill>
              </a:rPr>
              <a:t>preparation</a:t>
            </a:r>
            <a:endParaRPr b="1">
              <a:solidFill>
                <a:srgbClr val="3F3F3F"/>
              </a:solidFill>
            </a:endParaRPr>
          </a:p>
        </p:txBody>
      </p:sp>
      <p:sp>
        <p:nvSpPr>
          <p:cNvPr id="357" name="Google Shape;357;p37"/>
          <p:cNvSpPr txBox="1"/>
          <p:nvPr>
            <p:ph idx="12" type="sldNum"/>
          </p:nvPr>
        </p:nvSpPr>
        <p:spPr>
          <a:xfrm>
            <a:off x="5837790" y="6244057"/>
            <a:ext cx="51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fld id="{00000000-1234-1234-1234-123412341234}" type="slidenum">
              <a:rPr lang="en-IN">
                <a:latin typeface="Anaheim"/>
                <a:ea typeface="Anaheim"/>
                <a:cs typeface="Anaheim"/>
                <a:sym typeface="Anaheim"/>
              </a:rPr>
              <a:t>‹#›</a:t>
            </a:fld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58" name="Google Shape;358;p37"/>
          <p:cNvGrpSpPr/>
          <p:nvPr/>
        </p:nvGrpSpPr>
        <p:grpSpPr>
          <a:xfrm>
            <a:off x="894535" y="2346150"/>
            <a:ext cx="5903890" cy="708000"/>
            <a:chOff x="701247" y="4780075"/>
            <a:chExt cx="5903890" cy="708000"/>
          </a:xfrm>
        </p:grpSpPr>
        <p:sp>
          <p:nvSpPr>
            <p:cNvPr id="359" name="Google Shape;359;p37"/>
            <p:cNvSpPr txBox="1"/>
            <p:nvPr/>
          </p:nvSpPr>
          <p:spPr>
            <a:xfrm>
              <a:off x="1358137" y="4780075"/>
              <a:ext cx="5247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Focus</a:t>
              </a:r>
              <a:r>
                <a:rPr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 on making the </a:t>
              </a:r>
              <a:r>
                <a:rPr b="1"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dataset ready for the ENSEMBLE models</a:t>
              </a:r>
              <a:endParaRPr b="1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701247" y="4832575"/>
              <a:ext cx="603000" cy="603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 b="1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361" name="Google Shape;361;p37"/>
          <p:cNvGrpSpPr/>
          <p:nvPr/>
        </p:nvGrpSpPr>
        <p:grpSpPr>
          <a:xfrm>
            <a:off x="868585" y="3297250"/>
            <a:ext cx="8100075" cy="1015800"/>
            <a:chOff x="701247" y="4780088"/>
            <a:chExt cx="8100075" cy="1015800"/>
          </a:xfrm>
        </p:grpSpPr>
        <p:sp>
          <p:nvSpPr>
            <p:cNvPr id="362" name="Google Shape;362;p37"/>
            <p:cNvSpPr txBox="1"/>
            <p:nvPr/>
          </p:nvSpPr>
          <p:spPr>
            <a:xfrm>
              <a:off x="1402122" y="4780088"/>
              <a:ext cx="73992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Each weak model should learn </a:t>
              </a:r>
              <a:endParaRPr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000"/>
                <a:buFont typeface="Anaheim"/>
                <a:buChar char="●"/>
              </a:pPr>
              <a:r>
                <a:rPr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w</a:t>
              </a:r>
              <a:r>
                <a:rPr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ell </a:t>
              </a:r>
              <a:r>
                <a:rPr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on their part of the dataset</a:t>
              </a:r>
              <a:endParaRPr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000"/>
                <a:buFont typeface="Anaheim"/>
                <a:buChar char="●"/>
              </a:pPr>
              <a:r>
                <a:rPr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some information on data of other models.</a:t>
              </a:r>
              <a:endParaRPr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701247" y="4832575"/>
              <a:ext cx="603000" cy="603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2</a:t>
              </a:r>
              <a:endParaRPr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pic>
        <p:nvPicPr>
          <p:cNvPr id="364" name="Google Shape;364;p37"/>
          <p:cNvPicPr preferRelativeResize="0"/>
          <p:nvPr/>
        </p:nvPicPr>
        <p:blipFill rotWithShape="1">
          <a:blip r:embed="rId3">
            <a:alphaModFix/>
          </a:blip>
          <a:srcRect b="0" l="50367" r="0" t="0"/>
          <a:stretch/>
        </p:blipFill>
        <p:spPr>
          <a:xfrm>
            <a:off x="7237324" y="2498550"/>
            <a:ext cx="3896999" cy="28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7"/>
          <p:cNvSpPr/>
          <p:nvPr/>
        </p:nvSpPr>
        <p:spPr>
          <a:xfrm>
            <a:off x="796325" y="1310150"/>
            <a:ext cx="10338000" cy="4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3567525" y="1316600"/>
            <a:ext cx="2520600" cy="484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A5A5A5"/>
                </a:solidFill>
              </a:rPr>
              <a:t>AUGMENTATION</a:t>
            </a:r>
            <a:endParaRPr sz="1800">
              <a:solidFill>
                <a:srgbClr val="A5A5A5"/>
              </a:solidFill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894525" y="1316600"/>
            <a:ext cx="2520600" cy="484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A5A5A5"/>
                </a:solidFill>
              </a:rPr>
              <a:t>VOXELIZATION</a:t>
            </a:r>
            <a:endParaRPr sz="1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3116309" y="1316600"/>
            <a:ext cx="600300" cy="484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A5A5A5"/>
                </a:solidFill>
              </a:rPr>
              <a:t>&gt;</a:t>
            </a:r>
            <a:endParaRPr sz="1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5817572" y="1316600"/>
            <a:ext cx="600300" cy="484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A5A5A5"/>
                </a:solidFill>
              </a:rPr>
              <a:t>&gt;</a:t>
            </a:r>
            <a:endParaRPr sz="1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6397975" y="1316600"/>
            <a:ext cx="2027100" cy="484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PARTITIONING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371" name="Google Shape;37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213" y="4345467"/>
            <a:ext cx="4064526" cy="1866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>
            <p:ph type="title"/>
          </p:nvPr>
        </p:nvSpPr>
        <p:spPr>
          <a:xfrm>
            <a:off x="611029" y="274639"/>
            <a:ext cx="10969800" cy="71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9800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</a:pPr>
            <a:r>
              <a:rPr lang="en-IN">
                <a:solidFill>
                  <a:srgbClr val="3F3F3F"/>
                </a:solidFill>
              </a:rPr>
              <a:t>Data </a:t>
            </a:r>
            <a:r>
              <a:rPr lang="en-IN">
                <a:solidFill>
                  <a:schemeClr val="accent1"/>
                </a:solidFill>
              </a:rPr>
              <a:t>preparation</a:t>
            </a:r>
            <a:endParaRPr b="1">
              <a:solidFill>
                <a:srgbClr val="3F3F3F"/>
              </a:solidFill>
            </a:endParaRPr>
          </a:p>
        </p:txBody>
      </p:sp>
      <p:sp>
        <p:nvSpPr>
          <p:cNvPr id="378" name="Google Shape;378;p38"/>
          <p:cNvSpPr txBox="1"/>
          <p:nvPr>
            <p:ph idx="12" type="sldNum"/>
          </p:nvPr>
        </p:nvSpPr>
        <p:spPr>
          <a:xfrm>
            <a:off x="5837790" y="6244057"/>
            <a:ext cx="51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fld id="{00000000-1234-1234-1234-123412341234}" type="slidenum">
              <a:rPr lang="en-IN">
                <a:latin typeface="Anaheim"/>
                <a:ea typeface="Anaheim"/>
                <a:cs typeface="Anaheim"/>
                <a:sym typeface="Anaheim"/>
              </a:rPr>
              <a:t>‹#›</a:t>
            </a:fld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79" name="Google Shape;379;p38"/>
          <p:cNvGrpSpPr/>
          <p:nvPr/>
        </p:nvGrpSpPr>
        <p:grpSpPr>
          <a:xfrm>
            <a:off x="894535" y="2398650"/>
            <a:ext cx="4793616" cy="830175"/>
            <a:chOff x="701247" y="4832575"/>
            <a:chExt cx="4793616" cy="830175"/>
          </a:xfrm>
        </p:grpSpPr>
        <p:sp>
          <p:nvSpPr>
            <p:cNvPr id="380" name="Google Shape;380;p38"/>
            <p:cNvSpPr txBox="1"/>
            <p:nvPr/>
          </p:nvSpPr>
          <p:spPr>
            <a:xfrm>
              <a:off x="1359363" y="4954750"/>
              <a:ext cx="41355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Masking Out </a:t>
              </a:r>
              <a:r>
                <a:rPr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a </a:t>
              </a:r>
              <a:r>
                <a:rPr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random </a:t>
              </a:r>
              <a:r>
                <a:rPr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portion of the input data</a:t>
              </a:r>
              <a:endParaRPr b="1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701247" y="4832575"/>
              <a:ext cx="603000" cy="603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 b="1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382" name="Google Shape;382;p38"/>
          <p:cNvSpPr/>
          <p:nvPr/>
        </p:nvSpPr>
        <p:spPr>
          <a:xfrm>
            <a:off x="796325" y="1310150"/>
            <a:ext cx="10338000" cy="4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"/>
          <p:cNvSpPr/>
          <p:nvPr/>
        </p:nvSpPr>
        <p:spPr>
          <a:xfrm>
            <a:off x="3567525" y="1316600"/>
            <a:ext cx="2520600" cy="484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A5A5A5"/>
                </a:solidFill>
              </a:rPr>
              <a:t>AUGMENTATION</a:t>
            </a:r>
            <a:endParaRPr sz="1800">
              <a:solidFill>
                <a:srgbClr val="A5A5A5"/>
              </a:solidFill>
            </a:endParaRPr>
          </a:p>
        </p:txBody>
      </p:sp>
      <p:sp>
        <p:nvSpPr>
          <p:cNvPr id="384" name="Google Shape;384;p38"/>
          <p:cNvSpPr/>
          <p:nvPr/>
        </p:nvSpPr>
        <p:spPr>
          <a:xfrm>
            <a:off x="894525" y="1316600"/>
            <a:ext cx="2520600" cy="484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A5A5A5"/>
                </a:solidFill>
              </a:rPr>
              <a:t>VOXELIZATION</a:t>
            </a:r>
            <a:endParaRPr sz="1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8"/>
          <p:cNvSpPr/>
          <p:nvPr/>
        </p:nvSpPr>
        <p:spPr>
          <a:xfrm>
            <a:off x="3116309" y="1316600"/>
            <a:ext cx="600300" cy="484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A5A5A5"/>
                </a:solidFill>
              </a:rPr>
              <a:t>&gt;</a:t>
            </a:r>
            <a:endParaRPr sz="1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5817572" y="1316600"/>
            <a:ext cx="600300" cy="484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A5A5A5"/>
                </a:solidFill>
              </a:rPr>
              <a:t>&gt;</a:t>
            </a:r>
            <a:endParaRPr sz="1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036" y="2560325"/>
            <a:ext cx="2735650" cy="29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8"/>
          <p:cNvSpPr/>
          <p:nvPr/>
        </p:nvSpPr>
        <p:spPr>
          <a:xfrm>
            <a:off x="6397975" y="1316588"/>
            <a:ext cx="2027100" cy="484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A5A5A5"/>
                </a:solidFill>
              </a:rPr>
              <a:t>PARTITIONING</a:t>
            </a:r>
            <a:endParaRPr sz="1800">
              <a:solidFill>
                <a:srgbClr val="A5A5A5"/>
              </a:solidFill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8606775" y="5640700"/>
            <a:ext cx="27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>
                <a:latin typeface="Quattrocento Sans"/>
                <a:ea typeface="Quattrocento Sans"/>
                <a:cs typeface="Quattrocento Sans"/>
                <a:sym typeface="Quattrocento Sans"/>
              </a:rPr>
              <a:t>Reference: </a:t>
            </a:r>
            <a:r>
              <a:rPr i="1" lang="en-IN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Research Gate</a:t>
            </a:r>
            <a:endParaRPr i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0" name="Google Shape;390;p38"/>
          <p:cNvSpPr txBox="1"/>
          <p:nvPr/>
        </p:nvSpPr>
        <p:spPr>
          <a:xfrm>
            <a:off x="1618375" y="3819625"/>
            <a:ext cx="447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4000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rPr>
              <a:t>Improve robustness</a:t>
            </a:r>
            <a:endParaRPr sz="2000">
              <a:solidFill>
                <a:srgbClr val="3F3F3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naheim"/>
              <a:buChar char="●"/>
            </a:pPr>
            <a:r>
              <a:rPr lang="en-IN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rPr>
              <a:t>Improve generalization </a:t>
            </a:r>
            <a:endParaRPr sz="2000">
              <a:solidFill>
                <a:srgbClr val="3F3F3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8366447" y="1316600"/>
            <a:ext cx="600300" cy="484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A5A5A5"/>
                </a:solidFill>
              </a:rPr>
              <a:t>&gt;</a:t>
            </a:r>
            <a:endParaRPr sz="1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8740425" y="1316600"/>
            <a:ext cx="2027100" cy="484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3F3F3F"/>
                </a:solidFill>
              </a:rPr>
              <a:t>CUTOUT</a:t>
            </a:r>
            <a:endParaRPr b="1" sz="1800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9"/>
          <p:cNvPicPr preferRelativeResize="0"/>
          <p:nvPr/>
        </p:nvPicPr>
        <p:blipFill rotWithShape="1">
          <a:blip r:embed="rId3">
            <a:alphaModFix/>
          </a:blip>
          <a:srcRect b="11661" l="0" r="1322" t="13201"/>
          <a:stretch/>
        </p:blipFill>
        <p:spPr>
          <a:xfrm>
            <a:off x="1681938" y="399575"/>
            <a:ext cx="9000226" cy="48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9"/>
          <p:cNvSpPr/>
          <p:nvPr/>
        </p:nvSpPr>
        <p:spPr>
          <a:xfrm>
            <a:off x="1588" y="0"/>
            <a:ext cx="12188700" cy="6858000"/>
          </a:xfrm>
          <a:prstGeom prst="rect">
            <a:avLst/>
          </a:prstGeom>
          <a:solidFill>
            <a:srgbClr val="8296B0">
              <a:alpha val="7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9"/>
          <p:cNvSpPr txBox="1"/>
          <p:nvPr>
            <p:ph type="title"/>
          </p:nvPr>
        </p:nvSpPr>
        <p:spPr>
          <a:xfrm>
            <a:off x="0" y="2001520"/>
            <a:ext cx="12192000" cy="14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3730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taatliches"/>
              <a:buNone/>
            </a:pPr>
            <a:r>
              <a:rPr lang="en-IN" sz="4800">
                <a:solidFill>
                  <a:schemeClr val="lt1"/>
                </a:solidFill>
              </a:rPr>
              <a:t>Model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401" name="Google Shape;401;p39"/>
          <p:cNvSpPr/>
          <p:nvPr/>
        </p:nvSpPr>
        <p:spPr>
          <a:xfrm>
            <a:off x="5033696" y="3691199"/>
            <a:ext cx="2124600" cy="2124600"/>
          </a:xfrm>
          <a:prstGeom prst="ellipse">
            <a:avLst/>
          </a:prstGeom>
          <a:solidFill>
            <a:srgbClr val="92C8ED"/>
          </a:solidFill>
          <a:ln>
            <a:noFill/>
          </a:ln>
          <a:effectLst>
            <a:outerShdw blurRad="100013" rotWithShape="0" algn="bl" dir="5400000" dist="5715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2" name="Google Shape;402;p39"/>
          <p:cNvGrpSpPr/>
          <p:nvPr/>
        </p:nvGrpSpPr>
        <p:grpSpPr>
          <a:xfrm>
            <a:off x="5501605" y="4159147"/>
            <a:ext cx="1188680" cy="1188680"/>
            <a:chOff x="-3989388" y="1193800"/>
            <a:chExt cx="4470401" cy="4470401"/>
          </a:xfrm>
        </p:grpSpPr>
        <p:sp>
          <p:nvSpPr>
            <p:cNvPr id="403" name="Google Shape;403;p39"/>
            <p:cNvSpPr/>
            <p:nvPr/>
          </p:nvSpPr>
          <p:spPr>
            <a:xfrm>
              <a:off x="-3989388" y="1193800"/>
              <a:ext cx="4470401" cy="4470401"/>
            </a:xfrm>
            <a:custGeom>
              <a:rect b="b" l="l" r="r" t="t"/>
              <a:pathLst>
                <a:path extrusionOk="0" h="1472" w="1472">
                  <a:moveTo>
                    <a:pt x="1472" y="197"/>
                  </a:moveTo>
                  <a:cubicBezTo>
                    <a:pt x="1472" y="0"/>
                    <a:pt x="1472" y="0"/>
                    <a:pt x="14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50" y="197"/>
                    <a:pt x="50" y="197"/>
                    <a:pt x="50" y="197"/>
                  </a:cubicBezTo>
                  <a:cubicBezTo>
                    <a:pt x="50" y="1177"/>
                    <a:pt x="50" y="1177"/>
                    <a:pt x="50" y="1177"/>
                  </a:cubicBezTo>
                  <a:cubicBezTo>
                    <a:pt x="25" y="1177"/>
                    <a:pt x="25" y="1177"/>
                    <a:pt x="25" y="1177"/>
                  </a:cubicBezTo>
                  <a:cubicBezTo>
                    <a:pt x="11" y="1177"/>
                    <a:pt x="0" y="1188"/>
                    <a:pt x="0" y="1202"/>
                  </a:cubicBezTo>
                  <a:cubicBezTo>
                    <a:pt x="0" y="1215"/>
                    <a:pt x="11" y="1226"/>
                    <a:pt x="25" y="1226"/>
                  </a:cubicBezTo>
                  <a:cubicBezTo>
                    <a:pt x="711" y="1226"/>
                    <a:pt x="711" y="1226"/>
                    <a:pt x="711" y="1226"/>
                  </a:cubicBezTo>
                  <a:cubicBezTo>
                    <a:pt x="711" y="1276"/>
                    <a:pt x="711" y="1276"/>
                    <a:pt x="711" y="1276"/>
                  </a:cubicBezTo>
                  <a:cubicBezTo>
                    <a:pt x="711" y="1277"/>
                    <a:pt x="712" y="1278"/>
                    <a:pt x="712" y="1279"/>
                  </a:cubicBezTo>
                  <a:cubicBezTo>
                    <a:pt x="670" y="1290"/>
                    <a:pt x="638" y="1328"/>
                    <a:pt x="638" y="1374"/>
                  </a:cubicBezTo>
                  <a:cubicBezTo>
                    <a:pt x="638" y="1428"/>
                    <a:pt x="682" y="1472"/>
                    <a:pt x="736" y="1472"/>
                  </a:cubicBezTo>
                  <a:cubicBezTo>
                    <a:pt x="790" y="1472"/>
                    <a:pt x="834" y="1428"/>
                    <a:pt x="834" y="1374"/>
                  </a:cubicBezTo>
                  <a:cubicBezTo>
                    <a:pt x="834" y="1328"/>
                    <a:pt x="802" y="1290"/>
                    <a:pt x="760" y="1279"/>
                  </a:cubicBezTo>
                  <a:cubicBezTo>
                    <a:pt x="760" y="1278"/>
                    <a:pt x="761" y="1277"/>
                    <a:pt x="761" y="1276"/>
                  </a:cubicBezTo>
                  <a:cubicBezTo>
                    <a:pt x="761" y="1226"/>
                    <a:pt x="761" y="1226"/>
                    <a:pt x="761" y="1226"/>
                  </a:cubicBezTo>
                  <a:cubicBezTo>
                    <a:pt x="1447" y="1226"/>
                    <a:pt x="1447" y="1226"/>
                    <a:pt x="1447" y="1226"/>
                  </a:cubicBezTo>
                  <a:cubicBezTo>
                    <a:pt x="1461" y="1226"/>
                    <a:pt x="1472" y="1215"/>
                    <a:pt x="1472" y="1202"/>
                  </a:cubicBezTo>
                  <a:cubicBezTo>
                    <a:pt x="1472" y="1188"/>
                    <a:pt x="1461" y="1177"/>
                    <a:pt x="1447" y="1177"/>
                  </a:cubicBezTo>
                  <a:cubicBezTo>
                    <a:pt x="1423" y="1177"/>
                    <a:pt x="1423" y="1177"/>
                    <a:pt x="1423" y="1177"/>
                  </a:cubicBezTo>
                  <a:cubicBezTo>
                    <a:pt x="1423" y="197"/>
                    <a:pt x="1423" y="197"/>
                    <a:pt x="1423" y="197"/>
                  </a:cubicBezTo>
                  <a:lnTo>
                    <a:pt x="1472" y="197"/>
                  </a:lnTo>
                  <a:close/>
                  <a:moveTo>
                    <a:pt x="785" y="1374"/>
                  </a:moveTo>
                  <a:cubicBezTo>
                    <a:pt x="785" y="1401"/>
                    <a:pt x="763" y="1423"/>
                    <a:pt x="736" y="1423"/>
                  </a:cubicBezTo>
                  <a:cubicBezTo>
                    <a:pt x="709" y="1423"/>
                    <a:pt x="687" y="1401"/>
                    <a:pt x="687" y="1374"/>
                  </a:cubicBezTo>
                  <a:cubicBezTo>
                    <a:pt x="687" y="1347"/>
                    <a:pt x="709" y="1325"/>
                    <a:pt x="736" y="1325"/>
                  </a:cubicBezTo>
                  <a:cubicBezTo>
                    <a:pt x="763" y="1325"/>
                    <a:pt x="785" y="1347"/>
                    <a:pt x="785" y="1374"/>
                  </a:cubicBezTo>
                  <a:close/>
                  <a:moveTo>
                    <a:pt x="50" y="50"/>
                  </a:moveTo>
                  <a:cubicBezTo>
                    <a:pt x="1423" y="50"/>
                    <a:pt x="1423" y="50"/>
                    <a:pt x="1423" y="50"/>
                  </a:cubicBezTo>
                  <a:cubicBezTo>
                    <a:pt x="1423" y="148"/>
                    <a:pt x="1423" y="148"/>
                    <a:pt x="1423" y="148"/>
                  </a:cubicBezTo>
                  <a:cubicBezTo>
                    <a:pt x="50" y="148"/>
                    <a:pt x="50" y="148"/>
                    <a:pt x="50" y="148"/>
                  </a:cubicBezTo>
                  <a:lnTo>
                    <a:pt x="50" y="50"/>
                  </a:lnTo>
                  <a:close/>
                  <a:moveTo>
                    <a:pt x="1374" y="1177"/>
                  </a:moveTo>
                  <a:cubicBezTo>
                    <a:pt x="98" y="1177"/>
                    <a:pt x="98" y="1177"/>
                    <a:pt x="98" y="1177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1374" y="197"/>
                    <a:pt x="1374" y="197"/>
                    <a:pt x="1374" y="197"/>
                  </a:cubicBezTo>
                  <a:lnTo>
                    <a:pt x="1374" y="1177"/>
                  </a:lnTo>
                  <a:close/>
                  <a:moveTo>
                    <a:pt x="1374" y="1177"/>
                  </a:moveTo>
                  <a:cubicBezTo>
                    <a:pt x="1374" y="1177"/>
                    <a:pt x="1374" y="1177"/>
                    <a:pt x="1374" y="1177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-3317875" y="2536825"/>
              <a:ext cx="819150" cy="147638"/>
            </a:xfrm>
            <a:custGeom>
              <a:rect b="b" l="l" r="r" t="t"/>
              <a:pathLst>
                <a:path extrusionOk="0" h="49" w="270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4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-3317875" y="2311400"/>
              <a:ext cx="522288" cy="149225"/>
            </a:xfrm>
            <a:custGeom>
              <a:rect b="b" l="l" r="r" t="t"/>
              <a:pathLst>
                <a:path extrusionOk="0" h="49" w="172">
                  <a:moveTo>
                    <a:pt x="25" y="49"/>
                  </a:moveTo>
                  <a:cubicBezTo>
                    <a:pt x="147" y="49"/>
                    <a:pt x="147" y="49"/>
                    <a:pt x="147" y="49"/>
                  </a:cubicBezTo>
                  <a:cubicBezTo>
                    <a:pt x="161" y="49"/>
                    <a:pt x="172" y="38"/>
                    <a:pt x="172" y="25"/>
                  </a:cubicBezTo>
                  <a:cubicBezTo>
                    <a:pt x="172" y="11"/>
                    <a:pt x="161" y="0"/>
                    <a:pt x="14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-3317875" y="2757488"/>
              <a:ext cx="819150" cy="149225"/>
            </a:xfrm>
            <a:custGeom>
              <a:rect b="b" l="l" r="r" t="t"/>
              <a:pathLst>
                <a:path extrusionOk="0" h="49" w="270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5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-3175000" y="2833688"/>
              <a:ext cx="2835276" cy="1487488"/>
            </a:xfrm>
            <a:custGeom>
              <a:rect b="b" l="l" r="r" t="t"/>
              <a:pathLst>
                <a:path extrusionOk="0" h="490" w="934">
                  <a:moveTo>
                    <a:pt x="9" y="483"/>
                  </a:moveTo>
                  <a:cubicBezTo>
                    <a:pt x="14" y="488"/>
                    <a:pt x="20" y="490"/>
                    <a:pt x="27" y="490"/>
                  </a:cubicBezTo>
                  <a:cubicBezTo>
                    <a:pt x="33" y="490"/>
                    <a:pt x="39" y="488"/>
                    <a:pt x="44" y="483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539" y="395"/>
                    <a:pt x="539" y="395"/>
                    <a:pt x="539" y="395"/>
                  </a:cubicBezTo>
                  <a:cubicBezTo>
                    <a:pt x="544" y="400"/>
                    <a:pt x="550" y="402"/>
                    <a:pt x="556" y="402"/>
                  </a:cubicBezTo>
                  <a:cubicBezTo>
                    <a:pt x="563" y="402"/>
                    <a:pt x="569" y="400"/>
                    <a:pt x="574" y="395"/>
                  </a:cubicBezTo>
                  <a:cubicBezTo>
                    <a:pt x="885" y="84"/>
                    <a:pt x="885" y="84"/>
                    <a:pt x="885" y="84"/>
                  </a:cubicBezTo>
                  <a:cubicBezTo>
                    <a:pt x="885" y="196"/>
                    <a:pt x="885" y="196"/>
                    <a:pt x="885" y="196"/>
                  </a:cubicBezTo>
                  <a:cubicBezTo>
                    <a:pt x="885" y="210"/>
                    <a:pt x="896" y="221"/>
                    <a:pt x="909" y="221"/>
                  </a:cubicBezTo>
                  <a:cubicBezTo>
                    <a:pt x="923" y="221"/>
                    <a:pt x="934" y="210"/>
                    <a:pt x="934" y="196"/>
                  </a:cubicBezTo>
                  <a:cubicBezTo>
                    <a:pt x="934" y="24"/>
                    <a:pt x="934" y="24"/>
                    <a:pt x="934" y="24"/>
                  </a:cubicBezTo>
                  <a:cubicBezTo>
                    <a:pt x="934" y="21"/>
                    <a:pt x="933" y="18"/>
                    <a:pt x="932" y="15"/>
                  </a:cubicBezTo>
                  <a:cubicBezTo>
                    <a:pt x="930" y="9"/>
                    <a:pt x="925" y="4"/>
                    <a:pt x="919" y="2"/>
                  </a:cubicBezTo>
                  <a:cubicBezTo>
                    <a:pt x="916" y="1"/>
                    <a:pt x="913" y="0"/>
                    <a:pt x="90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24" y="0"/>
                    <a:pt x="713" y="11"/>
                    <a:pt x="713" y="24"/>
                  </a:cubicBezTo>
                  <a:cubicBezTo>
                    <a:pt x="713" y="38"/>
                    <a:pt x="724" y="49"/>
                    <a:pt x="738" y="49"/>
                  </a:cubicBezTo>
                  <a:cubicBezTo>
                    <a:pt x="850" y="49"/>
                    <a:pt x="850" y="49"/>
                    <a:pt x="850" y="49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353" y="140"/>
                    <a:pt x="353" y="140"/>
                    <a:pt x="353" y="140"/>
                  </a:cubicBezTo>
                  <a:cubicBezTo>
                    <a:pt x="343" y="130"/>
                    <a:pt x="328" y="130"/>
                    <a:pt x="318" y="140"/>
                  </a:cubicBezTo>
                  <a:cubicBezTo>
                    <a:pt x="9" y="448"/>
                    <a:pt x="9" y="448"/>
                    <a:pt x="9" y="448"/>
                  </a:cubicBezTo>
                  <a:cubicBezTo>
                    <a:pt x="0" y="458"/>
                    <a:pt x="0" y="474"/>
                    <a:pt x="9" y="483"/>
                  </a:cubicBezTo>
                  <a:close/>
                  <a:moveTo>
                    <a:pt x="9" y="483"/>
                  </a:moveTo>
                  <a:cubicBezTo>
                    <a:pt x="9" y="483"/>
                    <a:pt x="9" y="483"/>
                    <a:pt x="9" y="483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THE weak </a:t>
            </a:r>
            <a:r>
              <a:rPr lang="en-IN">
                <a:solidFill>
                  <a:srgbClr val="4472C4"/>
                </a:solidFill>
              </a:rPr>
              <a:t>MODELs </a:t>
            </a:r>
            <a:r>
              <a:rPr lang="en-IN"/>
              <a:t>STRUCTURE</a:t>
            </a:r>
            <a:endParaRPr/>
          </a:p>
        </p:txBody>
      </p:sp>
      <p:sp>
        <p:nvSpPr>
          <p:cNvPr id="414" name="Google Shape;414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5" name="Google Shape;415;p40"/>
          <p:cNvSpPr txBox="1"/>
          <p:nvPr/>
        </p:nvSpPr>
        <p:spPr>
          <a:xfrm>
            <a:off x="6345288" y="5166413"/>
            <a:ext cx="502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Quattrocento Sans"/>
                <a:ea typeface="Quattrocento Sans"/>
                <a:cs typeface="Quattrocento Sans"/>
                <a:sym typeface="Quattrocento Sans"/>
              </a:rPr>
              <a:t>!! Represent in 3D for model flow, but 3DConv layer has 4 dimension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16" name="Google Shape;416;p40"/>
          <p:cNvPicPr preferRelativeResize="0"/>
          <p:nvPr/>
        </p:nvPicPr>
        <p:blipFill rotWithShape="1">
          <a:blip r:embed="rId3">
            <a:alphaModFix/>
          </a:blip>
          <a:srcRect b="0" l="0" r="0" t="3642"/>
          <a:stretch/>
        </p:blipFill>
        <p:spPr>
          <a:xfrm>
            <a:off x="363600" y="2008398"/>
            <a:ext cx="5379100" cy="397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3163" y="2140775"/>
            <a:ext cx="553402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/>
        </p:nvSpPr>
        <p:spPr>
          <a:xfrm>
            <a:off x="6257925" y="3343275"/>
            <a:ext cx="27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41"/>
          <p:cNvPicPr preferRelativeResize="0"/>
          <p:nvPr/>
        </p:nvPicPr>
        <p:blipFill rotWithShape="1">
          <a:blip r:embed="rId3">
            <a:alphaModFix/>
          </a:blip>
          <a:srcRect b="11661" l="0" r="1322" t="13201"/>
          <a:stretch/>
        </p:blipFill>
        <p:spPr>
          <a:xfrm>
            <a:off x="1681938" y="399575"/>
            <a:ext cx="9000226" cy="48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1"/>
          <p:cNvSpPr/>
          <p:nvPr/>
        </p:nvSpPr>
        <p:spPr>
          <a:xfrm>
            <a:off x="-1200" y="0"/>
            <a:ext cx="12188700" cy="6858000"/>
          </a:xfrm>
          <a:prstGeom prst="rect">
            <a:avLst/>
          </a:prstGeom>
          <a:solidFill>
            <a:srgbClr val="8296B0">
              <a:alpha val="7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1"/>
          <p:cNvSpPr txBox="1"/>
          <p:nvPr>
            <p:ph type="title"/>
          </p:nvPr>
        </p:nvSpPr>
        <p:spPr>
          <a:xfrm>
            <a:off x="611038" y="1991360"/>
            <a:ext cx="10969800" cy="143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3730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taatliches"/>
              <a:buNone/>
            </a:pPr>
            <a:r>
              <a:rPr b="1" lang="en-IN" sz="6000">
                <a:solidFill>
                  <a:schemeClr val="lt1"/>
                </a:solidFill>
              </a:rPr>
              <a:t>Training &amp; </a:t>
            </a:r>
            <a:r>
              <a:rPr b="1" lang="en-IN" sz="6000">
                <a:solidFill>
                  <a:schemeClr val="accent1"/>
                </a:solidFill>
              </a:rPr>
              <a:t>Experimental</a:t>
            </a:r>
            <a:r>
              <a:rPr b="1" lang="en-IN" sz="6000">
                <a:solidFill>
                  <a:schemeClr val="lt1"/>
                </a:solidFill>
              </a:rPr>
              <a:t> </a:t>
            </a:r>
            <a:r>
              <a:rPr b="1" lang="en-IN" sz="6000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427" name="Google Shape;427;p41"/>
          <p:cNvSpPr/>
          <p:nvPr/>
        </p:nvSpPr>
        <p:spPr>
          <a:xfrm>
            <a:off x="5033696" y="3691199"/>
            <a:ext cx="2124600" cy="2124600"/>
          </a:xfrm>
          <a:prstGeom prst="ellipse">
            <a:avLst/>
          </a:prstGeom>
          <a:solidFill>
            <a:srgbClr val="92C8ED"/>
          </a:solidFill>
          <a:ln>
            <a:noFill/>
          </a:ln>
          <a:effectLst>
            <a:outerShdw blurRad="100013" rotWithShape="0" algn="bl" dir="5400000" dist="5715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8" name="Google Shape;428;p41"/>
          <p:cNvGrpSpPr/>
          <p:nvPr/>
        </p:nvGrpSpPr>
        <p:grpSpPr>
          <a:xfrm>
            <a:off x="5501605" y="4159147"/>
            <a:ext cx="1188680" cy="1188680"/>
            <a:chOff x="-3989388" y="1193800"/>
            <a:chExt cx="4470401" cy="4470401"/>
          </a:xfrm>
        </p:grpSpPr>
        <p:sp>
          <p:nvSpPr>
            <p:cNvPr id="429" name="Google Shape;429;p41"/>
            <p:cNvSpPr/>
            <p:nvPr/>
          </p:nvSpPr>
          <p:spPr>
            <a:xfrm>
              <a:off x="-3989388" y="1193800"/>
              <a:ext cx="4470401" cy="4470401"/>
            </a:xfrm>
            <a:custGeom>
              <a:rect b="b" l="l" r="r" t="t"/>
              <a:pathLst>
                <a:path extrusionOk="0" h="1472" w="1472">
                  <a:moveTo>
                    <a:pt x="1472" y="197"/>
                  </a:moveTo>
                  <a:cubicBezTo>
                    <a:pt x="1472" y="0"/>
                    <a:pt x="1472" y="0"/>
                    <a:pt x="14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50" y="197"/>
                    <a:pt x="50" y="197"/>
                    <a:pt x="50" y="197"/>
                  </a:cubicBezTo>
                  <a:cubicBezTo>
                    <a:pt x="50" y="1177"/>
                    <a:pt x="50" y="1177"/>
                    <a:pt x="50" y="1177"/>
                  </a:cubicBezTo>
                  <a:cubicBezTo>
                    <a:pt x="25" y="1177"/>
                    <a:pt x="25" y="1177"/>
                    <a:pt x="25" y="1177"/>
                  </a:cubicBezTo>
                  <a:cubicBezTo>
                    <a:pt x="11" y="1177"/>
                    <a:pt x="0" y="1188"/>
                    <a:pt x="0" y="1202"/>
                  </a:cubicBezTo>
                  <a:cubicBezTo>
                    <a:pt x="0" y="1215"/>
                    <a:pt x="11" y="1226"/>
                    <a:pt x="25" y="1226"/>
                  </a:cubicBezTo>
                  <a:cubicBezTo>
                    <a:pt x="711" y="1226"/>
                    <a:pt x="711" y="1226"/>
                    <a:pt x="711" y="1226"/>
                  </a:cubicBezTo>
                  <a:cubicBezTo>
                    <a:pt x="711" y="1276"/>
                    <a:pt x="711" y="1276"/>
                    <a:pt x="711" y="1276"/>
                  </a:cubicBezTo>
                  <a:cubicBezTo>
                    <a:pt x="711" y="1277"/>
                    <a:pt x="712" y="1278"/>
                    <a:pt x="712" y="1279"/>
                  </a:cubicBezTo>
                  <a:cubicBezTo>
                    <a:pt x="670" y="1290"/>
                    <a:pt x="638" y="1328"/>
                    <a:pt x="638" y="1374"/>
                  </a:cubicBezTo>
                  <a:cubicBezTo>
                    <a:pt x="638" y="1428"/>
                    <a:pt x="682" y="1472"/>
                    <a:pt x="736" y="1472"/>
                  </a:cubicBezTo>
                  <a:cubicBezTo>
                    <a:pt x="790" y="1472"/>
                    <a:pt x="834" y="1428"/>
                    <a:pt x="834" y="1374"/>
                  </a:cubicBezTo>
                  <a:cubicBezTo>
                    <a:pt x="834" y="1328"/>
                    <a:pt x="802" y="1290"/>
                    <a:pt x="760" y="1279"/>
                  </a:cubicBezTo>
                  <a:cubicBezTo>
                    <a:pt x="760" y="1278"/>
                    <a:pt x="761" y="1277"/>
                    <a:pt x="761" y="1276"/>
                  </a:cubicBezTo>
                  <a:cubicBezTo>
                    <a:pt x="761" y="1226"/>
                    <a:pt x="761" y="1226"/>
                    <a:pt x="761" y="1226"/>
                  </a:cubicBezTo>
                  <a:cubicBezTo>
                    <a:pt x="1447" y="1226"/>
                    <a:pt x="1447" y="1226"/>
                    <a:pt x="1447" y="1226"/>
                  </a:cubicBezTo>
                  <a:cubicBezTo>
                    <a:pt x="1461" y="1226"/>
                    <a:pt x="1472" y="1215"/>
                    <a:pt x="1472" y="1202"/>
                  </a:cubicBezTo>
                  <a:cubicBezTo>
                    <a:pt x="1472" y="1188"/>
                    <a:pt x="1461" y="1177"/>
                    <a:pt x="1447" y="1177"/>
                  </a:cubicBezTo>
                  <a:cubicBezTo>
                    <a:pt x="1423" y="1177"/>
                    <a:pt x="1423" y="1177"/>
                    <a:pt x="1423" y="1177"/>
                  </a:cubicBezTo>
                  <a:cubicBezTo>
                    <a:pt x="1423" y="197"/>
                    <a:pt x="1423" y="197"/>
                    <a:pt x="1423" y="197"/>
                  </a:cubicBezTo>
                  <a:lnTo>
                    <a:pt x="1472" y="197"/>
                  </a:lnTo>
                  <a:close/>
                  <a:moveTo>
                    <a:pt x="785" y="1374"/>
                  </a:moveTo>
                  <a:cubicBezTo>
                    <a:pt x="785" y="1401"/>
                    <a:pt x="763" y="1423"/>
                    <a:pt x="736" y="1423"/>
                  </a:cubicBezTo>
                  <a:cubicBezTo>
                    <a:pt x="709" y="1423"/>
                    <a:pt x="687" y="1401"/>
                    <a:pt x="687" y="1374"/>
                  </a:cubicBezTo>
                  <a:cubicBezTo>
                    <a:pt x="687" y="1347"/>
                    <a:pt x="709" y="1325"/>
                    <a:pt x="736" y="1325"/>
                  </a:cubicBezTo>
                  <a:cubicBezTo>
                    <a:pt x="763" y="1325"/>
                    <a:pt x="785" y="1347"/>
                    <a:pt x="785" y="1374"/>
                  </a:cubicBezTo>
                  <a:close/>
                  <a:moveTo>
                    <a:pt x="50" y="50"/>
                  </a:moveTo>
                  <a:cubicBezTo>
                    <a:pt x="1423" y="50"/>
                    <a:pt x="1423" y="50"/>
                    <a:pt x="1423" y="50"/>
                  </a:cubicBezTo>
                  <a:cubicBezTo>
                    <a:pt x="1423" y="148"/>
                    <a:pt x="1423" y="148"/>
                    <a:pt x="1423" y="148"/>
                  </a:cubicBezTo>
                  <a:cubicBezTo>
                    <a:pt x="50" y="148"/>
                    <a:pt x="50" y="148"/>
                    <a:pt x="50" y="148"/>
                  </a:cubicBezTo>
                  <a:lnTo>
                    <a:pt x="50" y="50"/>
                  </a:lnTo>
                  <a:close/>
                  <a:moveTo>
                    <a:pt x="1374" y="1177"/>
                  </a:moveTo>
                  <a:cubicBezTo>
                    <a:pt x="98" y="1177"/>
                    <a:pt x="98" y="1177"/>
                    <a:pt x="98" y="1177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1374" y="197"/>
                    <a:pt x="1374" y="197"/>
                    <a:pt x="1374" y="197"/>
                  </a:cubicBezTo>
                  <a:lnTo>
                    <a:pt x="1374" y="1177"/>
                  </a:lnTo>
                  <a:close/>
                  <a:moveTo>
                    <a:pt x="1374" y="1177"/>
                  </a:moveTo>
                  <a:cubicBezTo>
                    <a:pt x="1374" y="1177"/>
                    <a:pt x="1374" y="1177"/>
                    <a:pt x="1374" y="1177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-3317875" y="2536825"/>
              <a:ext cx="819150" cy="147638"/>
            </a:xfrm>
            <a:custGeom>
              <a:rect b="b" l="l" r="r" t="t"/>
              <a:pathLst>
                <a:path extrusionOk="0" h="49" w="270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4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-3317875" y="2311400"/>
              <a:ext cx="522288" cy="149225"/>
            </a:xfrm>
            <a:custGeom>
              <a:rect b="b" l="l" r="r" t="t"/>
              <a:pathLst>
                <a:path extrusionOk="0" h="49" w="172">
                  <a:moveTo>
                    <a:pt x="25" y="49"/>
                  </a:moveTo>
                  <a:cubicBezTo>
                    <a:pt x="147" y="49"/>
                    <a:pt x="147" y="49"/>
                    <a:pt x="147" y="49"/>
                  </a:cubicBezTo>
                  <a:cubicBezTo>
                    <a:pt x="161" y="49"/>
                    <a:pt x="172" y="38"/>
                    <a:pt x="172" y="25"/>
                  </a:cubicBezTo>
                  <a:cubicBezTo>
                    <a:pt x="172" y="11"/>
                    <a:pt x="161" y="0"/>
                    <a:pt x="14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-3317875" y="2757488"/>
              <a:ext cx="819150" cy="149225"/>
            </a:xfrm>
            <a:custGeom>
              <a:rect b="b" l="l" r="r" t="t"/>
              <a:pathLst>
                <a:path extrusionOk="0" h="49" w="270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5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-3175000" y="2833688"/>
              <a:ext cx="2835276" cy="1487488"/>
            </a:xfrm>
            <a:custGeom>
              <a:rect b="b" l="l" r="r" t="t"/>
              <a:pathLst>
                <a:path extrusionOk="0" h="490" w="934">
                  <a:moveTo>
                    <a:pt x="9" y="483"/>
                  </a:moveTo>
                  <a:cubicBezTo>
                    <a:pt x="14" y="488"/>
                    <a:pt x="20" y="490"/>
                    <a:pt x="27" y="490"/>
                  </a:cubicBezTo>
                  <a:cubicBezTo>
                    <a:pt x="33" y="490"/>
                    <a:pt x="39" y="488"/>
                    <a:pt x="44" y="483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539" y="395"/>
                    <a:pt x="539" y="395"/>
                    <a:pt x="539" y="395"/>
                  </a:cubicBezTo>
                  <a:cubicBezTo>
                    <a:pt x="544" y="400"/>
                    <a:pt x="550" y="402"/>
                    <a:pt x="556" y="402"/>
                  </a:cubicBezTo>
                  <a:cubicBezTo>
                    <a:pt x="563" y="402"/>
                    <a:pt x="569" y="400"/>
                    <a:pt x="574" y="395"/>
                  </a:cubicBezTo>
                  <a:cubicBezTo>
                    <a:pt x="885" y="84"/>
                    <a:pt x="885" y="84"/>
                    <a:pt x="885" y="84"/>
                  </a:cubicBezTo>
                  <a:cubicBezTo>
                    <a:pt x="885" y="196"/>
                    <a:pt x="885" y="196"/>
                    <a:pt x="885" y="196"/>
                  </a:cubicBezTo>
                  <a:cubicBezTo>
                    <a:pt x="885" y="210"/>
                    <a:pt x="896" y="221"/>
                    <a:pt x="909" y="221"/>
                  </a:cubicBezTo>
                  <a:cubicBezTo>
                    <a:pt x="923" y="221"/>
                    <a:pt x="934" y="210"/>
                    <a:pt x="934" y="196"/>
                  </a:cubicBezTo>
                  <a:cubicBezTo>
                    <a:pt x="934" y="24"/>
                    <a:pt x="934" y="24"/>
                    <a:pt x="934" y="24"/>
                  </a:cubicBezTo>
                  <a:cubicBezTo>
                    <a:pt x="934" y="21"/>
                    <a:pt x="933" y="18"/>
                    <a:pt x="932" y="15"/>
                  </a:cubicBezTo>
                  <a:cubicBezTo>
                    <a:pt x="930" y="9"/>
                    <a:pt x="925" y="4"/>
                    <a:pt x="919" y="2"/>
                  </a:cubicBezTo>
                  <a:cubicBezTo>
                    <a:pt x="916" y="1"/>
                    <a:pt x="913" y="0"/>
                    <a:pt x="90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24" y="0"/>
                    <a:pt x="713" y="11"/>
                    <a:pt x="713" y="24"/>
                  </a:cubicBezTo>
                  <a:cubicBezTo>
                    <a:pt x="713" y="38"/>
                    <a:pt x="724" y="49"/>
                    <a:pt x="738" y="49"/>
                  </a:cubicBezTo>
                  <a:cubicBezTo>
                    <a:pt x="850" y="49"/>
                    <a:pt x="850" y="49"/>
                    <a:pt x="850" y="49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353" y="140"/>
                    <a:pt x="353" y="140"/>
                    <a:pt x="353" y="140"/>
                  </a:cubicBezTo>
                  <a:cubicBezTo>
                    <a:pt x="343" y="130"/>
                    <a:pt x="328" y="130"/>
                    <a:pt x="318" y="140"/>
                  </a:cubicBezTo>
                  <a:cubicBezTo>
                    <a:pt x="9" y="448"/>
                    <a:pt x="9" y="448"/>
                    <a:pt x="9" y="448"/>
                  </a:cubicBezTo>
                  <a:cubicBezTo>
                    <a:pt x="0" y="458"/>
                    <a:pt x="0" y="474"/>
                    <a:pt x="9" y="483"/>
                  </a:cubicBezTo>
                  <a:close/>
                  <a:moveTo>
                    <a:pt x="9" y="483"/>
                  </a:moveTo>
                  <a:cubicBezTo>
                    <a:pt x="9" y="483"/>
                    <a:pt x="9" y="483"/>
                    <a:pt x="9" y="483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/>
          <p:nvPr/>
        </p:nvSpPr>
        <p:spPr>
          <a:xfrm>
            <a:off x="6874475" y="1690825"/>
            <a:ext cx="4698600" cy="407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2"/>
          <p:cNvSpPr txBox="1"/>
          <p:nvPr>
            <p:ph type="title"/>
          </p:nvPr>
        </p:nvSpPr>
        <p:spPr>
          <a:xfrm>
            <a:off x="838200" y="365125"/>
            <a:ext cx="10515600" cy="54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3F3F3F"/>
                </a:solidFill>
              </a:rPr>
              <a:t>training </a:t>
            </a:r>
            <a:r>
              <a:rPr lang="en-IN" sz="3600">
                <a:solidFill>
                  <a:schemeClr val="accent1"/>
                </a:solidFill>
              </a:rPr>
              <a:t>weak models</a:t>
            </a:r>
            <a:endParaRPr/>
          </a:p>
        </p:txBody>
      </p:sp>
      <p:sp>
        <p:nvSpPr>
          <p:cNvPr id="441" name="Google Shape;441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42" name="Google Shape;4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834" y="1897175"/>
            <a:ext cx="4182614" cy="35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2"/>
          <p:cNvSpPr txBox="1"/>
          <p:nvPr/>
        </p:nvSpPr>
        <p:spPr>
          <a:xfrm>
            <a:off x="738250" y="2043750"/>
            <a:ext cx="57867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Quattrocento Sans"/>
                <a:ea typeface="Quattrocento Sans"/>
                <a:cs typeface="Quattrocento Sans"/>
                <a:sym typeface="Quattrocento Sans"/>
              </a:rPr>
              <a:t>Epochs per model:</a:t>
            </a:r>
            <a:r>
              <a:rPr lang="en-I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100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n-IN" sz="2000">
                <a:latin typeface="Quattrocento Sans"/>
                <a:ea typeface="Quattrocento Sans"/>
                <a:cs typeface="Quattrocento Sans"/>
                <a:sym typeface="Quattrocento Sans"/>
              </a:rPr>
              <a:t>Converge quickly &lt;50 Epochs </a:t>
            </a:r>
            <a:endParaRPr sz="20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Learning rate: 1e-3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Optimizer: ADAM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Loss: Cross Entropy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 Pooling Kernel: 2x2x2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 Pooling Stride: 2x2x2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/>
          <p:nvPr/>
        </p:nvSpPr>
        <p:spPr>
          <a:xfrm>
            <a:off x="8955220" y="985712"/>
            <a:ext cx="1214100" cy="52293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50" name="Google Shape;450;p43"/>
          <p:cNvGrpSpPr/>
          <p:nvPr/>
        </p:nvGrpSpPr>
        <p:grpSpPr>
          <a:xfrm>
            <a:off x="7741570" y="985712"/>
            <a:ext cx="1214100" cy="5229300"/>
            <a:chOff x="7741570" y="985712"/>
            <a:chExt cx="1214100" cy="5229300"/>
          </a:xfrm>
        </p:grpSpPr>
        <p:sp>
          <p:nvSpPr>
            <p:cNvPr id="451" name="Google Shape;451;p43"/>
            <p:cNvSpPr/>
            <p:nvPr/>
          </p:nvSpPr>
          <p:spPr>
            <a:xfrm>
              <a:off x="7741570" y="985712"/>
              <a:ext cx="1214100" cy="5229300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Quattrocento Sans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452" name="Google Shape;452;p43"/>
            <p:cNvGrpSpPr/>
            <p:nvPr/>
          </p:nvGrpSpPr>
          <p:grpSpPr>
            <a:xfrm>
              <a:off x="7743074" y="1270227"/>
              <a:ext cx="1212147" cy="623189"/>
              <a:chOff x="5913041" y="1122942"/>
              <a:chExt cx="1619003" cy="614100"/>
            </a:xfrm>
          </p:grpSpPr>
          <p:sp>
            <p:nvSpPr>
              <p:cNvPr id="453" name="Google Shape;453;p43"/>
              <p:cNvSpPr/>
              <p:nvPr/>
            </p:nvSpPr>
            <p:spPr>
              <a:xfrm>
                <a:off x="5913041" y="1122942"/>
                <a:ext cx="1617600" cy="614100"/>
              </a:xfrm>
              <a:prstGeom prst="rect">
                <a:avLst/>
              </a:prstGeom>
              <a:solidFill>
                <a:srgbClr val="674EA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54" name="Google Shape;454;p43"/>
              <p:cNvSpPr txBox="1"/>
              <p:nvPr/>
            </p:nvSpPr>
            <p:spPr>
              <a:xfrm>
                <a:off x="5914444" y="1214675"/>
                <a:ext cx="1617600" cy="455100"/>
              </a:xfrm>
              <a:prstGeom prst="rect">
                <a:avLst/>
              </a:prstGeom>
              <a:solidFill>
                <a:srgbClr val="674EA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24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M3</a:t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455" name="Google Shape;455;p43"/>
          <p:cNvGrpSpPr/>
          <p:nvPr/>
        </p:nvGrpSpPr>
        <p:grpSpPr>
          <a:xfrm>
            <a:off x="4087425" y="985650"/>
            <a:ext cx="7307909" cy="5229403"/>
            <a:chOff x="1633980" y="985628"/>
            <a:chExt cx="9760798" cy="5153137"/>
          </a:xfrm>
        </p:grpSpPr>
        <p:grpSp>
          <p:nvGrpSpPr>
            <p:cNvPr id="456" name="Google Shape;456;p43"/>
            <p:cNvGrpSpPr/>
            <p:nvPr/>
          </p:nvGrpSpPr>
          <p:grpSpPr>
            <a:xfrm>
              <a:off x="1633980" y="985628"/>
              <a:ext cx="4870571" cy="5153137"/>
              <a:chOff x="2661473" y="852406"/>
              <a:chExt cx="4870571" cy="5153137"/>
            </a:xfrm>
          </p:grpSpPr>
          <p:sp>
            <p:nvSpPr>
              <p:cNvPr id="457" name="Google Shape;457;p43"/>
              <p:cNvSpPr/>
              <p:nvPr/>
            </p:nvSpPr>
            <p:spPr>
              <a:xfrm>
                <a:off x="2661778" y="852406"/>
                <a:ext cx="1626900" cy="5153100"/>
              </a:xfrm>
              <a:prstGeom prst="rect">
                <a:avLst/>
              </a:prstGeom>
              <a:solidFill>
                <a:srgbClr val="D7E5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attrocento San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458" name="Google Shape;458;p43"/>
              <p:cNvGrpSpPr/>
              <p:nvPr/>
            </p:nvGrpSpPr>
            <p:grpSpPr>
              <a:xfrm>
                <a:off x="2661473" y="1135171"/>
                <a:ext cx="1628970" cy="614100"/>
                <a:chOff x="2661473" y="1135171"/>
                <a:chExt cx="1628970" cy="614100"/>
              </a:xfrm>
            </p:grpSpPr>
            <p:sp>
              <p:nvSpPr>
                <p:cNvPr id="459" name="Google Shape;459;p43"/>
                <p:cNvSpPr/>
                <p:nvPr/>
              </p:nvSpPr>
              <p:spPr>
                <a:xfrm>
                  <a:off x="2663543" y="1135171"/>
                  <a:ext cx="1626900" cy="614100"/>
                </a:xfrm>
                <a:prstGeom prst="rect">
                  <a:avLst/>
                </a:prstGeom>
                <a:solidFill>
                  <a:srgbClr val="4381F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460" name="Google Shape;460;p43"/>
                <p:cNvSpPr txBox="1"/>
                <p:nvPr/>
              </p:nvSpPr>
              <p:spPr>
                <a:xfrm>
                  <a:off x="2661473" y="1214670"/>
                  <a:ext cx="1626900" cy="455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IN" sz="240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M</a:t>
                  </a:r>
                  <a:r>
                    <a:rPr b="1" lang="en-IN" sz="2400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0</a:t>
                  </a:r>
                  <a:endParaRPr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sp>
            <p:nvSpPr>
              <p:cNvPr id="461" name="Google Shape;461;p43"/>
              <p:cNvSpPr/>
              <p:nvPr/>
            </p:nvSpPr>
            <p:spPr>
              <a:xfrm>
                <a:off x="4292727" y="852443"/>
                <a:ext cx="1621500" cy="5153100"/>
              </a:xfrm>
              <a:prstGeom prst="rect">
                <a:avLst/>
              </a:prstGeom>
              <a:solidFill>
                <a:srgbClr val="D3F3F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attrocento San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62" name="Google Shape;462;p43"/>
              <p:cNvSpPr/>
              <p:nvPr/>
            </p:nvSpPr>
            <p:spPr>
              <a:xfrm>
                <a:off x="5912848" y="852406"/>
                <a:ext cx="1617600" cy="5153100"/>
              </a:xfrm>
              <a:prstGeom prst="rect">
                <a:avLst/>
              </a:prstGeom>
              <a:solidFill>
                <a:srgbClr val="FEEB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attrocento San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463" name="Google Shape;463;p43"/>
              <p:cNvGrpSpPr/>
              <p:nvPr/>
            </p:nvGrpSpPr>
            <p:grpSpPr>
              <a:xfrm>
                <a:off x="4287437" y="1135200"/>
                <a:ext cx="1624371" cy="614100"/>
                <a:chOff x="4287437" y="1135200"/>
                <a:chExt cx="1624371" cy="614100"/>
              </a:xfrm>
            </p:grpSpPr>
            <p:sp>
              <p:nvSpPr>
                <p:cNvPr id="464" name="Google Shape;464;p43"/>
                <p:cNvSpPr/>
                <p:nvPr/>
              </p:nvSpPr>
              <p:spPr>
                <a:xfrm>
                  <a:off x="4291508" y="1135200"/>
                  <a:ext cx="1620300" cy="614100"/>
                </a:xfrm>
                <a:prstGeom prst="rect">
                  <a:avLst/>
                </a:prstGeom>
                <a:solidFill>
                  <a:srgbClr val="2FC6F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465" name="Google Shape;465;p43"/>
                <p:cNvSpPr txBox="1"/>
                <p:nvPr/>
              </p:nvSpPr>
              <p:spPr>
                <a:xfrm>
                  <a:off x="4287437" y="1214706"/>
                  <a:ext cx="1624200" cy="455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2400"/>
                    <a:buFont typeface="Quattrocento Sans"/>
                    <a:buNone/>
                  </a:pPr>
                  <a:r>
                    <a:rPr b="1" lang="en-IN" sz="2400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M</a:t>
                  </a:r>
                  <a:r>
                    <a:rPr b="1" i="0" lang="en-IN" sz="240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1</a:t>
                  </a:r>
                  <a:endParaRPr b="1" i="0" sz="2400" u="none" cap="none" strike="noStrik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466" name="Google Shape;466;p43"/>
              <p:cNvGrpSpPr/>
              <p:nvPr/>
            </p:nvGrpSpPr>
            <p:grpSpPr>
              <a:xfrm>
                <a:off x="5911639" y="1135162"/>
                <a:ext cx="1620405" cy="614100"/>
                <a:chOff x="5911639" y="1135162"/>
                <a:chExt cx="1620405" cy="614100"/>
              </a:xfrm>
            </p:grpSpPr>
            <p:sp>
              <p:nvSpPr>
                <p:cNvPr id="467" name="Google Shape;467;p43"/>
                <p:cNvSpPr/>
                <p:nvPr/>
              </p:nvSpPr>
              <p:spPr>
                <a:xfrm>
                  <a:off x="5911639" y="1135162"/>
                  <a:ext cx="1617600" cy="614100"/>
                </a:xfrm>
                <a:prstGeom prst="rect">
                  <a:avLst/>
                </a:prstGeom>
                <a:solidFill>
                  <a:srgbClr val="FCA04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468" name="Google Shape;468;p43"/>
                <p:cNvSpPr txBox="1"/>
                <p:nvPr/>
              </p:nvSpPr>
              <p:spPr>
                <a:xfrm>
                  <a:off x="5914444" y="1214675"/>
                  <a:ext cx="1617600" cy="455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IN" sz="2400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M2</a:t>
                  </a:r>
                  <a:endParaRPr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469" name="Google Shape;469;p43"/>
            <p:cNvGrpSpPr/>
            <p:nvPr/>
          </p:nvGrpSpPr>
          <p:grpSpPr>
            <a:xfrm>
              <a:off x="9777192" y="985628"/>
              <a:ext cx="1617586" cy="5153100"/>
              <a:chOff x="9777192" y="985628"/>
              <a:chExt cx="1617586" cy="5153100"/>
            </a:xfrm>
          </p:grpSpPr>
          <p:sp>
            <p:nvSpPr>
              <p:cNvPr id="470" name="Google Shape;470;p43"/>
              <p:cNvSpPr/>
              <p:nvPr/>
            </p:nvSpPr>
            <p:spPr>
              <a:xfrm>
                <a:off x="9778978" y="985628"/>
                <a:ext cx="1615800" cy="5153100"/>
              </a:xfrm>
              <a:prstGeom prst="rect">
                <a:avLst/>
              </a:prstGeom>
              <a:solidFill>
                <a:srgbClr val="E1EF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attrocento San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71" name="Google Shape;471;p43"/>
              <p:cNvSpPr/>
              <p:nvPr/>
            </p:nvSpPr>
            <p:spPr>
              <a:xfrm>
                <a:off x="9777192" y="1268384"/>
                <a:ext cx="1615800" cy="614100"/>
              </a:xfrm>
              <a:prstGeom prst="rect">
                <a:avLst/>
              </a:prstGeom>
              <a:solidFill>
                <a:srgbClr val="A8D08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72" name="Google Shape;472;p43"/>
              <p:cNvSpPr txBox="1"/>
              <p:nvPr/>
            </p:nvSpPr>
            <p:spPr>
              <a:xfrm>
                <a:off x="9778130" y="1347891"/>
                <a:ext cx="1615800" cy="45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24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EN</a:t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473" name="Google Shape;473;p43"/>
          <p:cNvSpPr txBox="1"/>
          <p:nvPr>
            <p:ph type="title"/>
          </p:nvPr>
        </p:nvSpPr>
        <p:spPr>
          <a:xfrm>
            <a:off x="611029" y="274639"/>
            <a:ext cx="10969800" cy="71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9803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</a:pPr>
            <a:r>
              <a:rPr lang="en-IN">
                <a:solidFill>
                  <a:schemeClr val="accent1"/>
                </a:solidFill>
              </a:rPr>
              <a:t>RESULTS</a:t>
            </a:r>
            <a:r>
              <a:rPr lang="en-IN">
                <a:solidFill>
                  <a:srgbClr val="3F3F3F"/>
                </a:solidFill>
              </a:rPr>
              <a:t> on validation set</a:t>
            </a:r>
            <a:endParaRPr/>
          </a:p>
        </p:txBody>
      </p:sp>
      <p:sp>
        <p:nvSpPr>
          <p:cNvPr id="474" name="Google Shape;474;p43"/>
          <p:cNvSpPr txBox="1"/>
          <p:nvPr>
            <p:ph idx="12" type="sldNum"/>
          </p:nvPr>
        </p:nvSpPr>
        <p:spPr>
          <a:xfrm>
            <a:off x="5837790" y="6244057"/>
            <a:ext cx="51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75" name="Google Shape;475;p43"/>
          <p:cNvSpPr/>
          <p:nvPr/>
        </p:nvSpPr>
        <p:spPr>
          <a:xfrm>
            <a:off x="882689" y="2869990"/>
            <a:ext cx="360300" cy="350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2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76" name="Google Shape;476;p43"/>
          <p:cNvCxnSpPr/>
          <p:nvPr/>
        </p:nvCxnSpPr>
        <p:spPr>
          <a:xfrm flipH="1" rot="10800000">
            <a:off x="875625" y="1889625"/>
            <a:ext cx="10519800" cy="54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77" name="Google Shape;477;p43"/>
          <p:cNvGraphicFramePr/>
          <p:nvPr/>
        </p:nvGraphicFramePr>
        <p:xfrm>
          <a:off x="4087584" y="18896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{DF79D350-5D7F-4FD2-9D64-36328C0FEF40}</a:tableStyleId>
              </a:tblPr>
              <a:tblGrid>
                <a:gridCol w="1218000"/>
                <a:gridCol w="1218000"/>
                <a:gridCol w="1218000"/>
                <a:gridCol w="1218000"/>
                <a:gridCol w="1218000"/>
                <a:gridCol w="1218000"/>
              </a:tblGrid>
              <a:tr h="40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98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0.98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0.97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0.93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0.98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0.92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0.90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</a:t>
                      </a: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</a:t>
                      </a: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</a:t>
                      </a: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</a:t>
                      </a: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</a:t>
                      </a: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</a:t>
                      </a: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</a:t>
                      </a: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</a:t>
                      </a: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</a:t>
                      </a: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</a:t>
                      </a: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67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b="1"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</a:t>
                      </a:r>
                      <a:endParaRPr b="1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75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65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78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</a:t>
                      </a: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0.77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0.97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0.97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0.96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0.97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0.96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0.71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0.75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0.75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0.81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0.67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0.75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0.88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0.76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0.81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0.87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0.90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0.88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0.67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0.77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0.81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0.87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0.90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0.88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0.99</a:t>
                      </a:r>
                      <a:endParaRPr b="1"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0.90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0.95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0.91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0.98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0.97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8" name="Google Shape;478;p43"/>
          <p:cNvSpPr/>
          <p:nvPr/>
        </p:nvSpPr>
        <p:spPr>
          <a:xfrm>
            <a:off x="882689" y="2004875"/>
            <a:ext cx="360300" cy="350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9" name="Google Shape;479;p43"/>
          <p:cNvSpPr/>
          <p:nvPr/>
        </p:nvSpPr>
        <p:spPr>
          <a:xfrm>
            <a:off x="881300" y="2418715"/>
            <a:ext cx="360300" cy="350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1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0" name="Google Shape;480;p43"/>
          <p:cNvSpPr txBox="1"/>
          <p:nvPr/>
        </p:nvSpPr>
        <p:spPr>
          <a:xfrm>
            <a:off x="1398150" y="1409575"/>
            <a:ext cx="268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</a:t>
            </a:r>
            <a:endParaRPr b="1" i="0" sz="18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1" name="Google Shape;481;p43"/>
          <p:cNvSpPr/>
          <p:nvPr/>
        </p:nvSpPr>
        <p:spPr>
          <a:xfrm>
            <a:off x="881300" y="3280637"/>
            <a:ext cx="360300" cy="350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3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2" name="Google Shape;482;p43"/>
          <p:cNvSpPr/>
          <p:nvPr/>
        </p:nvSpPr>
        <p:spPr>
          <a:xfrm>
            <a:off x="882689" y="3691270"/>
            <a:ext cx="360300" cy="350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4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3" name="Google Shape;483;p43"/>
          <p:cNvSpPr txBox="1"/>
          <p:nvPr/>
        </p:nvSpPr>
        <p:spPr>
          <a:xfrm>
            <a:off x="1404774" y="2849875"/>
            <a:ext cx="134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chair</a:t>
            </a:r>
            <a:endParaRPr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4" name="Google Shape;484;p43"/>
          <p:cNvSpPr txBox="1"/>
          <p:nvPr/>
        </p:nvSpPr>
        <p:spPr>
          <a:xfrm>
            <a:off x="1398477" y="2005075"/>
            <a:ext cx="134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bathtub</a:t>
            </a:r>
            <a:endParaRPr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5" name="Google Shape;485;p43"/>
          <p:cNvSpPr txBox="1"/>
          <p:nvPr/>
        </p:nvSpPr>
        <p:spPr>
          <a:xfrm>
            <a:off x="1398150" y="2417400"/>
            <a:ext cx="13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bed</a:t>
            </a:r>
            <a:endParaRPr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6" name="Google Shape;486;p43"/>
          <p:cNvSpPr txBox="1"/>
          <p:nvPr/>
        </p:nvSpPr>
        <p:spPr>
          <a:xfrm>
            <a:off x="1398477" y="3266375"/>
            <a:ext cx="13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desk</a:t>
            </a:r>
            <a:endParaRPr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7" name="Google Shape;487;p43"/>
          <p:cNvSpPr txBox="1"/>
          <p:nvPr/>
        </p:nvSpPr>
        <p:spPr>
          <a:xfrm>
            <a:off x="1398498" y="3682925"/>
            <a:ext cx="134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dresser</a:t>
            </a:r>
            <a:endParaRPr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8" name="Google Shape;488;p43"/>
          <p:cNvSpPr/>
          <p:nvPr/>
        </p:nvSpPr>
        <p:spPr>
          <a:xfrm>
            <a:off x="882689" y="4967040"/>
            <a:ext cx="360300" cy="350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7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9" name="Google Shape;489;p43"/>
          <p:cNvSpPr/>
          <p:nvPr/>
        </p:nvSpPr>
        <p:spPr>
          <a:xfrm>
            <a:off x="882689" y="4101925"/>
            <a:ext cx="360300" cy="350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5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0" name="Google Shape;490;p43"/>
          <p:cNvSpPr/>
          <p:nvPr/>
        </p:nvSpPr>
        <p:spPr>
          <a:xfrm>
            <a:off x="881300" y="4515765"/>
            <a:ext cx="360300" cy="350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6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1" name="Google Shape;491;p43"/>
          <p:cNvSpPr/>
          <p:nvPr/>
        </p:nvSpPr>
        <p:spPr>
          <a:xfrm>
            <a:off x="881300" y="5377687"/>
            <a:ext cx="360300" cy="350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8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2" name="Google Shape;492;p43"/>
          <p:cNvSpPr/>
          <p:nvPr/>
        </p:nvSpPr>
        <p:spPr>
          <a:xfrm>
            <a:off x="882689" y="5788320"/>
            <a:ext cx="360300" cy="350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9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3" name="Google Shape;493;p43"/>
          <p:cNvSpPr txBox="1"/>
          <p:nvPr/>
        </p:nvSpPr>
        <p:spPr>
          <a:xfrm>
            <a:off x="1404774" y="4946925"/>
            <a:ext cx="13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sofa</a:t>
            </a:r>
            <a:endParaRPr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4" name="Google Shape;494;p43"/>
          <p:cNvSpPr txBox="1"/>
          <p:nvPr/>
        </p:nvSpPr>
        <p:spPr>
          <a:xfrm>
            <a:off x="1398478" y="4102125"/>
            <a:ext cx="134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monitor</a:t>
            </a:r>
            <a:endParaRPr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5" name="Google Shape;495;p43"/>
          <p:cNvSpPr txBox="1"/>
          <p:nvPr/>
        </p:nvSpPr>
        <p:spPr>
          <a:xfrm>
            <a:off x="1398148" y="4514450"/>
            <a:ext cx="13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night_stand</a:t>
            </a:r>
            <a:endParaRPr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6" name="Google Shape;496;p43"/>
          <p:cNvSpPr txBox="1"/>
          <p:nvPr/>
        </p:nvSpPr>
        <p:spPr>
          <a:xfrm>
            <a:off x="1398477" y="5363425"/>
            <a:ext cx="134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table</a:t>
            </a:r>
            <a:endParaRPr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7" name="Google Shape;497;p43"/>
          <p:cNvSpPr txBox="1"/>
          <p:nvPr/>
        </p:nvSpPr>
        <p:spPr>
          <a:xfrm>
            <a:off x="1398499" y="5779975"/>
            <a:ext cx="13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toilet</a:t>
            </a:r>
            <a:endParaRPr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98" name="Google Shape;498;p43"/>
          <p:cNvGrpSpPr/>
          <p:nvPr/>
        </p:nvGrpSpPr>
        <p:grpSpPr>
          <a:xfrm>
            <a:off x="8952475" y="1270224"/>
            <a:ext cx="1219610" cy="623189"/>
            <a:chOff x="2661473" y="1135171"/>
            <a:chExt cx="1628970" cy="614100"/>
          </a:xfrm>
        </p:grpSpPr>
        <p:sp>
          <p:nvSpPr>
            <p:cNvPr id="499" name="Google Shape;499;p43"/>
            <p:cNvSpPr/>
            <p:nvPr/>
          </p:nvSpPr>
          <p:spPr>
            <a:xfrm>
              <a:off x="2663543" y="1135171"/>
              <a:ext cx="1626900" cy="614100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0" name="Google Shape;500;p43"/>
            <p:cNvSpPr txBox="1"/>
            <p:nvPr/>
          </p:nvSpPr>
          <p:spPr>
            <a:xfrm>
              <a:off x="2661473" y="1214670"/>
              <a:ext cx="1626900" cy="455100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24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</a:t>
              </a:r>
              <a:r>
                <a:rPr b="1" lang="en-IN" sz="24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"/>
          <p:cNvSpPr/>
          <p:nvPr/>
        </p:nvSpPr>
        <p:spPr>
          <a:xfrm>
            <a:off x="6874475" y="1690825"/>
            <a:ext cx="4698600" cy="407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08" name="Google Shape;508;p44"/>
          <p:cNvSpPr txBox="1"/>
          <p:nvPr/>
        </p:nvSpPr>
        <p:spPr>
          <a:xfrm>
            <a:off x="963975" y="2837600"/>
            <a:ext cx="9457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Ensembled </a:t>
            </a:r>
            <a:r>
              <a:rPr b="1" lang="en-I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 results</a:t>
            </a:r>
            <a:r>
              <a:rPr b="1" lang="en-I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</a:pPr>
            <a:r>
              <a:rPr lang="en-I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Good diagonal Confusion matrix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</a:pPr>
            <a:r>
              <a:rPr lang="en-I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Errors are “Symmetric”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09" name="Google Shape;5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088" y="2077000"/>
            <a:ext cx="4437363" cy="3340388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4"/>
          <p:cNvSpPr txBox="1"/>
          <p:nvPr>
            <p:ph type="title"/>
          </p:nvPr>
        </p:nvSpPr>
        <p:spPr>
          <a:xfrm>
            <a:off x="611029" y="274639"/>
            <a:ext cx="10969800" cy="71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9800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</a:pPr>
            <a:r>
              <a:rPr lang="en-IN" sz="3600">
                <a:solidFill>
                  <a:schemeClr val="accent1"/>
                </a:solidFill>
              </a:rPr>
              <a:t>RESULTS</a:t>
            </a:r>
            <a:r>
              <a:rPr lang="en-IN" sz="3600">
                <a:solidFill>
                  <a:srgbClr val="3F3F3F"/>
                </a:solidFill>
              </a:rPr>
              <a:t> on test set</a:t>
            </a:r>
            <a:endParaRPr sz="3600"/>
          </a:p>
        </p:txBody>
      </p:sp>
      <p:sp>
        <p:nvSpPr>
          <p:cNvPr id="511" name="Google Shape;511;p44"/>
          <p:cNvSpPr txBox="1"/>
          <p:nvPr/>
        </p:nvSpPr>
        <p:spPr>
          <a:xfrm>
            <a:off x="8159100" y="5686775"/>
            <a:ext cx="40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>
                <a:latin typeface="Quattrocento Sans"/>
                <a:ea typeface="Quattrocento Sans"/>
                <a:cs typeface="Quattrocento Sans"/>
                <a:sym typeface="Quattrocento Sans"/>
              </a:rPr>
              <a:t>Confusion matrix of the </a:t>
            </a:r>
            <a:r>
              <a:rPr i="1" lang="en-IN">
                <a:latin typeface="Quattrocento Sans"/>
                <a:ea typeface="Quattrocento Sans"/>
                <a:cs typeface="Quattrocento Sans"/>
                <a:sym typeface="Quattrocento Sans"/>
              </a:rPr>
              <a:t>ensemble</a:t>
            </a:r>
            <a:r>
              <a:rPr i="1" lang="en-IN">
                <a:latin typeface="Quattrocento Sans"/>
                <a:ea typeface="Quattrocento Sans"/>
                <a:cs typeface="Quattrocento Sans"/>
                <a:sym typeface="Quattrocento Sans"/>
              </a:rPr>
              <a:t> model</a:t>
            </a:r>
            <a:endParaRPr i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45"/>
          <p:cNvGrpSpPr/>
          <p:nvPr/>
        </p:nvGrpSpPr>
        <p:grpSpPr>
          <a:xfrm>
            <a:off x="3441100" y="1558875"/>
            <a:ext cx="1825641" cy="4754095"/>
            <a:chOff x="2697588" y="1152909"/>
            <a:chExt cx="2438415" cy="5485916"/>
          </a:xfrm>
        </p:grpSpPr>
        <p:sp>
          <p:nvSpPr>
            <p:cNvPr id="518" name="Google Shape;518;p45"/>
            <p:cNvSpPr/>
            <p:nvPr/>
          </p:nvSpPr>
          <p:spPr>
            <a:xfrm>
              <a:off x="2697601" y="1485725"/>
              <a:ext cx="2438400" cy="5153100"/>
            </a:xfrm>
            <a:prstGeom prst="rect">
              <a:avLst/>
            </a:prstGeom>
            <a:solidFill>
              <a:srgbClr val="D7E5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Quattrocento Sans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519" name="Google Shape;519;p45"/>
            <p:cNvGrpSpPr/>
            <p:nvPr/>
          </p:nvGrpSpPr>
          <p:grpSpPr>
            <a:xfrm>
              <a:off x="2697588" y="1152909"/>
              <a:ext cx="2438415" cy="615000"/>
              <a:chOff x="2697588" y="1152909"/>
              <a:chExt cx="2438415" cy="615000"/>
            </a:xfrm>
          </p:grpSpPr>
          <p:sp>
            <p:nvSpPr>
              <p:cNvPr id="520" name="Google Shape;520;p45"/>
              <p:cNvSpPr/>
              <p:nvPr/>
            </p:nvSpPr>
            <p:spPr>
              <a:xfrm>
                <a:off x="2697588" y="1152909"/>
                <a:ext cx="2438400" cy="615000"/>
              </a:xfrm>
              <a:prstGeom prst="rect">
                <a:avLst/>
              </a:prstGeom>
              <a:solidFill>
                <a:srgbClr val="4381F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21" name="Google Shape;521;p45"/>
              <p:cNvSpPr txBox="1"/>
              <p:nvPr/>
            </p:nvSpPr>
            <p:spPr>
              <a:xfrm>
                <a:off x="2697603" y="1193991"/>
                <a:ext cx="2438400" cy="5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24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ACCURACY</a:t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522" name="Google Shape;522;p45"/>
          <p:cNvSpPr txBox="1"/>
          <p:nvPr>
            <p:ph type="title"/>
          </p:nvPr>
        </p:nvSpPr>
        <p:spPr>
          <a:xfrm>
            <a:off x="611029" y="274639"/>
            <a:ext cx="10969800" cy="71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9800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</a:pPr>
            <a:r>
              <a:rPr lang="en-IN">
                <a:solidFill>
                  <a:schemeClr val="accent1"/>
                </a:solidFill>
              </a:rPr>
              <a:t>R</a:t>
            </a:r>
            <a:r>
              <a:rPr lang="en-IN">
                <a:solidFill>
                  <a:schemeClr val="accent1"/>
                </a:solidFill>
              </a:rPr>
              <a:t>ESULTS</a:t>
            </a:r>
            <a:r>
              <a:rPr lang="en-IN">
                <a:solidFill>
                  <a:srgbClr val="3F3F3F"/>
                </a:solidFill>
              </a:rPr>
              <a:t> on Test set</a:t>
            </a:r>
            <a:endParaRPr/>
          </a:p>
        </p:txBody>
      </p:sp>
      <p:sp>
        <p:nvSpPr>
          <p:cNvPr id="523" name="Google Shape;523;p45"/>
          <p:cNvSpPr txBox="1"/>
          <p:nvPr>
            <p:ph idx="12" type="sldNum"/>
          </p:nvPr>
        </p:nvSpPr>
        <p:spPr>
          <a:xfrm>
            <a:off x="5837790" y="5634457"/>
            <a:ext cx="51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24" name="Google Shape;524;p45"/>
          <p:cNvSpPr/>
          <p:nvPr/>
        </p:nvSpPr>
        <p:spPr>
          <a:xfrm>
            <a:off x="206623" y="3531418"/>
            <a:ext cx="603000" cy="603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3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25" name="Google Shape;525;p45"/>
          <p:cNvCxnSpPr/>
          <p:nvPr/>
        </p:nvCxnSpPr>
        <p:spPr>
          <a:xfrm flipH="1" rot="10800000">
            <a:off x="223675" y="2086425"/>
            <a:ext cx="10519800" cy="54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526" name="Google Shape;526;p45"/>
          <p:cNvGraphicFramePr/>
          <p:nvPr/>
        </p:nvGraphicFramePr>
        <p:xfrm>
          <a:off x="3428959" y="20867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{DF79D350-5D7F-4FD2-9D64-36328C0FEF40}</a:tableStyleId>
              </a:tblPr>
              <a:tblGrid>
                <a:gridCol w="1822875"/>
              </a:tblGrid>
              <a:tr h="59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0.83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0.83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IN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85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0.87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0.86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0.88</a:t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7" name="Google Shape;527;p45"/>
          <p:cNvSpPr/>
          <p:nvPr/>
        </p:nvSpPr>
        <p:spPr>
          <a:xfrm>
            <a:off x="206624" y="2117173"/>
            <a:ext cx="603000" cy="603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1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8" name="Google Shape;528;p45"/>
          <p:cNvSpPr/>
          <p:nvPr/>
        </p:nvSpPr>
        <p:spPr>
          <a:xfrm>
            <a:off x="204298" y="2830149"/>
            <a:ext cx="603000" cy="603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2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9" name="Google Shape;529;p45"/>
          <p:cNvSpPr txBox="1"/>
          <p:nvPr/>
        </p:nvSpPr>
        <p:spPr>
          <a:xfrm>
            <a:off x="1073738" y="4344050"/>
            <a:ext cx="30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M3</a:t>
            </a:r>
            <a:endParaRPr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0" name="Google Shape;530;p45"/>
          <p:cNvSpPr txBox="1"/>
          <p:nvPr/>
        </p:nvSpPr>
        <p:spPr>
          <a:xfrm>
            <a:off x="1070249" y="2157816"/>
            <a:ext cx="289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M0</a:t>
            </a:r>
            <a:endParaRPr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1" name="Google Shape;531;p45"/>
          <p:cNvSpPr txBox="1"/>
          <p:nvPr/>
        </p:nvSpPr>
        <p:spPr>
          <a:xfrm>
            <a:off x="1048175" y="3660888"/>
            <a:ext cx="302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M2</a:t>
            </a:r>
            <a:endParaRPr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2" name="Google Shape;532;p45"/>
          <p:cNvSpPr/>
          <p:nvPr/>
        </p:nvSpPr>
        <p:spPr>
          <a:xfrm>
            <a:off x="204298" y="4238893"/>
            <a:ext cx="603000" cy="603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4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3" name="Google Shape;533;p45"/>
          <p:cNvSpPr txBox="1"/>
          <p:nvPr/>
        </p:nvSpPr>
        <p:spPr>
          <a:xfrm>
            <a:off x="1051199" y="5027639"/>
            <a:ext cx="289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M4</a:t>
            </a:r>
            <a:endParaRPr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4" name="Google Shape;534;p45"/>
          <p:cNvSpPr/>
          <p:nvPr/>
        </p:nvSpPr>
        <p:spPr>
          <a:xfrm>
            <a:off x="206623" y="4946343"/>
            <a:ext cx="603000" cy="603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5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5" name="Google Shape;535;p45"/>
          <p:cNvSpPr txBox="1"/>
          <p:nvPr/>
        </p:nvSpPr>
        <p:spPr>
          <a:xfrm>
            <a:off x="1051212" y="2909363"/>
            <a:ext cx="289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M1</a:t>
            </a:r>
            <a:endParaRPr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6" name="Google Shape;536;p45"/>
          <p:cNvSpPr txBox="1"/>
          <p:nvPr/>
        </p:nvSpPr>
        <p:spPr>
          <a:xfrm>
            <a:off x="1048874" y="5759089"/>
            <a:ext cx="289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</a:t>
            </a:r>
            <a:endParaRPr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7" name="Google Shape;537;p45"/>
          <p:cNvSpPr/>
          <p:nvPr/>
        </p:nvSpPr>
        <p:spPr>
          <a:xfrm>
            <a:off x="204298" y="5677793"/>
            <a:ext cx="603000" cy="603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6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8" name="Google Shape;538;p45"/>
          <p:cNvSpPr txBox="1"/>
          <p:nvPr/>
        </p:nvSpPr>
        <p:spPr>
          <a:xfrm>
            <a:off x="7217725" y="2515350"/>
            <a:ext cx="352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BASELINE ACCURACY: 0.90</a:t>
            </a:r>
            <a:endParaRPr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9" name="Google Shape;539;p45"/>
          <p:cNvSpPr txBox="1"/>
          <p:nvPr/>
        </p:nvSpPr>
        <p:spPr>
          <a:xfrm>
            <a:off x="7295650" y="31810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40" name="Google Shape;540;p45"/>
          <p:cNvSpPr txBox="1"/>
          <p:nvPr/>
        </p:nvSpPr>
        <p:spPr>
          <a:xfrm>
            <a:off x="7217725" y="3939200"/>
            <a:ext cx="28995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ShapeNet: 0.83</a:t>
            </a:r>
            <a:endParaRPr b="1"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DeepPano 0.85</a:t>
            </a:r>
            <a:endParaRPr b="1"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VoxNet 0.92</a:t>
            </a:r>
            <a:endParaRPr b="1"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None/>
            </a:pPr>
            <a:r>
              <a:rPr b="1" lang="en-I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Orion 0.938</a:t>
            </a:r>
            <a:endParaRPr b="1"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41" name="Google Shape;541;p45"/>
          <p:cNvSpPr/>
          <p:nvPr/>
        </p:nvSpPr>
        <p:spPr>
          <a:xfrm>
            <a:off x="6354110" y="4244013"/>
            <a:ext cx="603000" cy="60300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2" name="Google Shape;542;p45"/>
          <p:cNvSpPr/>
          <p:nvPr/>
        </p:nvSpPr>
        <p:spPr>
          <a:xfrm>
            <a:off x="6354101" y="2398497"/>
            <a:ext cx="603000" cy="603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1122887" y="470608"/>
            <a:ext cx="10024581" cy="72077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9803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Staatliches"/>
              <a:buNone/>
            </a:pPr>
            <a:r>
              <a:rPr lang="en-IN" sz="4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Table </a:t>
            </a:r>
            <a:r>
              <a:rPr lang="en-IN" sz="4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rPr>
              <a:t>of Contents</a:t>
            </a:r>
            <a:endParaRPr sz="4000">
              <a:solidFill>
                <a:schemeClr val="accent4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1122900" y="1493526"/>
            <a:ext cx="88500" cy="501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1332165" y="4760683"/>
            <a:ext cx="7622700" cy="424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28"/>
          <p:cNvGrpSpPr/>
          <p:nvPr/>
        </p:nvGrpSpPr>
        <p:grpSpPr>
          <a:xfrm>
            <a:off x="1180850" y="1827003"/>
            <a:ext cx="9830322" cy="4155799"/>
            <a:chOff x="1317171" y="1676038"/>
            <a:chExt cx="9830322" cy="2946540"/>
          </a:xfrm>
        </p:grpSpPr>
        <p:sp>
          <p:nvSpPr>
            <p:cNvPr id="202" name="Google Shape;202;p28"/>
            <p:cNvSpPr/>
            <p:nvPr/>
          </p:nvSpPr>
          <p:spPr>
            <a:xfrm>
              <a:off x="1429313" y="1676038"/>
              <a:ext cx="762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</a:rPr>
                <a:t>The</a:t>
              </a:r>
              <a:r>
                <a:rPr lang="en-I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Challenge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" name="Google Shape;203;p28"/>
            <p:cNvCxnSpPr/>
            <p:nvPr/>
          </p:nvCxnSpPr>
          <p:spPr>
            <a:xfrm>
              <a:off x="1317171" y="2130265"/>
              <a:ext cx="9707700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4" name="Google Shape;204;p28"/>
            <p:cNvSpPr/>
            <p:nvPr/>
          </p:nvSpPr>
          <p:spPr>
            <a:xfrm>
              <a:off x="1429313" y="2201131"/>
              <a:ext cx="762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cxnSp>
          <p:nvCxnSpPr>
            <p:cNvPr id="205" name="Google Shape;205;p28"/>
            <p:cNvCxnSpPr/>
            <p:nvPr/>
          </p:nvCxnSpPr>
          <p:spPr>
            <a:xfrm>
              <a:off x="1317171" y="2624458"/>
              <a:ext cx="9707700" cy="309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6" name="Google Shape;206;p28"/>
            <p:cNvSpPr/>
            <p:nvPr/>
          </p:nvSpPr>
          <p:spPr>
            <a:xfrm>
              <a:off x="1429313" y="2780251"/>
              <a:ext cx="762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cxnSp>
          <p:nvCxnSpPr>
            <p:cNvPr id="207" name="Google Shape;207;p28"/>
            <p:cNvCxnSpPr/>
            <p:nvPr/>
          </p:nvCxnSpPr>
          <p:spPr>
            <a:xfrm>
              <a:off x="1794021" y="3089642"/>
              <a:ext cx="9231000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8" name="Google Shape;208;p28"/>
            <p:cNvSpPr/>
            <p:nvPr/>
          </p:nvSpPr>
          <p:spPr>
            <a:xfrm>
              <a:off x="1429288" y="3169601"/>
              <a:ext cx="762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</a:rPr>
                <a:t>    Model</a:t>
              </a:r>
              <a:endParaRPr/>
            </a:p>
          </p:txBody>
        </p:sp>
        <p:cxnSp>
          <p:nvCxnSpPr>
            <p:cNvPr id="209" name="Google Shape;209;p28"/>
            <p:cNvCxnSpPr/>
            <p:nvPr/>
          </p:nvCxnSpPr>
          <p:spPr>
            <a:xfrm>
              <a:off x="1317171" y="3590435"/>
              <a:ext cx="9707700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28"/>
            <p:cNvCxnSpPr/>
            <p:nvPr/>
          </p:nvCxnSpPr>
          <p:spPr>
            <a:xfrm>
              <a:off x="1317171" y="4091095"/>
              <a:ext cx="9707700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" name="Google Shape;211;p28"/>
            <p:cNvSpPr/>
            <p:nvPr/>
          </p:nvSpPr>
          <p:spPr>
            <a:xfrm>
              <a:off x="10604180" y="1676038"/>
              <a:ext cx="54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03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10604180" y="2242942"/>
              <a:ext cx="54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05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10604180" y="2689575"/>
              <a:ext cx="54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07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10604180" y="3190235"/>
              <a:ext cx="54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13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1429276" y="4227648"/>
              <a:ext cx="762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N" sz="1800">
                  <a:solidFill>
                    <a:schemeClr val="dk1"/>
                  </a:solidFill>
                </a:rPr>
                <a:t>Conclusions and Future work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10604193" y="4222378"/>
              <a:ext cx="54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20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8"/>
            <p:cNvSpPr txBox="1"/>
            <p:nvPr/>
          </p:nvSpPr>
          <p:spPr>
            <a:xfrm>
              <a:off x="1429301" y="2232804"/>
              <a:ext cx="61107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Our Approach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8"/>
            <p:cNvSpPr txBox="1"/>
            <p:nvPr/>
          </p:nvSpPr>
          <p:spPr>
            <a:xfrm>
              <a:off x="1429301" y="2723621"/>
              <a:ext cx="61107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</a:rPr>
                <a:t>    Data preparation</a:t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1429301" y="3684372"/>
              <a:ext cx="762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N" sz="1800">
                  <a:solidFill>
                    <a:schemeClr val="dk1"/>
                  </a:solidFill>
                </a:rPr>
                <a:t>Training &amp; Experimental results</a:t>
              </a:r>
              <a:endParaRPr sz="18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220" name="Google Shape;220;p28"/>
          <p:cNvSpPr/>
          <p:nvPr/>
        </p:nvSpPr>
        <p:spPr>
          <a:xfrm>
            <a:off x="10467882" y="4604971"/>
            <a:ext cx="543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46"/>
          <p:cNvPicPr preferRelativeResize="0"/>
          <p:nvPr/>
        </p:nvPicPr>
        <p:blipFill rotWithShape="1">
          <a:blip r:embed="rId3">
            <a:alphaModFix/>
          </a:blip>
          <a:srcRect b="11661" l="0" r="1322" t="13201"/>
          <a:stretch/>
        </p:blipFill>
        <p:spPr>
          <a:xfrm>
            <a:off x="1681938" y="399575"/>
            <a:ext cx="9000226" cy="48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6"/>
          <p:cNvSpPr/>
          <p:nvPr/>
        </p:nvSpPr>
        <p:spPr>
          <a:xfrm>
            <a:off x="1588" y="0"/>
            <a:ext cx="12188700" cy="6858000"/>
          </a:xfrm>
          <a:prstGeom prst="rect">
            <a:avLst/>
          </a:prstGeom>
          <a:solidFill>
            <a:srgbClr val="8296B0">
              <a:alpha val="7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6"/>
          <p:cNvSpPr txBox="1"/>
          <p:nvPr>
            <p:ph type="title"/>
          </p:nvPr>
        </p:nvSpPr>
        <p:spPr>
          <a:xfrm>
            <a:off x="611038" y="1991360"/>
            <a:ext cx="10969800" cy="143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3730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6000">
                <a:solidFill>
                  <a:schemeClr val="lt1"/>
                </a:solidFill>
              </a:rPr>
              <a:t>Conclusions </a:t>
            </a:r>
            <a:r>
              <a:rPr b="1" lang="en-IN" sz="4300">
                <a:solidFill>
                  <a:schemeClr val="lt1"/>
                </a:solidFill>
              </a:rPr>
              <a:t>and</a:t>
            </a:r>
            <a:r>
              <a:rPr b="1" lang="en-IN" sz="6000">
                <a:solidFill>
                  <a:schemeClr val="lt1"/>
                </a:solidFill>
              </a:rPr>
              <a:t> </a:t>
            </a:r>
            <a:r>
              <a:rPr b="1" lang="en-IN" sz="6000">
                <a:solidFill>
                  <a:schemeClr val="accent1"/>
                </a:solidFill>
              </a:rPr>
              <a:t>Fut</a:t>
            </a:r>
            <a:r>
              <a:rPr b="1" lang="en-IN" sz="6000">
                <a:solidFill>
                  <a:schemeClr val="accent1"/>
                </a:solidFill>
              </a:rPr>
              <a:t>ure</a:t>
            </a:r>
            <a:r>
              <a:rPr b="1" lang="en-IN" sz="6000">
                <a:solidFill>
                  <a:schemeClr val="accent1"/>
                </a:solidFill>
              </a:rPr>
              <a:t> work</a:t>
            </a:r>
            <a:endParaRPr/>
          </a:p>
        </p:txBody>
      </p:sp>
      <p:sp>
        <p:nvSpPr>
          <p:cNvPr id="551" name="Google Shape;551;p46"/>
          <p:cNvSpPr/>
          <p:nvPr/>
        </p:nvSpPr>
        <p:spPr>
          <a:xfrm>
            <a:off x="5033696" y="3691199"/>
            <a:ext cx="2124600" cy="2124600"/>
          </a:xfrm>
          <a:prstGeom prst="ellipse">
            <a:avLst/>
          </a:prstGeom>
          <a:solidFill>
            <a:srgbClr val="92C8ED"/>
          </a:solidFill>
          <a:ln>
            <a:noFill/>
          </a:ln>
          <a:effectLst>
            <a:outerShdw blurRad="100013" rotWithShape="0" algn="bl" dir="5400000" dist="5715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2" name="Google Shape;552;p46"/>
          <p:cNvGrpSpPr/>
          <p:nvPr/>
        </p:nvGrpSpPr>
        <p:grpSpPr>
          <a:xfrm>
            <a:off x="5501605" y="4159147"/>
            <a:ext cx="1188680" cy="1188680"/>
            <a:chOff x="-3989388" y="1193800"/>
            <a:chExt cx="4470401" cy="4470401"/>
          </a:xfrm>
        </p:grpSpPr>
        <p:sp>
          <p:nvSpPr>
            <p:cNvPr id="553" name="Google Shape;553;p46"/>
            <p:cNvSpPr/>
            <p:nvPr/>
          </p:nvSpPr>
          <p:spPr>
            <a:xfrm>
              <a:off x="-3989388" y="1193800"/>
              <a:ext cx="4470401" cy="4470401"/>
            </a:xfrm>
            <a:custGeom>
              <a:rect b="b" l="l" r="r" t="t"/>
              <a:pathLst>
                <a:path extrusionOk="0" h="1472" w="1472">
                  <a:moveTo>
                    <a:pt x="1472" y="197"/>
                  </a:moveTo>
                  <a:cubicBezTo>
                    <a:pt x="1472" y="0"/>
                    <a:pt x="1472" y="0"/>
                    <a:pt x="14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50" y="197"/>
                    <a:pt x="50" y="197"/>
                    <a:pt x="50" y="197"/>
                  </a:cubicBezTo>
                  <a:cubicBezTo>
                    <a:pt x="50" y="1177"/>
                    <a:pt x="50" y="1177"/>
                    <a:pt x="50" y="1177"/>
                  </a:cubicBezTo>
                  <a:cubicBezTo>
                    <a:pt x="25" y="1177"/>
                    <a:pt x="25" y="1177"/>
                    <a:pt x="25" y="1177"/>
                  </a:cubicBezTo>
                  <a:cubicBezTo>
                    <a:pt x="11" y="1177"/>
                    <a:pt x="0" y="1188"/>
                    <a:pt x="0" y="1202"/>
                  </a:cubicBezTo>
                  <a:cubicBezTo>
                    <a:pt x="0" y="1215"/>
                    <a:pt x="11" y="1226"/>
                    <a:pt x="25" y="1226"/>
                  </a:cubicBezTo>
                  <a:cubicBezTo>
                    <a:pt x="711" y="1226"/>
                    <a:pt x="711" y="1226"/>
                    <a:pt x="711" y="1226"/>
                  </a:cubicBezTo>
                  <a:cubicBezTo>
                    <a:pt x="711" y="1276"/>
                    <a:pt x="711" y="1276"/>
                    <a:pt x="711" y="1276"/>
                  </a:cubicBezTo>
                  <a:cubicBezTo>
                    <a:pt x="711" y="1277"/>
                    <a:pt x="712" y="1278"/>
                    <a:pt x="712" y="1279"/>
                  </a:cubicBezTo>
                  <a:cubicBezTo>
                    <a:pt x="670" y="1290"/>
                    <a:pt x="638" y="1328"/>
                    <a:pt x="638" y="1374"/>
                  </a:cubicBezTo>
                  <a:cubicBezTo>
                    <a:pt x="638" y="1428"/>
                    <a:pt x="682" y="1472"/>
                    <a:pt x="736" y="1472"/>
                  </a:cubicBezTo>
                  <a:cubicBezTo>
                    <a:pt x="790" y="1472"/>
                    <a:pt x="834" y="1428"/>
                    <a:pt x="834" y="1374"/>
                  </a:cubicBezTo>
                  <a:cubicBezTo>
                    <a:pt x="834" y="1328"/>
                    <a:pt x="802" y="1290"/>
                    <a:pt x="760" y="1279"/>
                  </a:cubicBezTo>
                  <a:cubicBezTo>
                    <a:pt x="760" y="1278"/>
                    <a:pt x="761" y="1277"/>
                    <a:pt x="761" y="1276"/>
                  </a:cubicBezTo>
                  <a:cubicBezTo>
                    <a:pt x="761" y="1226"/>
                    <a:pt x="761" y="1226"/>
                    <a:pt x="761" y="1226"/>
                  </a:cubicBezTo>
                  <a:cubicBezTo>
                    <a:pt x="1447" y="1226"/>
                    <a:pt x="1447" y="1226"/>
                    <a:pt x="1447" y="1226"/>
                  </a:cubicBezTo>
                  <a:cubicBezTo>
                    <a:pt x="1461" y="1226"/>
                    <a:pt x="1472" y="1215"/>
                    <a:pt x="1472" y="1202"/>
                  </a:cubicBezTo>
                  <a:cubicBezTo>
                    <a:pt x="1472" y="1188"/>
                    <a:pt x="1461" y="1177"/>
                    <a:pt x="1447" y="1177"/>
                  </a:cubicBezTo>
                  <a:cubicBezTo>
                    <a:pt x="1423" y="1177"/>
                    <a:pt x="1423" y="1177"/>
                    <a:pt x="1423" y="1177"/>
                  </a:cubicBezTo>
                  <a:cubicBezTo>
                    <a:pt x="1423" y="197"/>
                    <a:pt x="1423" y="197"/>
                    <a:pt x="1423" y="197"/>
                  </a:cubicBezTo>
                  <a:lnTo>
                    <a:pt x="1472" y="197"/>
                  </a:lnTo>
                  <a:close/>
                  <a:moveTo>
                    <a:pt x="785" y="1374"/>
                  </a:moveTo>
                  <a:cubicBezTo>
                    <a:pt x="785" y="1401"/>
                    <a:pt x="763" y="1423"/>
                    <a:pt x="736" y="1423"/>
                  </a:cubicBezTo>
                  <a:cubicBezTo>
                    <a:pt x="709" y="1423"/>
                    <a:pt x="687" y="1401"/>
                    <a:pt x="687" y="1374"/>
                  </a:cubicBezTo>
                  <a:cubicBezTo>
                    <a:pt x="687" y="1347"/>
                    <a:pt x="709" y="1325"/>
                    <a:pt x="736" y="1325"/>
                  </a:cubicBezTo>
                  <a:cubicBezTo>
                    <a:pt x="763" y="1325"/>
                    <a:pt x="785" y="1347"/>
                    <a:pt x="785" y="1374"/>
                  </a:cubicBezTo>
                  <a:close/>
                  <a:moveTo>
                    <a:pt x="50" y="50"/>
                  </a:moveTo>
                  <a:cubicBezTo>
                    <a:pt x="1423" y="50"/>
                    <a:pt x="1423" y="50"/>
                    <a:pt x="1423" y="50"/>
                  </a:cubicBezTo>
                  <a:cubicBezTo>
                    <a:pt x="1423" y="148"/>
                    <a:pt x="1423" y="148"/>
                    <a:pt x="1423" y="148"/>
                  </a:cubicBezTo>
                  <a:cubicBezTo>
                    <a:pt x="50" y="148"/>
                    <a:pt x="50" y="148"/>
                    <a:pt x="50" y="148"/>
                  </a:cubicBezTo>
                  <a:lnTo>
                    <a:pt x="50" y="50"/>
                  </a:lnTo>
                  <a:close/>
                  <a:moveTo>
                    <a:pt x="1374" y="1177"/>
                  </a:moveTo>
                  <a:cubicBezTo>
                    <a:pt x="98" y="1177"/>
                    <a:pt x="98" y="1177"/>
                    <a:pt x="98" y="1177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1374" y="197"/>
                    <a:pt x="1374" y="197"/>
                    <a:pt x="1374" y="197"/>
                  </a:cubicBezTo>
                  <a:lnTo>
                    <a:pt x="1374" y="1177"/>
                  </a:lnTo>
                  <a:close/>
                  <a:moveTo>
                    <a:pt x="1374" y="1177"/>
                  </a:moveTo>
                  <a:cubicBezTo>
                    <a:pt x="1374" y="1177"/>
                    <a:pt x="1374" y="1177"/>
                    <a:pt x="1374" y="1177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-3317875" y="2536825"/>
              <a:ext cx="819150" cy="147638"/>
            </a:xfrm>
            <a:custGeom>
              <a:rect b="b" l="l" r="r" t="t"/>
              <a:pathLst>
                <a:path extrusionOk="0" h="49" w="270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4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-3317875" y="2311400"/>
              <a:ext cx="522288" cy="149225"/>
            </a:xfrm>
            <a:custGeom>
              <a:rect b="b" l="l" r="r" t="t"/>
              <a:pathLst>
                <a:path extrusionOk="0" h="49" w="172">
                  <a:moveTo>
                    <a:pt x="25" y="49"/>
                  </a:moveTo>
                  <a:cubicBezTo>
                    <a:pt x="147" y="49"/>
                    <a:pt x="147" y="49"/>
                    <a:pt x="147" y="49"/>
                  </a:cubicBezTo>
                  <a:cubicBezTo>
                    <a:pt x="161" y="49"/>
                    <a:pt x="172" y="38"/>
                    <a:pt x="172" y="25"/>
                  </a:cubicBezTo>
                  <a:cubicBezTo>
                    <a:pt x="172" y="11"/>
                    <a:pt x="161" y="0"/>
                    <a:pt x="14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46"/>
            <p:cNvSpPr/>
            <p:nvPr/>
          </p:nvSpPr>
          <p:spPr>
            <a:xfrm>
              <a:off x="-3317875" y="2757488"/>
              <a:ext cx="819150" cy="149225"/>
            </a:xfrm>
            <a:custGeom>
              <a:rect b="b" l="l" r="r" t="t"/>
              <a:pathLst>
                <a:path extrusionOk="0" h="49" w="270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5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6"/>
            <p:cNvSpPr/>
            <p:nvPr/>
          </p:nvSpPr>
          <p:spPr>
            <a:xfrm>
              <a:off x="-3175000" y="2833688"/>
              <a:ext cx="2835276" cy="1487488"/>
            </a:xfrm>
            <a:custGeom>
              <a:rect b="b" l="l" r="r" t="t"/>
              <a:pathLst>
                <a:path extrusionOk="0" h="490" w="934">
                  <a:moveTo>
                    <a:pt x="9" y="483"/>
                  </a:moveTo>
                  <a:cubicBezTo>
                    <a:pt x="14" y="488"/>
                    <a:pt x="20" y="490"/>
                    <a:pt x="27" y="490"/>
                  </a:cubicBezTo>
                  <a:cubicBezTo>
                    <a:pt x="33" y="490"/>
                    <a:pt x="39" y="488"/>
                    <a:pt x="44" y="483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539" y="395"/>
                    <a:pt x="539" y="395"/>
                    <a:pt x="539" y="395"/>
                  </a:cubicBezTo>
                  <a:cubicBezTo>
                    <a:pt x="544" y="400"/>
                    <a:pt x="550" y="402"/>
                    <a:pt x="556" y="402"/>
                  </a:cubicBezTo>
                  <a:cubicBezTo>
                    <a:pt x="563" y="402"/>
                    <a:pt x="569" y="400"/>
                    <a:pt x="574" y="395"/>
                  </a:cubicBezTo>
                  <a:cubicBezTo>
                    <a:pt x="885" y="84"/>
                    <a:pt x="885" y="84"/>
                    <a:pt x="885" y="84"/>
                  </a:cubicBezTo>
                  <a:cubicBezTo>
                    <a:pt x="885" y="196"/>
                    <a:pt x="885" y="196"/>
                    <a:pt x="885" y="196"/>
                  </a:cubicBezTo>
                  <a:cubicBezTo>
                    <a:pt x="885" y="210"/>
                    <a:pt x="896" y="221"/>
                    <a:pt x="909" y="221"/>
                  </a:cubicBezTo>
                  <a:cubicBezTo>
                    <a:pt x="923" y="221"/>
                    <a:pt x="934" y="210"/>
                    <a:pt x="934" y="196"/>
                  </a:cubicBezTo>
                  <a:cubicBezTo>
                    <a:pt x="934" y="24"/>
                    <a:pt x="934" y="24"/>
                    <a:pt x="934" y="24"/>
                  </a:cubicBezTo>
                  <a:cubicBezTo>
                    <a:pt x="934" y="21"/>
                    <a:pt x="933" y="18"/>
                    <a:pt x="932" y="15"/>
                  </a:cubicBezTo>
                  <a:cubicBezTo>
                    <a:pt x="930" y="9"/>
                    <a:pt x="925" y="4"/>
                    <a:pt x="919" y="2"/>
                  </a:cubicBezTo>
                  <a:cubicBezTo>
                    <a:pt x="916" y="1"/>
                    <a:pt x="913" y="0"/>
                    <a:pt x="90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24" y="0"/>
                    <a:pt x="713" y="11"/>
                    <a:pt x="713" y="24"/>
                  </a:cubicBezTo>
                  <a:cubicBezTo>
                    <a:pt x="713" y="38"/>
                    <a:pt x="724" y="49"/>
                    <a:pt x="738" y="49"/>
                  </a:cubicBezTo>
                  <a:cubicBezTo>
                    <a:pt x="850" y="49"/>
                    <a:pt x="850" y="49"/>
                    <a:pt x="850" y="49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353" y="140"/>
                    <a:pt x="353" y="140"/>
                    <a:pt x="353" y="140"/>
                  </a:cubicBezTo>
                  <a:cubicBezTo>
                    <a:pt x="343" y="130"/>
                    <a:pt x="328" y="130"/>
                    <a:pt x="318" y="140"/>
                  </a:cubicBezTo>
                  <a:cubicBezTo>
                    <a:pt x="9" y="448"/>
                    <a:pt x="9" y="448"/>
                    <a:pt x="9" y="448"/>
                  </a:cubicBezTo>
                  <a:cubicBezTo>
                    <a:pt x="0" y="458"/>
                    <a:pt x="0" y="474"/>
                    <a:pt x="9" y="483"/>
                  </a:cubicBezTo>
                  <a:close/>
                  <a:moveTo>
                    <a:pt x="9" y="483"/>
                  </a:moveTo>
                  <a:cubicBezTo>
                    <a:pt x="9" y="483"/>
                    <a:pt x="9" y="483"/>
                    <a:pt x="9" y="483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7"/>
          <p:cNvSpPr txBox="1"/>
          <p:nvPr/>
        </p:nvSpPr>
        <p:spPr>
          <a:xfrm>
            <a:off x="1563388" y="5278363"/>
            <a:ext cx="885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rPr>
              <a:t>Implements a way to capture long-range context information</a:t>
            </a:r>
            <a:endParaRPr b="1" sz="2000">
              <a:solidFill>
                <a:srgbClr val="3F3F3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4" name="Google Shape;564;p47"/>
          <p:cNvSpPr txBox="1"/>
          <p:nvPr>
            <p:ph type="title"/>
          </p:nvPr>
        </p:nvSpPr>
        <p:spPr>
          <a:xfrm>
            <a:off x="611028" y="274650"/>
            <a:ext cx="3135000" cy="71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9803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>
                <a:solidFill>
                  <a:srgbClr val="3F3F3F"/>
                </a:solidFill>
              </a:rPr>
              <a:t>Conclusions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565" name="Google Shape;565;p47"/>
          <p:cNvSpPr txBox="1"/>
          <p:nvPr>
            <p:ph idx="12" type="sldNum"/>
          </p:nvPr>
        </p:nvSpPr>
        <p:spPr>
          <a:xfrm>
            <a:off x="5837790" y="6244057"/>
            <a:ext cx="51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66" name="Google Shape;566;p47"/>
          <p:cNvSpPr/>
          <p:nvPr/>
        </p:nvSpPr>
        <p:spPr>
          <a:xfrm>
            <a:off x="611026" y="1157997"/>
            <a:ext cx="603000" cy="603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7" name="Google Shape;567;p47"/>
          <p:cNvSpPr txBox="1"/>
          <p:nvPr/>
        </p:nvSpPr>
        <p:spPr>
          <a:xfrm>
            <a:off x="1563407" y="1247969"/>
            <a:ext cx="96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rPr>
              <a:t>Model has good accuracy</a:t>
            </a:r>
            <a:endParaRPr sz="2000">
              <a:solidFill>
                <a:srgbClr val="3F3F3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68" name="Google Shape;568;p47"/>
          <p:cNvGrpSpPr/>
          <p:nvPr/>
        </p:nvGrpSpPr>
        <p:grpSpPr>
          <a:xfrm>
            <a:off x="611035" y="4318925"/>
            <a:ext cx="7837666" cy="603000"/>
            <a:chOff x="701247" y="4832575"/>
            <a:chExt cx="7837666" cy="603000"/>
          </a:xfrm>
        </p:grpSpPr>
        <p:sp>
          <p:nvSpPr>
            <p:cNvPr id="569" name="Google Shape;569;p47"/>
            <p:cNvSpPr txBox="1"/>
            <p:nvPr/>
          </p:nvSpPr>
          <p:spPr>
            <a:xfrm>
              <a:off x="1653613" y="4933988"/>
              <a:ext cx="688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latin typeface="Anaheim"/>
                  <a:ea typeface="Anaheim"/>
                  <a:cs typeface="Anaheim"/>
                  <a:sym typeface="Anaheim"/>
                </a:rPr>
                <a:t>Adding more data and Models</a:t>
              </a:r>
              <a:endParaRPr sz="20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701247" y="4832575"/>
              <a:ext cx="603000" cy="603000"/>
            </a:xfrm>
            <a:prstGeom prst="ellipse">
              <a:avLst/>
            </a:prstGeom>
            <a:solidFill>
              <a:srgbClr val="1E4E7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571" name="Google Shape;571;p47"/>
          <p:cNvGrpSpPr/>
          <p:nvPr/>
        </p:nvGrpSpPr>
        <p:grpSpPr>
          <a:xfrm>
            <a:off x="611035" y="2096988"/>
            <a:ext cx="10645973" cy="603000"/>
            <a:chOff x="701247" y="4832575"/>
            <a:chExt cx="10645973" cy="603000"/>
          </a:xfrm>
        </p:grpSpPr>
        <p:sp>
          <p:nvSpPr>
            <p:cNvPr id="572" name="Google Shape;572;p47"/>
            <p:cNvSpPr txBox="1"/>
            <p:nvPr/>
          </p:nvSpPr>
          <p:spPr>
            <a:xfrm>
              <a:off x="1653620" y="4933994"/>
              <a:ext cx="969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Dynamic, can be adapted on the computer in which is run</a:t>
              </a:r>
              <a:endParaRPr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701247" y="4832575"/>
              <a:ext cx="603000" cy="603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574" name="Google Shape;574;p47"/>
          <p:cNvSpPr/>
          <p:nvPr/>
        </p:nvSpPr>
        <p:spPr>
          <a:xfrm>
            <a:off x="611035" y="5193800"/>
            <a:ext cx="603000" cy="603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75" name="Google Shape;575;p47"/>
          <p:cNvSpPr txBox="1"/>
          <p:nvPr/>
        </p:nvSpPr>
        <p:spPr>
          <a:xfrm>
            <a:off x="1093800" y="3188300"/>
            <a:ext cx="43209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6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rPr>
              <a:t>future work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48"/>
          <p:cNvPicPr preferRelativeResize="0"/>
          <p:nvPr/>
        </p:nvPicPr>
        <p:blipFill rotWithShape="1">
          <a:blip r:embed="rId3">
            <a:alphaModFix/>
          </a:blip>
          <a:srcRect b="11661" l="0" r="1322" t="13201"/>
          <a:stretch/>
        </p:blipFill>
        <p:spPr>
          <a:xfrm>
            <a:off x="1681938" y="399575"/>
            <a:ext cx="9000226" cy="48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48"/>
          <p:cNvSpPr/>
          <p:nvPr/>
        </p:nvSpPr>
        <p:spPr>
          <a:xfrm>
            <a:off x="3300" y="0"/>
            <a:ext cx="12188700" cy="6858000"/>
          </a:xfrm>
          <a:prstGeom prst="rect">
            <a:avLst/>
          </a:prstGeom>
          <a:solidFill>
            <a:srgbClr val="8296B0">
              <a:alpha val="7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8"/>
          <p:cNvSpPr txBox="1"/>
          <p:nvPr>
            <p:ph type="title"/>
          </p:nvPr>
        </p:nvSpPr>
        <p:spPr>
          <a:xfrm>
            <a:off x="611038" y="1981200"/>
            <a:ext cx="10969800" cy="144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3730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taatliches"/>
              <a:buNone/>
            </a:pPr>
            <a:r>
              <a:rPr b="1" lang="en-IN" sz="4800">
                <a:solidFill>
                  <a:schemeClr val="lt1"/>
                </a:solidFill>
              </a:rPr>
              <a:t>END</a:t>
            </a:r>
            <a:r>
              <a:rPr b="1" lang="en-IN" sz="6000">
                <a:solidFill>
                  <a:schemeClr val="lt1"/>
                </a:solidFill>
              </a:rPr>
              <a:t> </a:t>
            </a:r>
            <a:r>
              <a:rPr b="1" lang="en-IN" sz="6000">
                <a:solidFill>
                  <a:srgbClr val="4472C4"/>
                </a:solidFill>
              </a:rPr>
              <a:t>Thank You</a:t>
            </a:r>
            <a:endParaRPr>
              <a:solidFill>
                <a:srgbClr val="4472C4"/>
              </a:solidFill>
            </a:endParaRPr>
          </a:p>
        </p:txBody>
      </p:sp>
      <p:sp>
        <p:nvSpPr>
          <p:cNvPr id="584" name="Google Shape;584;p48"/>
          <p:cNvSpPr/>
          <p:nvPr/>
        </p:nvSpPr>
        <p:spPr>
          <a:xfrm>
            <a:off x="5033696" y="3691199"/>
            <a:ext cx="2124600" cy="2124600"/>
          </a:xfrm>
          <a:prstGeom prst="ellipse">
            <a:avLst/>
          </a:prstGeom>
          <a:solidFill>
            <a:srgbClr val="92C8ED"/>
          </a:solidFill>
          <a:ln>
            <a:noFill/>
          </a:ln>
          <a:effectLst>
            <a:outerShdw blurRad="100013" rotWithShape="0" algn="bl" dir="5400000" dist="5715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5" name="Google Shape;585;p48"/>
          <p:cNvGrpSpPr/>
          <p:nvPr/>
        </p:nvGrpSpPr>
        <p:grpSpPr>
          <a:xfrm>
            <a:off x="5501605" y="4159147"/>
            <a:ext cx="1188680" cy="1188680"/>
            <a:chOff x="-3989388" y="1193800"/>
            <a:chExt cx="4470401" cy="4470401"/>
          </a:xfrm>
        </p:grpSpPr>
        <p:sp>
          <p:nvSpPr>
            <p:cNvPr id="586" name="Google Shape;586;p48"/>
            <p:cNvSpPr/>
            <p:nvPr/>
          </p:nvSpPr>
          <p:spPr>
            <a:xfrm>
              <a:off x="-3989388" y="1193800"/>
              <a:ext cx="4470401" cy="4470401"/>
            </a:xfrm>
            <a:custGeom>
              <a:rect b="b" l="l" r="r" t="t"/>
              <a:pathLst>
                <a:path extrusionOk="0" h="1472" w="1472">
                  <a:moveTo>
                    <a:pt x="1472" y="197"/>
                  </a:moveTo>
                  <a:cubicBezTo>
                    <a:pt x="1472" y="0"/>
                    <a:pt x="1472" y="0"/>
                    <a:pt x="14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50" y="197"/>
                    <a:pt x="50" y="197"/>
                    <a:pt x="50" y="197"/>
                  </a:cubicBezTo>
                  <a:cubicBezTo>
                    <a:pt x="50" y="1177"/>
                    <a:pt x="50" y="1177"/>
                    <a:pt x="50" y="1177"/>
                  </a:cubicBezTo>
                  <a:cubicBezTo>
                    <a:pt x="25" y="1177"/>
                    <a:pt x="25" y="1177"/>
                    <a:pt x="25" y="1177"/>
                  </a:cubicBezTo>
                  <a:cubicBezTo>
                    <a:pt x="11" y="1177"/>
                    <a:pt x="0" y="1188"/>
                    <a:pt x="0" y="1202"/>
                  </a:cubicBezTo>
                  <a:cubicBezTo>
                    <a:pt x="0" y="1215"/>
                    <a:pt x="11" y="1226"/>
                    <a:pt x="25" y="1226"/>
                  </a:cubicBezTo>
                  <a:cubicBezTo>
                    <a:pt x="711" y="1226"/>
                    <a:pt x="711" y="1226"/>
                    <a:pt x="711" y="1226"/>
                  </a:cubicBezTo>
                  <a:cubicBezTo>
                    <a:pt x="711" y="1276"/>
                    <a:pt x="711" y="1276"/>
                    <a:pt x="711" y="1276"/>
                  </a:cubicBezTo>
                  <a:cubicBezTo>
                    <a:pt x="711" y="1277"/>
                    <a:pt x="712" y="1278"/>
                    <a:pt x="712" y="1279"/>
                  </a:cubicBezTo>
                  <a:cubicBezTo>
                    <a:pt x="670" y="1290"/>
                    <a:pt x="638" y="1328"/>
                    <a:pt x="638" y="1374"/>
                  </a:cubicBezTo>
                  <a:cubicBezTo>
                    <a:pt x="638" y="1428"/>
                    <a:pt x="682" y="1472"/>
                    <a:pt x="736" y="1472"/>
                  </a:cubicBezTo>
                  <a:cubicBezTo>
                    <a:pt x="790" y="1472"/>
                    <a:pt x="834" y="1428"/>
                    <a:pt x="834" y="1374"/>
                  </a:cubicBezTo>
                  <a:cubicBezTo>
                    <a:pt x="834" y="1328"/>
                    <a:pt x="802" y="1290"/>
                    <a:pt x="760" y="1279"/>
                  </a:cubicBezTo>
                  <a:cubicBezTo>
                    <a:pt x="760" y="1278"/>
                    <a:pt x="761" y="1277"/>
                    <a:pt x="761" y="1276"/>
                  </a:cubicBezTo>
                  <a:cubicBezTo>
                    <a:pt x="761" y="1226"/>
                    <a:pt x="761" y="1226"/>
                    <a:pt x="761" y="1226"/>
                  </a:cubicBezTo>
                  <a:cubicBezTo>
                    <a:pt x="1447" y="1226"/>
                    <a:pt x="1447" y="1226"/>
                    <a:pt x="1447" y="1226"/>
                  </a:cubicBezTo>
                  <a:cubicBezTo>
                    <a:pt x="1461" y="1226"/>
                    <a:pt x="1472" y="1215"/>
                    <a:pt x="1472" y="1202"/>
                  </a:cubicBezTo>
                  <a:cubicBezTo>
                    <a:pt x="1472" y="1188"/>
                    <a:pt x="1461" y="1177"/>
                    <a:pt x="1447" y="1177"/>
                  </a:cubicBezTo>
                  <a:cubicBezTo>
                    <a:pt x="1423" y="1177"/>
                    <a:pt x="1423" y="1177"/>
                    <a:pt x="1423" y="1177"/>
                  </a:cubicBezTo>
                  <a:cubicBezTo>
                    <a:pt x="1423" y="197"/>
                    <a:pt x="1423" y="197"/>
                    <a:pt x="1423" y="197"/>
                  </a:cubicBezTo>
                  <a:lnTo>
                    <a:pt x="1472" y="197"/>
                  </a:lnTo>
                  <a:close/>
                  <a:moveTo>
                    <a:pt x="785" y="1374"/>
                  </a:moveTo>
                  <a:cubicBezTo>
                    <a:pt x="785" y="1401"/>
                    <a:pt x="763" y="1423"/>
                    <a:pt x="736" y="1423"/>
                  </a:cubicBezTo>
                  <a:cubicBezTo>
                    <a:pt x="709" y="1423"/>
                    <a:pt x="687" y="1401"/>
                    <a:pt x="687" y="1374"/>
                  </a:cubicBezTo>
                  <a:cubicBezTo>
                    <a:pt x="687" y="1347"/>
                    <a:pt x="709" y="1325"/>
                    <a:pt x="736" y="1325"/>
                  </a:cubicBezTo>
                  <a:cubicBezTo>
                    <a:pt x="763" y="1325"/>
                    <a:pt x="785" y="1347"/>
                    <a:pt x="785" y="1374"/>
                  </a:cubicBezTo>
                  <a:close/>
                  <a:moveTo>
                    <a:pt x="50" y="50"/>
                  </a:moveTo>
                  <a:cubicBezTo>
                    <a:pt x="1423" y="50"/>
                    <a:pt x="1423" y="50"/>
                    <a:pt x="1423" y="50"/>
                  </a:cubicBezTo>
                  <a:cubicBezTo>
                    <a:pt x="1423" y="148"/>
                    <a:pt x="1423" y="148"/>
                    <a:pt x="1423" y="148"/>
                  </a:cubicBezTo>
                  <a:cubicBezTo>
                    <a:pt x="50" y="148"/>
                    <a:pt x="50" y="148"/>
                    <a:pt x="50" y="148"/>
                  </a:cubicBezTo>
                  <a:lnTo>
                    <a:pt x="50" y="50"/>
                  </a:lnTo>
                  <a:close/>
                  <a:moveTo>
                    <a:pt x="1374" y="1177"/>
                  </a:moveTo>
                  <a:cubicBezTo>
                    <a:pt x="98" y="1177"/>
                    <a:pt x="98" y="1177"/>
                    <a:pt x="98" y="1177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1374" y="197"/>
                    <a:pt x="1374" y="197"/>
                    <a:pt x="1374" y="197"/>
                  </a:cubicBezTo>
                  <a:lnTo>
                    <a:pt x="1374" y="1177"/>
                  </a:lnTo>
                  <a:close/>
                  <a:moveTo>
                    <a:pt x="1374" y="1177"/>
                  </a:moveTo>
                  <a:cubicBezTo>
                    <a:pt x="1374" y="1177"/>
                    <a:pt x="1374" y="1177"/>
                    <a:pt x="1374" y="1177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48"/>
            <p:cNvSpPr/>
            <p:nvPr/>
          </p:nvSpPr>
          <p:spPr>
            <a:xfrm>
              <a:off x="-3317875" y="2536825"/>
              <a:ext cx="819150" cy="147638"/>
            </a:xfrm>
            <a:custGeom>
              <a:rect b="b" l="l" r="r" t="t"/>
              <a:pathLst>
                <a:path extrusionOk="0" h="49" w="270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4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48"/>
            <p:cNvSpPr/>
            <p:nvPr/>
          </p:nvSpPr>
          <p:spPr>
            <a:xfrm>
              <a:off x="-3317875" y="2311400"/>
              <a:ext cx="522288" cy="149225"/>
            </a:xfrm>
            <a:custGeom>
              <a:rect b="b" l="l" r="r" t="t"/>
              <a:pathLst>
                <a:path extrusionOk="0" h="49" w="172">
                  <a:moveTo>
                    <a:pt x="25" y="49"/>
                  </a:moveTo>
                  <a:cubicBezTo>
                    <a:pt x="147" y="49"/>
                    <a:pt x="147" y="49"/>
                    <a:pt x="147" y="49"/>
                  </a:cubicBezTo>
                  <a:cubicBezTo>
                    <a:pt x="161" y="49"/>
                    <a:pt x="172" y="38"/>
                    <a:pt x="172" y="25"/>
                  </a:cubicBezTo>
                  <a:cubicBezTo>
                    <a:pt x="172" y="11"/>
                    <a:pt x="161" y="0"/>
                    <a:pt x="14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48"/>
            <p:cNvSpPr/>
            <p:nvPr/>
          </p:nvSpPr>
          <p:spPr>
            <a:xfrm>
              <a:off x="-3317875" y="2757488"/>
              <a:ext cx="819150" cy="149225"/>
            </a:xfrm>
            <a:custGeom>
              <a:rect b="b" l="l" r="r" t="t"/>
              <a:pathLst>
                <a:path extrusionOk="0" h="49" w="270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5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48"/>
            <p:cNvSpPr/>
            <p:nvPr/>
          </p:nvSpPr>
          <p:spPr>
            <a:xfrm>
              <a:off x="-3175000" y="2833688"/>
              <a:ext cx="2835276" cy="1487488"/>
            </a:xfrm>
            <a:custGeom>
              <a:rect b="b" l="l" r="r" t="t"/>
              <a:pathLst>
                <a:path extrusionOk="0" h="490" w="934">
                  <a:moveTo>
                    <a:pt x="9" y="483"/>
                  </a:moveTo>
                  <a:cubicBezTo>
                    <a:pt x="14" y="488"/>
                    <a:pt x="20" y="490"/>
                    <a:pt x="27" y="490"/>
                  </a:cubicBezTo>
                  <a:cubicBezTo>
                    <a:pt x="33" y="490"/>
                    <a:pt x="39" y="488"/>
                    <a:pt x="44" y="483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539" y="395"/>
                    <a:pt x="539" y="395"/>
                    <a:pt x="539" y="395"/>
                  </a:cubicBezTo>
                  <a:cubicBezTo>
                    <a:pt x="544" y="400"/>
                    <a:pt x="550" y="402"/>
                    <a:pt x="556" y="402"/>
                  </a:cubicBezTo>
                  <a:cubicBezTo>
                    <a:pt x="563" y="402"/>
                    <a:pt x="569" y="400"/>
                    <a:pt x="574" y="395"/>
                  </a:cubicBezTo>
                  <a:cubicBezTo>
                    <a:pt x="885" y="84"/>
                    <a:pt x="885" y="84"/>
                    <a:pt x="885" y="84"/>
                  </a:cubicBezTo>
                  <a:cubicBezTo>
                    <a:pt x="885" y="196"/>
                    <a:pt x="885" y="196"/>
                    <a:pt x="885" y="196"/>
                  </a:cubicBezTo>
                  <a:cubicBezTo>
                    <a:pt x="885" y="210"/>
                    <a:pt x="896" y="221"/>
                    <a:pt x="909" y="221"/>
                  </a:cubicBezTo>
                  <a:cubicBezTo>
                    <a:pt x="923" y="221"/>
                    <a:pt x="934" y="210"/>
                    <a:pt x="934" y="196"/>
                  </a:cubicBezTo>
                  <a:cubicBezTo>
                    <a:pt x="934" y="24"/>
                    <a:pt x="934" y="24"/>
                    <a:pt x="934" y="24"/>
                  </a:cubicBezTo>
                  <a:cubicBezTo>
                    <a:pt x="934" y="21"/>
                    <a:pt x="933" y="18"/>
                    <a:pt x="932" y="15"/>
                  </a:cubicBezTo>
                  <a:cubicBezTo>
                    <a:pt x="930" y="9"/>
                    <a:pt x="925" y="4"/>
                    <a:pt x="919" y="2"/>
                  </a:cubicBezTo>
                  <a:cubicBezTo>
                    <a:pt x="916" y="1"/>
                    <a:pt x="913" y="0"/>
                    <a:pt x="90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24" y="0"/>
                    <a:pt x="713" y="11"/>
                    <a:pt x="713" y="24"/>
                  </a:cubicBezTo>
                  <a:cubicBezTo>
                    <a:pt x="713" y="38"/>
                    <a:pt x="724" y="49"/>
                    <a:pt x="738" y="49"/>
                  </a:cubicBezTo>
                  <a:cubicBezTo>
                    <a:pt x="850" y="49"/>
                    <a:pt x="850" y="49"/>
                    <a:pt x="850" y="49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353" y="140"/>
                    <a:pt x="353" y="140"/>
                    <a:pt x="353" y="140"/>
                  </a:cubicBezTo>
                  <a:cubicBezTo>
                    <a:pt x="343" y="130"/>
                    <a:pt x="328" y="130"/>
                    <a:pt x="318" y="140"/>
                  </a:cubicBezTo>
                  <a:cubicBezTo>
                    <a:pt x="9" y="448"/>
                    <a:pt x="9" y="448"/>
                    <a:pt x="9" y="448"/>
                  </a:cubicBezTo>
                  <a:cubicBezTo>
                    <a:pt x="0" y="458"/>
                    <a:pt x="0" y="474"/>
                    <a:pt x="9" y="483"/>
                  </a:cubicBezTo>
                  <a:close/>
                  <a:moveTo>
                    <a:pt x="9" y="483"/>
                  </a:moveTo>
                  <a:cubicBezTo>
                    <a:pt x="9" y="483"/>
                    <a:pt x="9" y="483"/>
                    <a:pt x="9" y="483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49"/>
          <p:cNvPicPr preferRelativeResize="0"/>
          <p:nvPr/>
        </p:nvPicPr>
        <p:blipFill rotWithShape="1">
          <a:blip r:embed="rId3">
            <a:alphaModFix/>
          </a:blip>
          <a:srcRect b="11660" l="0" r="1321" t="13201"/>
          <a:stretch/>
        </p:blipFill>
        <p:spPr>
          <a:xfrm>
            <a:off x="1681938" y="399575"/>
            <a:ext cx="9000226" cy="48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9"/>
          <p:cNvSpPr/>
          <p:nvPr/>
        </p:nvSpPr>
        <p:spPr>
          <a:xfrm>
            <a:off x="3300" y="0"/>
            <a:ext cx="12188700" cy="6858000"/>
          </a:xfrm>
          <a:prstGeom prst="rect">
            <a:avLst/>
          </a:prstGeom>
          <a:solidFill>
            <a:srgbClr val="8296B0">
              <a:alpha val="7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9"/>
          <p:cNvSpPr txBox="1"/>
          <p:nvPr>
            <p:ph type="title"/>
          </p:nvPr>
        </p:nvSpPr>
        <p:spPr>
          <a:xfrm>
            <a:off x="611038" y="1981200"/>
            <a:ext cx="10969800" cy="144780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3725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taatliches"/>
              <a:buNone/>
            </a:pPr>
            <a:r>
              <a:rPr b="1" lang="en-IN" sz="4800">
                <a:solidFill>
                  <a:schemeClr val="lt1"/>
                </a:solidFill>
              </a:rPr>
              <a:t>NOTEBOOK </a:t>
            </a:r>
            <a:r>
              <a:rPr b="1" lang="en-IN" sz="6000">
                <a:solidFill>
                  <a:schemeClr val="accent1"/>
                </a:solidFill>
              </a:rPr>
              <a:t>demo</a:t>
            </a:r>
            <a:endParaRPr>
              <a:solidFill>
                <a:srgbClr val="4472C4"/>
              </a:solidFill>
            </a:endParaRPr>
          </a:p>
        </p:txBody>
      </p:sp>
      <p:sp>
        <p:nvSpPr>
          <p:cNvPr id="599" name="Google Shape;599;p49"/>
          <p:cNvSpPr/>
          <p:nvPr/>
        </p:nvSpPr>
        <p:spPr>
          <a:xfrm>
            <a:off x="5033696" y="3691199"/>
            <a:ext cx="2124600" cy="2124600"/>
          </a:xfrm>
          <a:prstGeom prst="ellipse">
            <a:avLst/>
          </a:prstGeom>
          <a:solidFill>
            <a:srgbClr val="92C8ED"/>
          </a:solidFill>
          <a:ln>
            <a:noFill/>
          </a:ln>
          <a:effectLst>
            <a:outerShdw blurRad="100013" rotWithShape="0" algn="bl" dir="5400000" dist="5715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0" name="Google Shape;600;p49"/>
          <p:cNvGrpSpPr/>
          <p:nvPr/>
        </p:nvGrpSpPr>
        <p:grpSpPr>
          <a:xfrm>
            <a:off x="5501605" y="4159147"/>
            <a:ext cx="1188680" cy="1188680"/>
            <a:chOff x="-3989388" y="1193800"/>
            <a:chExt cx="4470401" cy="4470401"/>
          </a:xfrm>
        </p:grpSpPr>
        <p:sp>
          <p:nvSpPr>
            <p:cNvPr id="601" name="Google Shape;601;p49"/>
            <p:cNvSpPr/>
            <p:nvPr/>
          </p:nvSpPr>
          <p:spPr>
            <a:xfrm>
              <a:off x="-3989388" y="1193800"/>
              <a:ext cx="4470401" cy="4470401"/>
            </a:xfrm>
            <a:custGeom>
              <a:rect b="b" l="l" r="r" t="t"/>
              <a:pathLst>
                <a:path extrusionOk="0" h="1472" w="1472">
                  <a:moveTo>
                    <a:pt x="1472" y="197"/>
                  </a:moveTo>
                  <a:cubicBezTo>
                    <a:pt x="1472" y="0"/>
                    <a:pt x="1472" y="0"/>
                    <a:pt x="14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50" y="197"/>
                    <a:pt x="50" y="197"/>
                    <a:pt x="50" y="197"/>
                  </a:cubicBezTo>
                  <a:cubicBezTo>
                    <a:pt x="50" y="1177"/>
                    <a:pt x="50" y="1177"/>
                    <a:pt x="50" y="1177"/>
                  </a:cubicBezTo>
                  <a:cubicBezTo>
                    <a:pt x="25" y="1177"/>
                    <a:pt x="25" y="1177"/>
                    <a:pt x="25" y="1177"/>
                  </a:cubicBezTo>
                  <a:cubicBezTo>
                    <a:pt x="11" y="1177"/>
                    <a:pt x="0" y="1188"/>
                    <a:pt x="0" y="1202"/>
                  </a:cubicBezTo>
                  <a:cubicBezTo>
                    <a:pt x="0" y="1215"/>
                    <a:pt x="11" y="1226"/>
                    <a:pt x="25" y="1226"/>
                  </a:cubicBezTo>
                  <a:cubicBezTo>
                    <a:pt x="711" y="1226"/>
                    <a:pt x="711" y="1226"/>
                    <a:pt x="711" y="1226"/>
                  </a:cubicBezTo>
                  <a:cubicBezTo>
                    <a:pt x="711" y="1276"/>
                    <a:pt x="711" y="1276"/>
                    <a:pt x="711" y="1276"/>
                  </a:cubicBezTo>
                  <a:cubicBezTo>
                    <a:pt x="711" y="1277"/>
                    <a:pt x="712" y="1278"/>
                    <a:pt x="712" y="1279"/>
                  </a:cubicBezTo>
                  <a:cubicBezTo>
                    <a:pt x="670" y="1290"/>
                    <a:pt x="638" y="1328"/>
                    <a:pt x="638" y="1374"/>
                  </a:cubicBezTo>
                  <a:cubicBezTo>
                    <a:pt x="638" y="1428"/>
                    <a:pt x="682" y="1472"/>
                    <a:pt x="736" y="1472"/>
                  </a:cubicBezTo>
                  <a:cubicBezTo>
                    <a:pt x="790" y="1472"/>
                    <a:pt x="834" y="1428"/>
                    <a:pt x="834" y="1374"/>
                  </a:cubicBezTo>
                  <a:cubicBezTo>
                    <a:pt x="834" y="1328"/>
                    <a:pt x="802" y="1290"/>
                    <a:pt x="760" y="1279"/>
                  </a:cubicBezTo>
                  <a:cubicBezTo>
                    <a:pt x="760" y="1278"/>
                    <a:pt x="761" y="1277"/>
                    <a:pt x="761" y="1276"/>
                  </a:cubicBezTo>
                  <a:cubicBezTo>
                    <a:pt x="761" y="1226"/>
                    <a:pt x="761" y="1226"/>
                    <a:pt x="761" y="1226"/>
                  </a:cubicBezTo>
                  <a:cubicBezTo>
                    <a:pt x="1447" y="1226"/>
                    <a:pt x="1447" y="1226"/>
                    <a:pt x="1447" y="1226"/>
                  </a:cubicBezTo>
                  <a:cubicBezTo>
                    <a:pt x="1461" y="1226"/>
                    <a:pt x="1472" y="1215"/>
                    <a:pt x="1472" y="1202"/>
                  </a:cubicBezTo>
                  <a:cubicBezTo>
                    <a:pt x="1472" y="1188"/>
                    <a:pt x="1461" y="1177"/>
                    <a:pt x="1447" y="1177"/>
                  </a:cubicBezTo>
                  <a:cubicBezTo>
                    <a:pt x="1423" y="1177"/>
                    <a:pt x="1423" y="1177"/>
                    <a:pt x="1423" y="1177"/>
                  </a:cubicBezTo>
                  <a:cubicBezTo>
                    <a:pt x="1423" y="197"/>
                    <a:pt x="1423" y="197"/>
                    <a:pt x="1423" y="197"/>
                  </a:cubicBezTo>
                  <a:lnTo>
                    <a:pt x="1472" y="197"/>
                  </a:lnTo>
                  <a:close/>
                  <a:moveTo>
                    <a:pt x="785" y="1374"/>
                  </a:moveTo>
                  <a:cubicBezTo>
                    <a:pt x="785" y="1401"/>
                    <a:pt x="763" y="1423"/>
                    <a:pt x="736" y="1423"/>
                  </a:cubicBezTo>
                  <a:cubicBezTo>
                    <a:pt x="709" y="1423"/>
                    <a:pt x="687" y="1401"/>
                    <a:pt x="687" y="1374"/>
                  </a:cubicBezTo>
                  <a:cubicBezTo>
                    <a:pt x="687" y="1347"/>
                    <a:pt x="709" y="1325"/>
                    <a:pt x="736" y="1325"/>
                  </a:cubicBezTo>
                  <a:cubicBezTo>
                    <a:pt x="763" y="1325"/>
                    <a:pt x="785" y="1347"/>
                    <a:pt x="785" y="1374"/>
                  </a:cubicBezTo>
                  <a:close/>
                  <a:moveTo>
                    <a:pt x="50" y="50"/>
                  </a:moveTo>
                  <a:cubicBezTo>
                    <a:pt x="1423" y="50"/>
                    <a:pt x="1423" y="50"/>
                    <a:pt x="1423" y="50"/>
                  </a:cubicBezTo>
                  <a:cubicBezTo>
                    <a:pt x="1423" y="148"/>
                    <a:pt x="1423" y="148"/>
                    <a:pt x="1423" y="148"/>
                  </a:cubicBezTo>
                  <a:cubicBezTo>
                    <a:pt x="50" y="148"/>
                    <a:pt x="50" y="148"/>
                    <a:pt x="50" y="148"/>
                  </a:cubicBezTo>
                  <a:lnTo>
                    <a:pt x="50" y="50"/>
                  </a:lnTo>
                  <a:close/>
                  <a:moveTo>
                    <a:pt x="1374" y="1177"/>
                  </a:moveTo>
                  <a:cubicBezTo>
                    <a:pt x="98" y="1177"/>
                    <a:pt x="98" y="1177"/>
                    <a:pt x="98" y="1177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1374" y="197"/>
                    <a:pt x="1374" y="197"/>
                    <a:pt x="1374" y="197"/>
                  </a:cubicBezTo>
                  <a:lnTo>
                    <a:pt x="1374" y="1177"/>
                  </a:lnTo>
                  <a:close/>
                  <a:moveTo>
                    <a:pt x="1374" y="1177"/>
                  </a:moveTo>
                  <a:cubicBezTo>
                    <a:pt x="1374" y="1177"/>
                    <a:pt x="1374" y="1177"/>
                    <a:pt x="1374" y="1177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49"/>
            <p:cNvSpPr/>
            <p:nvPr/>
          </p:nvSpPr>
          <p:spPr>
            <a:xfrm>
              <a:off x="-3317875" y="2536825"/>
              <a:ext cx="819150" cy="147638"/>
            </a:xfrm>
            <a:custGeom>
              <a:rect b="b" l="l" r="r" t="t"/>
              <a:pathLst>
                <a:path extrusionOk="0" h="49" w="270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4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-3317875" y="2311400"/>
              <a:ext cx="522288" cy="149225"/>
            </a:xfrm>
            <a:custGeom>
              <a:rect b="b" l="l" r="r" t="t"/>
              <a:pathLst>
                <a:path extrusionOk="0" h="49" w="172">
                  <a:moveTo>
                    <a:pt x="25" y="49"/>
                  </a:moveTo>
                  <a:cubicBezTo>
                    <a:pt x="147" y="49"/>
                    <a:pt x="147" y="49"/>
                    <a:pt x="147" y="49"/>
                  </a:cubicBezTo>
                  <a:cubicBezTo>
                    <a:pt x="161" y="49"/>
                    <a:pt x="172" y="38"/>
                    <a:pt x="172" y="25"/>
                  </a:cubicBezTo>
                  <a:cubicBezTo>
                    <a:pt x="172" y="11"/>
                    <a:pt x="161" y="0"/>
                    <a:pt x="14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49"/>
            <p:cNvSpPr/>
            <p:nvPr/>
          </p:nvSpPr>
          <p:spPr>
            <a:xfrm>
              <a:off x="-3317875" y="2757488"/>
              <a:ext cx="819150" cy="149225"/>
            </a:xfrm>
            <a:custGeom>
              <a:rect b="b" l="l" r="r" t="t"/>
              <a:pathLst>
                <a:path extrusionOk="0" h="49" w="270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5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49"/>
            <p:cNvSpPr/>
            <p:nvPr/>
          </p:nvSpPr>
          <p:spPr>
            <a:xfrm>
              <a:off x="-3175000" y="2833688"/>
              <a:ext cx="2835276" cy="1487488"/>
            </a:xfrm>
            <a:custGeom>
              <a:rect b="b" l="l" r="r" t="t"/>
              <a:pathLst>
                <a:path extrusionOk="0" h="490" w="934">
                  <a:moveTo>
                    <a:pt x="9" y="483"/>
                  </a:moveTo>
                  <a:cubicBezTo>
                    <a:pt x="14" y="488"/>
                    <a:pt x="20" y="490"/>
                    <a:pt x="27" y="490"/>
                  </a:cubicBezTo>
                  <a:cubicBezTo>
                    <a:pt x="33" y="490"/>
                    <a:pt x="39" y="488"/>
                    <a:pt x="44" y="483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539" y="395"/>
                    <a:pt x="539" y="395"/>
                    <a:pt x="539" y="395"/>
                  </a:cubicBezTo>
                  <a:cubicBezTo>
                    <a:pt x="544" y="400"/>
                    <a:pt x="550" y="402"/>
                    <a:pt x="556" y="402"/>
                  </a:cubicBezTo>
                  <a:cubicBezTo>
                    <a:pt x="563" y="402"/>
                    <a:pt x="569" y="400"/>
                    <a:pt x="574" y="395"/>
                  </a:cubicBezTo>
                  <a:cubicBezTo>
                    <a:pt x="885" y="84"/>
                    <a:pt x="885" y="84"/>
                    <a:pt x="885" y="84"/>
                  </a:cubicBezTo>
                  <a:cubicBezTo>
                    <a:pt x="885" y="196"/>
                    <a:pt x="885" y="196"/>
                    <a:pt x="885" y="196"/>
                  </a:cubicBezTo>
                  <a:cubicBezTo>
                    <a:pt x="885" y="210"/>
                    <a:pt x="896" y="221"/>
                    <a:pt x="909" y="221"/>
                  </a:cubicBezTo>
                  <a:cubicBezTo>
                    <a:pt x="923" y="221"/>
                    <a:pt x="934" y="210"/>
                    <a:pt x="934" y="196"/>
                  </a:cubicBezTo>
                  <a:cubicBezTo>
                    <a:pt x="934" y="24"/>
                    <a:pt x="934" y="24"/>
                    <a:pt x="934" y="24"/>
                  </a:cubicBezTo>
                  <a:cubicBezTo>
                    <a:pt x="934" y="21"/>
                    <a:pt x="933" y="18"/>
                    <a:pt x="932" y="15"/>
                  </a:cubicBezTo>
                  <a:cubicBezTo>
                    <a:pt x="930" y="9"/>
                    <a:pt x="925" y="4"/>
                    <a:pt x="919" y="2"/>
                  </a:cubicBezTo>
                  <a:cubicBezTo>
                    <a:pt x="916" y="1"/>
                    <a:pt x="913" y="0"/>
                    <a:pt x="90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24" y="0"/>
                    <a:pt x="713" y="11"/>
                    <a:pt x="713" y="24"/>
                  </a:cubicBezTo>
                  <a:cubicBezTo>
                    <a:pt x="713" y="38"/>
                    <a:pt x="724" y="49"/>
                    <a:pt x="738" y="49"/>
                  </a:cubicBezTo>
                  <a:cubicBezTo>
                    <a:pt x="850" y="49"/>
                    <a:pt x="850" y="49"/>
                    <a:pt x="850" y="49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353" y="140"/>
                    <a:pt x="353" y="140"/>
                    <a:pt x="353" y="140"/>
                  </a:cubicBezTo>
                  <a:cubicBezTo>
                    <a:pt x="343" y="130"/>
                    <a:pt x="328" y="130"/>
                    <a:pt x="318" y="140"/>
                  </a:cubicBezTo>
                  <a:cubicBezTo>
                    <a:pt x="9" y="448"/>
                    <a:pt x="9" y="448"/>
                    <a:pt x="9" y="448"/>
                  </a:cubicBezTo>
                  <a:cubicBezTo>
                    <a:pt x="0" y="458"/>
                    <a:pt x="0" y="474"/>
                    <a:pt x="9" y="483"/>
                  </a:cubicBezTo>
                  <a:close/>
                  <a:moveTo>
                    <a:pt x="9" y="483"/>
                  </a:moveTo>
                  <a:cubicBezTo>
                    <a:pt x="9" y="483"/>
                    <a:pt x="9" y="483"/>
                    <a:pt x="9" y="483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06" name="Google Shape;60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26" y="523338"/>
            <a:ext cx="3521999" cy="58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0713" y="523338"/>
            <a:ext cx="3637967" cy="581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 b="11660" l="0" r="1321" t="13201"/>
          <a:stretch/>
        </p:blipFill>
        <p:spPr>
          <a:xfrm>
            <a:off x="1681938" y="399575"/>
            <a:ext cx="9000226" cy="48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/>
          <p:nvPr/>
        </p:nvSpPr>
        <p:spPr>
          <a:xfrm>
            <a:off x="1650" y="0"/>
            <a:ext cx="12188700" cy="6858000"/>
          </a:xfrm>
          <a:prstGeom prst="rect">
            <a:avLst/>
          </a:prstGeom>
          <a:solidFill>
            <a:srgbClr val="8296B0">
              <a:alpha val="7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9"/>
          <p:cNvSpPr txBox="1"/>
          <p:nvPr>
            <p:ph type="title"/>
          </p:nvPr>
        </p:nvSpPr>
        <p:spPr>
          <a:xfrm>
            <a:off x="611096" y="1956601"/>
            <a:ext cx="10969800" cy="121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3725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taatliches"/>
              <a:buNone/>
            </a:pPr>
            <a:r>
              <a:rPr lang="en-IN" sz="5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IN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THE</a:t>
            </a:r>
            <a:r>
              <a:rPr lang="en-IN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IN" sz="6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rPr>
              <a:t>Challenge</a:t>
            </a:r>
            <a:endParaRPr sz="6000"/>
          </a:p>
        </p:txBody>
      </p:sp>
      <p:sp>
        <p:nvSpPr>
          <p:cNvPr id="229" name="Google Shape;229;p29"/>
          <p:cNvSpPr/>
          <p:nvPr/>
        </p:nvSpPr>
        <p:spPr>
          <a:xfrm>
            <a:off x="5033696" y="3691199"/>
            <a:ext cx="2124600" cy="2124600"/>
          </a:xfrm>
          <a:prstGeom prst="ellipse">
            <a:avLst/>
          </a:prstGeom>
          <a:solidFill>
            <a:srgbClr val="92C8ED"/>
          </a:solidFill>
          <a:ln>
            <a:noFill/>
          </a:ln>
          <a:effectLst>
            <a:outerShdw blurRad="100013" rotWithShape="0" algn="bl" dir="5400000" dist="5715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29"/>
          <p:cNvGrpSpPr/>
          <p:nvPr/>
        </p:nvGrpSpPr>
        <p:grpSpPr>
          <a:xfrm>
            <a:off x="5501605" y="4159147"/>
            <a:ext cx="1188680" cy="1188680"/>
            <a:chOff x="-3989388" y="1193800"/>
            <a:chExt cx="4470401" cy="4470401"/>
          </a:xfrm>
        </p:grpSpPr>
        <p:sp>
          <p:nvSpPr>
            <p:cNvPr id="231" name="Google Shape;231;p29"/>
            <p:cNvSpPr/>
            <p:nvPr/>
          </p:nvSpPr>
          <p:spPr>
            <a:xfrm>
              <a:off x="-3989388" y="1193800"/>
              <a:ext cx="4470401" cy="4470401"/>
            </a:xfrm>
            <a:custGeom>
              <a:rect b="b" l="l" r="r" t="t"/>
              <a:pathLst>
                <a:path extrusionOk="0" h="1472" w="1472">
                  <a:moveTo>
                    <a:pt x="1472" y="197"/>
                  </a:moveTo>
                  <a:cubicBezTo>
                    <a:pt x="1472" y="0"/>
                    <a:pt x="1472" y="0"/>
                    <a:pt x="14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50" y="197"/>
                    <a:pt x="50" y="197"/>
                    <a:pt x="50" y="197"/>
                  </a:cubicBezTo>
                  <a:cubicBezTo>
                    <a:pt x="50" y="1177"/>
                    <a:pt x="50" y="1177"/>
                    <a:pt x="50" y="1177"/>
                  </a:cubicBezTo>
                  <a:cubicBezTo>
                    <a:pt x="25" y="1177"/>
                    <a:pt x="25" y="1177"/>
                    <a:pt x="25" y="1177"/>
                  </a:cubicBezTo>
                  <a:cubicBezTo>
                    <a:pt x="11" y="1177"/>
                    <a:pt x="0" y="1188"/>
                    <a:pt x="0" y="1202"/>
                  </a:cubicBezTo>
                  <a:cubicBezTo>
                    <a:pt x="0" y="1215"/>
                    <a:pt x="11" y="1226"/>
                    <a:pt x="25" y="1226"/>
                  </a:cubicBezTo>
                  <a:cubicBezTo>
                    <a:pt x="711" y="1226"/>
                    <a:pt x="711" y="1226"/>
                    <a:pt x="711" y="1226"/>
                  </a:cubicBezTo>
                  <a:cubicBezTo>
                    <a:pt x="711" y="1276"/>
                    <a:pt x="711" y="1276"/>
                    <a:pt x="711" y="1276"/>
                  </a:cubicBezTo>
                  <a:cubicBezTo>
                    <a:pt x="711" y="1277"/>
                    <a:pt x="712" y="1278"/>
                    <a:pt x="712" y="1279"/>
                  </a:cubicBezTo>
                  <a:cubicBezTo>
                    <a:pt x="670" y="1290"/>
                    <a:pt x="638" y="1328"/>
                    <a:pt x="638" y="1374"/>
                  </a:cubicBezTo>
                  <a:cubicBezTo>
                    <a:pt x="638" y="1428"/>
                    <a:pt x="682" y="1472"/>
                    <a:pt x="736" y="1472"/>
                  </a:cubicBezTo>
                  <a:cubicBezTo>
                    <a:pt x="790" y="1472"/>
                    <a:pt x="834" y="1428"/>
                    <a:pt x="834" y="1374"/>
                  </a:cubicBezTo>
                  <a:cubicBezTo>
                    <a:pt x="834" y="1328"/>
                    <a:pt x="802" y="1290"/>
                    <a:pt x="760" y="1279"/>
                  </a:cubicBezTo>
                  <a:cubicBezTo>
                    <a:pt x="760" y="1278"/>
                    <a:pt x="761" y="1277"/>
                    <a:pt x="761" y="1276"/>
                  </a:cubicBezTo>
                  <a:cubicBezTo>
                    <a:pt x="761" y="1226"/>
                    <a:pt x="761" y="1226"/>
                    <a:pt x="761" y="1226"/>
                  </a:cubicBezTo>
                  <a:cubicBezTo>
                    <a:pt x="1447" y="1226"/>
                    <a:pt x="1447" y="1226"/>
                    <a:pt x="1447" y="1226"/>
                  </a:cubicBezTo>
                  <a:cubicBezTo>
                    <a:pt x="1461" y="1226"/>
                    <a:pt x="1472" y="1215"/>
                    <a:pt x="1472" y="1202"/>
                  </a:cubicBezTo>
                  <a:cubicBezTo>
                    <a:pt x="1472" y="1188"/>
                    <a:pt x="1461" y="1177"/>
                    <a:pt x="1447" y="1177"/>
                  </a:cubicBezTo>
                  <a:cubicBezTo>
                    <a:pt x="1423" y="1177"/>
                    <a:pt x="1423" y="1177"/>
                    <a:pt x="1423" y="1177"/>
                  </a:cubicBezTo>
                  <a:cubicBezTo>
                    <a:pt x="1423" y="197"/>
                    <a:pt x="1423" y="197"/>
                    <a:pt x="1423" y="197"/>
                  </a:cubicBezTo>
                  <a:lnTo>
                    <a:pt x="1472" y="197"/>
                  </a:lnTo>
                  <a:close/>
                  <a:moveTo>
                    <a:pt x="785" y="1374"/>
                  </a:moveTo>
                  <a:cubicBezTo>
                    <a:pt x="785" y="1401"/>
                    <a:pt x="763" y="1423"/>
                    <a:pt x="736" y="1423"/>
                  </a:cubicBezTo>
                  <a:cubicBezTo>
                    <a:pt x="709" y="1423"/>
                    <a:pt x="687" y="1401"/>
                    <a:pt x="687" y="1374"/>
                  </a:cubicBezTo>
                  <a:cubicBezTo>
                    <a:pt x="687" y="1347"/>
                    <a:pt x="709" y="1325"/>
                    <a:pt x="736" y="1325"/>
                  </a:cubicBezTo>
                  <a:cubicBezTo>
                    <a:pt x="763" y="1325"/>
                    <a:pt x="785" y="1347"/>
                    <a:pt x="785" y="1374"/>
                  </a:cubicBezTo>
                  <a:close/>
                  <a:moveTo>
                    <a:pt x="50" y="50"/>
                  </a:moveTo>
                  <a:cubicBezTo>
                    <a:pt x="1423" y="50"/>
                    <a:pt x="1423" y="50"/>
                    <a:pt x="1423" y="50"/>
                  </a:cubicBezTo>
                  <a:cubicBezTo>
                    <a:pt x="1423" y="148"/>
                    <a:pt x="1423" y="148"/>
                    <a:pt x="1423" y="148"/>
                  </a:cubicBezTo>
                  <a:cubicBezTo>
                    <a:pt x="50" y="148"/>
                    <a:pt x="50" y="148"/>
                    <a:pt x="50" y="148"/>
                  </a:cubicBezTo>
                  <a:lnTo>
                    <a:pt x="50" y="50"/>
                  </a:lnTo>
                  <a:close/>
                  <a:moveTo>
                    <a:pt x="1374" y="1177"/>
                  </a:moveTo>
                  <a:cubicBezTo>
                    <a:pt x="98" y="1177"/>
                    <a:pt x="98" y="1177"/>
                    <a:pt x="98" y="1177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1374" y="197"/>
                    <a:pt x="1374" y="197"/>
                    <a:pt x="1374" y="197"/>
                  </a:cubicBezTo>
                  <a:lnTo>
                    <a:pt x="1374" y="1177"/>
                  </a:lnTo>
                  <a:close/>
                  <a:moveTo>
                    <a:pt x="1374" y="1177"/>
                  </a:moveTo>
                  <a:cubicBezTo>
                    <a:pt x="1374" y="1177"/>
                    <a:pt x="1374" y="1177"/>
                    <a:pt x="1374" y="1177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-3317875" y="2536825"/>
              <a:ext cx="819150" cy="147638"/>
            </a:xfrm>
            <a:custGeom>
              <a:rect b="b" l="l" r="r" t="t"/>
              <a:pathLst>
                <a:path extrusionOk="0" h="49" w="270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4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-3317875" y="2311400"/>
              <a:ext cx="522288" cy="149225"/>
            </a:xfrm>
            <a:custGeom>
              <a:rect b="b" l="l" r="r" t="t"/>
              <a:pathLst>
                <a:path extrusionOk="0" h="49" w="172">
                  <a:moveTo>
                    <a:pt x="25" y="49"/>
                  </a:moveTo>
                  <a:cubicBezTo>
                    <a:pt x="147" y="49"/>
                    <a:pt x="147" y="49"/>
                    <a:pt x="147" y="49"/>
                  </a:cubicBezTo>
                  <a:cubicBezTo>
                    <a:pt x="161" y="49"/>
                    <a:pt x="172" y="38"/>
                    <a:pt x="172" y="25"/>
                  </a:cubicBezTo>
                  <a:cubicBezTo>
                    <a:pt x="172" y="11"/>
                    <a:pt x="161" y="0"/>
                    <a:pt x="14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-3317875" y="2757488"/>
              <a:ext cx="819150" cy="149225"/>
            </a:xfrm>
            <a:custGeom>
              <a:rect b="b" l="l" r="r" t="t"/>
              <a:pathLst>
                <a:path extrusionOk="0" h="49" w="270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5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-3175000" y="2833688"/>
              <a:ext cx="2835276" cy="1487488"/>
            </a:xfrm>
            <a:custGeom>
              <a:rect b="b" l="l" r="r" t="t"/>
              <a:pathLst>
                <a:path extrusionOk="0" h="490" w="934">
                  <a:moveTo>
                    <a:pt x="9" y="483"/>
                  </a:moveTo>
                  <a:cubicBezTo>
                    <a:pt x="14" y="488"/>
                    <a:pt x="20" y="490"/>
                    <a:pt x="27" y="490"/>
                  </a:cubicBezTo>
                  <a:cubicBezTo>
                    <a:pt x="33" y="490"/>
                    <a:pt x="39" y="488"/>
                    <a:pt x="44" y="483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539" y="395"/>
                    <a:pt x="539" y="395"/>
                    <a:pt x="539" y="395"/>
                  </a:cubicBezTo>
                  <a:cubicBezTo>
                    <a:pt x="544" y="400"/>
                    <a:pt x="550" y="402"/>
                    <a:pt x="556" y="402"/>
                  </a:cubicBezTo>
                  <a:cubicBezTo>
                    <a:pt x="563" y="402"/>
                    <a:pt x="569" y="400"/>
                    <a:pt x="574" y="395"/>
                  </a:cubicBezTo>
                  <a:cubicBezTo>
                    <a:pt x="885" y="84"/>
                    <a:pt x="885" y="84"/>
                    <a:pt x="885" y="84"/>
                  </a:cubicBezTo>
                  <a:cubicBezTo>
                    <a:pt x="885" y="196"/>
                    <a:pt x="885" y="196"/>
                    <a:pt x="885" y="196"/>
                  </a:cubicBezTo>
                  <a:cubicBezTo>
                    <a:pt x="885" y="210"/>
                    <a:pt x="896" y="221"/>
                    <a:pt x="909" y="221"/>
                  </a:cubicBezTo>
                  <a:cubicBezTo>
                    <a:pt x="923" y="221"/>
                    <a:pt x="934" y="210"/>
                    <a:pt x="934" y="196"/>
                  </a:cubicBezTo>
                  <a:cubicBezTo>
                    <a:pt x="934" y="24"/>
                    <a:pt x="934" y="24"/>
                    <a:pt x="934" y="24"/>
                  </a:cubicBezTo>
                  <a:cubicBezTo>
                    <a:pt x="934" y="21"/>
                    <a:pt x="933" y="18"/>
                    <a:pt x="932" y="15"/>
                  </a:cubicBezTo>
                  <a:cubicBezTo>
                    <a:pt x="930" y="9"/>
                    <a:pt x="925" y="4"/>
                    <a:pt x="919" y="2"/>
                  </a:cubicBezTo>
                  <a:cubicBezTo>
                    <a:pt x="916" y="1"/>
                    <a:pt x="913" y="0"/>
                    <a:pt x="90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24" y="0"/>
                    <a:pt x="713" y="11"/>
                    <a:pt x="713" y="24"/>
                  </a:cubicBezTo>
                  <a:cubicBezTo>
                    <a:pt x="713" y="38"/>
                    <a:pt x="724" y="49"/>
                    <a:pt x="738" y="49"/>
                  </a:cubicBezTo>
                  <a:cubicBezTo>
                    <a:pt x="850" y="49"/>
                    <a:pt x="850" y="49"/>
                    <a:pt x="850" y="49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353" y="140"/>
                    <a:pt x="353" y="140"/>
                    <a:pt x="353" y="140"/>
                  </a:cubicBezTo>
                  <a:cubicBezTo>
                    <a:pt x="343" y="130"/>
                    <a:pt x="328" y="130"/>
                    <a:pt x="318" y="140"/>
                  </a:cubicBezTo>
                  <a:cubicBezTo>
                    <a:pt x="9" y="448"/>
                    <a:pt x="9" y="448"/>
                    <a:pt x="9" y="448"/>
                  </a:cubicBezTo>
                  <a:cubicBezTo>
                    <a:pt x="0" y="458"/>
                    <a:pt x="0" y="474"/>
                    <a:pt x="9" y="483"/>
                  </a:cubicBezTo>
                  <a:close/>
                  <a:moveTo>
                    <a:pt x="9" y="483"/>
                  </a:moveTo>
                  <a:cubicBezTo>
                    <a:pt x="9" y="483"/>
                    <a:pt x="9" y="483"/>
                    <a:pt x="9" y="483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idx="12" type="sldNum"/>
          </p:nvPr>
        </p:nvSpPr>
        <p:spPr>
          <a:xfrm>
            <a:off x="5837790" y="6244057"/>
            <a:ext cx="51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0"/>
          <p:cNvSpPr txBox="1"/>
          <p:nvPr>
            <p:ph type="title"/>
          </p:nvPr>
        </p:nvSpPr>
        <p:spPr>
          <a:xfrm>
            <a:off x="611029" y="274639"/>
            <a:ext cx="10969800" cy="71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9803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</a:pPr>
            <a:r>
              <a:rPr lang="en-IN">
                <a:solidFill>
                  <a:srgbClr val="3F3F3F"/>
                </a:solidFill>
              </a:rPr>
              <a:t>THE</a:t>
            </a:r>
            <a:r>
              <a:rPr lang="en-IN">
                <a:solidFill>
                  <a:srgbClr val="3F3F3F"/>
                </a:solidFill>
              </a:rPr>
              <a:t> </a:t>
            </a:r>
            <a:r>
              <a:rPr lang="en-IN">
                <a:solidFill>
                  <a:schemeClr val="accent1"/>
                </a:solidFill>
              </a:rPr>
              <a:t>CHALLENGE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941574" y="2466350"/>
            <a:ext cx="5980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rPr>
              <a:t>Our data:</a:t>
            </a:r>
            <a:r>
              <a:rPr lang="en-IN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rPr>
              <a:t> ModelNet10, </a:t>
            </a:r>
            <a:endParaRPr sz="2000">
              <a:solidFill>
                <a:srgbClr val="3F3F3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rPr>
              <a:t>• </a:t>
            </a:r>
            <a:r>
              <a:rPr lang="en-IN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rPr>
              <a:t>4899 3D CAD divided into 10 classes </a:t>
            </a:r>
            <a:endParaRPr sz="2000">
              <a:solidFill>
                <a:srgbClr val="3F3F3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rPr>
              <a:t>• </a:t>
            </a:r>
            <a:r>
              <a:rPr lang="en-IN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rPr>
              <a:t>80/20* = train/test* splitting</a:t>
            </a:r>
            <a:endParaRPr sz="2000">
              <a:solidFill>
                <a:srgbClr val="3F3F3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rPr>
              <a:t>• orientation aligned</a:t>
            </a:r>
            <a:endParaRPr sz="2000">
              <a:solidFill>
                <a:srgbClr val="3F3F3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941582" y="1598369"/>
            <a:ext cx="969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rPr>
              <a:t>Our goal</a:t>
            </a:r>
            <a:r>
              <a:rPr b="1" lang="en-IN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rPr>
              <a:t>:</a:t>
            </a:r>
            <a:r>
              <a:rPr lang="en-IN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rPr>
              <a:t> Classifying 3D Object independently their rotation using CNN and Voxel Grid representation</a:t>
            </a:r>
            <a:endParaRPr sz="2000">
              <a:solidFill>
                <a:srgbClr val="3F3F3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1426175" y="4053200"/>
            <a:ext cx="3666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rPr>
              <a:t>- CAD models</a:t>
            </a:r>
            <a:endParaRPr sz="2000">
              <a:solidFill>
                <a:srgbClr val="3F3F3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rPr>
              <a:t>- Non i.i.d.</a:t>
            </a:r>
            <a:endParaRPr sz="2000">
              <a:solidFill>
                <a:srgbClr val="3F3F3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rPr>
              <a:t>- Desired partition 80-10-10</a:t>
            </a:r>
            <a:endParaRPr sz="2000">
              <a:solidFill>
                <a:srgbClr val="3F3F3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-1457325" y="4646300"/>
            <a:ext cx="98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400" y="2223500"/>
            <a:ext cx="6240813" cy="37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1"/>
          <p:cNvPicPr preferRelativeResize="0"/>
          <p:nvPr/>
        </p:nvPicPr>
        <p:blipFill rotWithShape="1">
          <a:blip r:embed="rId3">
            <a:alphaModFix/>
          </a:blip>
          <a:srcRect b="11660" l="0" r="1321" t="13201"/>
          <a:stretch/>
        </p:blipFill>
        <p:spPr>
          <a:xfrm>
            <a:off x="1681938" y="399575"/>
            <a:ext cx="9000226" cy="48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/>
          <p:nvPr/>
        </p:nvSpPr>
        <p:spPr>
          <a:xfrm>
            <a:off x="1588" y="0"/>
            <a:ext cx="12188700" cy="6858000"/>
          </a:xfrm>
          <a:prstGeom prst="rect">
            <a:avLst/>
          </a:prstGeom>
          <a:solidFill>
            <a:srgbClr val="8296B0">
              <a:alpha val="7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1"/>
          <p:cNvSpPr txBox="1"/>
          <p:nvPr>
            <p:ph type="title"/>
          </p:nvPr>
        </p:nvSpPr>
        <p:spPr>
          <a:xfrm>
            <a:off x="0" y="2001520"/>
            <a:ext cx="12192000" cy="14274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3725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taatliches"/>
              <a:buNone/>
            </a:pPr>
            <a:r>
              <a:rPr lang="en-IN" sz="4800">
                <a:solidFill>
                  <a:schemeClr val="lt1"/>
                </a:solidFill>
              </a:rPr>
              <a:t>Our </a:t>
            </a:r>
            <a:r>
              <a:rPr lang="en-IN" sz="4800">
                <a:solidFill>
                  <a:schemeClr val="accent1"/>
                </a:solidFill>
              </a:rPr>
              <a:t>Approach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56" name="Google Shape;256;p31"/>
          <p:cNvSpPr/>
          <p:nvPr/>
        </p:nvSpPr>
        <p:spPr>
          <a:xfrm>
            <a:off x="5033696" y="3691199"/>
            <a:ext cx="2124600" cy="2124600"/>
          </a:xfrm>
          <a:prstGeom prst="ellipse">
            <a:avLst/>
          </a:prstGeom>
          <a:solidFill>
            <a:srgbClr val="92C8ED"/>
          </a:solidFill>
          <a:ln>
            <a:noFill/>
          </a:ln>
          <a:effectLst>
            <a:outerShdw blurRad="100013" rotWithShape="0" algn="bl" dir="5400000" dist="5715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Google Shape;257;p31"/>
          <p:cNvGrpSpPr/>
          <p:nvPr/>
        </p:nvGrpSpPr>
        <p:grpSpPr>
          <a:xfrm>
            <a:off x="5501605" y="4159147"/>
            <a:ext cx="1188680" cy="1188680"/>
            <a:chOff x="-3989388" y="1193800"/>
            <a:chExt cx="4470401" cy="4470401"/>
          </a:xfrm>
        </p:grpSpPr>
        <p:sp>
          <p:nvSpPr>
            <p:cNvPr id="258" name="Google Shape;258;p31"/>
            <p:cNvSpPr/>
            <p:nvPr/>
          </p:nvSpPr>
          <p:spPr>
            <a:xfrm>
              <a:off x="-3989388" y="1193800"/>
              <a:ext cx="4470401" cy="4470401"/>
            </a:xfrm>
            <a:custGeom>
              <a:rect b="b" l="l" r="r" t="t"/>
              <a:pathLst>
                <a:path extrusionOk="0" h="1472" w="1472">
                  <a:moveTo>
                    <a:pt x="1472" y="197"/>
                  </a:moveTo>
                  <a:cubicBezTo>
                    <a:pt x="1472" y="0"/>
                    <a:pt x="1472" y="0"/>
                    <a:pt x="14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50" y="197"/>
                    <a:pt x="50" y="197"/>
                    <a:pt x="50" y="197"/>
                  </a:cubicBezTo>
                  <a:cubicBezTo>
                    <a:pt x="50" y="1177"/>
                    <a:pt x="50" y="1177"/>
                    <a:pt x="50" y="1177"/>
                  </a:cubicBezTo>
                  <a:cubicBezTo>
                    <a:pt x="25" y="1177"/>
                    <a:pt x="25" y="1177"/>
                    <a:pt x="25" y="1177"/>
                  </a:cubicBezTo>
                  <a:cubicBezTo>
                    <a:pt x="11" y="1177"/>
                    <a:pt x="0" y="1188"/>
                    <a:pt x="0" y="1202"/>
                  </a:cubicBezTo>
                  <a:cubicBezTo>
                    <a:pt x="0" y="1215"/>
                    <a:pt x="11" y="1226"/>
                    <a:pt x="25" y="1226"/>
                  </a:cubicBezTo>
                  <a:cubicBezTo>
                    <a:pt x="711" y="1226"/>
                    <a:pt x="711" y="1226"/>
                    <a:pt x="711" y="1226"/>
                  </a:cubicBezTo>
                  <a:cubicBezTo>
                    <a:pt x="711" y="1276"/>
                    <a:pt x="711" y="1276"/>
                    <a:pt x="711" y="1276"/>
                  </a:cubicBezTo>
                  <a:cubicBezTo>
                    <a:pt x="711" y="1277"/>
                    <a:pt x="712" y="1278"/>
                    <a:pt x="712" y="1279"/>
                  </a:cubicBezTo>
                  <a:cubicBezTo>
                    <a:pt x="670" y="1290"/>
                    <a:pt x="638" y="1328"/>
                    <a:pt x="638" y="1374"/>
                  </a:cubicBezTo>
                  <a:cubicBezTo>
                    <a:pt x="638" y="1428"/>
                    <a:pt x="682" y="1472"/>
                    <a:pt x="736" y="1472"/>
                  </a:cubicBezTo>
                  <a:cubicBezTo>
                    <a:pt x="790" y="1472"/>
                    <a:pt x="834" y="1428"/>
                    <a:pt x="834" y="1374"/>
                  </a:cubicBezTo>
                  <a:cubicBezTo>
                    <a:pt x="834" y="1328"/>
                    <a:pt x="802" y="1290"/>
                    <a:pt x="760" y="1279"/>
                  </a:cubicBezTo>
                  <a:cubicBezTo>
                    <a:pt x="760" y="1278"/>
                    <a:pt x="761" y="1277"/>
                    <a:pt x="761" y="1276"/>
                  </a:cubicBezTo>
                  <a:cubicBezTo>
                    <a:pt x="761" y="1226"/>
                    <a:pt x="761" y="1226"/>
                    <a:pt x="761" y="1226"/>
                  </a:cubicBezTo>
                  <a:cubicBezTo>
                    <a:pt x="1447" y="1226"/>
                    <a:pt x="1447" y="1226"/>
                    <a:pt x="1447" y="1226"/>
                  </a:cubicBezTo>
                  <a:cubicBezTo>
                    <a:pt x="1461" y="1226"/>
                    <a:pt x="1472" y="1215"/>
                    <a:pt x="1472" y="1202"/>
                  </a:cubicBezTo>
                  <a:cubicBezTo>
                    <a:pt x="1472" y="1188"/>
                    <a:pt x="1461" y="1177"/>
                    <a:pt x="1447" y="1177"/>
                  </a:cubicBezTo>
                  <a:cubicBezTo>
                    <a:pt x="1423" y="1177"/>
                    <a:pt x="1423" y="1177"/>
                    <a:pt x="1423" y="1177"/>
                  </a:cubicBezTo>
                  <a:cubicBezTo>
                    <a:pt x="1423" y="197"/>
                    <a:pt x="1423" y="197"/>
                    <a:pt x="1423" y="197"/>
                  </a:cubicBezTo>
                  <a:lnTo>
                    <a:pt x="1472" y="197"/>
                  </a:lnTo>
                  <a:close/>
                  <a:moveTo>
                    <a:pt x="785" y="1374"/>
                  </a:moveTo>
                  <a:cubicBezTo>
                    <a:pt x="785" y="1401"/>
                    <a:pt x="763" y="1423"/>
                    <a:pt x="736" y="1423"/>
                  </a:cubicBezTo>
                  <a:cubicBezTo>
                    <a:pt x="709" y="1423"/>
                    <a:pt x="687" y="1401"/>
                    <a:pt x="687" y="1374"/>
                  </a:cubicBezTo>
                  <a:cubicBezTo>
                    <a:pt x="687" y="1347"/>
                    <a:pt x="709" y="1325"/>
                    <a:pt x="736" y="1325"/>
                  </a:cubicBezTo>
                  <a:cubicBezTo>
                    <a:pt x="763" y="1325"/>
                    <a:pt x="785" y="1347"/>
                    <a:pt x="785" y="1374"/>
                  </a:cubicBezTo>
                  <a:close/>
                  <a:moveTo>
                    <a:pt x="50" y="50"/>
                  </a:moveTo>
                  <a:cubicBezTo>
                    <a:pt x="1423" y="50"/>
                    <a:pt x="1423" y="50"/>
                    <a:pt x="1423" y="50"/>
                  </a:cubicBezTo>
                  <a:cubicBezTo>
                    <a:pt x="1423" y="148"/>
                    <a:pt x="1423" y="148"/>
                    <a:pt x="1423" y="148"/>
                  </a:cubicBezTo>
                  <a:cubicBezTo>
                    <a:pt x="50" y="148"/>
                    <a:pt x="50" y="148"/>
                    <a:pt x="50" y="148"/>
                  </a:cubicBezTo>
                  <a:lnTo>
                    <a:pt x="50" y="50"/>
                  </a:lnTo>
                  <a:close/>
                  <a:moveTo>
                    <a:pt x="1374" y="1177"/>
                  </a:moveTo>
                  <a:cubicBezTo>
                    <a:pt x="98" y="1177"/>
                    <a:pt x="98" y="1177"/>
                    <a:pt x="98" y="1177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1374" y="197"/>
                    <a:pt x="1374" y="197"/>
                    <a:pt x="1374" y="197"/>
                  </a:cubicBezTo>
                  <a:lnTo>
                    <a:pt x="1374" y="1177"/>
                  </a:lnTo>
                  <a:close/>
                  <a:moveTo>
                    <a:pt x="1374" y="1177"/>
                  </a:moveTo>
                  <a:cubicBezTo>
                    <a:pt x="1374" y="1177"/>
                    <a:pt x="1374" y="1177"/>
                    <a:pt x="1374" y="1177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-3317875" y="2536825"/>
              <a:ext cx="819150" cy="147638"/>
            </a:xfrm>
            <a:custGeom>
              <a:rect b="b" l="l" r="r" t="t"/>
              <a:pathLst>
                <a:path extrusionOk="0" h="49" w="270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4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-3317875" y="2311400"/>
              <a:ext cx="522288" cy="149225"/>
            </a:xfrm>
            <a:custGeom>
              <a:rect b="b" l="l" r="r" t="t"/>
              <a:pathLst>
                <a:path extrusionOk="0" h="49" w="172">
                  <a:moveTo>
                    <a:pt x="25" y="49"/>
                  </a:moveTo>
                  <a:cubicBezTo>
                    <a:pt x="147" y="49"/>
                    <a:pt x="147" y="49"/>
                    <a:pt x="147" y="49"/>
                  </a:cubicBezTo>
                  <a:cubicBezTo>
                    <a:pt x="161" y="49"/>
                    <a:pt x="172" y="38"/>
                    <a:pt x="172" y="25"/>
                  </a:cubicBezTo>
                  <a:cubicBezTo>
                    <a:pt x="172" y="11"/>
                    <a:pt x="161" y="0"/>
                    <a:pt x="14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-3317875" y="2757488"/>
              <a:ext cx="819150" cy="149225"/>
            </a:xfrm>
            <a:custGeom>
              <a:rect b="b" l="l" r="r" t="t"/>
              <a:pathLst>
                <a:path extrusionOk="0" h="49" w="270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5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-3175000" y="2833688"/>
              <a:ext cx="2835276" cy="1487488"/>
            </a:xfrm>
            <a:custGeom>
              <a:rect b="b" l="l" r="r" t="t"/>
              <a:pathLst>
                <a:path extrusionOk="0" h="490" w="934">
                  <a:moveTo>
                    <a:pt x="9" y="483"/>
                  </a:moveTo>
                  <a:cubicBezTo>
                    <a:pt x="14" y="488"/>
                    <a:pt x="20" y="490"/>
                    <a:pt x="27" y="490"/>
                  </a:cubicBezTo>
                  <a:cubicBezTo>
                    <a:pt x="33" y="490"/>
                    <a:pt x="39" y="488"/>
                    <a:pt x="44" y="483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539" y="395"/>
                    <a:pt x="539" y="395"/>
                    <a:pt x="539" y="395"/>
                  </a:cubicBezTo>
                  <a:cubicBezTo>
                    <a:pt x="544" y="400"/>
                    <a:pt x="550" y="402"/>
                    <a:pt x="556" y="402"/>
                  </a:cubicBezTo>
                  <a:cubicBezTo>
                    <a:pt x="563" y="402"/>
                    <a:pt x="569" y="400"/>
                    <a:pt x="574" y="395"/>
                  </a:cubicBezTo>
                  <a:cubicBezTo>
                    <a:pt x="885" y="84"/>
                    <a:pt x="885" y="84"/>
                    <a:pt x="885" y="84"/>
                  </a:cubicBezTo>
                  <a:cubicBezTo>
                    <a:pt x="885" y="196"/>
                    <a:pt x="885" y="196"/>
                    <a:pt x="885" y="196"/>
                  </a:cubicBezTo>
                  <a:cubicBezTo>
                    <a:pt x="885" y="210"/>
                    <a:pt x="896" y="221"/>
                    <a:pt x="909" y="221"/>
                  </a:cubicBezTo>
                  <a:cubicBezTo>
                    <a:pt x="923" y="221"/>
                    <a:pt x="934" y="210"/>
                    <a:pt x="934" y="196"/>
                  </a:cubicBezTo>
                  <a:cubicBezTo>
                    <a:pt x="934" y="24"/>
                    <a:pt x="934" y="24"/>
                    <a:pt x="934" y="24"/>
                  </a:cubicBezTo>
                  <a:cubicBezTo>
                    <a:pt x="934" y="21"/>
                    <a:pt x="933" y="18"/>
                    <a:pt x="932" y="15"/>
                  </a:cubicBezTo>
                  <a:cubicBezTo>
                    <a:pt x="930" y="9"/>
                    <a:pt x="925" y="4"/>
                    <a:pt x="919" y="2"/>
                  </a:cubicBezTo>
                  <a:cubicBezTo>
                    <a:pt x="916" y="1"/>
                    <a:pt x="913" y="0"/>
                    <a:pt x="90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24" y="0"/>
                    <a:pt x="713" y="11"/>
                    <a:pt x="713" y="24"/>
                  </a:cubicBezTo>
                  <a:cubicBezTo>
                    <a:pt x="713" y="38"/>
                    <a:pt x="724" y="49"/>
                    <a:pt x="738" y="49"/>
                  </a:cubicBezTo>
                  <a:cubicBezTo>
                    <a:pt x="850" y="49"/>
                    <a:pt x="850" y="49"/>
                    <a:pt x="850" y="49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353" y="140"/>
                    <a:pt x="353" y="140"/>
                    <a:pt x="353" y="140"/>
                  </a:cubicBezTo>
                  <a:cubicBezTo>
                    <a:pt x="343" y="130"/>
                    <a:pt x="328" y="130"/>
                    <a:pt x="318" y="140"/>
                  </a:cubicBezTo>
                  <a:cubicBezTo>
                    <a:pt x="9" y="448"/>
                    <a:pt x="9" y="448"/>
                    <a:pt x="9" y="448"/>
                  </a:cubicBezTo>
                  <a:cubicBezTo>
                    <a:pt x="0" y="458"/>
                    <a:pt x="0" y="474"/>
                    <a:pt x="9" y="483"/>
                  </a:cubicBezTo>
                  <a:close/>
                  <a:moveTo>
                    <a:pt x="9" y="483"/>
                  </a:moveTo>
                  <a:cubicBezTo>
                    <a:pt x="9" y="483"/>
                    <a:pt x="9" y="483"/>
                    <a:pt x="9" y="483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611029" y="274639"/>
            <a:ext cx="10969800" cy="71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9800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</a:pPr>
            <a:r>
              <a:rPr lang="en-IN">
                <a:solidFill>
                  <a:srgbClr val="3F3F3F"/>
                </a:solidFill>
              </a:rPr>
              <a:t>Processing </a:t>
            </a:r>
            <a:r>
              <a:rPr lang="en-IN">
                <a:solidFill>
                  <a:schemeClr val="accent1"/>
                </a:solidFill>
              </a:rPr>
              <a:t>pipeline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5837790" y="6244057"/>
            <a:ext cx="51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5" y="1175250"/>
            <a:ext cx="12039598" cy="4383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3"/>
          <p:cNvPicPr preferRelativeResize="0"/>
          <p:nvPr/>
        </p:nvPicPr>
        <p:blipFill rotWithShape="1">
          <a:blip r:embed="rId3">
            <a:alphaModFix/>
          </a:blip>
          <a:srcRect b="11661" l="0" r="1322" t="13201"/>
          <a:stretch/>
        </p:blipFill>
        <p:spPr>
          <a:xfrm>
            <a:off x="1681938" y="399575"/>
            <a:ext cx="9000226" cy="48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/>
          <p:nvPr/>
        </p:nvSpPr>
        <p:spPr>
          <a:xfrm>
            <a:off x="1588" y="0"/>
            <a:ext cx="12188700" cy="6858000"/>
          </a:xfrm>
          <a:prstGeom prst="rect">
            <a:avLst/>
          </a:prstGeom>
          <a:solidFill>
            <a:srgbClr val="8296B0">
              <a:alpha val="7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3"/>
          <p:cNvSpPr txBox="1"/>
          <p:nvPr>
            <p:ph type="title"/>
          </p:nvPr>
        </p:nvSpPr>
        <p:spPr>
          <a:xfrm>
            <a:off x="0" y="2001520"/>
            <a:ext cx="12192000" cy="14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3730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taatliches"/>
              <a:buNone/>
            </a:pPr>
            <a:r>
              <a:rPr lang="en-IN" sz="4800">
                <a:solidFill>
                  <a:schemeClr val="lt1"/>
                </a:solidFill>
              </a:rPr>
              <a:t>Data</a:t>
            </a:r>
            <a:r>
              <a:rPr lang="en-IN" sz="4800">
                <a:solidFill>
                  <a:schemeClr val="lt1"/>
                </a:solidFill>
              </a:rPr>
              <a:t> </a:t>
            </a:r>
            <a:r>
              <a:rPr lang="en-IN" sz="4800">
                <a:solidFill>
                  <a:schemeClr val="accent1"/>
                </a:solidFill>
              </a:rPr>
              <a:t>Preparation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5033696" y="3691199"/>
            <a:ext cx="2124600" cy="2124600"/>
          </a:xfrm>
          <a:prstGeom prst="ellipse">
            <a:avLst/>
          </a:prstGeom>
          <a:solidFill>
            <a:srgbClr val="92C8ED"/>
          </a:solidFill>
          <a:ln>
            <a:noFill/>
          </a:ln>
          <a:effectLst>
            <a:outerShdw blurRad="100013" rotWithShape="0" algn="bl" dir="5400000" dist="5715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" name="Google Shape;280;p33"/>
          <p:cNvGrpSpPr/>
          <p:nvPr/>
        </p:nvGrpSpPr>
        <p:grpSpPr>
          <a:xfrm>
            <a:off x="5501605" y="4159147"/>
            <a:ext cx="1188680" cy="1188680"/>
            <a:chOff x="-3989388" y="1193800"/>
            <a:chExt cx="4470401" cy="4470401"/>
          </a:xfrm>
        </p:grpSpPr>
        <p:sp>
          <p:nvSpPr>
            <p:cNvPr id="281" name="Google Shape;281;p33"/>
            <p:cNvSpPr/>
            <p:nvPr/>
          </p:nvSpPr>
          <p:spPr>
            <a:xfrm>
              <a:off x="-3989388" y="1193800"/>
              <a:ext cx="4470401" cy="4470401"/>
            </a:xfrm>
            <a:custGeom>
              <a:rect b="b" l="l" r="r" t="t"/>
              <a:pathLst>
                <a:path extrusionOk="0" h="1472" w="1472">
                  <a:moveTo>
                    <a:pt x="1472" y="197"/>
                  </a:moveTo>
                  <a:cubicBezTo>
                    <a:pt x="1472" y="0"/>
                    <a:pt x="1472" y="0"/>
                    <a:pt x="14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50" y="197"/>
                    <a:pt x="50" y="197"/>
                    <a:pt x="50" y="197"/>
                  </a:cubicBezTo>
                  <a:cubicBezTo>
                    <a:pt x="50" y="1177"/>
                    <a:pt x="50" y="1177"/>
                    <a:pt x="50" y="1177"/>
                  </a:cubicBezTo>
                  <a:cubicBezTo>
                    <a:pt x="25" y="1177"/>
                    <a:pt x="25" y="1177"/>
                    <a:pt x="25" y="1177"/>
                  </a:cubicBezTo>
                  <a:cubicBezTo>
                    <a:pt x="11" y="1177"/>
                    <a:pt x="0" y="1188"/>
                    <a:pt x="0" y="1202"/>
                  </a:cubicBezTo>
                  <a:cubicBezTo>
                    <a:pt x="0" y="1215"/>
                    <a:pt x="11" y="1226"/>
                    <a:pt x="25" y="1226"/>
                  </a:cubicBezTo>
                  <a:cubicBezTo>
                    <a:pt x="711" y="1226"/>
                    <a:pt x="711" y="1226"/>
                    <a:pt x="711" y="1226"/>
                  </a:cubicBezTo>
                  <a:cubicBezTo>
                    <a:pt x="711" y="1276"/>
                    <a:pt x="711" y="1276"/>
                    <a:pt x="711" y="1276"/>
                  </a:cubicBezTo>
                  <a:cubicBezTo>
                    <a:pt x="711" y="1277"/>
                    <a:pt x="712" y="1278"/>
                    <a:pt x="712" y="1279"/>
                  </a:cubicBezTo>
                  <a:cubicBezTo>
                    <a:pt x="670" y="1290"/>
                    <a:pt x="638" y="1328"/>
                    <a:pt x="638" y="1374"/>
                  </a:cubicBezTo>
                  <a:cubicBezTo>
                    <a:pt x="638" y="1428"/>
                    <a:pt x="682" y="1472"/>
                    <a:pt x="736" y="1472"/>
                  </a:cubicBezTo>
                  <a:cubicBezTo>
                    <a:pt x="790" y="1472"/>
                    <a:pt x="834" y="1428"/>
                    <a:pt x="834" y="1374"/>
                  </a:cubicBezTo>
                  <a:cubicBezTo>
                    <a:pt x="834" y="1328"/>
                    <a:pt x="802" y="1290"/>
                    <a:pt x="760" y="1279"/>
                  </a:cubicBezTo>
                  <a:cubicBezTo>
                    <a:pt x="760" y="1278"/>
                    <a:pt x="761" y="1277"/>
                    <a:pt x="761" y="1276"/>
                  </a:cubicBezTo>
                  <a:cubicBezTo>
                    <a:pt x="761" y="1226"/>
                    <a:pt x="761" y="1226"/>
                    <a:pt x="761" y="1226"/>
                  </a:cubicBezTo>
                  <a:cubicBezTo>
                    <a:pt x="1447" y="1226"/>
                    <a:pt x="1447" y="1226"/>
                    <a:pt x="1447" y="1226"/>
                  </a:cubicBezTo>
                  <a:cubicBezTo>
                    <a:pt x="1461" y="1226"/>
                    <a:pt x="1472" y="1215"/>
                    <a:pt x="1472" y="1202"/>
                  </a:cubicBezTo>
                  <a:cubicBezTo>
                    <a:pt x="1472" y="1188"/>
                    <a:pt x="1461" y="1177"/>
                    <a:pt x="1447" y="1177"/>
                  </a:cubicBezTo>
                  <a:cubicBezTo>
                    <a:pt x="1423" y="1177"/>
                    <a:pt x="1423" y="1177"/>
                    <a:pt x="1423" y="1177"/>
                  </a:cubicBezTo>
                  <a:cubicBezTo>
                    <a:pt x="1423" y="197"/>
                    <a:pt x="1423" y="197"/>
                    <a:pt x="1423" y="197"/>
                  </a:cubicBezTo>
                  <a:lnTo>
                    <a:pt x="1472" y="197"/>
                  </a:lnTo>
                  <a:close/>
                  <a:moveTo>
                    <a:pt x="785" y="1374"/>
                  </a:moveTo>
                  <a:cubicBezTo>
                    <a:pt x="785" y="1401"/>
                    <a:pt x="763" y="1423"/>
                    <a:pt x="736" y="1423"/>
                  </a:cubicBezTo>
                  <a:cubicBezTo>
                    <a:pt x="709" y="1423"/>
                    <a:pt x="687" y="1401"/>
                    <a:pt x="687" y="1374"/>
                  </a:cubicBezTo>
                  <a:cubicBezTo>
                    <a:pt x="687" y="1347"/>
                    <a:pt x="709" y="1325"/>
                    <a:pt x="736" y="1325"/>
                  </a:cubicBezTo>
                  <a:cubicBezTo>
                    <a:pt x="763" y="1325"/>
                    <a:pt x="785" y="1347"/>
                    <a:pt x="785" y="1374"/>
                  </a:cubicBezTo>
                  <a:close/>
                  <a:moveTo>
                    <a:pt x="50" y="50"/>
                  </a:moveTo>
                  <a:cubicBezTo>
                    <a:pt x="1423" y="50"/>
                    <a:pt x="1423" y="50"/>
                    <a:pt x="1423" y="50"/>
                  </a:cubicBezTo>
                  <a:cubicBezTo>
                    <a:pt x="1423" y="148"/>
                    <a:pt x="1423" y="148"/>
                    <a:pt x="1423" y="148"/>
                  </a:cubicBezTo>
                  <a:cubicBezTo>
                    <a:pt x="50" y="148"/>
                    <a:pt x="50" y="148"/>
                    <a:pt x="50" y="148"/>
                  </a:cubicBezTo>
                  <a:lnTo>
                    <a:pt x="50" y="50"/>
                  </a:lnTo>
                  <a:close/>
                  <a:moveTo>
                    <a:pt x="1374" y="1177"/>
                  </a:moveTo>
                  <a:cubicBezTo>
                    <a:pt x="98" y="1177"/>
                    <a:pt x="98" y="1177"/>
                    <a:pt x="98" y="1177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1374" y="197"/>
                    <a:pt x="1374" y="197"/>
                    <a:pt x="1374" y="197"/>
                  </a:cubicBezTo>
                  <a:lnTo>
                    <a:pt x="1374" y="1177"/>
                  </a:lnTo>
                  <a:close/>
                  <a:moveTo>
                    <a:pt x="1374" y="1177"/>
                  </a:moveTo>
                  <a:cubicBezTo>
                    <a:pt x="1374" y="1177"/>
                    <a:pt x="1374" y="1177"/>
                    <a:pt x="1374" y="1177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-3317875" y="2536825"/>
              <a:ext cx="819150" cy="147638"/>
            </a:xfrm>
            <a:custGeom>
              <a:rect b="b" l="l" r="r" t="t"/>
              <a:pathLst>
                <a:path extrusionOk="0" h="49" w="270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4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-3317875" y="2311400"/>
              <a:ext cx="522288" cy="149225"/>
            </a:xfrm>
            <a:custGeom>
              <a:rect b="b" l="l" r="r" t="t"/>
              <a:pathLst>
                <a:path extrusionOk="0" h="49" w="172">
                  <a:moveTo>
                    <a:pt x="25" y="49"/>
                  </a:moveTo>
                  <a:cubicBezTo>
                    <a:pt x="147" y="49"/>
                    <a:pt x="147" y="49"/>
                    <a:pt x="147" y="49"/>
                  </a:cubicBezTo>
                  <a:cubicBezTo>
                    <a:pt x="161" y="49"/>
                    <a:pt x="172" y="38"/>
                    <a:pt x="172" y="25"/>
                  </a:cubicBezTo>
                  <a:cubicBezTo>
                    <a:pt x="172" y="11"/>
                    <a:pt x="161" y="0"/>
                    <a:pt x="14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-3317875" y="2757488"/>
              <a:ext cx="819150" cy="149225"/>
            </a:xfrm>
            <a:custGeom>
              <a:rect b="b" l="l" r="r" t="t"/>
              <a:pathLst>
                <a:path extrusionOk="0" h="49" w="270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5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-3175000" y="2833688"/>
              <a:ext cx="2835276" cy="1487488"/>
            </a:xfrm>
            <a:custGeom>
              <a:rect b="b" l="l" r="r" t="t"/>
              <a:pathLst>
                <a:path extrusionOk="0" h="490" w="934">
                  <a:moveTo>
                    <a:pt x="9" y="483"/>
                  </a:moveTo>
                  <a:cubicBezTo>
                    <a:pt x="14" y="488"/>
                    <a:pt x="20" y="490"/>
                    <a:pt x="27" y="490"/>
                  </a:cubicBezTo>
                  <a:cubicBezTo>
                    <a:pt x="33" y="490"/>
                    <a:pt x="39" y="488"/>
                    <a:pt x="44" y="483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539" y="395"/>
                    <a:pt x="539" y="395"/>
                    <a:pt x="539" y="395"/>
                  </a:cubicBezTo>
                  <a:cubicBezTo>
                    <a:pt x="544" y="400"/>
                    <a:pt x="550" y="402"/>
                    <a:pt x="556" y="402"/>
                  </a:cubicBezTo>
                  <a:cubicBezTo>
                    <a:pt x="563" y="402"/>
                    <a:pt x="569" y="400"/>
                    <a:pt x="574" y="395"/>
                  </a:cubicBezTo>
                  <a:cubicBezTo>
                    <a:pt x="885" y="84"/>
                    <a:pt x="885" y="84"/>
                    <a:pt x="885" y="84"/>
                  </a:cubicBezTo>
                  <a:cubicBezTo>
                    <a:pt x="885" y="196"/>
                    <a:pt x="885" y="196"/>
                    <a:pt x="885" y="196"/>
                  </a:cubicBezTo>
                  <a:cubicBezTo>
                    <a:pt x="885" y="210"/>
                    <a:pt x="896" y="221"/>
                    <a:pt x="909" y="221"/>
                  </a:cubicBezTo>
                  <a:cubicBezTo>
                    <a:pt x="923" y="221"/>
                    <a:pt x="934" y="210"/>
                    <a:pt x="934" y="196"/>
                  </a:cubicBezTo>
                  <a:cubicBezTo>
                    <a:pt x="934" y="24"/>
                    <a:pt x="934" y="24"/>
                    <a:pt x="934" y="24"/>
                  </a:cubicBezTo>
                  <a:cubicBezTo>
                    <a:pt x="934" y="21"/>
                    <a:pt x="933" y="18"/>
                    <a:pt x="932" y="15"/>
                  </a:cubicBezTo>
                  <a:cubicBezTo>
                    <a:pt x="930" y="9"/>
                    <a:pt x="925" y="4"/>
                    <a:pt x="919" y="2"/>
                  </a:cubicBezTo>
                  <a:cubicBezTo>
                    <a:pt x="916" y="1"/>
                    <a:pt x="913" y="0"/>
                    <a:pt x="90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24" y="0"/>
                    <a:pt x="713" y="11"/>
                    <a:pt x="713" y="24"/>
                  </a:cubicBezTo>
                  <a:cubicBezTo>
                    <a:pt x="713" y="38"/>
                    <a:pt x="724" y="49"/>
                    <a:pt x="738" y="49"/>
                  </a:cubicBezTo>
                  <a:cubicBezTo>
                    <a:pt x="850" y="49"/>
                    <a:pt x="850" y="49"/>
                    <a:pt x="850" y="49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353" y="140"/>
                    <a:pt x="353" y="140"/>
                    <a:pt x="353" y="140"/>
                  </a:cubicBezTo>
                  <a:cubicBezTo>
                    <a:pt x="343" y="130"/>
                    <a:pt x="328" y="130"/>
                    <a:pt x="318" y="140"/>
                  </a:cubicBezTo>
                  <a:cubicBezTo>
                    <a:pt x="9" y="448"/>
                    <a:pt x="9" y="448"/>
                    <a:pt x="9" y="448"/>
                  </a:cubicBezTo>
                  <a:cubicBezTo>
                    <a:pt x="0" y="458"/>
                    <a:pt x="0" y="474"/>
                    <a:pt x="9" y="483"/>
                  </a:cubicBezTo>
                  <a:close/>
                  <a:moveTo>
                    <a:pt x="9" y="483"/>
                  </a:moveTo>
                  <a:cubicBezTo>
                    <a:pt x="9" y="483"/>
                    <a:pt x="9" y="483"/>
                    <a:pt x="9" y="483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611029" y="274639"/>
            <a:ext cx="10969800" cy="71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9800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</a:pPr>
            <a:r>
              <a:rPr lang="en-IN">
                <a:solidFill>
                  <a:srgbClr val="3F3F3F"/>
                </a:solidFill>
              </a:rPr>
              <a:t>Data </a:t>
            </a:r>
            <a:r>
              <a:rPr lang="en-IN">
                <a:solidFill>
                  <a:schemeClr val="accent1"/>
                </a:solidFill>
              </a:rPr>
              <a:t>preparation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2" name="Google Shape;292;p34"/>
          <p:cNvSpPr/>
          <p:nvPr/>
        </p:nvSpPr>
        <p:spPr>
          <a:xfrm>
            <a:off x="692650" y="2251210"/>
            <a:ext cx="603000" cy="603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1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93" name="Google Shape;293;p34"/>
          <p:cNvSpPr/>
          <p:nvPr/>
        </p:nvSpPr>
        <p:spPr>
          <a:xfrm>
            <a:off x="1436375" y="2264850"/>
            <a:ext cx="18030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rPr>
              <a:t>ModelNet10</a:t>
            </a:r>
            <a:endParaRPr sz="2000">
              <a:solidFill>
                <a:srgbClr val="3F3F3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rPr>
              <a:t>3D Cad Models</a:t>
            </a:r>
            <a:endParaRPr/>
          </a:p>
        </p:txBody>
      </p:sp>
      <p:sp>
        <p:nvSpPr>
          <p:cNvPr id="294" name="Google Shape;294;p34"/>
          <p:cNvSpPr txBox="1"/>
          <p:nvPr>
            <p:ph idx="12" type="sldNum"/>
          </p:nvPr>
        </p:nvSpPr>
        <p:spPr>
          <a:xfrm>
            <a:off x="5837790" y="6244057"/>
            <a:ext cx="51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588" y="4524399"/>
            <a:ext cx="7955179" cy="9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626" y="2132350"/>
            <a:ext cx="7955100" cy="9375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34"/>
          <p:cNvCxnSpPr>
            <a:stCxn id="296" idx="2"/>
            <a:endCxn id="295" idx="0"/>
          </p:cNvCxnSpPr>
          <p:nvPr/>
        </p:nvCxnSpPr>
        <p:spPr>
          <a:xfrm>
            <a:off x="7279176" y="3069860"/>
            <a:ext cx="0" cy="14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34"/>
          <p:cNvSpPr txBox="1"/>
          <p:nvPr/>
        </p:nvSpPr>
        <p:spPr>
          <a:xfrm>
            <a:off x="1436375" y="4746850"/>
            <a:ext cx="180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4000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rPr>
              <a:t>Voxel Grids</a:t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>
            <a:off x="796325" y="1310150"/>
            <a:ext cx="10338000" cy="4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894525" y="1316600"/>
            <a:ext cx="2520600" cy="484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3F3F3F"/>
                </a:solidFill>
              </a:rPr>
              <a:t>VOXELIZATION</a:t>
            </a:r>
            <a:endParaRPr b="1" sz="1800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/>
          <p:nvPr/>
        </p:nvSpPr>
        <p:spPr>
          <a:xfrm>
            <a:off x="796325" y="1310150"/>
            <a:ext cx="10338000" cy="4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"/>
          <p:cNvSpPr/>
          <p:nvPr/>
        </p:nvSpPr>
        <p:spPr>
          <a:xfrm>
            <a:off x="3567525" y="1316600"/>
            <a:ext cx="2520600" cy="484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3F3F3F"/>
                </a:solidFill>
              </a:rPr>
              <a:t>AUGMENTATION</a:t>
            </a:r>
            <a:endParaRPr b="1" sz="1800">
              <a:solidFill>
                <a:srgbClr val="3F3F3F"/>
              </a:solidFill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894525" y="1316600"/>
            <a:ext cx="2520600" cy="484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A5A5A5"/>
                </a:solidFill>
              </a:rPr>
              <a:t>VOXELIZATION</a:t>
            </a:r>
            <a:endParaRPr sz="1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5"/>
          <p:cNvSpPr txBox="1"/>
          <p:nvPr>
            <p:ph type="title"/>
          </p:nvPr>
        </p:nvSpPr>
        <p:spPr>
          <a:xfrm>
            <a:off x="611029" y="274639"/>
            <a:ext cx="10969800" cy="71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9800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</a:pPr>
            <a:r>
              <a:rPr lang="en-IN">
                <a:solidFill>
                  <a:srgbClr val="3F3F3F"/>
                </a:solidFill>
              </a:rPr>
              <a:t>Data </a:t>
            </a:r>
            <a:r>
              <a:rPr lang="en-IN">
                <a:solidFill>
                  <a:schemeClr val="accent1"/>
                </a:solidFill>
              </a:rPr>
              <a:t>preparation</a:t>
            </a:r>
            <a:endParaRPr b="1">
              <a:solidFill>
                <a:srgbClr val="3F3F3F"/>
              </a:solidFill>
            </a:endParaRPr>
          </a:p>
        </p:txBody>
      </p:sp>
      <p:sp>
        <p:nvSpPr>
          <p:cNvPr id="310" name="Google Shape;310;p35"/>
          <p:cNvSpPr txBox="1"/>
          <p:nvPr>
            <p:ph idx="12" type="sldNum"/>
          </p:nvPr>
        </p:nvSpPr>
        <p:spPr>
          <a:xfrm>
            <a:off x="5837790" y="6244057"/>
            <a:ext cx="51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fld id="{00000000-1234-1234-1234-123412341234}" type="slidenum">
              <a:rPr lang="en-IN">
                <a:latin typeface="Anaheim"/>
                <a:ea typeface="Anaheim"/>
                <a:cs typeface="Anaheim"/>
                <a:sym typeface="Anaheim"/>
              </a:rPr>
              <a:t>‹#›</a:t>
            </a:fld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11" name="Google Shape;311;p35"/>
          <p:cNvGrpSpPr/>
          <p:nvPr/>
        </p:nvGrpSpPr>
        <p:grpSpPr>
          <a:xfrm>
            <a:off x="894535" y="2398650"/>
            <a:ext cx="4793616" cy="603000"/>
            <a:chOff x="701247" y="4832575"/>
            <a:chExt cx="4793616" cy="603000"/>
          </a:xfrm>
        </p:grpSpPr>
        <p:sp>
          <p:nvSpPr>
            <p:cNvPr id="312" name="Google Shape;312;p35"/>
            <p:cNvSpPr txBox="1"/>
            <p:nvPr/>
          </p:nvSpPr>
          <p:spPr>
            <a:xfrm>
              <a:off x="1359363" y="4954750"/>
              <a:ext cx="4135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Focus</a:t>
              </a:r>
              <a:r>
                <a:rPr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 on making the </a:t>
              </a:r>
              <a:r>
                <a:rPr b="1"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dataset IID</a:t>
              </a:r>
              <a:endParaRPr b="1" sz="2000">
                <a:solidFill>
                  <a:srgbClr val="3F3F3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701247" y="4832575"/>
              <a:ext cx="603000" cy="603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 b="1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314" name="Google Shape;314;p35"/>
          <p:cNvSpPr/>
          <p:nvPr/>
        </p:nvSpPr>
        <p:spPr>
          <a:xfrm>
            <a:off x="3116309" y="1316600"/>
            <a:ext cx="600300" cy="484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A5A5A5"/>
                </a:solidFill>
              </a:rPr>
              <a:t>&gt;</a:t>
            </a:r>
            <a:endParaRPr sz="1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35"/>
          <p:cNvGrpSpPr/>
          <p:nvPr/>
        </p:nvGrpSpPr>
        <p:grpSpPr>
          <a:xfrm>
            <a:off x="868585" y="3297250"/>
            <a:ext cx="4819553" cy="708000"/>
            <a:chOff x="701247" y="4780088"/>
            <a:chExt cx="4819553" cy="708000"/>
          </a:xfrm>
        </p:grpSpPr>
        <p:sp>
          <p:nvSpPr>
            <p:cNvPr id="316" name="Google Shape;316;p35"/>
            <p:cNvSpPr txBox="1"/>
            <p:nvPr/>
          </p:nvSpPr>
          <p:spPr>
            <a:xfrm>
              <a:off x="1402100" y="4780088"/>
              <a:ext cx="4118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N Rotations, </a:t>
              </a:r>
              <a:r>
                <a:rPr lang="en-IN" sz="2000">
                  <a:solidFill>
                    <a:srgbClr val="3F3F3F"/>
                  </a:solidFill>
                  <a:latin typeface="Anaheim"/>
                  <a:ea typeface="Anaheim"/>
                  <a:cs typeface="Anaheim"/>
                  <a:sym typeface="Anaheim"/>
                </a:rPr>
                <a:t>depending on their initial distribution</a:t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701247" y="4832575"/>
              <a:ext cx="603000" cy="603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2</a:t>
              </a:r>
              <a:endParaRPr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318" name="Google Shape;318;p35"/>
          <p:cNvGrpSpPr/>
          <p:nvPr/>
        </p:nvGrpSpPr>
        <p:grpSpPr>
          <a:xfrm>
            <a:off x="5740797" y="2553765"/>
            <a:ext cx="5487228" cy="2937922"/>
            <a:chOff x="5740797" y="2242790"/>
            <a:chExt cx="5487228" cy="2937922"/>
          </a:xfrm>
        </p:grpSpPr>
        <p:cxnSp>
          <p:nvCxnSpPr>
            <p:cNvPr id="319" name="Google Shape;319;p35"/>
            <p:cNvCxnSpPr>
              <a:stCxn id="320" idx="3"/>
              <a:endCxn id="321" idx="1"/>
            </p:cNvCxnSpPr>
            <p:nvPr/>
          </p:nvCxnSpPr>
          <p:spPr>
            <a:xfrm>
              <a:off x="6460797" y="3694736"/>
              <a:ext cx="63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322" name="Google Shape;322;p35"/>
            <p:cNvGrpSpPr/>
            <p:nvPr/>
          </p:nvGrpSpPr>
          <p:grpSpPr>
            <a:xfrm>
              <a:off x="5740797" y="2242790"/>
              <a:ext cx="5487228" cy="2937922"/>
              <a:chOff x="5030972" y="2610890"/>
              <a:chExt cx="5487228" cy="2937922"/>
            </a:xfrm>
          </p:grpSpPr>
          <p:pic>
            <p:nvPicPr>
              <p:cNvPr id="321" name="Google Shape;321;p3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389800" y="3233546"/>
                <a:ext cx="2699999" cy="16585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0" name="Google Shape;320;p3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030972" y="3628310"/>
                <a:ext cx="720000" cy="8690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3" name="Google Shape;323;p3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9798200" y="2610890"/>
                <a:ext cx="720000" cy="8872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4" name="Google Shape;324;p3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9798200" y="3607884"/>
                <a:ext cx="720000" cy="9099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5" name="Google Shape;325;p3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9798197" y="4627551"/>
                <a:ext cx="720001" cy="9212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26" name="Google Shape;326;p35"/>
            <p:cNvCxnSpPr>
              <a:stCxn id="321" idx="3"/>
              <a:endCxn id="323" idx="1"/>
            </p:cNvCxnSpPr>
            <p:nvPr/>
          </p:nvCxnSpPr>
          <p:spPr>
            <a:xfrm flipH="1" rot="10800000">
              <a:off x="9799625" y="2686432"/>
              <a:ext cx="708300" cy="100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7" name="Google Shape;327;p35"/>
            <p:cNvCxnSpPr>
              <a:stCxn id="321" idx="3"/>
              <a:endCxn id="324" idx="1"/>
            </p:cNvCxnSpPr>
            <p:nvPr/>
          </p:nvCxnSpPr>
          <p:spPr>
            <a:xfrm>
              <a:off x="9799625" y="3694732"/>
              <a:ext cx="7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8" name="Google Shape;328;p35"/>
            <p:cNvCxnSpPr>
              <a:stCxn id="321" idx="3"/>
              <a:endCxn id="325" idx="1"/>
            </p:cNvCxnSpPr>
            <p:nvPr/>
          </p:nvCxnSpPr>
          <p:spPr>
            <a:xfrm>
              <a:off x="9799625" y="3694732"/>
              <a:ext cx="708300" cy="102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329" name="Google Shape;329;p35"/>
          <p:cNvGraphicFramePr/>
          <p:nvPr/>
        </p:nvGraphicFramePr>
        <p:xfrm>
          <a:off x="1578125" y="41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{AECC5B66-27ED-4AEA-94FC-2C88DEC7EF5D}</a:tableStyleId>
              </a:tblPr>
              <a:tblGrid>
                <a:gridCol w="1094275"/>
                <a:gridCol w="2430000"/>
              </a:tblGrid>
              <a:tr h="38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Rotations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Classes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</a:t>
                      </a:r>
                      <a:r>
                        <a:rPr lang="en-IN"/>
                        <a:t>ed, chair, monitor, sofa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</a:t>
                      </a:r>
                      <a:r>
                        <a:rPr lang="en-IN"/>
                        <a:t>able, toilet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</a:t>
                      </a:r>
                      <a:r>
                        <a:rPr lang="en-IN"/>
                        <a:t>esk, dresser, night_stand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bathtub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0" name="Google Shape;330;p35"/>
          <p:cNvSpPr/>
          <p:nvPr/>
        </p:nvSpPr>
        <p:spPr>
          <a:xfrm>
            <a:off x="5817572" y="1316600"/>
            <a:ext cx="600300" cy="484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A5A5A5"/>
                </a:solidFill>
              </a:rPr>
              <a:t>&gt;</a:t>
            </a:r>
            <a:endParaRPr sz="1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