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26"/>
  </p:notesMasterIdLst>
  <p:sldIdLst>
    <p:sldId id="256" r:id="rId2"/>
    <p:sldId id="268" r:id="rId3"/>
    <p:sldId id="279" r:id="rId4"/>
    <p:sldId id="258" r:id="rId5"/>
    <p:sldId id="259" r:id="rId6"/>
    <p:sldId id="284" r:id="rId7"/>
    <p:sldId id="290" r:id="rId8"/>
    <p:sldId id="289" r:id="rId9"/>
    <p:sldId id="260" r:id="rId10"/>
    <p:sldId id="265" r:id="rId11"/>
    <p:sldId id="266" r:id="rId12"/>
    <p:sldId id="262" r:id="rId13"/>
    <p:sldId id="281" r:id="rId14"/>
    <p:sldId id="282" r:id="rId15"/>
    <p:sldId id="283" r:id="rId16"/>
    <p:sldId id="286" r:id="rId17"/>
    <p:sldId id="287" r:id="rId18"/>
    <p:sldId id="288" r:id="rId19"/>
    <p:sldId id="277" r:id="rId20"/>
    <p:sldId id="271" r:id="rId21"/>
    <p:sldId id="272" r:id="rId22"/>
    <p:sldId id="264" r:id="rId23"/>
    <p:sldId id="291" r:id="rId24"/>
    <p:sldId id="27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31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43FBBD6-9615-4C78-B365-C1F69B36C5F9}" type="datetimeFigureOut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27D2C17-2ED3-47C8-87A4-2904B09CA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2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8DFAD8-15D6-4E65-A97E-0E7B921C392C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fld id="{3E7CDE74-AFB2-4185-8AA5-12BB2F8574C9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6E8207-44DE-453F-B77B-973D1DEF4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054EE-E4C7-4CE0-BFF4-0CBAEB7077AD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F083C-C984-42A3-9EB4-BBB8C32B7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0AC9F-288A-4AD9-A318-FE5C2948F984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299EC-487D-4E83-A196-A39DFA97F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AADA8-3B6D-4D23-8E96-9471F24752B7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4573-B897-4CE9-A5CF-8CDF96882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0">
              <a:srgbClr val="000000"/>
            </a:gs>
            <a:gs pos="60001">
              <a:srgbClr val="000000"/>
            </a:gs>
            <a:gs pos="100000">
              <a:srgbClr val="6C6C6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DC782-228E-4FAB-ACA9-D033D1EA2876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B5BC7-F74E-46D1-82D5-44DA6234C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1DDC8-F8E6-4697-BE7E-4FE95A6B0F63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74C8B-7298-4D2D-95A2-59B8C35F8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B195-FDC6-41A1-BCA1-14BFDE231DC4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450A193-0BB8-42DA-B2C4-E9D4B0354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9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7DF4D-2302-4A97-B108-473F6291F9AA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A69D0-9A6B-40B9-8E40-2C0E2E164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6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F8D69-4655-4C63-843A-99C04A1552E5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FE21B-82EA-4402-8B48-542E3539F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40CCED71-F46E-4FB1-B6CB-223E0BA78835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4EA3D1C1-5A1A-452B-9590-714073A2F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4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rotWithShape="1">
          <a:gsLst>
            <a:gs pos="0">
              <a:srgbClr val="000000"/>
            </a:gs>
            <a:gs pos="60001">
              <a:srgbClr val="000000"/>
            </a:gs>
            <a:gs pos="100000">
              <a:srgbClr val="6C6C6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84F23ACB-BEAE-4DA1-95EE-3E998BAFF5B6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D3A1B6C2-1118-48B3-AF27-BBB2D5B2F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74747"/>
            </a:gs>
            <a:gs pos="60001">
              <a:srgbClr val="626262"/>
            </a:gs>
            <a:gs pos="100000">
              <a:srgbClr val="8C8C8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0D7851-2C4B-42FD-9696-7802CBACE4AE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0A6733-A7A5-4DB0-A126-E58D7BEAE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0" r:id="rId4"/>
    <p:sldLayoutId id="2147484328" r:id="rId5"/>
    <p:sldLayoutId id="2147484321" r:id="rId6"/>
    <p:sldLayoutId id="2147484322" r:id="rId7"/>
    <p:sldLayoutId id="2147484329" r:id="rId8"/>
    <p:sldLayoutId id="2147484330" r:id="rId9"/>
    <p:sldLayoutId id="2147484323" r:id="rId10"/>
    <p:sldLayoutId id="2147484324" r:id="rId11"/>
  </p:sldLayoutIdLst>
  <p:hf hdr="0" ftr="0" dt="0"/>
  <p:txStyles>
    <p:titleStyle>
      <a:lvl1pPr marL="484188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2pPr>
      <a:lvl3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3pPr>
      <a:lvl4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4pPr>
      <a:lvl5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5pPr>
      <a:lvl6pPr marL="9413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6pPr>
      <a:lvl7pPr marL="13985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7pPr>
      <a:lvl8pPr marL="18557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8pPr>
      <a:lvl9pPr marL="23129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9pPr>
    </p:titleStyle>
    <p:bodyStyle>
      <a:lvl1pPr marL="447675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199" y="1066800"/>
            <a:ext cx="69342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TAMIL </a:t>
            </a:r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TEXT TO ENGLISH SPEECH CONVERSION 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WITH UNL FOR TRANSLATION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endParaRPr lang="en-IN" sz="3600" b="0" dirty="0" smtClean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+mj-lt"/>
            </a:endParaRPr>
          </a:p>
          <a:p>
            <a:r>
              <a:rPr lang="en-IN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/>
            </a:r>
            <a:br>
              <a:rPr lang="en-IN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</a:b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28600" y="4327525"/>
            <a:ext cx="464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</a:t>
            </a:r>
          </a:p>
          <a:p>
            <a:pPr eaLnBrk="1" hangingPunct="1">
              <a:defRPr/>
            </a:pPr>
            <a:endParaRPr lang="en-US" alt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en-US" b="1" dirty="0" err="1" smtClean="0"/>
              <a:t>Jayavasanth</a:t>
            </a:r>
            <a:r>
              <a:rPr lang="en-US" altLang="en-US" b="1" dirty="0" smtClean="0"/>
              <a:t> R- 2011103562</a:t>
            </a:r>
          </a:p>
          <a:p>
            <a:pPr eaLnBrk="1" hangingPunct="1">
              <a:defRPr/>
            </a:pPr>
            <a:r>
              <a:rPr lang="en-US" altLang="en-US" b="1" dirty="0" err="1" smtClean="0"/>
              <a:t>Archana</a:t>
            </a:r>
            <a:r>
              <a:rPr lang="en-US" altLang="en-US" b="1" dirty="0" smtClean="0"/>
              <a:t> </a:t>
            </a:r>
            <a:r>
              <a:rPr lang="en-US" altLang="en-US" b="1" dirty="0"/>
              <a:t>B</a:t>
            </a:r>
            <a:r>
              <a:rPr lang="en-US" altLang="en-US" b="1" dirty="0" smtClean="0"/>
              <a:t>       - 2011103505</a:t>
            </a:r>
          </a:p>
          <a:p>
            <a:pPr eaLnBrk="1" hangingPunct="1">
              <a:defRPr/>
            </a:pPr>
            <a:r>
              <a:rPr lang="en-US" altLang="en-US" b="1" dirty="0" smtClean="0"/>
              <a:t>Siva MR           - 2011103536</a:t>
            </a:r>
          </a:p>
          <a:p>
            <a:pPr eaLnBrk="1" hangingPunct="1">
              <a:defRPr/>
            </a:pPr>
            <a:endParaRPr lang="en-US" altLang="en-US" b="1" dirty="0" smtClean="0"/>
          </a:p>
          <a:p>
            <a:pPr eaLnBrk="1" hangingPunct="1">
              <a:defRPr/>
            </a:pPr>
            <a:endParaRPr lang="en-US" altLang="en-US" b="1" dirty="0" smtClean="0"/>
          </a:p>
          <a:p>
            <a:pPr eaLnBrk="1" hangingPunct="1">
              <a:defRPr/>
            </a:pPr>
            <a:endParaRPr lang="en-US" altLang="en-US" b="1" dirty="0" smtClean="0"/>
          </a:p>
          <a:p>
            <a:pPr eaLnBrk="1" hangingPunct="1">
              <a:defRPr/>
            </a:pPr>
            <a:endParaRPr lang="en-US" altLang="en-US" b="1" dirty="0" smtClean="0"/>
          </a:p>
          <a:p>
            <a:pPr eaLnBrk="1" hangingPunct="1">
              <a:defRPr/>
            </a:pPr>
            <a:endParaRPr lang="en-US" altLang="en-US" b="1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DD1CB9-4654-4F71-829D-E08DF8260993}" type="slidenum">
              <a:rPr lang="en-US" altLang="en-US" smtClean="0">
                <a:solidFill>
                  <a:srgbClr val="FFFFFF"/>
                </a:solidFill>
              </a:rPr>
              <a:pPr eaLnBrk="1" hangingPunct="1"/>
              <a:t>1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9221" name="TextBox 1"/>
          <p:cNvSpPr txBox="1">
            <a:spLocks noChangeArrowheads="1"/>
          </p:cNvSpPr>
          <p:nvPr/>
        </p:nvSpPr>
        <p:spPr bwMode="auto">
          <a:xfrm>
            <a:off x="4930775" y="6142038"/>
            <a:ext cx="3276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MENTOR:</a:t>
            </a:r>
          </a:p>
          <a:p>
            <a:pPr eaLnBrk="1" hangingPunct="1">
              <a:defRPr/>
            </a:pPr>
            <a:r>
              <a:rPr lang="en-US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RAJESWARI SRIDHAR</a:t>
            </a:r>
            <a:endParaRPr lang="en-IN" alt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3148013" y="381000"/>
            <a:ext cx="7010400" cy="6381750"/>
          </a:xfrm>
        </p:spPr>
        <p:txBody>
          <a:bodyPr>
            <a:normAutofit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OFFLINE PHASE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Word Net Construction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Emotion – Features Signal Database </a:t>
            </a:r>
          </a:p>
          <a:p>
            <a:pPr marL="537210" lvl="1" indent="0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Construction</a:t>
            </a:r>
          </a:p>
          <a:p>
            <a:pPr marL="537210" lvl="1" indent="0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ONLINE PHASE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Morphological Analysis of Input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POS tagging 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UNL En conversion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UNL Sub graph Identification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UNL De conversion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Emotion Identification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Voice Modification &amp; Output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800" dirty="0" smtClean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9E4ADB-C153-433D-B135-E885A8E630B8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28360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365125" indent="-255588" algn="just" eaLnBrk="1" hangingPunct="1">
              <a:buFont typeface="Wingdings 3" pitchFamily="18" charset="2"/>
              <a:buChar char="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Words from tamildict.com and an existing wordnet [3] are used for this. </a:t>
            </a:r>
          </a:p>
          <a:p>
            <a:pPr marL="365125" indent="-255588" algn="just" eaLnBrk="1" hangingPunct="1">
              <a:buFont typeface="Wingdings 3" pitchFamily="18" charset="2"/>
              <a:buChar char=""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5125" indent="-255588" algn="just" eaLnBrk="1" hangingPunct="1">
              <a:buFont typeface="Wingdings 3" pitchFamily="18" charset="2"/>
              <a:buChar char="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Based on the POS of the English word from the Princeton database – the wordnet is organized.</a:t>
            </a:r>
          </a:p>
          <a:p>
            <a:pPr marL="365125" indent="-255588" algn="just" eaLnBrk="1" hangingPunct="1">
              <a:buFont typeface="Wingdings 3" pitchFamily="18" charset="2"/>
              <a:buChar char=""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5125" indent="-255588" algn="just" eaLnBrk="1" hangingPunct="1">
              <a:buFont typeface="Wingdings 3" pitchFamily="18" charset="2"/>
              <a:buChar char="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 graph is used to represent the wordnet where in the root node will represent the </a:t>
            </a:r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tamil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word and edges with values as noun , verb , adverb will point to nodes with respective </a:t>
            </a:r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translation.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41BEF0-243F-4582-8722-FE9F32722C14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381000" y="322972"/>
            <a:ext cx="622959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Word net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457200" y="1675150"/>
            <a:ext cx="8229600" cy="4146213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defRPr/>
            </a:pPr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Input</a:t>
            </a:r>
          </a:p>
          <a:p>
            <a:pPr marL="65087" indent="0" eaLnBrk="1" hangingPunct="1">
              <a:buFont typeface="Wingdings 2" pitchFamily="18" charset="2"/>
              <a:buNone/>
              <a:defRPr/>
            </a:pPr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 </a:t>
            </a:r>
          </a:p>
          <a:p>
            <a:pPr lvl="1" eaLnBrk="1" hangingPunct="1">
              <a:defRPr/>
            </a:pPr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Voice corpus from English films are split according to emotion.</a:t>
            </a:r>
          </a:p>
          <a:p>
            <a:pPr lvl="1" eaLnBrk="1" hangingPunct="1">
              <a:defRPr/>
            </a:pPr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defRPr/>
            </a:pPr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Feature extractor</a:t>
            </a:r>
          </a:p>
          <a:p>
            <a:pPr eaLnBrk="1" hangingPunct="1">
              <a:defRPr/>
            </a:pPr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lvl="1" eaLnBrk="1" hangingPunct="1">
              <a:defRPr/>
            </a:pPr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Various features of speech like pitch , frequency, amplitude and few other MFCC components (</a:t>
            </a:r>
            <a:r>
              <a:rPr lang="en-US" altLang="en-US" sz="2000" dirty="0" err="1" smtClean="0">
                <a:latin typeface="Andalus" pitchFamily="18" charset="-78"/>
                <a:cs typeface="Andalus" pitchFamily="18" charset="-78"/>
              </a:rPr>
              <a:t>mel</a:t>
            </a:r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-frequency </a:t>
            </a:r>
            <a:r>
              <a:rPr lang="en-US" altLang="en-US" sz="2000" dirty="0" err="1" smtClean="0">
                <a:latin typeface="Andalus" pitchFamily="18" charset="-78"/>
                <a:cs typeface="Andalus" pitchFamily="18" charset="-78"/>
              </a:rPr>
              <a:t>ceptral</a:t>
            </a:r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 components) are tabulated for each voice input.</a:t>
            </a:r>
          </a:p>
          <a:p>
            <a:pPr lvl="1" eaLnBrk="1" hangingPunct="1">
              <a:defRPr/>
            </a:pPr>
            <a:endParaRPr lang="en-US" altLang="en-US" sz="2000" dirty="0">
              <a:latin typeface="Andalus" pitchFamily="18" charset="-78"/>
              <a:cs typeface="Andalus" pitchFamily="18" charset="-78"/>
            </a:endParaRPr>
          </a:p>
          <a:p>
            <a:pPr lvl="1" eaLnBrk="1" hangingPunct="1">
              <a:defRPr/>
            </a:pPr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The values of each of these parameters for each emotion is identified.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71C9AA-2853-4A5E-B9A5-66438F816608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426451" y="218661"/>
            <a:ext cx="87452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Emotion 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– Features Signal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D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atabase </a:t>
            </a: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Construction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63963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Tamil is a morphologically rich language</a:t>
            </a: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A root word added to a number of inflections will form various other derived words</a:t>
            </a: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Only the root word is needed for translation</a:t>
            </a: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Thus the derived words are analyzed to split in to root word and inflections</a:t>
            </a: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Inflections give better information about the time and doer of the action.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97E71AC-8725-4163-B651-F99C7AA0E214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12572" y="228600"/>
            <a:ext cx="655179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Morphological 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of </a:t>
            </a: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Tamil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Tamil is partial free word order language</a:t>
            </a: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Hence the inflections are </a:t>
            </a:r>
            <a:r>
              <a:rPr lang="en-US" altLang="en-US" sz="2000" dirty="0" err="1" smtClean="0">
                <a:latin typeface="Andalus" pitchFamily="18" charset="-78"/>
                <a:cs typeface="Andalus" pitchFamily="18" charset="-78"/>
              </a:rPr>
              <a:t>analysed</a:t>
            </a:r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 to find the POS of a particular word</a:t>
            </a: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Inflections such as ‘ aye’  added to words , denote that they are objects in that sentence</a:t>
            </a: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lvl="1" eaLnBrk="1" hangingPunct="1"/>
            <a:r>
              <a:rPr lang="en-US" altLang="en-US" sz="1600" dirty="0" err="1" smtClean="0">
                <a:latin typeface="Andalus" pitchFamily="18" charset="-78"/>
                <a:cs typeface="Andalus" pitchFamily="18" charset="-78"/>
              </a:rPr>
              <a:t>Eg</a:t>
            </a:r>
            <a:r>
              <a:rPr lang="en-US" altLang="en-US" sz="1600" dirty="0" smtClean="0">
                <a:latin typeface="Andalus" pitchFamily="18" charset="-78"/>
                <a:cs typeface="Andalus" pitchFamily="18" charset="-78"/>
              </a:rPr>
              <a:t>. </a:t>
            </a:r>
            <a:r>
              <a:rPr lang="en-US" altLang="en-US" sz="1600" dirty="0" err="1" smtClean="0">
                <a:latin typeface="Andalus" pitchFamily="18" charset="-78"/>
                <a:cs typeface="Andalus" pitchFamily="18" charset="-78"/>
              </a:rPr>
              <a:t>Kaiyai</a:t>
            </a:r>
            <a:r>
              <a:rPr lang="en-US" altLang="en-US" sz="16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altLang="en-US" sz="1600" dirty="0" err="1" smtClean="0">
                <a:latin typeface="Andalus" pitchFamily="18" charset="-78"/>
                <a:cs typeface="Andalus" pitchFamily="18" charset="-78"/>
              </a:rPr>
              <a:t>pidathaan</a:t>
            </a:r>
            <a:r>
              <a:rPr lang="en-US" altLang="en-US" sz="16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This information is needed for UNL graph construction  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BEA9A7-E407-4DD3-8E76-044816820130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-2514600" y="208721"/>
            <a:ext cx="639309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				POS </a:t>
            </a: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Tagging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Based on the root word and its POS the equivalent English word is decided</a:t>
            </a: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The tense is determined by the inflections</a:t>
            </a: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Using rules in the referred papers , the UNL graph is constructed</a:t>
            </a: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Based on punctuations and  clause rules , the </a:t>
            </a:r>
            <a:r>
              <a:rPr lang="en-US" altLang="en-US" sz="2000" dirty="0" err="1" smtClean="0">
                <a:latin typeface="Andalus" pitchFamily="18" charset="-78"/>
                <a:cs typeface="Andalus" pitchFamily="18" charset="-78"/>
              </a:rPr>
              <a:t>subgraphs</a:t>
            </a:r>
            <a:r>
              <a:rPr lang="en-US" altLang="en-US" sz="2000" dirty="0" smtClean="0">
                <a:latin typeface="Andalus" pitchFamily="18" charset="-78"/>
                <a:cs typeface="Andalus" pitchFamily="18" charset="-78"/>
              </a:rPr>
              <a:t> are identified to be processed together</a:t>
            </a:r>
          </a:p>
          <a:p>
            <a:pPr eaLnBrk="1" hangingPunct="1"/>
            <a:endParaRPr lang="en-US" altLang="en-US" sz="20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0E1413-346B-4D2F-8F98-009717DB7788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762000" y="304800"/>
            <a:ext cx="7170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UNL </a:t>
            </a:r>
            <a:r>
              <a:rPr lang="en-US" sz="3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Enconversion</a:t>
            </a:r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 and 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Subgraph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 </a:t>
            </a:r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Identification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IN" sz="2400" dirty="0">
                <a:latin typeface="Andalus" panose="02020603050405020304" pitchFamily="18" charset="-78"/>
                <a:cs typeface="Andalus" panose="02020603050405020304" pitchFamily="18" charset="-78"/>
              </a:rPr>
              <a:t>Conversion from the UNL structural language to the final target language, </a:t>
            </a:r>
            <a:r>
              <a:rPr lang="en-IN" sz="2400" dirty="0" err="1">
                <a:latin typeface="Andalus" panose="02020603050405020304" pitchFamily="18" charset="-78"/>
                <a:cs typeface="Andalus" panose="02020603050405020304" pitchFamily="18" charset="-78"/>
              </a:rPr>
              <a:t>i.e</a:t>
            </a:r>
            <a:r>
              <a:rPr lang="en-IN" sz="2400" dirty="0">
                <a:latin typeface="Andalus" panose="02020603050405020304" pitchFamily="18" charset="-78"/>
                <a:cs typeface="Andalus" panose="02020603050405020304" pitchFamily="18" charset="-78"/>
              </a:rPr>
              <a:t>, English is called UNL </a:t>
            </a:r>
            <a:r>
              <a:rPr lang="en-IN" sz="2400" dirty="0" err="1">
                <a:latin typeface="Andalus" panose="02020603050405020304" pitchFamily="18" charset="-78"/>
                <a:cs typeface="Andalus" panose="02020603050405020304" pitchFamily="18" charset="-78"/>
              </a:rPr>
              <a:t>deconversion</a:t>
            </a:r>
            <a:r>
              <a:rPr lang="en-I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altLang="en-US" sz="24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endParaRPr lang="en-US" altLang="en-US" sz="24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400" dirty="0" smtClean="0">
                <a:latin typeface="Andalus" pitchFamily="18" charset="-78"/>
                <a:cs typeface="Andalus" pitchFamily="18" charset="-78"/>
              </a:rPr>
              <a:t>Using the </a:t>
            </a:r>
            <a:r>
              <a:rPr lang="en-US" altLang="en-US" sz="2400" dirty="0" err="1" smtClean="0">
                <a:latin typeface="Andalus" pitchFamily="18" charset="-78"/>
                <a:cs typeface="Andalus" pitchFamily="18" charset="-78"/>
              </a:rPr>
              <a:t>deconverter</a:t>
            </a:r>
            <a:r>
              <a:rPr lang="en-US" altLang="en-US" sz="2400" dirty="0" smtClean="0">
                <a:latin typeface="Andalus" pitchFamily="18" charset="-78"/>
                <a:cs typeface="Andalus" pitchFamily="18" charset="-78"/>
              </a:rPr>
              <a:t>, UNL can then be converted to any language of our choice.</a:t>
            </a:r>
          </a:p>
          <a:p>
            <a:pPr marL="65087" indent="0" eaLnBrk="1" hangingPunct="1">
              <a:buNone/>
            </a:pPr>
            <a:endParaRPr lang="en-US" altLang="en-US" sz="24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IN" sz="24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Deconversion</a:t>
            </a:r>
            <a:r>
              <a:rPr lang="en-I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is done with the help of </a:t>
            </a:r>
            <a:r>
              <a:rPr lang="en-IN" sz="24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princeton</a:t>
            </a:r>
            <a:r>
              <a:rPr lang="en-I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Word Net</a:t>
            </a:r>
            <a:endParaRPr lang="en-US" altLang="en-US" sz="24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endParaRPr lang="en-US" altLang="en-US" sz="2400" dirty="0" smtClean="0">
              <a:latin typeface="Andalus" pitchFamily="18" charset="-78"/>
              <a:cs typeface="Andalus" pitchFamily="18" charset="-78"/>
            </a:endParaRPr>
          </a:p>
          <a:p>
            <a:pPr marL="65087" indent="0" eaLnBrk="1" hangingPunct="1">
              <a:buNone/>
            </a:pPr>
            <a:endParaRPr lang="en-US" altLang="en-US" sz="24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endParaRPr lang="en-US" altLang="en-US" sz="2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0E1413-346B-4D2F-8F98-009717DB7788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883429" y="223406"/>
            <a:ext cx="574227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UNL DECONVERSION</a:t>
            </a:r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5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IN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IN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This </a:t>
            </a:r>
            <a:r>
              <a:rPr lang="en-IN" sz="2800" dirty="0">
                <a:latin typeface="Andalus" panose="02020603050405020304" pitchFamily="18" charset="-78"/>
                <a:cs typeface="Andalus" panose="02020603050405020304" pitchFamily="18" charset="-78"/>
              </a:rPr>
              <a:t>phase involves the detection of </a:t>
            </a:r>
            <a:r>
              <a:rPr lang="en-IN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emotion from </a:t>
            </a:r>
            <a:r>
              <a:rPr lang="en-IN" sz="2800" dirty="0">
                <a:latin typeface="Andalus" panose="02020603050405020304" pitchFamily="18" charset="-78"/>
                <a:cs typeface="Andalus" panose="02020603050405020304" pitchFamily="18" charset="-78"/>
              </a:rPr>
              <a:t>the text. </a:t>
            </a:r>
            <a:endParaRPr lang="en-IN" sz="2800" b="0" dirty="0" smtClean="0">
              <a:effectLst/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65087" indent="0">
              <a:buNone/>
            </a:pPr>
            <a:endParaRPr lang="en-US" altLang="en-US" sz="28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sz="2800" dirty="0"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IN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emotion </a:t>
            </a:r>
            <a:r>
              <a:rPr lang="en-IN" sz="2800" dirty="0">
                <a:latin typeface="Andalus" panose="02020603050405020304" pitchFamily="18" charset="-78"/>
                <a:cs typeface="Andalus" panose="02020603050405020304" pitchFamily="18" charset="-78"/>
              </a:rPr>
              <a:t>features extracted from the text will be used for the prosody generation in the speech.</a:t>
            </a:r>
            <a:endParaRPr lang="en-IN" sz="2800" b="0" dirty="0" smtClean="0">
              <a:effectLst/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alt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65087" indent="0" eaLnBrk="1" hangingPunct="1">
              <a:buNone/>
            </a:pPr>
            <a:endParaRPr lang="en-US" altLang="en-US" sz="28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endParaRPr lang="en-US" altLang="en-US" sz="2800" dirty="0" smtClean="0">
              <a:latin typeface="Andalus" pitchFamily="18" charset="-78"/>
              <a:cs typeface="Andalus" pitchFamily="18" charset="-78"/>
            </a:endParaRPr>
          </a:p>
          <a:p>
            <a:pPr marL="65087" indent="0" eaLnBrk="1" hangingPunct="1">
              <a:buNone/>
            </a:pPr>
            <a:endParaRPr lang="en-US" altLang="en-US" sz="28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endParaRPr lang="en-US" altLang="en-US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0E1413-346B-4D2F-8F98-009717DB7788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95740" y="223406"/>
            <a:ext cx="711765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EMOTION</a:t>
            </a:r>
            <a:r>
              <a:rPr lang="en-IN" sz="44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I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IDENTIFICATION</a:t>
            </a:r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0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65087" indent="0">
              <a:buNone/>
            </a:pPr>
            <a:endParaRPr lang="en-IN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I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Achieved </a:t>
            </a:r>
            <a:r>
              <a:rPr lang="en-IN" sz="2400" dirty="0">
                <a:latin typeface="Andalus" panose="02020603050405020304" pitchFamily="18" charset="-78"/>
                <a:cs typeface="Andalus" panose="02020603050405020304" pitchFamily="18" charset="-78"/>
              </a:rPr>
              <a:t>by varying parameters like pitch, amplitude, word speech rate of speech</a:t>
            </a:r>
            <a:r>
              <a:rPr lang="en-I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endParaRPr lang="en-IN" sz="2400" b="0" dirty="0">
              <a:effectLst/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I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rate of change of these parameters is decided by the emotion identified in previous slides</a:t>
            </a:r>
            <a:endParaRPr lang="en-IN" sz="2400" b="0" dirty="0" smtClean="0">
              <a:effectLst/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65087" indent="0">
              <a:buNone/>
            </a:pPr>
            <a:endParaRPr lang="en-US" altLang="en-U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>
                <a:latin typeface="Andalus" panose="02020603050405020304" pitchFamily="18" charset="-78"/>
                <a:cs typeface="Andalus" panose="02020603050405020304" pitchFamily="18" charset="-78"/>
              </a:rPr>
              <a:t>In general, sad and happy phrases have higher frequency and amplitude than sad phrases.</a:t>
            </a:r>
            <a:endParaRPr lang="en-US" altLang="en-US" sz="2400" dirty="0" smtClean="0">
              <a:latin typeface="Andalus" pitchFamily="18" charset="-78"/>
              <a:cs typeface="Andalus" pitchFamily="18" charset="-78"/>
            </a:endParaRPr>
          </a:p>
          <a:p>
            <a:pPr marL="65087" indent="0" eaLnBrk="1" hangingPunct="1">
              <a:buNone/>
            </a:pPr>
            <a:endParaRPr lang="en-US" altLang="en-US" sz="32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endParaRPr lang="en-US" altLang="en-US" sz="3200" dirty="0" smtClean="0">
              <a:latin typeface="Andalus" pitchFamily="18" charset="-78"/>
              <a:cs typeface="Andalus" pitchFamily="18" charset="-78"/>
            </a:endParaRPr>
          </a:p>
          <a:p>
            <a:pPr marL="65087" indent="0" eaLnBrk="1" hangingPunct="1">
              <a:buNone/>
            </a:pPr>
            <a:endParaRPr lang="en-US" altLang="en-US" sz="32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endParaRPr lang="en-US" altLang="en-US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0E1413-346B-4D2F-8F98-009717DB7788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652600" y="223406"/>
            <a:ext cx="620394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VOICE</a:t>
            </a:r>
            <a:r>
              <a:rPr lang="en-IN" sz="4400" b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I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+mn-cs"/>
              </a:rPr>
              <a:t>MODIFICATION</a:t>
            </a:r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6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9981C1-2C95-4397-ADD6-ACF0B389E5AF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473917" y="228600"/>
            <a:ext cx="500008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MODULES SPLIT UP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219200" y="1219200"/>
            <a:ext cx="7010400" cy="6381750"/>
          </a:xfrm>
        </p:spPr>
        <p:txBody>
          <a:bodyPr>
            <a:normAutofit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OFFLINE PHASE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 Net Construction        -            </a:t>
            </a:r>
            <a:r>
              <a:rPr lang="en-US" alt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Jayavasanth</a:t>
            </a:r>
            <a:r>
              <a:rPr lang="en-US" alt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Emotion-Signal Database     -                 </a:t>
            </a:r>
            <a:r>
              <a:rPr lang="en-US" altLang="en-US" sz="1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Archana</a:t>
            </a:r>
            <a:r>
              <a:rPr lang="en-US" alt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37210" lvl="1" indent="0" eaLnBrk="1" fontAlgn="auto" hangingPunct="1">
              <a:spcAft>
                <a:spcPts val="0"/>
              </a:spcAft>
              <a:buFont typeface="Verdana" pitchFamily="34" charset="0"/>
              <a:buNone/>
              <a:defRPr/>
            </a:pPr>
            <a:r>
              <a:rPr lang="en-US" alt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Construction</a:t>
            </a:r>
          </a:p>
          <a:p>
            <a:pPr marL="537210" lvl="1" indent="0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ONLINE PHASE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Morphological Analyzer          -                      Siva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 tagging                             -                      Siva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UNL En conversion                  -           </a:t>
            </a:r>
            <a:r>
              <a:rPr lang="en-US" alt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Jayavasanth</a:t>
            </a:r>
            <a:endParaRPr lang="en-US" altLang="en-US" sz="18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UNL Sub graph Identification  -           </a:t>
            </a:r>
            <a:r>
              <a:rPr lang="en-US" alt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Jayavasanth</a:t>
            </a:r>
            <a:endParaRPr lang="en-US" altLang="en-US" sz="18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UNL De conversion                  -                 </a:t>
            </a:r>
            <a:r>
              <a:rPr lang="en-US" altLang="en-US" sz="1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Archana</a:t>
            </a:r>
            <a:r>
              <a:rPr lang="en-US" alt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Emotion Identification              -                 </a:t>
            </a:r>
            <a:r>
              <a:rPr lang="en-US" altLang="en-US" sz="1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Archana</a:t>
            </a:r>
            <a:endParaRPr lang="en-US" altLang="en-US" sz="1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Modification &amp; Output   -                        Siva</a:t>
            </a:r>
          </a:p>
          <a:p>
            <a:pPr marL="537210" lvl="1" indent="0" eaLnBrk="1" fontAlgn="auto" hangingPunct="1">
              <a:spcAft>
                <a:spcPts val="0"/>
              </a:spcAft>
              <a:buFont typeface="Verdana" pitchFamily="34" charset="0"/>
              <a:buNone/>
              <a:defRPr/>
            </a:pPr>
            <a:r>
              <a:rPr lang="en-US" altLang="en-US" sz="1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914400" y="838200"/>
            <a:ext cx="7315200" cy="4479925"/>
          </a:xfrm>
        </p:spPr>
        <p:txBody>
          <a:bodyPr>
            <a:normAutofit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109537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UNL – Universal Networking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Language  is a declarative formal language specifically designed to represent semantic data extracted from natural language 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texts by the UNDL 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It can be used as an interlingua for conversion from source language to target language.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64008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5A8C23-E6AB-4FBE-BB52-5AA93625E40E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450155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420499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GANTT CHART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51D3BE-9E33-4539-9648-2AEDA2EDC22C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  <p:pic>
        <p:nvPicPr>
          <p:cNvPr id="21508" name="Picture 4" descr="D:\FYP\zerothReview\FY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43000"/>
            <a:ext cx="89439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In Tamil words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aagupeyar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‘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exists , where in a word may denote an another word  indirectly , translation becomes difficult.</a:t>
            </a:r>
          </a:p>
          <a:p>
            <a:pPr eaLnBrk="1" hangingPunct="1"/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Our scope of translation of root words depends entirely  on the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Wordnet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which puts a limit on the words that can be translated. </a:t>
            </a:r>
          </a:p>
          <a:p>
            <a:pPr marL="65087" indent="0" eaLnBrk="1" hangingPunct="1">
              <a:buNone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In UNL, it is possible to represent only 3 tenses (present, past and future) whereas in languages like English or Tamil there are several variations such as Continuous, Perfect Tenses etc. These cannot be expressed using UNL.</a:t>
            </a:r>
          </a:p>
          <a:p>
            <a:pPr eaLnBrk="1" hangingPunct="1"/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Prosody based on signal level is a complex approach and we are unsure of its efficiency.</a:t>
            </a:r>
          </a:p>
          <a:p>
            <a:pPr eaLnBrk="1" hangingPunct="1"/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F1FCB4-BAC9-42D1-9CC9-D5F2AEFE026A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195919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353975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REFERENCES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A9F8C4-A980-4953-A296-C86CFD58D35F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304800" y="1143000"/>
            <a:ext cx="8305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1]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Sudhakar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Sangeetha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Sekar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Jothilakshmi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“Syllable based text to speech synthesis system using auto associative neural network prosody prediction”, In International Journal of Speech Technology,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17, Issue 2, pp 91-98.</a:t>
            </a: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[2] Tristan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Bowles, Sandra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Pauletto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(2010). “Emotions in the Voice: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Humanising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a Robotic Voice.” In: Proceedings of the 7th Sound and Music Computing Conference, Barcelona, Spain.</a:t>
            </a: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[3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Jayavasanth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R ,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Rajeswari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Sridhar “A hybrid approach to construction of Wordnet ” In : INFITT -2014  , Pondicherry.</a:t>
            </a: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[4] Pierre-Yves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Oudeyer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, “The production and recognition of emotions in speech: features and algorithms” , In :  Int. J. Human-Computer Studies 59 (2003) 157–183</a:t>
            </a: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[5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Anand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Kumar M.,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Dhanalakshmi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Dr. S.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Rajendran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Dr. K. P.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Soman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“A Novel Approach to Morphological Analysis for Tamil”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353975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REFERENCES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A9F8C4-A980-4953-A296-C86CFD58D35F}" type="slidenum">
              <a:rPr lang="en-US" altLang="en-US" smtClean="0"/>
              <a:pPr eaLnBrk="1" hangingPunct="1"/>
              <a:t>23</a:t>
            </a:fld>
            <a:endParaRPr lang="en-US" altLang="en-US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304800" y="1143000"/>
            <a:ext cx="8305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[6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Anand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Kumar M.,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Dhanalakshmi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Dr. S.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Rajendran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Dr. K. P.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Soman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“POS Tagger and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Chunker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for Tamil Language”.</a:t>
            </a: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[7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]  J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Balaji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T V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Geetha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Ranjani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Parthasarathi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Madhan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Karky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Morpho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-Semantic Features for Rule-based Tamil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Enconversion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[8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Balaji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J,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Geetha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T V,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Ranjani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Parthasarathi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“Semantic Parsing of Tamil Sentences”.</a:t>
            </a: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[9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Pelizzoni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J M,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Nunes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M V “ Flexibility, Configurability and optimality in UNL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deconversion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via </a:t>
            </a:r>
          </a:p>
          <a:p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multiparadigm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programming. Universal Network Language: Advances in Theory and Applications”, 2005, Research on Computing Science: 175-194. </a:t>
            </a: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  </a:t>
            </a:r>
            <a:endParaRPr lang="en-IN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2332038"/>
            <a:ext cx="8229600" cy="4525962"/>
          </a:xfrm>
        </p:spPr>
        <p:txBody>
          <a:bodyPr>
            <a:normAutofit/>
          </a:bodyPr>
          <a:lstStyle/>
          <a:p>
            <a:pPr marL="109537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 !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361C73-049F-45FB-A668-37B54A66EF6E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838200" y="838200"/>
            <a:ext cx="7315200" cy="4937125"/>
          </a:xfrm>
        </p:spPr>
        <p:txBody>
          <a:bodyPr>
            <a:normAutofit/>
          </a:bodyPr>
          <a:lstStyle/>
          <a:p>
            <a:pPr marL="109537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b="1" dirty="0">
                <a:latin typeface="Andalus" panose="02020603050405020304" pitchFamily="18" charset="-78"/>
                <a:cs typeface="Andalus" panose="02020603050405020304" pitchFamily="18" charset="-78"/>
              </a:rPr>
              <a:t>E</a:t>
            </a: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nglish has become a universal language of trade and communication. Hence it becomes necessary to translate regional languages to English 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Official documents , school samacheer text books and even dialects in Tamil could be hereby voiced providing a great value.  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57AB29-EDEE-44AC-B777-0E726873F852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0" y="284337"/>
            <a:ext cx="580800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Scope &amp; Motivation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533400" y="1004888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ndalus" pitchFamily="18" charset="-78"/>
                <a:cs typeface="Andalus" pitchFamily="18" charset="-78"/>
              </a:rPr>
              <a:t>Given a Tamil sentence as input, the project will translate it into its corresponding English sentence with no loss in meaning while preserving the semantic structure of English.</a:t>
            </a:r>
          </a:p>
          <a:p>
            <a:pPr eaLnBrk="1" hangingPunct="1"/>
            <a:endParaRPr lang="en-US" altLang="en-US" sz="240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400" smtClean="0">
                <a:latin typeface="Andalus" pitchFamily="18" charset="-78"/>
                <a:cs typeface="Andalus" pitchFamily="18" charset="-78"/>
              </a:rPr>
              <a:t>The translated sentence would be voiced over with a TTS Engine. Prosody would be added to each of these synthesized mechanical voices at signal level.</a:t>
            </a:r>
          </a:p>
          <a:p>
            <a:pPr eaLnBrk="1" hangingPunct="1"/>
            <a:endParaRPr lang="en-US" altLang="en-US" sz="240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altLang="en-US" sz="2400" smtClean="0">
                <a:latin typeface="Andalus" pitchFamily="18" charset="-78"/>
                <a:cs typeface="Andalus" pitchFamily="18" charset="-78"/>
              </a:rPr>
              <a:t> Given a batch of sentences ( document input ), each sentence would be processed and translated and synthesised into speech.</a:t>
            </a:r>
            <a:br>
              <a:rPr lang="en-US" altLang="en-US" sz="2400" smtClean="0">
                <a:latin typeface="Andalus" pitchFamily="18" charset="-78"/>
                <a:cs typeface="Andalus" pitchFamily="18" charset="-78"/>
              </a:rPr>
            </a:br>
            <a:endParaRPr lang="en-US" altLang="en-US" sz="240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8E13FD-03BB-4879-AA59-3F6CFF14EA01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28600"/>
            <a:ext cx="305724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ABSTRACT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573105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LITERATURE SURVEY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A833DB-CD28-4D6B-BFDD-E9EED755B0FA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457200" y="998538"/>
          <a:ext cx="8229599" cy="599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2880360"/>
                <a:gridCol w="2263139"/>
              </a:tblGrid>
              <a:tr h="335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Paper Title and Authors</a:t>
                      </a:r>
                      <a:endParaRPr lang="en-IN" sz="16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Concepts Discussed</a:t>
                      </a:r>
                      <a:endParaRPr lang="en-IN" sz="16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Drawbacks</a:t>
                      </a:r>
                      <a:endParaRPr lang="en-IN" sz="1600" dirty="0"/>
                    </a:p>
                  </a:txBody>
                  <a:tcPr marT="45716" marB="45716"/>
                </a:tc>
              </a:tr>
              <a:tr h="2171108"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Morpho</a:t>
                      </a:r>
                      <a:r>
                        <a:rPr kumimoji="0"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-Semantic Features for Rule-based </a:t>
                      </a:r>
                      <a:endParaRPr lang="en-US" sz="1800" b="0" dirty="0" smtClean="0">
                        <a:effectLst/>
                      </a:endParaRPr>
                    </a:p>
                    <a:p>
                      <a:r>
                        <a:rPr kumimoji="0"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Tamil </a:t>
                      </a:r>
                      <a:r>
                        <a:rPr kumimoji="0" lang="en-US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Enconversion</a:t>
                      </a:r>
                      <a:r>
                        <a:rPr lang="en-US" sz="1800" b="0" dirty="0" smtClean="0">
                          <a:effectLst/>
                        </a:rPr>
                        <a:t/>
                      </a:r>
                      <a:br>
                        <a:rPr lang="en-US" sz="1800" b="0" dirty="0" smtClean="0">
                          <a:effectLst/>
                        </a:rPr>
                      </a:br>
                      <a:endParaRPr lang="en-US" sz="1800" b="0" dirty="0" smtClean="0">
                        <a:effectLst/>
                      </a:endParaRPr>
                    </a:p>
                    <a:p>
                      <a:endParaRPr lang="en-US" sz="1800" b="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8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 </a:t>
                      </a:r>
                      <a:r>
                        <a:rPr lang="en-US" sz="1800" b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Balaji</a:t>
                      </a:r>
                      <a:r>
                        <a:rPr lang="en-US" sz="1800" b="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, TV </a:t>
                      </a:r>
                      <a:r>
                        <a:rPr lang="en-US" sz="1800" b="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Geetha</a:t>
                      </a:r>
                      <a:r>
                        <a:rPr lang="en-US" sz="1800" b="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, </a:t>
                      </a:r>
                      <a:r>
                        <a:rPr lang="en-US" sz="1800" b="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Ranjani</a:t>
                      </a:r>
                      <a:r>
                        <a:rPr lang="en-US" sz="1800" b="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Parthasarathy</a:t>
                      </a:r>
                      <a:r>
                        <a:rPr lang="en-US" sz="1800" b="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 </a:t>
                      </a:r>
                      <a:r>
                        <a:rPr lang="en-US" sz="1800" b="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Madhan</a:t>
                      </a:r>
                      <a:r>
                        <a:rPr lang="en-US" sz="1800" b="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Karky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Forming UNL Graphs from </a:t>
                      </a:r>
                      <a:r>
                        <a:rPr lang="en-IN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tamil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text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33 Rules for UNL Construction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 consideration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about complex and compound Tamil Sentences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</a:tr>
              <a:tr h="1737148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Parsing of Tamil Sentences</a:t>
                      </a:r>
                      <a:br>
                        <a:rPr kumimoji="0"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Balaji</a:t>
                      </a:r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 J, </a:t>
                      </a:r>
                      <a:r>
                        <a:rPr kumimoji="0"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Geetha</a:t>
                      </a:r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 T V, </a:t>
                      </a:r>
                      <a:r>
                        <a:rPr kumimoji="0"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Ranjani</a:t>
                      </a:r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 </a:t>
                      </a:r>
                      <a:r>
                        <a:rPr kumimoji="0"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Parthasarathi</a:t>
                      </a:r>
                      <a:endParaRPr kumimoji="0" lang="en-US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ndalus" panose="02020603050405020304" pitchFamily="18" charset="-78"/>
                        <a:ea typeface="+mn-ea"/>
                        <a:cs typeface="Andalus" panose="02020603050405020304" pitchFamily="18" charset="-78"/>
                      </a:endParaRPr>
                    </a:p>
                    <a:p>
                      <a:endParaRPr lang="en-IN" sz="1800" i="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UNL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Nested graph identification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No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indications about punctuations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Precision &lt;50%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</a:tr>
              <a:tr h="174931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 hybrid</a:t>
                      </a:r>
                      <a:r>
                        <a:rPr lang="en-US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approach to construction of Wordnet</a:t>
                      </a:r>
                    </a:p>
                    <a:p>
                      <a:endParaRPr lang="en-US" sz="1800" b="1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kumimoji="0"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Jayavasanth</a:t>
                      </a:r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 , </a:t>
                      </a:r>
                      <a:r>
                        <a:rPr kumimoji="0"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Rajeswari</a:t>
                      </a:r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Sridhar</a:t>
                      </a:r>
                      <a:endParaRPr lang="en-IN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Graph wordnet database with holonyms ,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meronyms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,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hypernyms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morph forms .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No context based English equivalent analysis 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573105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LITERATURE SURVEY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A833DB-CD28-4D6B-BFDD-E9EED755B0FA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257511"/>
              </p:ext>
            </p:extLst>
          </p:nvPr>
        </p:nvGraphicFramePr>
        <p:xfrm>
          <a:off x="457200" y="457200"/>
          <a:ext cx="8229599" cy="506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2880360"/>
                <a:gridCol w="2263139"/>
              </a:tblGrid>
              <a:tr h="335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Paper Title and Authors</a:t>
                      </a:r>
                      <a:endParaRPr lang="en-IN" sz="16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Concepts Discussed</a:t>
                      </a:r>
                      <a:endParaRPr lang="en-IN" sz="16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Drawbacks</a:t>
                      </a:r>
                      <a:endParaRPr lang="en-IN" sz="1600" dirty="0"/>
                    </a:p>
                  </a:txBody>
                  <a:tcPr marT="45716" marB="45716"/>
                </a:tc>
              </a:tr>
              <a:tr h="2171108">
                <a:tc>
                  <a:txBody>
                    <a:bodyPr/>
                    <a:lstStyle/>
                    <a:p>
                      <a:pPr rtl="0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 Tagger and </a:t>
                      </a:r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Chunker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Tamil Language</a:t>
                      </a:r>
                    </a:p>
                    <a:p>
                      <a:pPr rtl="0"/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Anand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kumar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,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Dhanalakshmi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,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Rajendran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,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Soman</a:t>
                      </a:r>
                      <a:endParaRPr kumimoji="0" lang="en-US" b="0" i="0" kern="1200" dirty="0">
                        <a:solidFill>
                          <a:schemeClr val="dk1"/>
                        </a:solidFill>
                        <a:effectLst/>
                        <a:latin typeface="Andalus" panose="02020603050405020304" pitchFamily="18" charset="-78"/>
                        <a:ea typeface="+mn-ea"/>
                        <a:cs typeface="Andalus" panose="02020603050405020304" pitchFamily="18" charset="-78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Tagging using Amrita tag set considering 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gramatic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categories and features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number of tags in tag set increases complexity and reduces accuracy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</a:tr>
              <a:tr h="1737148">
                <a:tc>
                  <a:txBody>
                    <a:bodyPr/>
                    <a:lstStyle/>
                    <a:p>
                      <a:pPr rtl="0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Novel approach to Morphological analysis for Tamil</a:t>
                      </a:r>
                    </a:p>
                    <a:p>
                      <a:pPr rtl="0"/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IN" b="0" dirty="0" smtClean="0">
                          <a:effectLst/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/>
                      </a:r>
                      <a:br>
                        <a:rPr lang="en-IN" b="0" dirty="0" smtClean="0">
                          <a:effectLst/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</a:br>
                      <a:r>
                        <a:rPr kumimoji="0" lang="en-IN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Sudhakar</a:t>
                      </a:r>
                      <a:r>
                        <a:rPr kumimoji="0" lang="en-IN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 </a:t>
                      </a:r>
                      <a:r>
                        <a:rPr kumimoji="0" lang="en-IN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Sangeetha</a:t>
                      </a:r>
                      <a:r>
                        <a:rPr kumimoji="0" lang="en-IN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, </a:t>
                      </a:r>
                      <a:r>
                        <a:rPr kumimoji="0" lang="en-IN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Sekar</a:t>
                      </a:r>
                      <a:r>
                        <a:rPr kumimoji="0" lang="en-IN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 </a:t>
                      </a:r>
                      <a:r>
                        <a:rPr kumimoji="0" lang="en-IN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Jothilakshmi</a:t>
                      </a:r>
                      <a:endParaRPr lang="en-IN" sz="1800" dirty="0" smtClean="0"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  <a:p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endParaRPr lang="en-IN" sz="1800" i="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285750" indent="-2857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Romanization</a:t>
                      </a:r>
                    </a:p>
                    <a:p>
                      <a:pPr marL="285750" indent="-2857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marL="285750" indent="-2857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Segmentation</a:t>
                      </a:r>
                    </a:p>
                    <a:p>
                      <a:pPr marL="285750" indent="-2857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marL="285750" indent="-2857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Preprocessing</a:t>
                      </a:r>
                      <a:endParaRPr lang="en-IN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573105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LITERATURE SURVEY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A833DB-CD28-4D6B-BFDD-E9EED755B0FA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002086"/>
              </p:ext>
            </p:extLst>
          </p:nvPr>
        </p:nvGraphicFramePr>
        <p:xfrm>
          <a:off x="457200" y="195470"/>
          <a:ext cx="8229599" cy="655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2880360"/>
                <a:gridCol w="2263139"/>
              </a:tblGrid>
              <a:tr h="335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Paper Title and Authors</a:t>
                      </a:r>
                      <a:endParaRPr lang="en-IN" sz="16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Concepts Discussed</a:t>
                      </a:r>
                      <a:endParaRPr lang="en-IN" sz="16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Drawbacks</a:t>
                      </a:r>
                      <a:endParaRPr lang="en-IN" sz="1600" dirty="0"/>
                    </a:p>
                  </a:txBody>
                  <a:tcPr marT="45716" marB="45716"/>
                </a:tc>
              </a:tr>
              <a:tr h="2171108">
                <a:tc>
                  <a:txBody>
                    <a:bodyPr/>
                    <a:lstStyle/>
                    <a:p>
                      <a:pPr rtl="0"/>
                      <a:r>
                        <a:rPr kumimoji="0" lang="en-IN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Flexibility, configurability and optimality in UNL </a:t>
                      </a:r>
                      <a:r>
                        <a:rPr kumimoji="0" lang="en-IN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deconversion</a:t>
                      </a:r>
                      <a:r>
                        <a:rPr kumimoji="0" lang="en-IN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via </a:t>
                      </a:r>
                      <a:r>
                        <a:rPr kumimoji="0" lang="en-IN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multiparadigm</a:t>
                      </a:r>
                      <a:r>
                        <a:rPr kumimoji="0" lang="en-IN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programming. </a:t>
                      </a:r>
                      <a:endParaRPr lang="en-IN" b="0" dirty="0" smtClean="0">
                        <a:effectLst/>
                      </a:endParaRPr>
                    </a:p>
                    <a:p>
                      <a:r>
                        <a:rPr lang="en-IN" b="0" dirty="0" smtClean="0">
                          <a:effectLst/>
                        </a:rPr>
                        <a:t/>
                      </a:r>
                      <a:br>
                        <a:rPr lang="en-IN" b="0" dirty="0" smtClean="0">
                          <a:effectLst/>
                        </a:rPr>
                      </a:br>
                      <a:r>
                        <a:rPr kumimoji="0" lang="en-IN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Pelizzoni.J.M</a:t>
                      </a:r>
                      <a:r>
                        <a:rPr kumimoji="0" lang="en-IN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., </a:t>
                      </a:r>
                      <a:r>
                        <a:rPr kumimoji="0" lang="en-IN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Nunes.M.V</a:t>
                      </a:r>
                      <a:r>
                        <a:rPr kumimoji="0" lang="en-IN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.</a:t>
                      </a:r>
                      <a:endParaRPr lang="en-IN" sz="1800" dirty="0"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Shortcomings of UNDL </a:t>
                      </a:r>
                      <a:r>
                        <a:rPr kumimoji="0"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deconversion</a:t>
                      </a:r>
                      <a:r>
                        <a:rPr kumimoji="0"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engine </a:t>
                      </a:r>
                      <a:r>
                        <a:rPr kumimoji="0"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DeCo</a:t>
                      </a:r>
                      <a:r>
                        <a:rPr kumimoji="0"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sz="1800" b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/>
                      <a:r>
                        <a:rPr lang="en-IN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Proposal of an alternative </a:t>
                      </a:r>
                      <a:r>
                        <a:rPr kumimoji="0"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deconversion</a:t>
                      </a:r>
                      <a:r>
                        <a:rPr kumimoji="0"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model-MANATI</a:t>
                      </a:r>
                      <a:endParaRPr lang="en-IN" sz="1800" b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 paradigm programming approach to specify an optimum- searching </a:t>
                      </a:r>
                      <a:r>
                        <a:rPr kumimoji="0"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deconversion</a:t>
                      </a:r>
                      <a:r>
                        <a:rPr kumimoji="0"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engine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rtl="0"/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</a:tr>
              <a:tr h="1737148">
                <a:tc>
                  <a:txBody>
                    <a:bodyPr/>
                    <a:lstStyle/>
                    <a:p>
                      <a:pPr rtl="0"/>
                      <a:r>
                        <a:rPr kumimoji="0" lang="en-IN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Syllable based text to speech synthesis system using auto associative neural network prosody prediction</a:t>
                      </a:r>
                      <a:endParaRPr kumimoji="0" lang="en-IN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ndalus" panose="02020603050405020304" pitchFamily="18" charset="-78"/>
                      </a:endParaRPr>
                    </a:p>
                    <a:p>
                      <a:r>
                        <a:rPr lang="en-IN" b="0" dirty="0" smtClean="0">
                          <a:effectLst/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/>
                      </a:r>
                      <a:br>
                        <a:rPr lang="en-IN" b="0" dirty="0" smtClean="0">
                          <a:effectLst/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</a:br>
                      <a:r>
                        <a:rPr kumimoji="0" lang="en-IN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Sudhakar</a:t>
                      </a:r>
                      <a:r>
                        <a:rPr kumimoji="0" lang="en-IN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 </a:t>
                      </a:r>
                      <a:r>
                        <a:rPr kumimoji="0" lang="en-IN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Sangeetha</a:t>
                      </a:r>
                      <a:r>
                        <a:rPr kumimoji="0" lang="en-IN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, </a:t>
                      </a:r>
                      <a:r>
                        <a:rPr kumimoji="0" lang="en-IN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Sekar</a:t>
                      </a:r>
                      <a:r>
                        <a:rPr kumimoji="0" lang="en-IN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 </a:t>
                      </a:r>
                      <a:r>
                        <a:rPr kumimoji="0" lang="en-IN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Jothilakshmi</a:t>
                      </a:r>
                      <a:endParaRPr lang="en-IN" sz="1800" dirty="0" smtClean="0"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  <a:p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endParaRPr lang="en-IN" sz="1800" i="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Designing emotional content of a speech signal</a:t>
                      </a:r>
                      <a:endParaRPr lang="en-IN" b="0" dirty="0" smtClean="0">
                        <a:effectLst/>
                      </a:endParaRPr>
                    </a:p>
                    <a:p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endParaRPr lang="en-IN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A833DB-CD28-4D6B-BFDD-E9EED755B0FA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830251"/>
              </p:ext>
            </p:extLst>
          </p:nvPr>
        </p:nvGraphicFramePr>
        <p:xfrm>
          <a:off x="457200" y="998538"/>
          <a:ext cx="8229599" cy="506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2880360"/>
                <a:gridCol w="2263139"/>
              </a:tblGrid>
              <a:tr h="335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Paper Title and Authors</a:t>
                      </a:r>
                      <a:endParaRPr lang="en-IN" sz="16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Concepts Discussed</a:t>
                      </a:r>
                      <a:endParaRPr lang="en-IN" sz="16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Drawbacks</a:t>
                      </a:r>
                      <a:endParaRPr lang="en-IN" sz="1600" dirty="0"/>
                    </a:p>
                  </a:txBody>
                  <a:tcPr marT="45716" marB="45716"/>
                </a:tc>
              </a:tr>
              <a:tr h="2171108">
                <a:tc>
                  <a:txBody>
                    <a:bodyPr/>
                    <a:lstStyle/>
                    <a:p>
                      <a:pPr rtl="0"/>
                      <a:r>
                        <a:rPr kumimoji="0" lang="en-US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production and recognition of emotions in speech: features and algorithms</a:t>
                      </a:r>
                      <a:r>
                        <a:rPr kumimoji="0" lang="en-IN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IN" b="0" dirty="0" smtClean="0">
                        <a:effectLst/>
                      </a:endParaRPr>
                    </a:p>
                    <a:p>
                      <a:r>
                        <a:rPr lang="en-IN" b="0" dirty="0" smtClean="0">
                          <a:effectLst/>
                        </a:rPr>
                        <a:t/>
                      </a:r>
                      <a:br>
                        <a:rPr lang="en-IN" b="0" dirty="0" smtClean="0">
                          <a:effectLst/>
                        </a:rPr>
                      </a:b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Pierre-Yves 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Oudeyer</a:t>
                      </a:r>
                      <a:r>
                        <a:rPr kumimoji="0" lang="en-IN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IN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Calm , sadness , Anger , Comfort , Happiness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Mel-frequency 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Ceptral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component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derivatives</a:t>
                      </a: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/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Hasn’t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considered other emotions</a:t>
                      </a:r>
                    </a:p>
                    <a:p>
                      <a:pPr rtl="0"/>
                      <a:endParaRPr lang="en-IN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Precision is less in this rule based approach 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</a:tr>
              <a:tr h="1737148">
                <a:tc>
                  <a:txBody>
                    <a:bodyPr/>
                    <a:lstStyle/>
                    <a:p>
                      <a:pPr rtl="0"/>
                      <a:r>
                        <a:rPr kumimoji="0" lang="en-IN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Emotions in the Voice: Humanising a robotic voice</a:t>
                      </a:r>
                      <a:endParaRPr lang="en-IN" b="0" dirty="0" smtClean="0">
                        <a:effectLst/>
                      </a:endParaRPr>
                    </a:p>
                    <a:p>
                      <a:pPr rtl="0"/>
                      <a:r>
                        <a:rPr lang="en-IN" b="0" dirty="0" smtClean="0">
                          <a:effectLst/>
                        </a:rPr>
                        <a:t/>
                      </a:r>
                      <a:br>
                        <a:rPr lang="en-IN" b="0" dirty="0" smtClean="0">
                          <a:effectLst/>
                        </a:rPr>
                      </a:br>
                      <a:r>
                        <a:rPr kumimoji="0" lang="en-IN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Tristan Bowles, Sandra </a:t>
                      </a:r>
                      <a:r>
                        <a:rPr kumimoji="0" lang="en-IN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Pauletto</a:t>
                      </a:r>
                      <a:endParaRPr lang="en-IN" b="0" dirty="0" smtClean="0">
                        <a:effectLst/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  <a:p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endParaRPr lang="en-IN" sz="1800" i="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285750" indent="-2857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Designing emotional content of a speech signal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="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Modifying pitch , frequency and amplitude</a:t>
                      </a:r>
                      <a:endParaRPr lang="en-IN" b="0" dirty="0" smtClean="0">
                        <a:effectLst/>
                      </a:endParaRPr>
                    </a:p>
                    <a:p>
                      <a:endParaRPr lang="en-IN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Cannot distinguish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happy and sadness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28600"/>
            <a:ext cx="536877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PROPOSED SYSTEM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8E5D4D-ACAD-4D29-9382-B7512CC205DD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  <p:pic>
        <p:nvPicPr>
          <p:cNvPr id="13316" name="Picture 5" descr="D:\FYP\zerothReview\B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4972</TotalTime>
  <Words>1376</Words>
  <Application>Microsoft Office PowerPoint</Application>
  <PresentationFormat>On-screen Show (4:3)</PresentationFormat>
  <Paragraphs>276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INFORMATION RETRIEVAL</dc:title>
  <dc:creator>hamsini</dc:creator>
  <cp:lastModifiedBy>mrsiva26</cp:lastModifiedBy>
  <cp:revision>150</cp:revision>
  <dcterms:created xsi:type="dcterms:W3CDTF">2012-12-20T10:35:45Z</dcterms:created>
  <dcterms:modified xsi:type="dcterms:W3CDTF">2014-10-07T18:15:24Z</dcterms:modified>
</cp:coreProperties>
</file>