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4DBEE8-B3AD-40D8-A00B-7C1A6E756FD2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1E6827-CA77-456B-B069-28BF509AE1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200"/>
            <a:ext cx="6172200" cy="2503962"/>
          </a:xfrm>
        </p:spPr>
        <p:txBody>
          <a:bodyPr>
            <a:normAutofit/>
          </a:bodyPr>
          <a:lstStyle/>
          <a:p>
            <a:pPr lvl="0"/>
            <a:r>
              <a:rPr lang="en-US" sz="3200" cap="all" dirty="0">
                <a:ln w="500">
                  <a:noFill/>
                </a:ln>
              </a:rPr>
              <a:t>TAMIL TEXT TO ENGLISH EMOTIONAL SPEECH</a:t>
            </a:r>
            <a:br>
              <a:rPr lang="en-US" sz="3200" cap="all" dirty="0">
                <a:ln w="500">
                  <a:noFill/>
                </a:ln>
              </a:rPr>
            </a:br>
            <a:r>
              <a:rPr lang="en-US" sz="3200" cap="all" dirty="0">
                <a:ln w="500">
                  <a:noFill/>
                </a:ln>
              </a:rPr>
              <a:t>WITH UNL FOR TRANSLATION</a:t>
            </a:r>
            <a:br>
              <a:rPr lang="en-US" sz="3200" cap="all" dirty="0">
                <a:ln w="500">
                  <a:noFill/>
                </a:ln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172200" cy="264112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Siva M R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 err="1">
                <a:solidFill>
                  <a:prstClr val="black"/>
                </a:solidFill>
                <a:latin typeface="Century Gothic"/>
              </a:rPr>
              <a:t>Archana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B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 err="1">
                <a:solidFill>
                  <a:prstClr val="black"/>
                </a:solidFill>
                <a:latin typeface="Century Gothic"/>
              </a:rPr>
              <a:t>Jayavasanth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R</a:t>
            </a: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b="0" dirty="0">
              <a:solidFill>
                <a:prstClr val="black"/>
              </a:solidFill>
              <a:latin typeface="Century Gothic"/>
            </a:endParaRP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b="0" dirty="0">
              <a:solidFill>
                <a:prstClr val="black"/>
              </a:solidFill>
              <a:latin typeface="Century Gothic"/>
            </a:endParaRP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   Guided by</a:t>
            </a: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b="0" dirty="0">
                <a:solidFill>
                  <a:prstClr val="black"/>
                </a:solidFill>
                <a:latin typeface="Century Gothic"/>
              </a:rPr>
              <a:t>               Dr. </a:t>
            </a:r>
            <a:r>
              <a:rPr lang="en-US" b="0" dirty="0" err="1">
                <a:solidFill>
                  <a:prstClr val="black"/>
                </a:solidFill>
                <a:latin typeface="Century Gothic"/>
              </a:rPr>
              <a:t>Rajeswari</a:t>
            </a:r>
            <a:r>
              <a:rPr lang="en-US" b="0" dirty="0">
                <a:solidFill>
                  <a:prstClr val="black"/>
                </a:solidFill>
                <a:latin typeface="Century Gothic"/>
              </a:rPr>
              <a:t> Sridhar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8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meteor </a:t>
            </a:r>
            <a:r>
              <a:rPr lang="en-IN" sz="3200" b="1" dirty="0"/>
              <a:t>score comparison with </a:t>
            </a:r>
            <a:r>
              <a:rPr lang="en-IN" sz="3200" b="1" dirty="0" smtClean="0"/>
              <a:t>google TRANSLATOR</a:t>
            </a:r>
            <a:endParaRPr lang="en-IN" sz="3200" dirty="0"/>
          </a:p>
        </p:txBody>
      </p:sp>
      <p:pic>
        <p:nvPicPr>
          <p:cNvPr id="4099" name="Picture 3" descr="C:\Users\Archana\Downloads\Telegram Desktop\METEO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87492" cy="459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77"/>
            <a:ext cx="7467600" cy="1143000"/>
          </a:xfrm>
        </p:spPr>
        <p:txBody>
          <a:bodyPr/>
          <a:lstStyle/>
          <a:p>
            <a:r>
              <a:rPr lang="en-IN" b="1" dirty="0" smtClean="0"/>
              <a:t>Fluency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IN" dirty="0" smtClean="0"/>
              <a:t>Fluency is a measure of the grammatical correctness of the sentence.</a:t>
            </a:r>
          </a:p>
          <a:p>
            <a:r>
              <a:rPr lang="en-IN" dirty="0" smtClean="0"/>
              <a:t>Fluency score description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80872"/>
              </p:ext>
            </p:extLst>
          </p:nvPr>
        </p:nvGraphicFramePr>
        <p:xfrm>
          <a:off x="0" y="2971800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7239000"/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Score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Description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4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perfectly correct sentence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3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Minor tense/Noun-verb flaws , Understandable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2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Major grammatical flaws , Understandable with effort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 Sentence makes no sense 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fluency </a:t>
            </a:r>
            <a:r>
              <a:rPr lang="en-IN" b="1" dirty="0"/>
              <a:t>score comparison with </a:t>
            </a:r>
            <a:r>
              <a:rPr lang="en-IN" b="1" dirty="0" smtClean="0"/>
              <a:t>google TRANSLATOR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0" y="1556792"/>
            <a:ext cx="8233245" cy="4936531"/>
          </a:xfrm>
        </p:spPr>
      </p:pic>
    </p:spTree>
    <p:extLst>
      <p:ext uri="{BB962C8B-B14F-4D97-AF65-F5344CB8AC3E}">
        <p14:creationId xmlns:p14="http://schemas.microsoft.com/office/powerpoint/2010/main" val="36473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adequacy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Adequacy determines </a:t>
            </a:r>
            <a:r>
              <a:rPr lang="en-IN" dirty="0"/>
              <a:t>the degree of information conveyed by the translated </a:t>
            </a:r>
            <a:r>
              <a:rPr lang="en-IN" dirty="0" smtClean="0"/>
              <a:t>text.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8480"/>
              </p:ext>
            </p:extLst>
          </p:nvPr>
        </p:nvGraphicFramePr>
        <p:xfrm>
          <a:off x="152400" y="2438400"/>
          <a:ext cx="8991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629400"/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Full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Most of the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Noun and/or Tense information conveyed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 meaning at all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5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adequacy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2050" name="Picture 2" descr="C:\Users\Archana\Downloads\Telegram Desktop\ad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9658"/>
            <a:ext cx="7650860" cy="4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Evaluation of emotional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dirty="0" smtClean="0"/>
              <a:t>A </a:t>
            </a:r>
            <a:r>
              <a:rPr lang="en-IN" b="1" dirty="0"/>
              <a:t>survey was conducted to determine how well emotion was expressed in the final </a:t>
            </a:r>
            <a:r>
              <a:rPr lang="en-IN" b="1" dirty="0" err="1"/>
              <a:t>prosodically</a:t>
            </a:r>
            <a:r>
              <a:rPr lang="en-IN" b="1" dirty="0"/>
              <a:t> enhanced output sentences. 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Six </a:t>
            </a:r>
            <a:r>
              <a:rPr lang="en-IN" b="1" dirty="0"/>
              <a:t>recordings comprising of outputs expressing angry, happy and sad emotions were played and the corresponded responses were recorded</a:t>
            </a:r>
          </a:p>
        </p:txBody>
      </p:sp>
    </p:spTree>
    <p:extLst>
      <p:ext uri="{BB962C8B-B14F-4D97-AF65-F5344CB8AC3E}">
        <p14:creationId xmlns:p14="http://schemas.microsoft.com/office/powerpoint/2010/main" val="14889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Survey </a:t>
            </a:r>
            <a:r>
              <a:rPr lang="en-IN" b="1" dirty="0"/>
              <a:t>Results on Identifying the Emotion present in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6823819"/>
              </p:ext>
            </p:extLst>
          </p:nvPr>
        </p:nvGraphicFramePr>
        <p:xfrm>
          <a:off x="457200" y="1600200"/>
          <a:ext cx="7696200" cy="407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Percentage of total responses that accurately identified the emotion from modified voice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65%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57%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81%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Scores for Emotion present in the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7723671"/>
              </p:ext>
            </p:extLst>
          </p:nvPr>
        </p:nvGraphicFramePr>
        <p:xfrm>
          <a:off x="685800" y="1981200"/>
          <a:ext cx="7467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05287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Average score for the identified emotion given by responder on a scale of 1-5 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3.6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3.2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4.1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914400"/>
          </a:xfrm>
        </p:spPr>
        <p:txBody>
          <a:bodyPr/>
          <a:lstStyle/>
          <a:p>
            <a:r>
              <a:rPr lang="en-IN" b="1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Most of the erroneous translations are attributed to the faults in POS Tagger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POS Tags were assumed on words, on which no POS Tag could not be specified based on rules due to the non-availability of domain information and those words being void of any </a:t>
            </a:r>
            <a:r>
              <a:rPr lang="en-IN" b="1" dirty="0" smtClean="0"/>
              <a:t>inflections.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This becomes much more difficult because of WSD - word sense disambiguation where the same word has multiple meanings based on its POS tag</a:t>
            </a:r>
            <a:r>
              <a:rPr lang="en-IN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8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CRITICISM Contd.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number of POS Tags was also limited to noun, verb, pronoun, adverb and </a:t>
            </a:r>
            <a:r>
              <a:rPr lang="en-IN" b="1" dirty="0" smtClean="0"/>
              <a:t>adjective.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Exceptions </a:t>
            </a:r>
            <a:r>
              <a:rPr lang="en-IN" b="1" dirty="0"/>
              <a:t>also existed in Morphological analyser especially when there were named entities included as a part of the sentence.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Out </a:t>
            </a:r>
            <a:r>
              <a:rPr lang="en-IN" b="1" dirty="0"/>
              <a:t>of the 47 </a:t>
            </a:r>
            <a:r>
              <a:rPr lang="en-IN" b="1" dirty="0" smtClean="0"/>
              <a:t>UNL relations </a:t>
            </a:r>
            <a:r>
              <a:rPr lang="en-IN" b="1" dirty="0"/>
              <a:t>35 were handled by the </a:t>
            </a:r>
            <a:r>
              <a:rPr lang="en-IN" b="1" dirty="0" smtClean="0"/>
              <a:t>UNL </a:t>
            </a:r>
            <a:r>
              <a:rPr lang="en-IN" b="1" dirty="0" err="1" smtClean="0"/>
              <a:t>enconverter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2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/>
              <a:t>EVALUATION OF THE SYSTEM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67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This system translates Tamil text to English text with UNL as interlingua and then voices the English text out with emotions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The </a:t>
            </a:r>
            <a:r>
              <a:rPr lang="en-IN" b="1" dirty="0"/>
              <a:t>results of evaluation showed that UNL is indeed efficient in translation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We </a:t>
            </a:r>
            <a:r>
              <a:rPr lang="en-IN" b="1" dirty="0"/>
              <a:t>have successfully added three emotions (sadness, happiness and anger) to the machine voice. </a:t>
            </a:r>
          </a:p>
        </p:txBody>
      </p:sp>
    </p:spTree>
    <p:extLst>
      <p:ext uri="{BB962C8B-B14F-4D97-AF65-F5344CB8AC3E}">
        <p14:creationId xmlns:p14="http://schemas.microsoft.com/office/powerpoint/2010/main" val="36591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For evaluating translation four measures namely, BLEU, NIST, METEOR and Fluency and Adequacy are employed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Since </a:t>
            </a:r>
            <a:r>
              <a:rPr lang="en-IN" dirty="0"/>
              <a:t>Tamil does not have accurate sentence types, the evaluation is categorized based on the type of sentence (</a:t>
            </a:r>
            <a:r>
              <a:rPr lang="en-IN" dirty="0" err="1"/>
              <a:t>simple,compound</a:t>
            </a:r>
            <a:r>
              <a:rPr lang="en-IN" dirty="0"/>
              <a:t> or complex) of the reference text.</a:t>
            </a:r>
          </a:p>
        </p:txBody>
      </p:sp>
    </p:spTree>
    <p:extLst>
      <p:ext uri="{BB962C8B-B14F-4D97-AF65-F5344CB8AC3E}">
        <p14:creationId xmlns:p14="http://schemas.microsoft.com/office/powerpoint/2010/main" val="8272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Bleu score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BLEU stands for Bilingual Evaluation Understudy</a:t>
            </a:r>
            <a:r>
              <a:rPr lang="en-IN" sz="2000" b="1" dirty="0" smtClean="0"/>
              <a:t>. 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It </a:t>
            </a:r>
            <a:r>
              <a:rPr lang="en-IN" sz="2000" b="1" dirty="0"/>
              <a:t>is a n-gram co-occurrence based MT evaluation system that verified how close the MT translated text is to , to a human translated reference. </a:t>
            </a:r>
            <a:r>
              <a:rPr lang="en-IN" sz="2000" b="1" dirty="0" smtClean="0"/>
              <a:t>N-gram </a:t>
            </a:r>
            <a:r>
              <a:rPr lang="en-IN" sz="2000" b="1" dirty="0"/>
              <a:t>precision in BLEU is computed as follows: </a:t>
            </a: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err="1" smtClean="0"/>
              <a:t>Pn</a:t>
            </a:r>
            <a:r>
              <a:rPr lang="en-IN" sz="2000" b="1" dirty="0" smtClean="0"/>
              <a:t>= ∑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 smtClean="0"/>
              <a:t>∑</a:t>
            </a:r>
            <a:r>
              <a:rPr lang="en-IN" sz="2000" b="1" baseline="-25000" dirty="0" smtClean="0"/>
              <a:t>n</a:t>
            </a:r>
            <a:r>
              <a:rPr lang="en-IN" sz="2000" b="1" baseline="-25000" dirty="0"/>
              <a:t>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------------------------------------------------------------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/>
              <a:t>∑</a:t>
            </a:r>
            <a:r>
              <a:rPr lang="en-IN" sz="2000" b="1" baseline="-25000" dirty="0"/>
              <a:t>n−gram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 − gram) is the maximum number of n-grams co-occurring in a candidate translation</a:t>
            </a:r>
          </a:p>
          <a:p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346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BLEU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6146" name="Picture 2" descr="C:\Users\Archana\Downloads\Telegram Desktop\BLE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1" y="1828800"/>
            <a:ext cx="752422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 smtClean="0"/>
                  <a:t>In NIST, N-grams </a:t>
                </a:r>
                <a:r>
                  <a:rPr lang="en-IN" b="1" dirty="0"/>
                  <a:t>that are more informative </a:t>
                </a:r>
                <a:r>
                  <a:rPr lang="en-IN" b="1" dirty="0" smtClean="0"/>
                  <a:t>are weighed more heavily.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 smtClean="0"/>
                  <a:t> </a:t>
                </a:r>
                <a:r>
                  <a:rPr lang="en-IN" b="1" dirty="0"/>
                  <a:t>This helps to combat possible gaming of the scoring algorithm, since those N-grams that are most likely to (co-)occur would add less to the score than less likely </a:t>
                </a:r>
                <a:r>
                  <a:rPr lang="en-IN" b="1" dirty="0" smtClean="0"/>
                  <a:t>N-grams.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 smtClean="0"/>
                  <a:t>Info </a:t>
                </a:r>
                <a:r>
                  <a:rPr lang="en-IN" b="1" dirty="0"/>
                  <a:t>(w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...</a:t>
                </a:r>
                <a:r>
                  <a:rPr lang="en-IN" b="1" dirty="0" err="1"/>
                  <a:t>w</a:t>
                </a:r>
                <a:r>
                  <a:rPr lang="en-IN" b="1" baseline="-25000" dirty="0" err="1"/>
                  <a:t>n</a:t>
                </a:r>
                <a:r>
                  <a:rPr lang="en-IN" b="1" dirty="0"/>
                  <a:t>) </a:t>
                </a:r>
                <a:r>
                  <a:rPr lang="en-IN" b="1" dirty="0" smtClean="0"/>
                  <a:t>=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b="1" dirty="0" smtClean="0"/>
                  <a:t>	log</a:t>
                </a:r>
                <a:r>
                  <a:rPr lang="en-IN" b="1" baseline="-25000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−1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</m:den>
                        </m:f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2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1" dirty="0" smtClean="0"/>
                  <a:t>Score = 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∑</a:t>
                </a:r>
                <a:r>
                  <a:rPr lang="en-IN" b="1" baseline="30000" dirty="0"/>
                  <a:t> </a:t>
                </a:r>
                <a:r>
                  <a:rPr lang="en-IN" b="1" baseline="-25000" dirty="0" smtClean="0"/>
                  <a:t>n=1</a:t>
                </a:r>
                <a:r>
                  <a:rPr lang="en-IN" b="1" baseline="30000" dirty="0" smtClean="0"/>
                  <a:t>N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Info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sys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output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                        </a:t>
                </a:r>
                <a:r>
                  <a:rPr lang="en-IN" b="1" dirty="0" err="1" smtClean="0"/>
                  <a:t>exp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b="1" dirty="0"/>
                          <m:t>β</m:t>
                        </m:r>
                        <m:r>
                          <m:rPr>
                            <m:nor/>
                          </m:rPr>
                          <a:rPr lang="en-IN" b="1" dirty="0"/>
                          <m:t>log</m:t>
                        </m:r>
                        <m:r>
                          <m:rPr>
                            <m:nor/>
                          </m:rPr>
                          <a:rPr lang="en-IN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IN" b="1" dirty="0"/>
                              <m:t>min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𝒔𝒚𝒔</m:t>
                                    </m:r>
                                  </m:num>
                                  <m:den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𝒓𝒆𝒇</m:t>
                                    </m:r>
                                  </m:den>
                                </m:f>
                                <m:r>
                                  <a:rPr lang="en-IN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IN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IN" b="1" dirty="0" smtClean="0"/>
              </a:p>
              <a:p>
                <a:endParaRPr lang="en-IN" b="1" dirty="0"/>
              </a:p>
              <a:p>
                <a:r>
                  <a:rPr lang="en-IN" sz="2200" b="1" dirty="0"/>
                  <a:t>where β is chosen to make the brevity penalty factor = 0.5 when the no of words in the system output is 2 3 </a:t>
                </a:r>
                <a:r>
                  <a:rPr lang="en-IN" sz="2200" b="1" dirty="0" err="1"/>
                  <a:t>rds</a:t>
                </a:r>
                <a:r>
                  <a:rPr lang="en-IN" sz="2200" b="1" dirty="0"/>
                  <a:t> of the average no of words in the reference </a:t>
                </a:r>
                <a:r>
                  <a:rPr lang="en-IN" sz="2200" b="1" dirty="0" smtClean="0"/>
                  <a:t>translation</a:t>
                </a:r>
              </a:p>
              <a:p>
                <a:r>
                  <a:rPr lang="en-IN" sz="2200" b="1" dirty="0" smtClean="0"/>
                  <a:t> </a:t>
                </a:r>
                <a:r>
                  <a:rPr lang="en-IN" sz="2200" b="1" dirty="0"/>
                  <a:t>N = 5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ref</a:t>
                </a:r>
                <a:r>
                  <a:rPr lang="en-IN" sz="2200" b="1" dirty="0" smtClean="0"/>
                  <a:t> </a:t>
                </a:r>
                <a:r>
                  <a:rPr lang="en-IN" sz="2200" b="1" dirty="0"/>
                  <a:t>= the average number of words in a reference translation averaged over all reference translations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sys</a:t>
                </a:r>
                <a:r>
                  <a:rPr lang="en-IN" sz="2200" b="1" dirty="0" smtClean="0"/>
                  <a:t> </a:t>
                </a:r>
                <a:r>
                  <a:rPr lang="en-IN" sz="2200" b="1" dirty="0"/>
                  <a:t>= the number of words in the translation being scored</a:t>
                </a:r>
                <a:endParaRPr lang="en-IN" sz="22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80" t="-1502" r="-653" b="-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1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NIST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5122" name="Picture 2" descr="C:\Users\Archana\Downloads\Telegram Desktop\NIS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7" y="1676400"/>
            <a:ext cx="765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METEOR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METEOR stands for Metric for Evaluation of Translation with Explicit </a:t>
            </a:r>
            <a:r>
              <a:rPr lang="en-IN" b="1" dirty="0" err="1"/>
              <a:t>ORdering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It </a:t>
            </a:r>
            <a:r>
              <a:rPr lang="en-IN" b="1" dirty="0"/>
              <a:t>is based on the harmonic mean of unigram precision and recall , with recall weighted higher than precision.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also has several features that are not found in other metrics, such as stemming and synonymy matching, along with the standard exact word matching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Score is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M </a:t>
            </a:r>
            <a:r>
              <a:rPr lang="en-IN" b="1" dirty="0"/>
              <a:t>= </a:t>
            </a:r>
            <a:r>
              <a:rPr lang="en-IN" b="1" dirty="0" err="1"/>
              <a:t>F</a:t>
            </a:r>
            <a:r>
              <a:rPr lang="en-IN" b="1" baseline="-25000" dirty="0" err="1"/>
              <a:t>mean</a:t>
            </a:r>
            <a:r>
              <a:rPr lang="en-IN" b="1" dirty="0"/>
              <a:t>(1− p) </a:t>
            </a:r>
          </a:p>
        </p:txBody>
      </p:sp>
    </p:spTree>
    <p:extLst>
      <p:ext uri="{BB962C8B-B14F-4D97-AF65-F5344CB8AC3E}">
        <p14:creationId xmlns:p14="http://schemas.microsoft.com/office/powerpoint/2010/main" val="36649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659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Century Gothic</vt:lpstr>
      <vt:lpstr>Century Schoolbook</vt:lpstr>
      <vt:lpstr>Wingdings</vt:lpstr>
      <vt:lpstr>Wingdings 2</vt:lpstr>
      <vt:lpstr>Oriel</vt:lpstr>
      <vt:lpstr>TAMIL TEXT TO ENGLISH EMOTIONAL SPEECH WITH UNL FOR TRANSLATION </vt:lpstr>
      <vt:lpstr>EVALUATION OF THE SYSTEM</vt:lpstr>
      <vt:lpstr>evaluation</vt:lpstr>
      <vt:lpstr>Bleu score</vt:lpstr>
      <vt:lpstr>BLEU score comparison WITH GOOGLE TRANSLATOR</vt:lpstr>
      <vt:lpstr>NIST evaluation</vt:lpstr>
      <vt:lpstr>NIST EVALUATION</vt:lpstr>
      <vt:lpstr>NIST score comparison with GOOGLE TRANSLATOR</vt:lpstr>
      <vt:lpstr>METEOR EVALUATION</vt:lpstr>
      <vt:lpstr>meteor score comparison with google TRANSLATOR</vt:lpstr>
      <vt:lpstr>Fluency </vt:lpstr>
      <vt:lpstr>fluency score comparison with google TRANSLATOR</vt:lpstr>
      <vt:lpstr>adequacy</vt:lpstr>
      <vt:lpstr>adequacy score comparison with google TRANSLATOR</vt:lpstr>
      <vt:lpstr>Evaluation of emotional speech</vt:lpstr>
      <vt:lpstr>Survey Results on Identifying the Emotion present in Modified Voice</vt:lpstr>
      <vt:lpstr>Scores for Emotion present in the Modified Voice</vt:lpstr>
      <vt:lpstr>CRITICISM</vt:lpstr>
      <vt:lpstr>CRITICISM Contd.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 TEXT TO ENGLISH EMOTIONAL SPEECH WITH UNL FOR TRANSLATION</dc:title>
  <dc:creator>Windows User</dc:creator>
  <cp:lastModifiedBy>Siva Meenakshi Renganathan</cp:lastModifiedBy>
  <cp:revision>3</cp:revision>
  <dcterms:created xsi:type="dcterms:W3CDTF">2015-03-30T04:32:19Z</dcterms:created>
  <dcterms:modified xsi:type="dcterms:W3CDTF">2015-04-04T18:43:42Z</dcterms:modified>
</cp:coreProperties>
</file>