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8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38" r:id="rId79"/>
    <p:sldId id="339" r:id="rId80"/>
    <p:sldId id="340" r:id="rId81"/>
    <p:sldId id="341" r:id="rId82"/>
    <p:sldId id="342" r:id="rId83"/>
    <p:sldId id="343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544" autoAdjust="0"/>
  </p:normalViewPr>
  <p:slideViewPr>
    <p:cSldViewPr>
      <p:cViewPr varScale="1">
        <p:scale>
          <a:sx n="56" d="100"/>
          <a:sy n="56" d="100"/>
        </p:scale>
        <p:origin x="42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25EE7-FBFD-4DC7-A32B-D2BF963906C0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321A5-A94F-4870-93DC-46BAC631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05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321A5-A94F-4870-93DC-46BAC631D2BA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14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4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838200"/>
            <a:ext cx="6172200" cy="2503962"/>
          </a:xfrm>
        </p:spPr>
        <p:txBody>
          <a:bodyPr>
            <a:normAutofit/>
          </a:bodyPr>
          <a:lstStyle/>
          <a:p>
            <a:pPr lvl="0"/>
            <a:r>
              <a:rPr lang="en-US" sz="3200" cap="all" dirty="0">
                <a:ln w="500">
                  <a:noFill/>
                </a:ln>
              </a:rPr>
              <a:t>TAMIL TEXT TO ENGLISH EMOTIONAL SPEECH</a:t>
            </a:r>
            <a:br>
              <a:rPr lang="en-US" sz="3200" cap="all" dirty="0">
                <a:ln w="500">
                  <a:noFill/>
                </a:ln>
              </a:rPr>
            </a:br>
            <a:r>
              <a:rPr lang="en-US" sz="3200" cap="all" dirty="0">
                <a:ln w="500">
                  <a:noFill/>
                </a:ln>
              </a:rPr>
              <a:t>WITH UNL FOR TRANSLATION</a:t>
            </a:r>
            <a:br>
              <a:rPr lang="en-US" sz="3200" cap="all" dirty="0">
                <a:ln w="500">
                  <a:noFill/>
                </a:ln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733800"/>
            <a:ext cx="6172200" cy="2641122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r>
              <a:rPr lang="en-US" b="0" dirty="0">
                <a:solidFill>
                  <a:prstClr val="black"/>
                </a:solidFill>
                <a:latin typeface="Century Gothic"/>
              </a:rPr>
              <a:t>Siva M R</a:t>
            </a:r>
          </a:p>
          <a:p>
            <a:pPr lvl="0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r>
              <a:rPr lang="en-US" b="0" dirty="0" err="1">
                <a:solidFill>
                  <a:prstClr val="black"/>
                </a:solidFill>
                <a:latin typeface="Century Gothic"/>
              </a:rPr>
              <a:t>Archana</a:t>
            </a:r>
            <a:r>
              <a:rPr lang="en-US" b="0" dirty="0">
                <a:solidFill>
                  <a:prstClr val="black"/>
                </a:solidFill>
                <a:latin typeface="Century Gothic"/>
              </a:rPr>
              <a:t> B</a:t>
            </a:r>
          </a:p>
          <a:p>
            <a:pPr lvl="0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r>
              <a:rPr lang="en-US" b="0" dirty="0" err="1">
                <a:solidFill>
                  <a:prstClr val="black"/>
                </a:solidFill>
                <a:latin typeface="Century Gothic"/>
              </a:rPr>
              <a:t>Jayavasanth</a:t>
            </a:r>
            <a:r>
              <a:rPr lang="en-US" b="0" dirty="0">
                <a:solidFill>
                  <a:prstClr val="black"/>
                </a:solidFill>
                <a:latin typeface="Century Gothic"/>
              </a:rPr>
              <a:t> R</a:t>
            </a:r>
          </a:p>
          <a:p>
            <a:pPr lvl="0" algn="ctr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endParaRPr lang="en-US" b="0" dirty="0">
              <a:solidFill>
                <a:prstClr val="black"/>
              </a:solidFill>
              <a:latin typeface="Century Gothic"/>
            </a:endParaRPr>
          </a:p>
          <a:p>
            <a:pPr lvl="0" algn="ctr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endParaRPr lang="en-US" b="0" dirty="0">
              <a:solidFill>
                <a:prstClr val="black"/>
              </a:solidFill>
              <a:latin typeface="Century Gothic"/>
            </a:endParaRPr>
          </a:p>
          <a:p>
            <a:pPr lvl="0" algn="r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r>
              <a:rPr lang="en-US" b="0" dirty="0">
                <a:solidFill>
                  <a:prstClr val="black"/>
                </a:solidFill>
                <a:latin typeface="Century Gothic"/>
              </a:rPr>
              <a:t>   Guided by</a:t>
            </a:r>
          </a:p>
          <a:p>
            <a:pPr lvl="0" algn="r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r>
              <a:rPr lang="en-US" b="0" dirty="0">
                <a:solidFill>
                  <a:prstClr val="black"/>
                </a:solidFill>
                <a:latin typeface="Century Gothic"/>
              </a:rPr>
              <a:t>               Dr. </a:t>
            </a:r>
            <a:r>
              <a:rPr lang="en-US" b="0" dirty="0" err="1">
                <a:solidFill>
                  <a:prstClr val="black"/>
                </a:solidFill>
                <a:latin typeface="Century Gothic"/>
              </a:rPr>
              <a:t>Rajeswari</a:t>
            </a:r>
            <a:r>
              <a:rPr lang="en-US" b="0" dirty="0">
                <a:solidFill>
                  <a:prstClr val="black"/>
                </a:solidFill>
                <a:latin typeface="Century Gothic"/>
              </a:rPr>
              <a:t> Sridhar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6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667000"/>
            <a:ext cx="7467600" cy="1143000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Modules description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01291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Pos</a:t>
            </a:r>
            <a:r>
              <a:rPr lang="en-IN" b="1" dirty="0" smtClean="0"/>
              <a:t> tagger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Tamil is partial free word order language</a:t>
            </a:r>
          </a:p>
          <a:p>
            <a:endParaRPr lang="en-IN" dirty="0"/>
          </a:p>
          <a:p>
            <a:r>
              <a:rPr lang="en-IN" dirty="0"/>
              <a:t>Hence the inflections are analysed to find the POS of a particular word</a:t>
            </a:r>
          </a:p>
          <a:p>
            <a:endParaRPr lang="en-IN" dirty="0"/>
          </a:p>
          <a:p>
            <a:r>
              <a:rPr lang="en-IN" dirty="0"/>
              <a:t>Inflections such as ‘ aye’  added to words , denote that they are objects in that sentence</a:t>
            </a:r>
          </a:p>
          <a:p>
            <a:r>
              <a:rPr lang="en-IN" dirty="0" err="1"/>
              <a:t>Eg</a:t>
            </a:r>
            <a:r>
              <a:rPr lang="en-IN" dirty="0"/>
              <a:t>. </a:t>
            </a:r>
            <a:r>
              <a:rPr lang="en-IN" dirty="0" err="1"/>
              <a:t>Kaiyai</a:t>
            </a:r>
            <a:r>
              <a:rPr lang="en-IN" dirty="0"/>
              <a:t> </a:t>
            </a:r>
            <a:r>
              <a:rPr lang="en-IN" dirty="0" err="1"/>
              <a:t>pidathaan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Words are scanned from right to left to handle </a:t>
            </a:r>
            <a:r>
              <a:rPr lang="en-IN" dirty="0" err="1"/>
              <a:t>vallinam-migum-idam</a:t>
            </a:r>
            <a:endParaRPr lang="en-IN" dirty="0"/>
          </a:p>
          <a:p>
            <a:endParaRPr lang="en-IN" dirty="0"/>
          </a:p>
          <a:p>
            <a:r>
              <a:rPr lang="en-IN" dirty="0"/>
              <a:t>Uses a customized </a:t>
            </a:r>
            <a:r>
              <a:rPr lang="en-IN" dirty="0" err="1"/>
              <a:t>tagset</a:t>
            </a:r>
            <a:r>
              <a:rPr lang="en-IN" dirty="0"/>
              <a:t> tailored to fit the UNL relations</a:t>
            </a:r>
          </a:p>
          <a:p>
            <a:endParaRPr lang="en-IN" dirty="0"/>
          </a:p>
          <a:p>
            <a:r>
              <a:rPr lang="en-IN" dirty="0"/>
              <a:t>These tags are used in Morphological analysis and UNL graph construction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3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/>
              <a:t>Split the input sentence into words</a:t>
            </a:r>
          </a:p>
          <a:p>
            <a:pPr>
              <a:buFont typeface="Arial" charset="0"/>
              <a:buChar char="•"/>
            </a:pPr>
            <a:r>
              <a:rPr lang="en-US" altLang="en-US" dirty="0"/>
              <a:t>Right to left scanning of words</a:t>
            </a:r>
          </a:p>
          <a:p>
            <a:pPr>
              <a:buFont typeface="Arial" charset="0"/>
              <a:buChar char="•"/>
            </a:pPr>
            <a:r>
              <a:rPr lang="en-US" altLang="en-US" dirty="0"/>
              <a:t>Remove “</a:t>
            </a:r>
            <a:r>
              <a:rPr lang="ta-IN" altLang="en-US" dirty="0"/>
              <a:t>க், ச், த், ப்</a:t>
            </a:r>
            <a:r>
              <a:rPr lang="en-US" altLang="en-US" dirty="0"/>
              <a:t>” if any at the end</a:t>
            </a:r>
          </a:p>
          <a:p>
            <a:pPr>
              <a:buFont typeface="Arial" charset="0"/>
              <a:buChar char="•"/>
            </a:pPr>
            <a:r>
              <a:rPr lang="en-US" altLang="en-US" dirty="0"/>
              <a:t>Identify pronouns and assign doer. </a:t>
            </a:r>
          </a:p>
          <a:p>
            <a:pPr>
              <a:buFont typeface="Arial" charset="0"/>
              <a:buChar char="•"/>
            </a:pPr>
            <a:r>
              <a:rPr lang="en-IN" altLang="en-US" dirty="0"/>
              <a:t>Check if the word ends with </a:t>
            </a:r>
            <a:r>
              <a:rPr lang="en-IN" altLang="en-US" dirty="0" err="1"/>
              <a:t>vinaimutru</a:t>
            </a:r>
            <a:r>
              <a:rPr lang="en-IN" altLang="en-US" dirty="0"/>
              <a:t> </a:t>
            </a:r>
            <a:r>
              <a:rPr lang="en-IN" altLang="en-US" dirty="0" err="1"/>
              <a:t>vigudhi</a:t>
            </a:r>
            <a:r>
              <a:rPr lang="en-IN" altLang="en-US" dirty="0"/>
              <a:t>, if so assign verb tag and send it to verb analyser </a:t>
            </a:r>
          </a:p>
          <a:p>
            <a:pPr>
              <a:buFont typeface="Arial" charset="0"/>
              <a:buChar char="•"/>
            </a:pPr>
            <a:r>
              <a:rPr lang="en-IN" altLang="en-US" dirty="0"/>
              <a:t>Check if the word ends with </a:t>
            </a:r>
            <a:r>
              <a:rPr lang="en-IN" altLang="en-US" dirty="0" err="1"/>
              <a:t>vetrumai</a:t>
            </a:r>
            <a:r>
              <a:rPr lang="en-IN" altLang="en-US" dirty="0"/>
              <a:t>, if so assign Noun tag and send it to noun analyser </a:t>
            </a:r>
          </a:p>
          <a:p>
            <a:pPr>
              <a:buFont typeface="Arial" charset="0"/>
              <a:buChar char="•"/>
            </a:pPr>
            <a:r>
              <a:rPr lang="en-IN" altLang="en-US" dirty="0"/>
              <a:t>In case of a named entity transliterate it to English. </a:t>
            </a:r>
            <a:br>
              <a:rPr lang="en-IN" altLang="en-US" dirty="0"/>
            </a:br>
            <a:r>
              <a:rPr lang="en-IN" altLang="en-US" dirty="0" err="1"/>
              <a:t>Eg</a:t>
            </a:r>
            <a:r>
              <a:rPr lang="en-IN" altLang="en-US" dirty="0"/>
              <a:t>: </a:t>
            </a:r>
            <a:r>
              <a:rPr lang="ta-IN" altLang="en-US" dirty="0">
                <a:latin typeface="Andalus" pitchFamily="16" charset="-78"/>
                <a:cs typeface="Andalus" pitchFamily="16" charset="-78"/>
              </a:rPr>
              <a:t>சென்னை</a:t>
            </a:r>
            <a:r>
              <a:rPr lang="en-US" altLang="en-US" dirty="0">
                <a:latin typeface="Andalus" pitchFamily="16" charset="-78"/>
                <a:cs typeface="Andalus" pitchFamily="16" charset="-78"/>
              </a:rPr>
              <a:t> </a:t>
            </a:r>
            <a:r>
              <a:rPr lang="en-IN" altLang="en-US" dirty="0">
                <a:latin typeface="Andalus" pitchFamily="16" charset="-78"/>
                <a:cs typeface="Andalus" pitchFamily="16" charset="-78"/>
              </a:rPr>
              <a:t>–</a:t>
            </a:r>
            <a:r>
              <a:rPr lang="en-IN" altLang="en-US" dirty="0"/>
              <a:t> Chennai.</a:t>
            </a:r>
          </a:p>
          <a:p>
            <a:pPr>
              <a:buFont typeface="Arial" charset="0"/>
              <a:buChar char="•"/>
            </a:pPr>
            <a:r>
              <a:rPr lang="en-IN" altLang="en-US" dirty="0"/>
              <a:t>Handle adverbs and adjectives separately. </a:t>
            </a:r>
          </a:p>
          <a:p>
            <a:pPr>
              <a:buFont typeface="Arial" charset="0"/>
              <a:buChar char="•"/>
            </a:pPr>
            <a:r>
              <a:rPr lang="en-IN" altLang="en-US" dirty="0"/>
              <a:t>Use a second pass to resolve ambiguity and word sense disambiguation. </a:t>
            </a:r>
            <a:endParaRPr lang="ta-IN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47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Pseudo code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4450" indent="0">
              <a:buNone/>
            </a:pPr>
            <a:r>
              <a:rPr lang="en-US" altLang="en-US" dirty="0" err="1"/>
              <a:t>POSTag</a:t>
            </a:r>
            <a:r>
              <a:rPr lang="en-US" altLang="en-US" dirty="0"/>
              <a:t>(String input){</a:t>
            </a:r>
          </a:p>
          <a:p>
            <a:pPr marL="317500" lvl="1" indent="0">
              <a:buNone/>
            </a:pPr>
            <a:r>
              <a:rPr lang="en-US" altLang="en-US" sz="2000" dirty="0"/>
              <a:t>words[] = </a:t>
            </a:r>
            <a:r>
              <a:rPr lang="en-US" altLang="en-US" sz="2000" dirty="0" err="1"/>
              <a:t>input.replaceAll</a:t>
            </a:r>
            <a:r>
              <a:rPr lang="en-US" altLang="en-US" sz="2000" dirty="0"/>
              <a:t>("\\s+", " ").split(" ");</a:t>
            </a:r>
          </a:p>
          <a:p>
            <a:pPr marL="317500" lvl="1" indent="0">
              <a:buNone/>
            </a:pPr>
            <a:r>
              <a:rPr lang="en-US" altLang="en-US" sz="2000" dirty="0" err="1"/>
              <a:t>matcher.find</a:t>
            </a:r>
            <a:r>
              <a:rPr lang="en-US" altLang="en-US" sz="2000" dirty="0"/>
              <a:t>(“</a:t>
            </a:r>
            <a:r>
              <a:rPr lang="ta-IN" altLang="en-US" sz="2000" dirty="0"/>
              <a:t>(க்|ச்|த்|ப்)</a:t>
            </a:r>
            <a:r>
              <a:rPr lang="en-US" altLang="en-US" sz="2000" dirty="0"/>
              <a:t>”){</a:t>
            </a:r>
            <a:br>
              <a:rPr lang="en-US" altLang="en-US" sz="2000" dirty="0"/>
            </a:br>
            <a:r>
              <a:rPr lang="en-US" altLang="en-US" sz="2000" dirty="0"/>
              <a:t>	remove(); 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matcher.find</a:t>
            </a:r>
            <a:r>
              <a:rPr lang="en-US" altLang="en-US" sz="2000" dirty="0"/>
              <a:t>(pronoun){</a:t>
            </a:r>
            <a:br>
              <a:rPr lang="en-US" altLang="en-US" sz="2000" dirty="0"/>
            </a:br>
            <a:r>
              <a:rPr lang="en-US" altLang="en-US" sz="2000" dirty="0"/>
              <a:t>	POS=pronoun; doer=; 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matcher.find</a:t>
            </a:r>
            <a:r>
              <a:rPr lang="en-US" altLang="en-US" sz="2000" dirty="0"/>
              <a:t>(</a:t>
            </a:r>
            <a:r>
              <a:rPr lang="ta-IN" altLang="en-US" sz="2000" dirty="0"/>
              <a:t>வினைமுற்று விகுதிகள்</a:t>
            </a:r>
            <a:r>
              <a:rPr lang="en-US" altLang="en-US" sz="2000" dirty="0"/>
              <a:t>){</a:t>
            </a:r>
            <a:br>
              <a:rPr lang="en-US" altLang="en-US" sz="2000" dirty="0"/>
            </a:br>
            <a:r>
              <a:rPr lang="en-US" altLang="en-US" sz="2000" dirty="0"/>
              <a:t>	POS=verb; verb(words[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]); 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matcher.find</a:t>
            </a:r>
            <a:r>
              <a:rPr lang="en-US" altLang="en-US" sz="2000" dirty="0"/>
              <a:t>(</a:t>
            </a:r>
            <a:r>
              <a:rPr lang="ta-IN" altLang="en-US" sz="2000" dirty="0"/>
              <a:t>பெயர்சொல்</a:t>
            </a:r>
            <a:r>
              <a:rPr lang="en-US" altLang="en-US" sz="2000" dirty="0"/>
              <a:t> + </a:t>
            </a:r>
            <a:r>
              <a:rPr lang="ta-IN" altLang="en-US" sz="2000" dirty="0"/>
              <a:t>வேற்றுமை</a:t>
            </a:r>
            <a:r>
              <a:rPr lang="en-US" altLang="en-US" sz="2000" dirty="0"/>
              <a:t>){</a:t>
            </a:r>
            <a:br>
              <a:rPr lang="en-US" altLang="en-US" sz="2000" dirty="0"/>
            </a:br>
            <a:r>
              <a:rPr lang="en-US" altLang="en-US" sz="2000" dirty="0"/>
              <a:t>	POS=noun; noun(words[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]); 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NamedEntityRecognition</a:t>
            </a:r>
            <a:r>
              <a:rPr lang="en-US" altLang="en-US" sz="2000" dirty="0"/>
              <a:t>(words[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]){</a:t>
            </a:r>
          </a:p>
          <a:p>
            <a:pPr marL="317500" lvl="1" indent="0">
              <a:buNone/>
            </a:pPr>
            <a:r>
              <a:rPr lang="en-US" altLang="en-US" sz="2000" dirty="0"/>
              <a:t>	POS=noun; noun(words[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]); …}</a:t>
            </a:r>
          </a:p>
          <a:p>
            <a:pPr marL="317500" lvl="1" indent="0">
              <a:buNone/>
            </a:pPr>
            <a:r>
              <a:rPr lang="en-US" altLang="en-US" sz="2000" dirty="0"/>
              <a:t>Determinants(words[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]){</a:t>
            </a:r>
          </a:p>
          <a:p>
            <a:pPr marL="317500" lvl="1" indent="0">
              <a:buNone/>
            </a:pPr>
            <a:r>
              <a:rPr lang="en-US" altLang="en-US" sz="2000" dirty="0"/>
              <a:t>	POS=</a:t>
            </a:r>
            <a:r>
              <a:rPr lang="en-US" altLang="en-US" sz="2000" dirty="0" err="1"/>
              <a:t>det</a:t>
            </a:r>
            <a:r>
              <a:rPr lang="en-US" altLang="en-US" sz="2000" dirty="0"/>
              <a:t>; noun(words[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]); …}</a:t>
            </a:r>
          </a:p>
          <a:p>
            <a:pPr marL="317500" lvl="1" indent="0">
              <a:buNone/>
            </a:pPr>
            <a:r>
              <a:rPr lang="en-US" altLang="en-US" sz="2000" dirty="0"/>
              <a:t>Return </a:t>
            </a:r>
            <a:r>
              <a:rPr lang="en-US" altLang="en-US" sz="2000" dirty="0" err="1"/>
              <a:t>segmentedword</a:t>
            </a:r>
            <a:r>
              <a:rPr lang="en-US" altLang="en-US" sz="2000" dirty="0"/>
              <a:t>[];</a:t>
            </a:r>
          </a:p>
          <a:p>
            <a:pPr marL="44450" indent="0">
              <a:buNone/>
            </a:pPr>
            <a:r>
              <a:rPr lang="en-US" alt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7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Input and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Input: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ta-IN" dirty="0"/>
              <a:t>அவன் புத்தகத்தை படிக்கிறான்</a:t>
            </a:r>
          </a:p>
          <a:p>
            <a:r>
              <a:rPr lang="en-IN" dirty="0"/>
              <a:t>Output: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ta-IN" dirty="0"/>
              <a:t>அவன்	</a:t>
            </a:r>
            <a:r>
              <a:rPr lang="en-IN" dirty="0" smtClean="0"/>
              <a:t>	</a:t>
            </a:r>
            <a:r>
              <a:rPr lang="en-IN" dirty="0" err="1" smtClean="0"/>
              <a:t>POS:pronoun</a:t>
            </a:r>
            <a:r>
              <a:rPr lang="en-IN" dirty="0" smtClean="0"/>
              <a:t> </a:t>
            </a:r>
            <a:r>
              <a:rPr lang="en-IN" dirty="0" err="1" smtClean="0"/>
              <a:t>POSid</a:t>
            </a:r>
            <a:r>
              <a:rPr lang="en-IN" dirty="0" smtClean="0"/>
              <a:t> </a:t>
            </a:r>
            <a:r>
              <a:rPr lang="en-IN" dirty="0"/>
              <a:t>:</a:t>
            </a:r>
            <a:r>
              <a:rPr lang="en-IN" dirty="0" smtClean="0"/>
              <a:t>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ta-IN" dirty="0" smtClean="0"/>
              <a:t>புத்தகத்தை</a:t>
            </a:r>
            <a:r>
              <a:rPr lang="ta-IN" dirty="0"/>
              <a:t>	</a:t>
            </a:r>
            <a:r>
              <a:rPr lang="en-IN" dirty="0" smtClean="0"/>
              <a:t>POS </a:t>
            </a:r>
            <a:r>
              <a:rPr lang="en-IN" dirty="0"/>
              <a:t>:object	</a:t>
            </a:r>
            <a:r>
              <a:rPr lang="en-IN" dirty="0" err="1" smtClean="0"/>
              <a:t>POSid</a:t>
            </a:r>
            <a:r>
              <a:rPr lang="en-IN" dirty="0" smtClean="0"/>
              <a:t> </a:t>
            </a:r>
            <a:r>
              <a:rPr lang="en-IN" dirty="0"/>
              <a:t>:</a:t>
            </a:r>
            <a:r>
              <a:rPr lang="en-IN" dirty="0" smtClean="0"/>
              <a:t>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ta-IN" dirty="0" smtClean="0"/>
              <a:t>படிக்கிறான்</a:t>
            </a:r>
            <a:r>
              <a:rPr lang="ta-IN" dirty="0"/>
              <a:t>	</a:t>
            </a:r>
            <a:r>
              <a:rPr lang="en-IN" dirty="0" smtClean="0"/>
              <a:t>POS </a:t>
            </a:r>
            <a:r>
              <a:rPr lang="en-IN" dirty="0"/>
              <a:t>:verb	</a:t>
            </a:r>
            <a:r>
              <a:rPr lang="en-IN" dirty="0" err="1" smtClean="0"/>
              <a:t>POSid</a:t>
            </a:r>
            <a:r>
              <a:rPr lang="en-IN" dirty="0" smtClean="0"/>
              <a:t> </a:t>
            </a:r>
            <a:r>
              <a:rPr lang="en-IN" dirty="0"/>
              <a:t>:3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6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MORPHOLOGICAL ANALYSER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Tamil is a morphologically rich language. </a:t>
            </a:r>
          </a:p>
          <a:p>
            <a:endParaRPr lang="en-IN" dirty="0"/>
          </a:p>
          <a:p>
            <a:r>
              <a:rPr lang="en-IN" dirty="0"/>
              <a:t>A number of words can be formed from a root word by adding inflections. </a:t>
            </a:r>
          </a:p>
          <a:p>
            <a:endParaRPr lang="en-IN" dirty="0"/>
          </a:p>
          <a:p>
            <a:r>
              <a:rPr lang="en-IN" dirty="0"/>
              <a:t>The inflected words are </a:t>
            </a:r>
            <a:r>
              <a:rPr lang="en-IN" dirty="0" err="1"/>
              <a:t>analyzed</a:t>
            </a:r>
            <a:r>
              <a:rPr lang="en-IN" dirty="0"/>
              <a:t> to split in to root word and inflections</a:t>
            </a:r>
          </a:p>
          <a:p>
            <a:endParaRPr lang="en-IN" dirty="0"/>
          </a:p>
          <a:p>
            <a:r>
              <a:rPr lang="en-IN" dirty="0"/>
              <a:t>The root word is ‘Universal Word’ (UW) in the UNL representation</a:t>
            </a:r>
          </a:p>
          <a:p>
            <a:endParaRPr lang="en-IN" dirty="0"/>
          </a:p>
          <a:p>
            <a:r>
              <a:rPr lang="en-IN" dirty="0"/>
              <a:t>Features like tense, gender and plurality extracted from inflections are used in </a:t>
            </a:r>
            <a:r>
              <a:rPr lang="en-IN" dirty="0" err="1"/>
              <a:t>Deconversion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latin typeface="Adobe Devanagari" pitchFamily="18" charset="0"/>
              </a:rPr>
              <a:t>If noun POS tag</a:t>
            </a:r>
            <a:endParaRPr lang="ta-IN" altLang="en-US" dirty="0">
              <a:latin typeface="Adobe Devanagari" pitchFamily="18" charset="0"/>
            </a:endParaRPr>
          </a:p>
          <a:p>
            <a:pPr lvl="1">
              <a:buFont typeface="Arial" charset="0"/>
              <a:buChar char="•"/>
            </a:pPr>
            <a:r>
              <a:rPr lang="en-US" altLang="en-US" sz="2400" dirty="0"/>
              <a:t>Identify the </a:t>
            </a:r>
            <a:r>
              <a:rPr lang="ta-IN" altLang="en-US" sz="2400" dirty="0"/>
              <a:t>வேற்றுமை </a:t>
            </a:r>
            <a:r>
              <a:rPr lang="en-US" altLang="en-US" sz="2400" dirty="0"/>
              <a:t>and word type (there are 1</a:t>
            </a:r>
            <a:r>
              <a:rPr lang="ta-IN" altLang="en-US" sz="2400" dirty="0"/>
              <a:t>6</a:t>
            </a:r>
            <a:r>
              <a:rPr lang="en-US" altLang="en-US" sz="2400" dirty="0"/>
              <a:t> word types and 7 </a:t>
            </a:r>
            <a:r>
              <a:rPr lang="ta-IN" altLang="en-US" sz="2400" dirty="0"/>
              <a:t>வேற்றுமை </a:t>
            </a:r>
            <a:r>
              <a:rPr lang="en-US" altLang="en-US" sz="2400" dirty="0"/>
              <a:t>types)</a:t>
            </a:r>
          </a:p>
          <a:p>
            <a:pPr lvl="1">
              <a:buFont typeface="Arial" charset="0"/>
              <a:buChar char="•"/>
            </a:pPr>
            <a:r>
              <a:rPr lang="en-US" altLang="en-US" sz="2400" dirty="0"/>
              <a:t>Identify the sub-word type and extract the root word </a:t>
            </a:r>
            <a:r>
              <a:rPr lang="en-US" altLang="en-US" sz="2400" dirty="0">
                <a:latin typeface="Adobe Devanagari" pitchFamily="18" charset="0"/>
              </a:rPr>
              <a:t>handling </a:t>
            </a:r>
            <a:r>
              <a:rPr lang="ta-IN" altLang="en-US" sz="2400" dirty="0">
                <a:latin typeface="Adobe Devanagari" pitchFamily="18" charset="0"/>
              </a:rPr>
              <a:t>திரிதல், விகாரம</a:t>
            </a:r>
            <a:r>
              <a:rPr lang="en-US" altLang="en-US" sz="2400" dirty="0">
                <a:latin typeface="Adobe Devanagari" pitchFamily="18" charset="0"/>
              </a:rPr>
              <a:t>.</a:t>
            </a:r>
            <a:endParaRPr lang="en-US" altLang="en-US" sz="2400" dirty="0"/>
          </a:p>
          <a:p>
            <a:pPr lvl="1">
              <a:buFont typeface="Arial" charset="0"/>
              <a:buChar char="•"/>
            </a:pPr>
            <a:r>
              <a:rPr lang="en-US" altLang="en-US" sz="2400" dirty="0"/>
              <a:t>Assign noun suffix and plurality based on the identified word, sub-word and </a:t>
            </a:r>
            <a:r>
              <a:rPr lang="ta-IN" altLang="en-US" sz="2400" dirty="0"/>
              <a:t>வேற்றுமை</a:t>
            </a:r>
            <a:r>
              <a:rPr lang="en-US" altLang="en-US" sz="2400" dirty="0"/>
              <a:t> types and the result from </a:t>
            </a:r>
            <a:r>
              <a:rPr lang="en-US" altLang="en-US" sz="2400" dirty="0" err="1"/>
              <a:t>wordnet</a:t>
            </a:r>
            <a:endParaRPr lang="en-US" altLang="en-US" sz="2400" dirty="0">
              <a:latin typeface="Adobe Devanagari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3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792162"/>
          </a:xfrm>
        </p:spPr>
        <p:txBody>
          <a:bodyPr/>
          <a:lstStyle/>
          <a:p>
            <a:r>
              <a:rPr lang="en-IN" b="1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153400" cy="533095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1800" dirty="0"/>
              <a:t>Noun inflection</a:t>
            </a:r>
            <a:r>
              <a:rPr lang="ta-IN" altLang="en-US" sz="1800" dirty="0"/>
              <a:t> </a:t>
            </a:r>
            <a:r>
              <a:rPr lang="en-US" altLang="en-US" sz="1800" dirty="0"/>
              <a:t>types : </a:t>
            </a:r>
            <a:endParaRPr lang="ta-IN" altLang="en-US" sz="1800" dirty="0"/>
          </a:p>
          <a:p>
            <a:pPr marL="742950" lvl="2" indent="-342900">
              <a:spcBef>
                <a:spcPts val="750"/>
              </a:spcBef>
              <a:buFont typeface="Wingdings" charset="2"/>
              <a:buChar char="v"/>
            </a:pPr>
            <a:r>
              <a:rPr lang="ta-IN" altLang="en-US" b="1" dirty="0"/>
              <a:t>ஐ, ஆல், கு, இல், இன், அது, கண்,</a:t>
            </a:r>
            <a:endParaRPr lang="ta-IN" altLang="en-US" dirty="0"/>
          </a:p>
          <a:p>
            <a:r>
              <a:rPr lang="en-US" altLang="en-US" sz="1800" dirty="0"/>
              <a:t>Word types</a:t>
            </a:r>
            <a:r>
              <a:rPr lang="ta-IN" altLang="en-US" sz="1800" dirty="0"/>
              <a:t> </a:t>
            </a:r>
            <a:r>
              <a:rPr lang="en-US" altLang="en-US" sz="1800" dirty="0"/>
              <a:t>: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சே</a:t>
            </a:r>
            <a:r>
              <a:rPr lang="ta-IN" altLang="en-US" b="1" u="sng" dirty="0"/>
              <a:t>யை</a:t>
            </a:r>
            <a:r>
              <a:rPr lang="ta-IN" altLang="en-US" dirty="0"/>
              <a:t>, கடை</a:t>
            </a:r>
            <a:r>
              <a:rPr lang="ta-IN" altLang="en-US" b="1" u="sng" dirty="0"/>
              <a:t>யை,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கப்ப</a:t>
            </a:r>
            <a:r>
              <a:rPr lang="ta-IN" altLang="en-US" b="1" u="sng" dirty="0"/>
              <a:t>லை</a:t>
            </a:r>
            <a:r>
              <a:rPr lang="ta-IN" altLang="en-US" dirty="0"/>
              <a:t>, கா</a:t>
            </a:r>
            <a:r>
              <a:rPr lang="ta-IN" altLang="en-US" b="1" u="sng" dirty="0"/>
              <a:t>லை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புத்த்கத்</a:t>
            </a:r>
            <a:r>
              <a:rPr lang="ta-IN" altLang="en-US" b="1" u="sng" dirty="0"/>
              <a:t>தை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கசப்</a:t>
            </a:r>
            <a:r>
              <a:rPr lang="ta-IN" altLang="en-US" b="1" u="sng" dirty="0"/>
              <a:t>பை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சாப்பா</a:t>
            </a:r>
            <a:r>
              <a:rPr lang="ta-IN" altLang="en-US" b="1" u="sng" dirty="0"/>
              <a:t>ட்டை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கா</a:t>
            </a:r>
            <a:r>
              <a:rPr lang="ta-IN" altLang="en-US" b="1" u="sng" dirty="0"/>
              <a:t>ற்றை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பு</a:t>
            </a:r>
            <a:r>
              <a:rPr lang="ta-IN" altLang="en-US" b="1" u="sng" dirty="0"/>
              <a:t>ள்ளை,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கா</a:t>
            </a:r>
            <a:r>
              <a:rPr lang="ta-IN" altLang="en-US" b="1" u="sng" dirty="0"/>
              <a:t>தை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மண்</a:t>
            </a:r>
            <a:r>
              <a:rPr lang="ta-IN" altLang="en-US" b="1" u="sng" dirty="0"/>
              <a:t>ணை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வே</a:t>
            </a:r>
            <a:r>
              <a:rPr lang="ta-IN" altLang="en-US" b="1" u="sng" dirty="0"/>
              <a:t>ரை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சோர்</a:t>
            </a:r>
            <a:r>
              <a:rPr lang="ta-IN" altLang="en-US" b="1" u="sng" dirty="0"/>
              <a:t>வை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மா</a:t>
            </a:r>
            <a:r>
              <a:rPr lang="ta-IN" altLang="en-US" b="1" u="sng" dirty="0"/>
              <a:t>னை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கா</a:t>
            </a:r>
            <a:r>
              <a:rPr lang="ta-IN" altLang="en-US" b="1" u="sng" dirty="0"/>
              <a:t>சை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புத்தகங்</a:t>
            </a:r>
            <a:r>
              <a:rPr lang="ta-IN" altLang="en-US" b="1" u="sng" dirty="0"/>
              <a:t>களை</a:t>
            </a:r>
            <a:r>
              <a:rPr lang="ta-IN" altLang="en-US" dirty="0"/>
              <a:t>, சொற்</a:t>
            </a:r>
            <a:r>
              <a:rPr lang="ta-IN" altLang="en-US" b="1" u="sng" dirty="0"/>
              <a:t>களை</a:t>
            </a:r>
          </a:p>
          <a:p>
            <a:pPr lvl="1">
              <a:buFont typeface="Wingdings" charset="2"/>
              <a:buChar char="v"/>
            </a:pPr>
            <a:endParaRPr lang="en-US" altLang="en-US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1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indent="-182880">
              <a:defRPr/>
            </a:pPr>
            <a:r>
              <a:rPr lang="en-US" altLang="en-US" sz="2800" dirty="0">
                <a:latin typeface="Adobe Devanagari" pitchFamily="18" charset="0"/>
              </a:rPr>
              <a:t>If verb POS tag</a:t>
            </a:r>
            <a:endParaRPr lang="ta-IN" altLang="en-US" sz="2800" dirty="0">
              <a:latin typeface="Adobe Devanagari" pitchFamily="18" charset="0"/>
            </a:endParaRPr>
          </a:p>
          <a:p>
            <a:pPr marL="502920" lvl="1" indent="-182880">
              <a:buFont typeface="Arial" charset="0"/>
              <a:buChar char="•"/>
              <a:defRPr/>
            </a:pPr>
            <a:r>
              <a:rPr lang="en-US" altLang="en-US" sz="2400" dirty="0"/>
              <a:t>Identify the </a:t>
            </a:r>
            <a:r>
              <a:rPr lang="ta-IN" altLang="en-US" sz="2400" dirty="0"/>
              <a:t>இடைநிலை</a:t>
            </a:r>
            <a:r>
              <a:rPr lang="ta-IN" altLang="en-US" sz="2000" dirty="0"/>
              <a:t> </a:t>
            </a:r>
            <a:r>
              <a:rPr lang="en-US" altLang="en-US" sz="2400" dirty="0"/>
              <a:t>and  </a:t>
            </a:r>
            <a:r>
              <a:rPr lang="ta-IN" altLang="en-US" sz="2400" dirty="0"/>
              <a:t>விகுதி</a:t>
            </a:r>
            <a:r>
              <a:rPr lang="ta-IN" altLang="en-US" dirty="0"/>
              <a:t> </a:t>
            </a:r>
            <a:r>
              <a:rPr lang="en-US" altLang="en-US" sz="2400" dirty="0"/>
              <a:t>type (there are 1</a:t>
            </a:r>
            <a:r>
              <a:rPr lang="ta-IN" altLang="en-US" sz="2400" dirty="0"/>
              <a:t>6</a:t>
            </a:r>
            <a:r>
              <a:rPr lang="en-US" altLang="en-US" sz="2400" dirty="0"/>
              <a:t> word types and </a:t>
            </a:r>
            <a:r>
              <a:rPr lang="ta-IN" altLang="en-US" sz="2400" dirty="0"/>
              <a:t>8</a:t>
            </a:r>
            <a:r>
              <a:rPr lang="en-US" altLang="en-US" sz="2400" dirty="0"/>
              <a:t> </a:t>
            </a:r>
            <a:r>
              <a:rPr lang="ta-IN" altLang="en-US" sz="2400" dirty="0"/>
              <a:t>இடைநிலை </a:t>
            </a:r>
            <a:r>
              <a:rPr lang="en-US" altLang="en-US" sz="2400" dirty="0"/>
              <a:t>types)</a:t>
            </a:r>
          </a:p>
          <a:p>
            <a:pPr marL="502920" lvl="1" indent="-182880">
              <a:buFont typeface="Arial" charset="0"/>
              <a:buChar char="•"/>
              <a:defRPr/>
            </a:pPr>
            <a:r>
              <a:rPr lang="en-US" altLang="en-US" sz="2400" dirty="0"/>
              <a:t>Match the tense from </a:t>
            </a:r>
            <a:r>
              <a:rPr lang="ta-IN" altLang="en-US" sz="2400" dirty="0"/>
              <a:t>இடைநிலை</a:t>
            </a:r>
            <a:r>
              <a:rPr lang="en-US" altLang="en-US" sz="2400" dirty="0"/>
              <a:t> and doer</a:t>
            </a:r>
            <a:r>
              <a:rPr lang="en-US" altLang="en-US" sz="2000" dirty="0"/>
              <a:t> from </a:t>
            </a:r>
            <a:r>
              <a:rPr lang="ta-IN" altLang="en-US" sz="2400" dirty="0"/>
              <a:t>விகுதி</a:t>
            </a:r>
            <a:r>
              <a:rPr lang="en-US" altLang="en-US" sz="2400" dirty="0"/>
              <a:t>.</a:t>
            </a:r>
          </a:p>
          <a:p>
            <a:pPr marL="502920" lvl="1" indent="-182880">
              <a:buFont typeface="Arial" charset="0"/>
              <a:buChar char="•"/>
              <a:defRPr/>
            </a:pPr>
            <a:r>
              <a:rPr lang="en-US" altLang="en-US" sz="2400" dirty="0"/>
              <a:t>Extract the root word </a:t>
            </a:r>
            <a:r>
              <a:rPr lang="en-US" altLang="en-US" sz="2400" dirty="0">
                <a:latin typeface="Adobe Devanagari" pitchFamily="18" charset="0"/>
              </a:rPr>
              <a:t>handling </a:t>
            </a:r>
            <a:r>
              <a:rPr lang="ta-IN" altLang="en-US" sz="2400" dirty="0">
                <a:latin typeface="Adobe Devanagari" pitchFamily="18" charset="0"/>
              </a:rPr>
              <a:t>திரிதல், விகாரம்</a:t>
            </a:r>
            <a:r>
              <a:rPr lang="en-US" altLang="en-US" sz="2400" dirty="0">
                <a:latin typeface="Adobe Devanagari" pitchFamily="18" charset="0"/>
              </a:rPr>
              <a:t>.</a:t>
            </a:r>
            <a:endParaRPr lang="en-US" altLang="en-US" sz="2400" dirty="0"/>
          </a:p>
          <a:p>
            <a:pPr marL="502920" lvl="1" indent="-182880">
              <a:buFont typeface="Arial" charset="0"/>
              <a:buChar char="•"/>
              <a:defRPr/>
            </a:pPr>
            <a:r>
              <a:rPr lang="en-US" altLang="en-US" sz="2400" dirty="0"/>
              <a:t>Compare the root with </a:t>
            </a:r>
            <a:r>
              <a:rPr lang="en-US" altLang="en-US" sz="2400" dirty="0" err="1"/>
              <a:t>wordnet</a:t>
            </a:r>
            <a:r>
              <a:rPr lang="en-US" altLang="en-US" sz="2400" dirty="0"/>
              <a:t> and assign root word, tense, doer, plurality.</a:t>
            </a:r>
          </a:p>
          <a:p>
            <a:pPr marL="320040" lvl="1" indent="0">
              <a:buNone/>
              <a:defRPr/>
            </a:pPr>
            <a:r>
              <a:rPr lang="en-US" altLang="en-US" sz="2400" dirty="0">
                <a:latin typeface="Adobe Devanagari" pitchFamily="18" charset="0"/>
              </a:rPr>
              <a:t/>
            </a:r>
            <a:br>
              <a:rPr lang="en-US" altLang="en-US" sz="2400" dirty="0">
                <a:latin typeface="Adobe Devanagari" pitchFamily="18" charset="0"/>
              </a:rPr>
            </a:br>
            <a:r>
              <a:rPr lang="ta-IN" altLang="en-US" sz="2400" dirty="0">
                <a:latin typeface="Adobe Devanagari" pitchFamily="18" charset="0"/>
              </a:rPr>
              <a:t>வருவான் – வா + வ் + ஆன்</a:t>
            </a:r>
          </a:p>
          <a:p>
            <a:pPr marL="320040" lvl="1" indent="0">
              <a:buNone/>
              <a:defRPr/>
            </a:pPr>
            <a:r>
              <a:rPr lang="ta-IN" altLang="en-US" sz="2400" dirty="0">
                <a:latin typeface="Adobe Devanagari" pitchFamily="18" charset="0"/>
              </a:rPr>
              <a:t>வா </a:t>
            </a:r>
            <a:r>
              <a:rPr lang="ta-IN" altLang="en-US" sz="2400" dirty="0">
                <a:latin typeface="Times New Roman"/>
              </a:rPr>
              <a:t>→</a:t>
            </a:r>
            <a:r>
              <a:rPr lang="ta-IN" altLang="en-US" sz="2400" dirty="0">
                <a:latin typeface="Adobe Devanagari" pitchFamily="18" charset="0"/>
              </a:rPr>
              <a:t> வரு என்றானது விகாரம்</a:t>
            </a:r>
            <a:endParaRPr lang="en-US" altLang="en-US" sz="2400" dirty="0">
              <a:latin typeface="Adobe Devanagari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3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792162"/>
          </a:xfrm>
        </p:spPr>
        <p:txBody>
          <a:bodyPr/>
          <a:lstStyle/>
          <a:p>
            <a:r>
              <a:rPr lang="en-IN" b="1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5407152"/>
          </a:xfrm>
        </p:spPr>
        <p:txBody>
          <a:bodyPr>
            <a:normAutofit fontScale="92500" lnSpcReduction="20000"/>
          </a:bodyPr>
          <a:lstStyle/>
          <a:p>
            <a:r>
              <a:rPr lang="ta-IN" altLang="en-US" sz="1800" dirty="0"/>
              <a:t>இடைநிலை</a:t>
            </a:r>
            <a:r>
              <a:rPr lang="ta-IN" altLang="en-US" sz="1600" dirty="0"/>
              <a:t>கள் </a:t>
            </a:r>
            <a:r>
              <a:rPr lang="en-US" altLang="en-US" sz="1800" dirty="0"/>
              <a:t>: </a:t>
            </a:r>
            <a:endParaRPr lang="ta-IN" altLang="en-US" sz="1800" dirty="0"/>
          </a:p>
          <a:p>
            <a:pPr marL="742950" lvl="2" indent="-342900">
              <a:spcBef>
                <a:spcPts val="750"/>
              </a:spcBef>
              <a:buFont typeface="Wingdings" charset="2"/>
              <a:buChar char="v"/>
            </a:pPr>
            <a:r>
              <a:rPr lang="ta-IN" altLang="en-US" b="1" dirty="0"/>
              <a:t>த், ட், ற், இன்	-</a:t>
            </a:r>
            <a:r>
              <a:rPr lang="en-US" altLang="en-US" b="1" dirty="0"/>
              <a:t>  Past tense</a:t>
            </a:r>
            <a:endParaRPr lang="ta-IN" altLang="en-US" b="1" dirty="0"/>
          </a:p>
          <a:p>
            <a:pPr marL="742950" lvl="2" indent="-342900">
              <a:spcBef>
                <a:spcPts val="750"/>
              </a:spcBef>
              <a:buFont typeface="Wingdings" charset="2"/>
              <a:buChar char="v"/>
            </a:pPr>
            <a:r>
              <a:rPr lang="ta-IN" altLang="en-US" b="1" dirty="0"/>
              <a:t>கிறு, கின்று	-</a:t>
            </a:r>
            <a:r>
              <a:rPr lang="en-US" altLang="en-US" b="1" dirty="0"/>
              <a:t>  Present tense</a:t>
            </a:r>
            <a:endParaRPr lang="ta-IN" altLang="en-US" b="1" dirty="0"/>
          </a:p>
          <a:p>
            <a:pPr marL="742950" lvl="2" indent="-342900">
              <a:spcBef>
                <a:spcPts val="750"/>
              </a:spcBef>
              <a:buFont typeface="Wingdings" charset="2"/>
              <a:buChar char="v"/>
            </a:pPr>
            <a:r>
              <a:rPr lang="ta-IN" altLang="en-US" b="1" dirty="0"/>
              <a:t>ப், வ்		-</a:t>
            </a:r>
            <a:r>
              <a:rPr lang="en-US" altLang="en-US" b="1" dirty="0"/>
              <a:t>  Future tense</a:t>
            </a:r>
            <a:endParaRPr lang="ta-IN" altLang="en-US" dirty="0"/>
          </a:p>
          <a:p>
            <a:r>
              <a:rPr lang="ta-IN" altLang="en-US" sz="1800" dirty="0"/>
              <a:t>விகுதிகள் </a:t>
            </a:r>
            <a:r>
              <a:rPr lang="en-US" altLang="en-US" sz="1800" dirty="0"/>
              <a:t>: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 (நடந்தேன்) ஏன்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 (நடந்தோம்) ஓம்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 (நடந்தாய்) ஆய்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 (நடந்தீர்) ஈர்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 (நடந்தீர்கள்) ஈர்கள்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 (நடந்தான்) ஆன்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 (நடந்தாள்) ஆள்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 (நடந்தார்) ஆர்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 (நடந்தார்கள்) ஆர்கள்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 (நடந்தனர்) னர்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 (நடந்தது) அது</a:t>
            </a:r>
          </a:p>
          <a:p>
            <a:pPr lvl="1">
              <a:buFont typeface="Wingdings" charset="2"/>
              <a:buChar char="v"/>
            </a:pPr>
            <a:r>
              <a:rPr lang="ta-IN" altLang="en-US" dirty="0"/>
              <a:t> (நடந்தன) அன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7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Our project involves the translation of text from Tamil to English followed by the synthesis of speech from the converted English text using a Text-To-Speech engine. </a:t>
            </a:r>
          </a:p>
          <a:p>
            <a:endParaRPr lang="en-IN" dirty="0"/>
          </a:p>
          <a:p>
            <a:r>
              <a:rPr lang="en-IN" dirty="0"/>
              <a:t>This speech will be made humanised by analysing emotions and adding prosodic content to the speech.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Pseudo code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4450" indent="0">
              <a:buNone/>
            </a:pPr>
            <a:r>
              <a:rPr lang="en-US" altLang="en-US" dirty="0" err="1"/>
              <a:t>Analyser</a:t>
            </a:r>
            <a:r>
              <a:rPr lang="en-US" altLang="en-US" dirty="0"/>
              <a:t>(</a:t>
            </a:r>
            <a:r>
              <a:rPr lang="en-US" altLang="en-US" dirty="0" err="1"/>
              <a:t>inflectedVerb</a:t>
            </a:r>
            <a:r>
              <a:rPr lang="en-US" altLang="en-US" dirty="0"/>
              <a:t>){</a:t>
            </a:r>
          </a:p>
          <a:p>
            <a:pPr marL="317500" lvl="1" indent="0">
              <a:buNone/>
            </a:pPr>
            <a:r>
              <a:rPr lang="en-US" altLang="en-US" sz="2000" dirty="0" err="1"/>
              <a:t>Matchsuffix</a:t>
            </a:r>
            <a:r>
              <a:rPr lang="en-US" altLang="en-US" sz="2000" dirty="0"/>
              <a:t>() {…}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GetTense</a:t>
            </a:r>
            <a:r>
              <a:rPr lang="en-US" altLang="en-US" sz="2000" dirty="0"/>
              <a:t>() {…}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GetDoer</a:t>
            </a:r>
            <a:r>
              <a:rPr lang="en-US" altLang="en-US" sz="2000" dirty="0"/>
              <a:t>() {…}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MatchSubWordType</a:t>
            </a:r>
            <a:r>
              <a:rPr lang="en-US" altLang="en-US" sz="2000" dirty="0"/>
              <a:t>() {…}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ExtractRootWord</a:t>
            </a:r>
            <a:r>
              <a:rPr lang="en-US" altLang="en-US" sz="2000" dirty="0"/>
              <a:t>() {…}</a:t>
            </a:r>
          </a:p>
          <a:p>
            <a:pPr marL="44450" indent="0">
              <a:buNone/>
            </a:pPr>
            <a:r>
              <a:rPr lang="en-US" altLang="en-US" dirty="0"/>
              <a:t>}</a:t>
            </a:r>
          </a:p>
          <a:p>
            <a:pPr marL="44450" indent="0">
              <a:buNone/>
            </a:pPr>
            <a:r>
              <a:rPr lang="en-US" altLang="en-US" dirty="0" err="1"/>
              <a:t>Analyser</a:t>
            </a:r>
            <a:r>
              <a:rPr lang="en-US" altLang="en-US" dirty="0"/>
              <a:t>(</a:t>
            </a:r>
            <a:r>
              <a:rPr lang="en-US" altLang="en-US" dirty="0" err="1"/>
              <a:t>inflectedNoun</a:t>
            </a:r>
            <a:r>
              <a:rPr lang="en-US" altLang="en-US" dirty="0"/>
              <a:t>){</a:t>
            </a:r>
          </a:p>
          <a:p>
            <a:pPr marL="317500" lvl="1" indent="0">
              <a:buNone/>
            </a:pPr>
            <a:r>
              <a:rPr lang="en-US" altLang="en-US" sz="2000" dirty="0" err="1"/>
              <a:t>Matchsuffix</a:t>
            </a:r>
            <a:r>
              <a:rPr lang="en-US" altLang="en-US" sz="2000" dirty="0"/>
              <a:t>() {…}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GetNounSuffix</a:t>
            </a:r>
            <a:r>
              <a:rPr lang="en-US" altLang="en-US" sz="2000" dirty="0"/>
              <a:t>() {…} //UNL relations are based on these </a:t>
            </a:r>
            <a:r>
              <a:rPr lang="en-US" altLang="en-US" sz="2000" dirty="0" smtClean="0"/>
              <a:t>						suffixes</a:t>
            </a:r>
            <a:endParaRPr lang="en-US" altLang="en-US" sz="2000" dirty="0"/>
          </a:p>
          <a:p>
            <a:pPr marL="317500" lvl="1" indent="0">
              <a:buNone/>
            </a:pPr>
            <a:r>
              <a:rPr lang="en-US" altLang="en-US" sz="2000" dirty="0" err="1"/>
              <a:t>MatchSubWordType</a:t>
            </a:r>
            <a:r>
              <a:rPr lang="en-US" altLang="en-US" sz="2000" dirty="0"/>
              <a:t>() {…}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GetPlurality</a:t>
            </a:r>
            <a:r>
              <a:rPr lang="en-US" altLang="en-US" sz="2000" dirty="0"/>
              <a:t>() {…}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ExtractRootWord</a:t>
            </a:r>
            <a:r>
              <a:rPr lang="en-US" altLang="en-US" sz="2000" dirty="0"/>
              <a:t>() {…}</a:t>
            </a:r>
          </a:p>
          <a:p>
            <a:pPr marL="44450" indent="0">
              <a:buNone/>
            </a:pPr>
            <a:r>
              <a:rPr lang="en-US" altLang="en-US" dirty="0"/>
              <a:t>}</a:t>
            </a:r>
          </a:p>
          <a:p>
            <a:pPr marL="44450" indent="0">
              <a:buNone/>
            </a:pP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8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IN" b="1" dirty="0" smtClean="0"/>
              <a:t>Input and </a:t>
            </a:r>
            <a:r>
              <a:rPr lang="en-IN" b="1" dirty="0"/>
              <a:t>Output 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i="1" dirty="0">
                <a:latin typeface="Adobe Devanagari" pitchFamily="18" charset="0"/>
              </a:rPr>
              <a:t>Input</a:t>
            </a:r>
            <a:r>
              <a:rPr lang="en-US" altLang="en-US" i="1" dirty="0">
                <a:latin typeface="Adobe Devanagari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ta-IN" altLang="en-US" sz="2000" dirty="0"/>
              <a:t>அவன்</a:t>
            </a:r>
            <a:endParaRPr lang="en-US" altLang="en-US" sz="2000" dirty="0">
              <a:latin typeface="Adobe Devanagari" pitchFamily="18" charset="0"/>
            </a:endParaRPr>
          </a:p>
          <a:p>
            <a:r>
              <a:rPr lang="en-US" altLang="en-US" b="1" i="1" dirty="0">
                <a:latin typeface="Adobe Devanagari" pitchFamily="18" charset="0"/>
              </a:rPr>
              <a:t>Output</a:t>
            </a:r>
            <a:r>
              <a:rPr lang="en-US" altLang="en-US" i="1" dirty="0">
                <a:latin typeface="Adobe Devanagari" pitchFamily="18" charset="0"/>
              </a:rPr>
              <a:t>:</a:t>
            </a:r>
            <a:r>
              <a:rPr lang="en-US" altLang="en-US" dirty="0">
                <a:latin typeface="Adobe Devanagari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000" dirty="0" err="1"/>
              <a:t>rootword</a:t>
            </a:r>
            <a:r>
              <a:rPr lang="en-US" altLang="en-US" sz="2000" dirty="0"/>
              <a:t>: </a:t>
            </a:r>
            <a:r>
              <a:rPr lang="ta-IN" altLang="en-US" sz="2000" dirty="0"/>
              <a:t>அவன்</a:t>
            </a:r>
            <a:endParaRPr lang="en-US" altLang="en-US" sz="2000" dirty="0"/>
          </a:p>
          <a:p>
            <a:pPr marL="457200" lvl="1" indent="0">
              <a:buNone/>
            </a:pPr>
            <a:r>
              <a:rPr lang="en-US" altLang="en-US" sz="2000" dirty="0" err="1"/>
              <a:t>DoerSuffix</a:t>
            </a:r>
            <a:r>
              <a:rPr lang="en-US" altLang="en-US" sz="2000" dirty="0"/>
              <a:t> :</a:t>
            </a:r>
            <a:r>
              <a:rPr lang="ta-IN" altLang="en-US" sz="2000" dirty="0"/>
              <a:t>ஆன்</a:t>
            </a:r>
            <a:endParaRPr lang="en-US" altLang="en-US" sz="2000" dirty="0"/>
          </a:p>
          <a:p>
            <a:r>
              <a:rPr lang="en-US" altLang="en-US" b="1" i="1" dirty="0">
                <a:latin typeface="Adobe Devanagari" pitchFamily="18" charset="0"/>
              </a:rPr>
              <a:t>Input</a:t>
            </a:r>
            <a:r>
              <a:rPr lang="en-US" altLang="en-US" i="1" dirty="0">
                <a:latin typeface="Adobe Devanagari" pitchFamily="18" charset="0"/>
              </a:rPr>
              <a:t>:</a:t>
            </a:r>
            <a:endParaRPr lang="en-US" altLang="en-US" dirty="0">
              <a:latin typeface="Adobe Devanagari" pitchFamily="18" charset="0"/>
            </a:endParaRPr>
          </a:p>
          <a:p>
            <a:pPr marL="457200" lvl="1" indent="0">
              <a:buNone/>
            </a:pPr>
            <a:r>
              <a:rPr lang="pt-BR" altLang="en-US" sz="2000" dirty="0">
                <a:latin typeface="Adobe Devanagari" pitchFamily="18" charset="0"/>
              </a:rPr>
              <a:t>புத்தகத்தை</a:t>
            </a:r>
          </a:p>
          <a:p>
            <a:r>
              <a:rPr lang="en-US" altLang="en-US" b="1" i="1" dirty="0">
                <a:latin typeface="Adobe Devanagari" pitchFamily="18" charset="0"/>
              </a:rPr>
              <a:t>Output</a:t>
            </a:r>
            <a:r>
              <a:rPr lang="en-US" altLang="en-US" i="1" dirty="0">
                <a:latin typeface="Adobe Devanagari" pitchFamily="18" charset="0"/>
              </a:rPr>
              <a:t>:</a:t>
            </a:r>
            <a:r>
              <a:rPr lang="en-US" altLang="en-US" dirty="0">
                <a:latin typeface="Adobe Devanagari" pitchFamily="18" charset="0"/>
              </a:rPr>
              <a:t> </a:t>
            </a:r>
            <a:endParaRPr lang="pt-BR" altLang="en-US" dirty="0">
              <a:latin typeface="Adobe Devanagari" pitchFamily="18" charset="0"/>
            </a:endParaRPr>
          </a:p>
          <a:p>
            <a:pPr marL="457200" lvl="1" indent="0">
              <a:buNone/>
            </a:pPr>
            <a:r>
              <a:rPr lang="en-US" altLang="en-US" sz="2000" dirty="0" err="1"/>
              <a:t>rootword</a:t>
            </a:r>
            <a:r>
              <a:rPr lang="en-US" altLang="en-US" sz="2000" dirty="0"/>
              <a:t>: </a:t>
            </a:r>
            <a:r>
              <a:rPr lang="ta-IN" altLang="en-US" sz="2000" dirty="0"/>
              <a:t>புத்தகம்</a:t>
            </a:r>
            <a:endParaRPr lang="en-US" altLang="en-US" sz="2000" dirty="0"/>
          </a:p>
          <a:p>
            <a:pPr marL="457200" lvl="1" indent="0">
              <a:buNone/>
            </a:pPr>
            <a:r>
              <a:rPr lang="en-US" altLang="en-US" sz="2000" dirty="0" err="1"/>
              <a:t>NounSuffix</a:t>
            </a:r>
            <a:r>
              <a:rPr lang="en-US" altLang="en-US" sz="2000" dirty="0"/>
              <a:t> :</a:t>
            </a:r>
            <a:r>
              <a:rPr lang="ta-IN" altLang="en-US" sz="2000" dirty="0"/>
              <a:t>ஐ</a:t>
            </a:r>
            <a:endParaRPr lang="en-US" altLang="en-US" sz="2000" dirty="0">
              <a:latin typeface="Adobe Devanagari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2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325562"/>
          </a:xfrm>
        </p:spPr>
        <p:txBody>
          <a:bodyPr>
            <a:normAutofit/>
          </a:bodyPr>
          <a:lstStyle/>
          <a:p>
            <a:r>
              <a:rPr lang="en-IN" b="1" dirty="0" smtClean="0"/>
              <a:t>Input and Output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Input: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ta-IN" dirty="0" smtClean="0"/>
              <a:t>படிக்கிறான்</a:t>
            </a:r>
            <a:endParaRPr lang="ta-IN" dirty="0"/>
          </a:p>
          <a:p>
            <a:r>
              <a:rPr lang="en-IN" dirty="0"/>
              <a:t>Output: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rootword</a:t>
            </a:r>
            <a:r>
              <a:rPr lang="en-IN" dirty="0"/>
              <a:t>: </a:t>
            </a:r>
            <a:r>
              <a:rPr lang="ta-IN" dirty="0"/>
              <a:t>படி			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TenseSuffix</a:t>
            </a:r>
            <a:r>
              <a:rPr lang="en-IN" dirty="0" smtClean="0"/>
              <a:t> </a:t>
            </a:r>
            <a:r>
              <a:rPr lang="en-IN" dirty="0"/>
              <a:t>:</a:t>
            </a:r>
            <a:r>
              <a:rPr lang="ta-IN" dirty="0"/>
              <a:t>கிறு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DoerSuffix</a:t>
            </a:r>
            <a:r>
              <a:rPr lang="en-IN" dirty="0" smtClean="0"/>
              <a:t> </a:t>
            </a:r>
            <a:r>
              <a:rPr lang="en-IN" dirty="0"/>
              <a:t>:</a:t>
            </a:r>
            <a:r>
              <a:rPr lang="ta-IN" dirty="0"/>
              <a:t>ஆன்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0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Word net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Words from Madras institute Technology (MIT) </a:t>
            </a:r>
            <a:r>
              <a:rPr lang="en-IN" dirty="0" err="1"/>
              <a:t>wordnet</a:t>
            </a:r>
            <a:r>
              <a:rPr lang="en-IN" dirty="0"/>
              <a:t> and an existing </a:t>
            </a:r>
            <a:r>
              <a:rPr lang="en-IN" dirty="0" err="1"/>
              <a:t>wordnet</a:t>
            </a:r>
            <a:r>
              <a:rPr lang="en-IN" dirty="0"/>
              <a:t> [3] are used for this. </a:t>
            </a:r>
          </a:p>
          <a:p>
            <a:r>
              <a:rPr lang="en-IN" dirty="0"/>
              <a:t>The missing English terms in the MIT </a:t>
            </a:r>
            <a:r>
              <a:rPr lang="en-IN" dirty="0" err="1"/>
              <a:t>wordnet</a:t>
            </a:r>
            <a:r>
              <a:rPr lang="en-IN" dirty="0"/>
              <a:t> are crawled from </a:t>
            </a:r>
            <a:r>
              <a:rPr lang="en-IN" dirty="0" err="1"/>
              <a:t>tawiktionary</a:t>
            </a:r>
            <a:r>
              <a:rPr lang="en-IN" dirty="0"/>
              <a:t>.</a:t>
            </a:r>
          </a:p>
          <a:p>
            <a:r>
              <a:rPr lang="en-IN" dirty="0"/>
              <a:t>A graph based structure is used to represent the </a:t>
            </a:r>
            <a:r>
              <a:rPr lang="en-IN" dirty="0" err="1"/>
              <a:t>wordnet</a:t>
            </a:r>
            <a:r>
              <a:rPr lang="en-IN" dirty="0"/>
              <a:t> where in the root node will represent the Tamil word and edges with values as noun , verb , adverb will point to nodes with respective English translation.</a:t>
            </a:r>
          </a:p>
          <a:p>
            <a:r>
              <a:rPr lang="en-IN" dirty="0"/>
              <a:t>Neo4j is used to construct the </a:t>
            </a:r>
            <a:r>
              <a:rPr lang="en-IN" dirty="0" err="1"/>
              <a:t>wordnet</a:t>
            </a:r>
            <a:r>
              <a:rPr lang="en-IN" dirty="0"/>
              <a:t> graph.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7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08850" cy="792162"/>
          </a:xfrm>
        </p:spPr>
        <p:txBody>
          <a:bodyPr/>
          <a:lstStyle/>
          <a:p>
            <a:r>
              <a:rPr lang="en-IN" b="1" dirty="0"/>
              <a:t>Structure of the </a:t>
            </a:r>
            <a:r>
              <a:rPr lang="en-IN" b="1" dirty="0" err="1"/>
              <a:t>wordnet</a:t>
            </a:r>
            <a:endParaRPr lang="en-IN" b="1" dirty="0"/>
          </a:p>
        </p:txBody>
      </p:sp>
      <p:sp>
        <p:nvSpPr>
          <p:cNvPr id="91" name="Text Box 1"/>
          <p:cNvSpPr txBox="1">
            <a:spLocks noChangeArrowheads="1"/>
          </p:cNvSpPr>
          <p:nvPr/>
        </p:nvSpPr>
        <p:spPr bwMode="auto">
          <a:xfrm>
            <a:off x="381000" y="1066800"/>
            <a:ext cx="8594725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1pPr>
            <a:lvl2pPr marL="820738" indent="-182563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685800" indent="-182563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914400" indent="-182563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4pPr>
            <a:lvl5pPr marL="1143000" indent="-182563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5pPr>
            <a:lvl6pPr marL="16002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6pPr>
            <a:lvl7pPr marL="20574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7pPr>
            <a:lvl8pPr marL="25146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8pPr>
            <a:lvl9pPr marL="29718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ts val="700"/>
              </a:spcBef>
              <a:buClr>
                <a:srgbClr val="94C600"/>
              </a:buClr>
              <a:buSzPct val="80000"/>
              <a:buFont typeface="Wingdings 3" pitchFamily="16" charset="2"/>
              <a:buChar char=""/>
            </a:pPr>
            <a:endParaRPr lang="en-US" altLang="en-US" sz="2800" i="1">
              <a:latin typeface="Andalus" pitchFamily="16" charset="-78"/>
              <a:cs typeface="Andalus" pitchFamily="16" charset="-78"/>
            </a:endParaRPr>
          </a:p>
        </p:txBody>
      </p:sp>
      <p:sp>
        <p:nvSpPr>
          <p:cNvPr id="92" name="Text Box 2"/>
          <p:cNvSpPr txBox="1">
            <a:spLocks noChangeArrowheads="1"/>
          </p:cNvSpPr>
          <p:nvPr/>
        </p:nvSpPr>
        <p:spPr bwMode="auto">
          <a:xfrm>
            <a:off x="7589838" y="6481763"/>
            <a:ext cx="5032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1pPr>
            <a:lvl2pPr marL="501650" indent="-182563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685800" indent="-182563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914400" indent="-182563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charset="0"/>
              </a:defRPr>
            </a:lvl4pPr>
            <a:lvl5pPr marL="1143000" indent="-182563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charset="0"/>
              </a:defRPr>
            </a:lvl5pPr>
            <a:lvl6pPr marL="16002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charset="0"/>
              </a:defRPr>
            </a:lvl6pPr>
            <a:lvl7pPr marL="20574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charset="0"/>
              </a:defRPr>
            </a:lvl7pPr>
            <a:lvl8pPr marL="25146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charset="0"/>
              </a:defRPr>
            </a:lvl8pPr>
            <a:lvl9pPr marL="29718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DF5CA294-4506-4F4E-B344-400DFB66BE85}" type="slidenum">
              <a:rPr lang="en-US" altLang="en-US" sz="1200"/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  <p:sp>
        <p:nvSpPr>
          <p:cNvPr id="93" name="Oval 3"/>
          <p:cNvSpPr>
            <a:spLocks noChangeArrowheads="1"/>
          </p:cNvSpPr>
          <p:nvPr/>
        </p:nvSpPr>
        <p:spPr bwMode="auto">
          <a:xfrm>
            <a:off x="609600" y="3124200"/>
            <a:ext cx="914400" cy="8382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3797300" y="1295400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3962400" y="3200400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3962400" y="5165725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7" name="TextBox 5"/>
          <p:cNvSpPr txBox="1">
            <a:spLocks noChangeArrowheads="1"/>
          </p:cNvSpPr>
          <p:nvPr/>
        </p:nvSpPr>
        <p:spPr bwMode="auto">
          <a:xfrm>
            <a:off x="744538" y="3376613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ta-IN" altLang="en-US">
                <a:solidFill>
                  <a:schemeClr val="tx1"/>
                </a:solidFill>
              </a:rPr>
              <a:t>மதி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7696200" y="3465513"/>
            <a:ext cx="914400" cy="8382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9" name="TextBox 7"/>
          <p:cNvSpPr txBox="1">
            <a:spLocks noChangeArrowheads="1"/>
          </p:cNvSpPr>
          <p:nvPr/>
        </p:nvSpPr>
        <p:spPr bwMode="auto">
          <a:xfrm>
            <a:off x="7696200" y="3744913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ta-IN" altLang="en-US">
                <a:solidFill>
                  <a:schemeClr val="tx1"/>
                </a:solidFill>
              </a:rPr>
              <a:t>கோள்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0" name="Oval 14"/>
          <p:cNvSpPr>
            <a:spLocks noChangeArrowheads="1"/>
          </p:cNvSpPr>
          <p:nvPr/>
        </p:nvSpPr>
        <p:spPr bwMode="auto">
          <a:xfrm>
            <a:off x="7308850" y="1371600"/>
            <a:ext cx="914400" cy="8382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1" name="TextBox 6"/>
          <p:cNvSpPr txBox="1">
            <a:spLocks noChangeArrowheads="1"/>
          </p:cNvSpPr>
          <p:nvPr/>
        </p:nvSpPr>
        <p:spPr bwMode="auto">
          <a:xfrm>
            <a:off x="7315200" y="1568450"/>
            <a:ext cx="1230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ta-IN" altLang="en-US">
                <a:solidFill>
                  <a:schemeClr val="tx1"/>
                </a:solidFill>
              </a:rPr>
              <a:t>நிலவு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2" name="TextBox 15"/>
          <p:cNvSpPr txBox="1">
            <a:spLocks noChangeArrowheads="1"/>
          </p:cNvSpPr>
          <p:nvPr/>
        </p:nvSpPr>
        <p:spPr bwMode="auto">
          <a:xfrm>
            <a:off x="3933825" y="1563688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moon</a:t>
            </a:r>
          </a:p>
        </p:txBody>
      </p:sp>
      <p:sp>
        <p:nvSpPr>
          <p:cNvPr id="103" name="TextBox 16"/>
          <p:cNvSpPr txBox="1">
            <a:spLocks noChangeArrowheads="1"/>
          </p:cNvSpPr>
          <p:nvPr/>
        </p:nvSpPr>
        <p:spPr bwMode="auto">
          <a:xfrm>
            <a:off x="3962400" y="3473450"/>
            <a:ext cx="941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respect</a:t>
            </a:r>
          </a:p>
        </p:txBody>
      </p:sp>
      <p:sp>
        <p:nvSpPr>
          <p:cNvPr id="104" name="TextBox 17"/>
          <p:cNvSpPr txBox="1">
            <a:spLocks noChangeArrowheads="1"/>
          </p:cNvSpPr>
          <p:nvPr/>
        </p:nvSpPr>
        <p:spPr bwMode="auto">
          <a:xfrm>
            <a:off x="3933825" y="5438775"/>
            <a:ext cx="966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wisdom</a:t>
            </a:r>
          </a:p>
        </p:txBody>
      </p:sp>
      <p:cxnSp>
        <p:nvCxnSpPr>
          <p:cNvPr id="105" name="Straight Arrow Connector 11"/>
          <p:cNvCxnSpPr>
            <a:cxnSpLocks noChangeShapeType="1"/>
            <a:endCxn id="94" idx="3"/>
          </p:cNvCxnSpPr>
          <p:nvPr/>
        </p:nvCxnSpPr>
        <p:spPr bwMode="auto">
          <a:xfrm flipV="1">
            <a:off x="1524000" y="2076450"/>
            <a:ext cx="2408238" cy="146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TextBox 12"/>
          <p:cNvSpPr txBox="1">
            <a:spLocks noChangeArrowheads="1"/>
          </p:cNvSpPr>
          <p:nvPr/>
        </p:nvSpPr>
        <p:spPr bwMode="auto">
          <a:xfrm>
            <a:off x="2165350" y="2593975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noun</a:t>
            </a:r>
          </a:p>
        </p:txBody>
      </p:sp>
      <p:sp>
        <p:nvSpPr>
          <p:cNvPr id="107" name="Oval 106"/>
          <p:cNvSpPr/>
          <p:nvPr/>
        </p:nvSpPr>
        <p:spPr bwMode="auto">
          <a:xfrm>
            <a:off x="5562600" y="2286000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8" name="TextBox 22"/>
          <p:cNvSpPr txBox="1">
            <a:spLocks noChangeArrowheads="1"/>
          </p:cNvSpPr>
          <p:nvPr/>
        </p:nvSpPr>
        <p:spPr bwMode="auto">
          <a:xfrm>
            <a:off x="5638800" y="255746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planet</a:t>
            </a:r>
          </a:p>
        </p:txBody>
      </p:sp>
      <p:cxnSp>
        <p:nvCxnSpPr>
          <p:cNvPr id="109" name="Straight Arrow Connector 19"/>
          <p:cNvCxnSpPr>
            <a:cxnSpLocks noChangeShapeType="1"/>
            <a:stCxn id="93" idx="5"/>
          </p:cNvCxnSpPr>
          <p:nvPr/>
        </p:nvCxnSpPr>
        <p:spPr bwMode="auto">
          <a:xfrm>
            <a:off x="1390650" y="3840163"/>
            <a:ext cx="2571750" cy="1782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Straight Arrow Connector 23"/>
          <p:cNvCxnSpPr>
            <a:cxnSpLocks noChangeShapeType="1"/>
            <a:stCxn id="93" idx="6"/>
          </p:cNvCxnSpPr>
          <p:nvPr/>
        </p:nvCxnSpPr>
        <p:spPr bwMode="auto">
          <a:xfrm>
            <a:off x="1524000" y="3543300"/>
            <a:ext cx="2408238" cy="11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Straight Arrow Connector 27"/>
          <p:cNvCxnSpPr>
            <a:cxnSpLocks noChangeShapeType="1"/>
          </p:cNvCxnSpPr>
          <p:nvPr/>
        </p:nvCxnSpPr>
        <p:spPr bwMode="auto">
          <a:xfrm flipH="1" flipV="1">
            <a:off x="6451600" y="2927350"/>
            <a:ext cx="1200150" cy="1003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Straight Arrow Connector 29"/>
          <p:cNvCxnSpPr>
            <a:cxnSpLocks noChangeShapeType="1"/>
            <a:stCxn id="100" idx="2"/>
          </p:cNvCxnSpPr>
          <p:nvPr/>
        </p:nvCxnSpPr>
        <p:spPr bwMode="auto">
          <a:xfrm flipH="1" flipV="1">
            <a:off x="4711700" y="1747838"/>
            <a:ext cx="2597150" cy="42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TextBox 33"/>
          <p:cNvSpPr txBox="1">
            <a:spLocks noChangeArrowheads="1"/>
          </p:cNvSpPr>
          <p:nvPr/>
        </p:nvSpPr>
        <p:spPr bwMode="auto">
          <a:xfrm>
            <a:off x="2165350" y="45466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noun</a:t>
            </a:r>
          </a:p>
        </p:txBody>
      </p:sp>
      <p:sp>
        <p:nvSpPr>
          <p:cNvPr id="114" name="TextBox 34"/>
          <p:cNvSpPr txBox="1">
            <a:spLocks noChangeArrowheads="1"/>
          </p:cNvSpPr>
          <p:nvPr/>
        </p:nvSpPr>
        <p:spPr bwMode="auto">
          <a:xfrm>
            <a:off x="2379663" y="3565525"/>
            <a:ext cx="63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verb</a:t>
            </a:r>
          </a:p>
        </p:txBody>
      </p:sp>
      <p:sp>
        <p:nvSpPr>
          <p:cNvPr id="115" name="TextBox 35"/>
          <p:cNvSpPr txBox="1">
            <a:spLocks noChangeArrowheads="1"/>
          </p:cNvSpPr>
          <p:nvPr/>
        </p:nvSpPr>
        <p:spPr bwMode="auto">
          <a:xfrm>
            <a:off x="5422900" y="1287463"/>
            <a:ext cx="69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noun</a:t>
            </a:r>
          </a:p>
        </p:txBody>
      </p:sp>
      <p:sp>
        <p:nvSpPr>
          <p:cNvPr id="116" name="TextBox 36"/>
          <p:cNvSpPr txBox="1">
            <a:spLocks noChangeArrowheads="1"/>
          </p:cNvSpPr>
          <p:nvPr/>
        </p:nvSpPr>
        <p:spPr bwMode="auto">
          <a:xfrm>
            <a:off x="6953250" y="2963863"/>
            <a:ext cx="69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noun</a:t>
            </a:r>
          </a:p>
        </p:txBody>
      </p:sp>
      <p:cxnSp>
        <p:nvCxnSpPr>
          <p:cNvPr id="117" name="Straight Arrow Connector 30719"/>
          <p:cNvCxnSpPr>
            <a:cxnSpLocks noChangeShapeType="1"/>
            <a:stCxn id="107" idx="2"/>
            <a:endCxn id="94" idx="5"/>
          </p:cNvCxnSpPr>
          <p:nvPr/>
        </p:nvCxnSpPr>
        <p:spPr bwMode="auto">
          <a:xfrm flipH="1" flipV="1">
            <a:off x="4578350" y="2076450"/>
            <a:ext cx="984250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Box 39"/>
          <p:cNvSpPr txBox="1">
            <a:spLocks noChangeArrowheads="1"/>
          </p:cNvSpPr>
          <p:nvPr/>
        </p:nvSpPr>
        <p:spPr bwMode="auto">
          <a:xfrm>
            <a:off x="4365625" y="2209800"/>
            <a:ext cx="1120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hyponym</a:t>
            </a:r>
          </a:p>
        </p:txBody>
      </p:sp>
    </p:spTree>
    <p:extLst>
      <p:ext uri="{BB962C8B-B14F-4D97-AF65-F5344CB8AC3E}">
        <p14:creationId xmlns:p14="http://schemas.microsoft.com/office/powerpoint/2010/main" val="36374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Structure of the </a:t>
            </a:r>
            <a:r>
              <a:rPr lang="en-IN" b="1" dirty="0" err="1"/>
              <a:t>wordnet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Nodes </a:t>
            </a:r>
          </a:p>
          <a:p>
            <a:r>
              <a:rPr lang="en-IN" dirty="0"/>
              <a:t>Tamil word</a:t>
            </a:r>
          </a:p>
          <a:p>
            <a:r>
              <a:rPr lang="en-IN" dirty="0" smtClean="0"/>
              <a:t>English </a:t>
            </a:r>
            <a:r>
              <a:rPr lang="en-IN" dirty="0"/>
              <a:t>gloss</a:t>
            </a:r>
          </a:p>
          <a:p>
            <a:r>
              <a:rPr lang="en-IN" dirty="0"/>
              <a:t>Relations</a:t>
            </a:r>
          </a:p>
          <a:p>
            <a:r>
              <a:rPr lang="en-IN" dirty="0"/>
              <a:t>Verb  → connecting a </a:t>
            </a:r>
            <a:r>
              <a:rPr lang="en-IN" dirty="0" err="1"/>
              <a:t>tamil</a:t>
            </a:r>
            <a:r>
              <a:rPr lang="en-IN" dirty="0"/>
              <a:t> word with its verb gloss</a:t>
            </a:r>
          </a:p>
          <a:p>
            <a:r>
              <a:rPr lang="en-IN" dirty="0"/>
              <a:t>Noun → connecting a </a:t>
            </a:r>
            <a:r>
              <a:rPr lang="en-IN" dirty="0" err="1"/>
              <a:t>tamil</a:t>
            </a:r>
            <a:r>
              <a:rPr lang="en-IN" dirty="0"/>
              <a:t> word with its noun gloss</a:t>
            </a:r>
          </a:p>
          <a:p>
            <a:r>
              <a:rPr lang="en-IN" dirty="0"/>
              <a:t>Adjective → connecting a </a:t>
            </a:r>
            <a:r>
              <a:rPr lang="en-IN" dirty="0" err="1"/>
              <a:t>tamil</a:t>
            </a:r>
            <a:r>
              <a:rPr lang="en-IN" dirty="0"/>
              <a:t> word with its adjective gloss</a:t>
            </a:r>
          </a:p>
          <a:p>
            <a:r>
              <a:rPr lang="en-IN" dirty="0"/>
              <a:t>Adverb → connecting a </a:t>
            </a:r>
            <a:r>
              <a:rPr lang="en-IN" dirty="0" err="1"/>
              <a:t>tamil</a:t>
            </a:r>
            <a:r>
              <a:rPr lang="en-IN" dirty="0"/>
              <a:t> word with its adverb gloss</a:t>
            </a:r>
          </a:p>
          <a:p>
            <a:r>
              <a:rPr lang="en-IN" dirty="0"/>
              <a:t>Hyponyms , </a:t>
            </a:r>
            <a:r>
              <a:rPr lang="en-IN" dirty="0" err="1"/>
              <a:t>Hypernyms</a:t>
            </a:r>
            <a:r>
              <a:rPr lang="en-IN" dirty="0"/>
              <a:t> , </a:t>
            </a:r>
            <a:r>
              <a:rPr lang="en-IN" dirty="0" err="1"/>
              <a:t>Holonyms</a:t>
            </a:r>
            <a:r>
              <a:rPr lang="en-IN" dirty="0"/>
              <a:t> and Homonyms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2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UNL </a:t>
            </a:r>
            <a:r>
              <a:rPr lang="en-IN" b="1" dirty="0" err="1"/>
              <a:t>Enconversion</a:t>
            </a:r>
            <a:r>
              <a:rPr lang="en-IN" b="1" dirty="0"/>
              <a:t> and Subgraph Identification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696200" cy="533095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dirty="0"/>
              <a:t>The root word of each </a:t>
            </a:r>
            <a:r>
              <a:rPr lang="en-IN" dirty="0" err="1"/>
              <a:t>segemented</a:t>
            </a:r>
            <a:r>
              <a:rPr lang="en-IN" dirty="0"/>
              <a:t> word is modified in to a Universal Word</a:t>
            </a:r>
          </a:p>
          <a:p>
            <a:endParaRPr lang="en-IN" dirty="0"/>
          </a:p>
          <a:p>
            <a:r>
              <a:rPr lang="en-IN" dirty="0"/>
              <a:t>The tense suffix of the Segmented word is analysed to choose the tense attributes</a:t>
            </a:r>
          </a:p>
          <a:p>
            <a:endParaRPr lang="en-IN" dirty="0"/>
          </a:p>
          <a:p>
            <a:r>
              <a:rPr lang="en-IN" dirty="0"/>
              <a:t>Certain classifier words are used to determine other attributes </a:t>
            </a:r>
            <a:r>
              <a:rPr lang="en-IN" dirty="0" smtClean="0"/>
              <a:t>like</a:t>
            </a:r>
          </a:p>
          <a:p>
            <a:pPr marL="0" indent="0">
              <a:buNone/>
            </a:pPr>
            <a:endParaRPr lang="en-IN" dirty="0"/>
          </a:p>
          <a:p>
            <a:pPr lvl="1"/>
            <a:r>
              <a:rPr lang="en-IN" dirty="0"/>
              <a:t>@</a:t>
            </a:r>
            <a:r>
              <a:rPr lang="en-IN" dirty="0" err="1"/>
              <a:t>def</a:t>
            </a:r>
            <a:r>
              <a:rPr lang="en-IN" dirty="0"/>
              <a:t> – </a:t>
            </a:r>
            <a:r>
              <a:rPr lang="en-IN" dirty="0" err="1"/>
              <a:t>antha</a:t>
            </a:r>
            <a:r>
              <a:rPr lang="en-IN" dirty="0"/>
              <a:t> , </a:t>
            </a:r>
            <a:r>
              <a:rPr lang="en-IN" dirty="0" err="1"/>
              <a:t>intha</a:t>
            </a:r>
            <a:r>
              <a:rPr lang="en-IN" dirty="0"/>
              <a:t> , </a:t>
            </a:r>
            <a:r>
              <a:rPr lang="en-IN" dirty="0" err="1"/>
              <a:t>athu</a:t>
            </a:r>
            <a:r>
              <a:rPr lang="en-IN" dirty="0"/>
              <a:t> , </a:t>
            </a:r>
            <a:r>
              <a:rPr lang="en-IN" dirty="0" err="1"/>
              <a:t>ithu</a:t>
            </a:r>
            <a:endParaRPr lang="en-IN" dirty="0"/>
          </a:p>
          <a:p>
            <a:pPr lvl="1"/>
            <a:r>
              <a:rPr lang="en-IN" dirty="0"/>
              <a:t>@</a:t>
            </a:r>
            <a:r>
              <a:rPr lang="en-IN" dirty="0" err="1"/>
              <a:t>indef</a:t>
            </a:r>
            <a:r>
              <a:rPr lang="en-IN" dirty="0"/>
              <a:t> – </a:t>
            </a:r>
            <a:r>
              <a:rPr lang="en-IN" dirty="0" err="1"/>
              <a:t>oru</a:t>
            </a:r>
            <a:r>
              <a:rPr lang="en-IN" dirty="0"/>
              <a:t> , </a:t>
            </a:r>
            <a:r>
              <a:rPr lang="en-IN" dirty="0" err="1"/>
              <a:t>ondru</a:t>
            </a:r>
            <a:r>
              <a:rPr lang="en-IN" dirty="0"/>
              <a:t> , </a:t>
            </a:r>
            <a:r>
              <a:rPr lang="en-IN" dirty="0" err="1"/>
              <a:t>aega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@continue – </a:t>
            </a:r>
            <a:r>
              <a:rPr lang="en-IN" dirty="0" err="1"/>
              <a:t>kolkindra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@interrogation - ? ,  </a:t>
            </a:r>
            <a:r>
              <a:rPr lang="en-IN" dirty="0" err="1"/>
              <a:t>vanth‘aaya</a:t>
            </a:r>
            <a:r>
              <a:rPr lang="en-IN" dirty="0"/>
              <a:t>’ , </a:t>
            </a:r>
            <a:r>
              <a:rPr lang="en-IN" dirty="0" err="1"/>
              <a:t>sendr’aaya</a:t>
            </a:r>
            <a:r>
              <a:rPr lang="en-IN" dirty="0"/>
              <a:t>;</a:t>
            </a:r>
          </a:p>
          <a:p>
            <a:pPr lvl="1"/>
            <a:r>
              <a:rPr lang="en-IN" dirty="0"/>
              <a:t>@just – </a:t>
            </a:r>
            <a:r>
              <a:rPr lang="en-IN" dirty="0" err="1"/>
              <a:t>thatpothu</a:t>
            </a:r>
            <a:r>
              <a:rPr lang="en-IN" dirty="0"/>
              <a:t> , </a:t>
            </a:r>
            <a:r>
              <a:rPr lang="en-IN" dirty="0" err="1"/>
              <a:t>irpothu</a:t>
            </a:r>
            <a:endParaRPr lang="en-IN" dirty="0"/>
          </a:p>
          <a:p>
            <a:pPr lvl="1"/>
            <a:r>
              <a:rPr lang="en-IN" dirty="0"/>
              <a:t>@not  - </a:t>
            </a:r>
            <a:r>
              <a:rPr lang="en-IN" dirty="0" err="1"/>
              <a:t>alla</a:t>
            </a:r>
            <a:r>
              <a:rPr lang="en-IN" dirty="0"/>
              <a:t> , </a:t>
            </a:r>
            <a:r>
              <a:rPr lang="en-IN" dirty="0" err="1"/>
              <a:t>il</a:t>
            </a:r>
            <a:r>
              <a:rPr lang="en-IN" dirty="0"/>
              <a:t> , </a:t>
            </a:r>
            <a:r>
              <a:rPr lang="en-IN" dirty="0" err="1"/>
              <a:t>illai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5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UNL </a:t>
            </a:r>
            <a:r>
              <a:rPr lang="en-IN" b="1" dirty="0" err="1"/>
              <a:t>Enconversion</a:t>
            </a:r>
            <a:r>
              <a:rPr lang="en-IN" b="1" dirty="0"/>
              <a:t> and Subgraph Identification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01000" cy="5483352"/>
          </a:xfrm>
        </p:spPr>
        <p:txBody>
          <a:bodyPr>
            <a:normAutofit/>
          </a:bodyPr>
          <a:lstStyle/>
          <a:p>
            <a:endParaRPr lang="en-IN" dirty="0"/>
          </a:p>
          <a:p>
            <a:pPr lvl="1"/>
            <a:r>
              <a:rPr lang="en-IN" dirty="0" smtClean="0"/>
              <a:t>@</a:t>
            </a:r>
            <a:r>
              <a:rPr lang="en-IN" dirty="0"/>
              <a:t>exclamation - !</a:t>
            </a:r>
          </a:p>
          <a:p>
            <a:pPr lvl="1"/>
            <a:r>
              <a:rPr lang="en-IN" dirty="0"/>
              <a:t>@polite – </a:t>
            </a:r>
            <a:r>
              <a:rPr lang="en-IN" dirty="0" err="1"/>
              <a:t>thayavu</a:t>
            </a:r>
            <a:endParaRPr lang="en-IN" dirty="0"/>
          </a:p>
          <a:p>
            <a:pPr lvl="1"/>
            <a:r>
              <a:rPr lang="en-IN" dirty="0"/>
              <a:t>@ability – </a:t>
            </a:r>
            <a:r>
              <a:rPr lang="en-IN" dirty="0" err="1"/>
              <a:t>iyalum</a:t>
            </a:r>
            <a:r>
              <a:rPr lang="en-IN" dirty="0"/>
              <a:t> , </a:t>
            </a:r>
            <a:r>
              <a:rPr lang="en-IN" dirty="0" err="1"/>
              <a:t>mudium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@sufficient  - </a:t>
            </a:r>
            <a:r>
              <a:rPr lang="en-IN" dirty="0" err="1"/>
              <a:t>mattume</a:t>
            </a:r>
            <a:endParaRPr lang="en-IN" dirty="0"/>
          </a:p>
          <a:p>
            <a:endParaRPr lang="en-IN" dirty="0"/>
          </a:p>
          <a:p>
            <a:r>
              <a:rPr lang="en-IN" dirty="0"/>
              <a:t>After identifying the possible attributes , two passes are used to find relations between </a:t>
            </a:r>
            <a:r>
              <a:rPr lang="en-IN" dirty="0" err="1"/>
              <a:t>Uws</a:t>
            </a:r>
            <a:endParaRPr lang="en-IN" dirty="0"/>
          </a:p>
          <a:p>
            <a:r>
              <a:rPr lang="en-IN" dirty="0"/>
              <a:t>The first pass is based on explicit verb ending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 . </a:t>
            </a:r>
            <a:r>
              <a:rPr lang="en-IN" dirty="0" err="1"/>
              <a:t>Avan</a:t>
            </a:r>
            <a:r>
              <a:rPr lang="en-IN" dirty="0"/>
              <a:t> </a:t>
            </a:r>
            <a:r>
              <a:rPr lang="en-IN" dirty="0" err="1"/>
              <a:t>puthagath’ai</a:t>
            </a:r>
            <a:r>
              <a:rPr lang="en-IN" dirty="0"/>
              <a:t>’ </a:t>
            </a:r>
            <a:r>
              <a:rPr lang="en-IN" dirty="0" err="1"/>
              <a:t>padithaan</a:t>
            </a:r>
            <a:endParaRPr lang="en-IN" dirty="0"/>
          </a:p>
          <a:p>
            <a:pPr lvl="1"/>
            <a:r>
              <a:rPr lang="en-IN" dirty="0"/>
              <a:t>Tamil nouns are modified by the seven – ‘</a:t>
            </a:r>
            <a:r>
              <a:rPr lang="en-IN" dirty="0" err="1"/>
              <a:t>ai</a:t>
            </a:r>
            <a:r>
              <a:rPr lang="en-IN" dirty="0"/>
              <a:t>’ , ‘</a:t>
            </a:r>
            <a:r>
              <a:rPr lang="en-IN" dirty="0" err="1"/>
              <a:t>aal</a:t>
            </a:r>
            <a:r>
              <a:rPr lang="en-IN" dirty="0"/>
              <a:t>’ , ‘</a:t>
            </a:r>
            <a:r>
              <a:rPr lang="en-IN" dirty="0" err="1"/>
              <a:t>ku</a:t>
            </a:r>
            <a:r>
              <a:rPr lang="en-IN" dirty="0"/>
              <a:t>’ , ‘in’ , ‘</a:t>
            </a:r>
            <a:r>
              <a:rPr lang="en-IN" dirty="0" err="1"/>
              <a:t>athu</a:t>
            </a:r>
            <a:r>
              <a:rPr lang="en-IN" dirty="0"/>
              <a:t>’ , ‘</a:t>
            </a:r>
            <a:r>
              <a:rPr lang="en-IN" dirty="0" err="1"/>
              <a:t>kan</a:t>
            </a:r>
            <a:r>
              <a:rPr lang="en-IN" dirty="0"/>
              <a:t>’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1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UNL </a:t>
            </a:r>
            <a:r>
              <a:rPr lang="en-IN" b="1" dirty="0" err="1"/>
              <a:t>Enconversion</a:t>
            </a:r>
            <a:r>
              <a:rPr lang="en-IN" b="1" dirty="0"/>
              <a:t> and Subgraph Identification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IN" dirty="0" smtClean="0"/>
              <a:t>Each </a:t>
            </a:r>
            <a:r>
              <a:rPr lang="en-IN" dirty="0"/>
              <a:t>of these suffixes denote one or more relationships </a:t>
            </a:r>
            <a:r>
              <a:rPr lang="en-IN" dirty="0" err="1"/>
              <a:t>eg</a:t>
            </a:r>
            <a:r>
              <a:rPr lang="en-IN" dirty="0"/>
              <a:t>.</a:t>
            </a:r>
          </a:p>
          <a:p>
            <a:pPr lvl="1"/>
            <a:r>
              <a:rPr lang="en-IN" sz="2400" dirty="0" err="1"/>
              <a:t>Avan</a:t>
            </a:r>
            <a:r>
              <a:rPr lang="en-IN" sz="2400" dirty="0"/>
              <a:t> </a:t>
            </a:r>
            <a:r>
              <a:rPr lang="en-IN" sz="2400" dirty="0" err="1"/>
              <a:t>kadai’ku</a:t>
            </a:r>
            <a:r>
              <a:rPr lang="en-IN" sz="2400" dirty="0"/>
              <a:t>’ </a:t>
            </a:r>
            <a:r>
              <a:rPr lang="en-IN" sz="2400" dirty="0" err="1"/>
              <a:t>senraan</a:t>
            </a:r>
            <a:endParaRPr lang="en-IN" sz="2400" dirty="0"/>
          </a:p>
          <a:p>
            <a:pPr lvl="2"/>
            <a:r>
              <a:rPr lang="en-IN" sz="2400" dirty="0"/>
              <a:t>Here ‘</a:t>
            </a:r>
            <a:r>
              <a:rPr lang="en-IN" sz="2400" dirty="0" err="1"/>
              <a:t>ku</a:t>
            </a:r>
            <a:r>
              <a:rPr lang="en-IN" sz="2400" dirty="0"/>
              <a:t>’ denotes ‘</a:t>
            </a:r>
            <a:r>
              <a:rPr lang="en-IN" sz="2400" dirty="0" err="1"/>
              <a:t>gol</a:t>
            </a:r>
            <a:r>
              <a:rPr lang="en-IN" sz="2400" dirty="0"/>
              <a:t>’ – final place </a:t>
            </a:r>
            <a:r>
              <a:rPr lang="en-IN" sz="2400" dirty="0" smtClean="0"/>
              <a:t>relation</a:t>
            </a:r>
            <a:endParaRPr lang="en-IN" sz="2400" dirty="0"/>
          </a:p>
          <a:p>
            <a:pPr lvl="1"/>
            <a:r>
              <a:rPr lang="en-IN" sz="2400" dirty="0" err="1"/>
              <a:t>Avan</a:t>
            </a:r>
            <a:r>
              <a:rPr lang="en-IN" sz="2400" dirty="0"/>
              <a:t> </a:t>
            </a:r>
            <a:r>
              <a:rPr lang="en-IN" sz="2400" dirty="0" err="1"/>
              <a:t>puthagathai</a:t>
            </a:r>
            <a:r>
              <a:rPr lang="en-IN" sz="2400" dirty="0"/>
              <a:t> </a:t>
            </a:r>
            <a:r>
              <a:rPr lang="en-IN" sz="2400" dirty="0" err="1"/>
              <a:t>padithaan</a:t>
            </a:r>
            <a:endParaRPr lang="en-IN" sz="2400" dirty="0"/>
          </a:p>
          <a:p>
            <a:pPr lvl="2"/>
            <a:r>
              <a:rPr lang="en-IN" sz="2400" dirty="0"/>
              <a:t>Here ‘</a:t>
            </a:r>
            <a:r>
              <a:rPr lang="en-IN" sz="2400" dirty="0" err="1"/>
              <a:t>ai</a:t>
            </a:r>
            <a:r>
              <a:rPr lang="en-IN" sz="2400" dirty="0"/>
              <a:t>’ makes the previous subject </a:t>
            </a:r>
            <a:r>
              <a:rPr lang="en-IN" sz="2400" dirty="0" err="1"/>
              <a:t>avan</a:t>
            </a:r>
            <a:r>
              <a:rPr lang="en-IN" sz="2400" dirty="0"/>
              <a:t> the agent – </a:t>
            </a:r>
            <a:r>
              <a:rPr lang="en-IN" sz="2400" dirty="0" err="1" smtClean="0"/>
              <a:t>agt</a:t>
            </a:r>
            <a:endParaRPr lang="en-IN" sz="2400" dirty="0"/>
          </a:p>
          <a:p>
            <a:r>
              <a:rPr lang="en-IN" dirty="0"/>
              <a:t>The second pass is for hidden suffix verbs</a:t>
            </a:r>
          </a:p>
          <a:p>
            <a:pPr lvl="1"/>
            <a:r>
              <a:rPr lang="en-IN" sz="2400" dirty="0" err="1"/>
              <a:t>Avan</a:t>
            </a:r>
            <a:r>
              <a:rPr lang="en-IN" sz="2400" dirty="0"/>
              <a:t> </a:t>
            </a:r>
            <a:r>
              <a:rPr lang="en-IN" sz="2400" dirty="0" err="1"/>
              <a:t>puthagam</a:t>
            </a:r>
            <a:r>
              <a:rPr lang="en-IN" sz="2400" dirty="0"/>
              <a:t> </a:t>
            </a:r>
            <a:r>
              <a:rPr lang="en-IN" sz="2400" dirty="0" err="1"/>
              <a:t>padithaan</a:t>
            </a:r>
            <a:endParaRPr lang="en-IN" sz="2400" dirty="0"/>
          </a:p>
          <a:p>
            <a:pPr lvl="2"/>
            <a:r>
              <a:rPr lang="en-IN" sz="2400" dirty="0"/>
              <a:t>Here there is no noun suffixes shown </a:t>
            </a:r>
            <a:r>
              <a:rPr lang="en-IN" sz="2400" dirty="0" smtClean="0"/>
              <a:t>explicitly </a:t>
            </a:r>
            <a:r>
              <a:rPr lang="en-IN" sz="2400" dirty="0"/>
              <a:t>. In these cases the trigram approach is used to resolve the relation type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29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UNL </a:t>
            </a:r>
            <a:r>
              <a:rPr lang="en-IN" b="1" dirty="0" err="1"/>
              <a:t>Enconversion</a:t>
            </a:r>
            <a:r>
              <a:rPr lang="en-IN" b="1" dirty="0"/>
              <a:t> and Subgraph Identification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178552"/>
          </a:xfrm>
        </p:spPr>
        <p:txBody>
          <a:bodyPr>
            <a:noAutofit/>
          </a:bodyPr>
          <a:lstStyle/>
          <a:p>
            <a:r>
              <a:rPr lang="en-IN" dirty="0" smtClean="0"/>
              <a:t>Then </a:t>
            </a:r>
            <a:r>
              <a:rPr lang="en-IN" dirty="0"/>
              <a:t>the </a:t>
            </a:r>
            <a:r>
              <a:rPr lang="en-IN" dirty="0" err="1"/>
              <a:t>HyperNodes</a:t>
            </a:r>
            <a:r>
              <a:rPr lang="en-IN" dirty="0"/>
              <a:t> in the sentence are identified based on explicit prefixes.</a:t>
            </a:r>
          </a:p>
          <a:p>
            <a:pPr lvl="1"/>
            <a:r>
              <a:rPr lang="en-IN" sz="2400" dirty="0" err="1"/>
              <a:t>Eg</a:t>
            </a:r>
            <a:r>
              <a:rPr lang="en-IN" sz="2400" dirty="0"/>
              <a:t>. Naan &lt;&lt; </a:t>
            </a:r>
            <a:r>
              <a:rPr lang="en-IN" sz="2400" dirty="0" err="1"/>
              <a:t>puthi’ya</a:t>
            </a:r>
            <a:r>
              <a:rPr lang="en-IN" sz="2400" dirty="0"/>
              <a:t>’ </a:t>
            </a:r>
            <a:r>
              <a:rPr lang="en-IN" sz="2400" dirty="0" err="1"/>
              <a:t>puthagam</a:t>
            </a:r>
            <a:r>
              <a:rPr lang="en-IN" sz="2400" dirty="0"/>
              <a:t> &gt;&gt; </a:t>
            </a:r>
            <a:r>
              <a:rPr lang="en-IN" sz="2400" dirty="0" err="1"/>
              <a:t>ondrai</a:t>
            </a:r>
            <a:r>
              <a:rPr lang="en-IN" sz="2400" dirty="0"/>
              <a:t> </a:t>
            </a:r>
            <a:r>
              <a:rPr lang="en-IN" sz="2400" dirty="0" err="1"/>
              <a:t>vaanginen</a:t>
            </a:r>
            <a:endParaRPr lang="en-IN" sz="2400" dirty="0"/>
          </a:p>
          <a:p>
            <a:endParaRPr lang="en-IN" dirty="0"/>
          </a:p>
          <a:p>
            <a:r>
              <a:rPr lang="en-IN" dirty="0"/>
              <a:t>The UNL graph will now consist of UWs with </a:t>
            </a:r>
            <a:r>
              <a:rPr lang="en-IN" dirty="0" err="1"/>
              <a:t>tamil</a:t>
            </a:r>
            <a:r>
              <a:rPr lang="en-IN" dirty="0"/>
              <a:t> root words</a:t>
            </a:r>
          </a:p>
          <a:p>
            <a:endParaRPr lang="en-IN" dirty="0"/>
          </a:p>
          <a:p>
            <a:r>
              <a:rPr lang="en-IN" dirty="0"/>
              <a:t>Based on the POS these </a:t>
            </a:r>
            <a:r>
              <a:rPr lang="en-IN" dirty="0" err="1"/>
              <a:t>Uws</a:t>
            </a:r>
            <a:r>
              <a:rPr lang="en-IN" dirty="0"/>
              <a:t> correspond to , the </a:t>
            </a:r>
            <a:r>
              <a:rPr lang="en-IN" dirty="0" err="1"/>
              <a:t>english</a:t>
            </a:r>
            <a:r>
              <a:rPr lang="en-IN" dirty="0"/>
              <a:t> equivalent of these words are fetched from the  </a:t>
            </a:r>
            <a:r>
              <a:rPr lang="en-IN" dirty="0" err="1"/>
              <a:t>wordnet</a:t>
            </a:r>
            <a:r>
              <a:rPr lang="en-IN" dirty="0"/>
              <a:t>.</a:t>
            </a:r>
          </a:p>
          <a:p>
            <a:pPr marL="731520" lvl="2" indent="0">
              <a:buNone/>
            </a:pPr>
            <a:r>
              <a:rPr lang="en-IN" sz="2400" dirty="0" err="1" smtClean="0"/>
              <a:t>Eg</a:t>
            </a:r>
            <a:r>
              <a:rPr lang="en-IN" sz="2400" dirty="0" smtClean="0"/>
              <a:t> </a:t>
            </a:r>
            <a:r>
              <a:rPr lang="en-IN" sz="2400" dirty="0"/>
              <a:t>. </a:t>
            </a:r>
            <a:r>
              <a:rPr lang="en-IN" sz="2400" dirty="0" err="1"/>
              <a:t>Aadu</a:t>
            </a:r>
            <a:r>
              <a:rPr lang="en-IN" sz="2400" dirty="0"/>
              <a:t> , noun  -&gt; goat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Aadu</a:t>
            </a:r>
            <a:r>
              <a:rPr lang="en-IN" dirty="0" smtClean="0"/>
              <a:t> </a:t>
            </a:r>
            <a:r>
              <a:rPr lang="en-IN" dirty="0"/>
              <a:t>, verb     -&gt; dance</a:t>
            </a:r>
          </a:p>
          <a:p>
            <a:pPr marL="0" indent="0">
              <a:buNone/>
            </a:pPr>
            <a:r>
              <a:rPr lang="en-IN" dirty="0"/>
              <a:t>			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8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Translation and its need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Expressing the sense of words or text in another language is translation.</a:t>
            </a:r>
          </a:p>
          <a:p>
            <a:endParaRPr lang="en-IN" dirty="0"/>
          </a:p>
          <a:p>
            <a:r>
              <a:rPr lang="en-IN" dirty="0"/>
              <a:t>6500 spoken languages have been recognized till date. In order to lift the cross-cultural barrier caused by the absence of a universally spoken language (English is spoken by </a:t>
            </a:r>
            <a:r>
              <a:rPr lang="en-IN" dirty="0" err="1"/>
              <a:t>appr</a:t>
            </a:r>
            <a:r>
              <a:rPr lang="en-IN" dirty="0"/>
              <a:t>. 20%  of the world population), translation is essential.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06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UNL </a:t>
            </a:r>
            <a:r>
              <a:rPr lang="en-IN" b="1" dirty="0" err="1"/>
              <a:t>Enconversion</a:t>
            </a:r>
            <a:r>
              <a:rPr lang="en-IN" b="1" dirty="0"/>
              <a:t> and Subgraph Identification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772400" cy="5330952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Input </a:t>
            </a:r>
          </a:p>
          <a:p>
            <a:r>
              <a:rPr lang="en-IN" dirty="0"/>
              <a:t>Tamil Sentence</a:t>
            </a:r>
          </a:p>
          <a:p>
            <a:pPr marL="0" indent="0">
              <a:buNone/>
            </a:pPr>
            <a:r>
              <a:rPr lang="en-IN" dirty="0"/>
              <a:t>	       </a:t>
            </a:r>
            <a:r>
              <a:rPr lang="en-IN" dirty="0" err="1"/>
              <a:t>eg</a:t>
            </a:r>
            <a:r>
              <a:rPr lang="en-IN" dirty="0"/>
              <a:t>.  </a:t>
            </a:r>
            <a:r>
              <a:rPr lang="ta-IN" dirty="0"/>
              <a:t>புத்தகத்தை படித்தான் அவன்</a:t>
            </a:r>
          </a:p>
          <a:p>
            <a:endParaRPr lang="ta-IN" dirty="0"/>
          </a:p>
          <a:p>
            <a:r>
              <a:rPr lang="en-IN" dirty="0"/>
              <a:t>Output</a:t>
            </a:r>
          </a:p>
          <a:p>
            <a:r>
              <a:rPr lang="en-IN" dirty="0"/>
              <a:t>UNL expression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Eg</a:t>
            </a:r>
            <a:r>
              <a:rPr lang="en-IN" dirty="0"/>
              <a:t>. [UNL]</a:t>
            </a:r>
          </a:p>
          <a:p>
            <a:pPr marL="0" indent="0">
              <a:buNone/>
            </a:pPr>
            <a:r>
              <a:rPr lang="en-IN" dirty="0"/>
              <a:t>	[W]</a:t>
            </a:r>
          </a:p>
          <a:p>
            <a:pPr marL="0" indent="0">
              <a:buNone/>
            </a:pPr>
            <a:r>
              <a:rPr lang="en-IN" dirty="0"/>
              <a:t>	He @masculine</a:t>
            </a:r>
          </a:p>
          <a:p>
            <a:pPr marL="0" indent="0">
              <a:buNone/>
            </a:pPr>
            <a:r>
              <a:rPr lang="en-IN" dirty="0"/>
              <a:t>	book</a:t>
            </a:r>
          </a:p>
          <a:p>
            <a:pPr marL="0" indent="0">
              <a:buNone/>
            </a:pPr>
            <a:r>
              <a:rPr lang="en-IN" dirty="0"/>
              <a:t>	read @entry @present</a:t>
            </a:r>
          </a:p>
          <a:p>
            <a:pPr marL="0" indent="0">
              <a:buNone/>
            </a:pPr>
            <a:r>
              <a:rPr lang="en-IN" dirty="0"/>
              <a:t>	[\W]</a:t>
            </a:r>
          </a:p>
          <a:p>
            <a:pPr marL="0" indent="0">
              <a:buNone/>
            </a:pPr>
            <a:r>
              <a:rPr lang="en-IN" dirty="0"/>
              <a:t>	2 </a:t>
            </a:r>
            <a:r>
              <a:rPr lang="en-IN" dirty="0" err="1"/>
              <a:t>agt</a:t>
            </a:r>
            <a:r>
              <a:rPr lang="en-IN" dirty="0"/>
              <a:t> 0</a:t>
            </a:r>
          </a:p>
          <a:p>
            <a:pPr marL="0" indent="0">
              <a:buNone/>
            </a:pPr>
            <a:r>
              <a:rPr lang="en-IN" dirty="0"/>
              <a:t>	2 </a:t>
            </a:r>
            <a:r>
              <a:rPr lang="en-IN" dirty="0" err="1"/>
              <a:t>obj</a:t>
            </a:r>
            <a:r>
              <a:rPr lang="en-IN" dirty="0"/>
              <a:t> 1</a:t>
            </a:r>
          </a:p>
          <a:p>
            <a:pPr marL="0" indent="0">
              <a:buNone/>
            </a:pPr>
            <a:r>
              <a:rPr lang="en-IN" dirty="0"/>
              <a:t>	[\UNL]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2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Pseudo code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772400" cy="5559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UW ← Universal Word</a:t>
            </a:r>
          </a:p>
          <a:p>
            <a:pPr marL="0" indent="0">
              <a:buNone/>
            </a:pPr>
            <a:r>
              <a:rPr lang="en-IN" sz="2000" dirty="0"/>
              <a:t>UNL ← Universal Networking Language</a:t>
            </a:r>
          </a:p>
          <a:p>
            <a:pPr marL="0" indent="0">
              <a:buNone/>
            </a:pPr>
            <a:r>
              <a:rPr lang="en-IN" sz="2000" dirty="0"/>
              <a:t>HN ← Hyper Node</a:t>
            </a:r>
          </a:p>
          <a:p>
            <a:pPr marL="0" indent="0">
              <a:buNone/>
            </a:pPr>
            <a:r>
              <a:rPr lang="en-IN" sz="2000" dirty="0" err="1"/>
              <a:t>Rel</a:t>
            </a:r>
            <a:r>
              <a:rPr lang="en-IN" sz="2000" dirty="0"/>
              <a:t> ← UNL Relations 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Enconvert</a:t>
            </a:r>
            <a:r>
              <a:rPr lang="en-IN" sz="2000" dirty="0"/>
              <a:t> ( </a:t>
            </a:r>
            <a:r>
              <a:rPr lang="en-IN" sz="2000" dirty="0" err="1"/>
              <a:t>Seg</a:t>
            </a:r>
            <a:r>
              <a:rPr lang="en-IN" sz="2000" dirty="0"/>
              <a:t>[] ){</a:t>
            </a:r>
          </a:p>
          <a:p>
            <a:pPr marL="365760" lvl="1" indent="0">
              <a:buNone/>
            </a:pPr>
            <a:r>
              <a:rPr lang="en-IN" sz="2000" dirty="0"/>
              <a:t>For each S</a:t>
            </a:r>
            <a:r>
              <a:rPr lang="en-IN" sz="2000" b="1" baseline="-25000" dirty="0"/>
              <a:t>i</a:t>
            </a:r>
            <a:r>
              <a:rPr lang="en-IN" sz="2000" dirty="0"/>
              <a:t>  in  </a:t>
            </a:r>
            <a:r>
              <a:rPr lang="en-IN" sz="2000" dirty="0" err="1" smtClean="0"/>
              <a:t>Seg</a:t>
            </a:r>
            <a:r>
              <a:rPr lang="en-IN" sz="2000" dirty="0" smtClean="0"/>
              <a:t>[</a:t>
            </a:r>
            <a:r>
              <a:rPr lang="en-IN" sz="2000" dirty="0" err="1" smtClean="0"/>
              <a:t>i</a:t>
            </a:r>
            <a:r>
              <a:rPr lang="en-IN" sz="2000" dirty="0" smtClean="0"/>
              <a:t>]</a:t>
            </a:r>
          </a:p>
          <a:p>
            <a:pPr marL="731520" lvl="2" indent="0">
              <a:buNone/>
            </a:pPr>
            <a:r>
              <a:rPr lang="en-IN" sz="2000" dirty="0" smtClean="0"/>
              <a:t>UW[</a:t>
            </a:r>
            <a:r>
              <a:rPr lang="en-IN" sz="2000" dirty="0" err="1" smtClean="0"/>
              <a:t>i</a:t>
            </a:r>
            <a:r>
              <a:rPr lang="en-IN" sz="2000" dirty="0"/>
              <a:t>] = root [S</a:t>
            </a:r>
            <a:r>
              <a:rPr lang="en-IN" sz="2000" b="1" baseline="-25000" dirty="0"/>
              <a:t>i</a:t>
            </a:r>
            <a:r>
              <a:rPr lang="en-IN" sz="2000" dirty="0"/>
              <a:t>]</a:t>
            </a:r>
          </a:p>
          <a:p>
            <a:pPr marL="731520" lvl="2" indent="0">
              <a:buNone/>
            </a:pPr>
            <a:r>
              <a:rPr lang="en-IN" sz="2000" dirty="0"/>
              <a:t>attributes[</a:t>
            </a:r>
            <a:r>
              <a:rPr lang="en-IN" sz="2000" dirty="0" err="1"/>
              <a:t>i</a:t>
            </a:r>
            <a:r>
              <a:rPr lang="en-IN" sz="2000" dirty="0"/>
              <a:t>] = </a:t>
            </a:r>
            <a:r>
              <a:rPr lang="en-IN" sz="2000" dirty="0" err="1"/>
              <a:t>Suffix_Analysis</a:t>
            </a:r>
            <a:r>
              <a:rPr lang="en-IN" sz="2000" dirty="0"/>
              <a:t> ( S</a:t>
            </a:r>
            <a:r>
              <a:rPr lang="en-IN" sz="2000" b="1" baseline="-25000" dirty="0"/>
              <a:t>i</a:t>
            </a:r>
            <a:r>
              <a:rPr lang="en-IN" sz="2000" dirty="0"/>
              <a:t> ) + </a:t>
            </a:r>
            <a:r>
              <a:rPr lang="en-IN" sz="2000" dirty="0" err="1"/>
              <a:t>Word_Analysis</a:t>
            </a:r>
            <a:r>
              <a:rPr lang="en-IN" sz="2000" dirty="0"/>
              <a:t>( S</a:t>
            </a:r>
            <a:r>
              <a:rPr lang="en-IN" sz="2000" b="1" baseline="-25000" dirty="0"/>
              <a:t>i</a:t>
            </a:r>
            <a:r>
              <a:rPr lang="en-IN" sz="2000" dirty="0"/>
              <a:t>)</a:t>
            </a:r>
          </a:p>
          <a:p>
            <a:pPr marL="365760" lvl="1" indent="0">
              <a:buNone/>
            </a:pPr>
            <a:r>
              <a:rPr lang="en-IN" sz="2000" dirty="0"/>
              <a:t>For each UW[</a:t>
            </a:r>
            <a:r>
              <a:rPr lang="en-IN" sz="2000" dirty="0" err="1"/>
              <a:t>i</a:t>
            </a:r>
            <a:r>
              <a:rPr lang="en-IN" sz="2000" dirty="0"/>
              <a:t>],S[</a:t>
            </a:r>
            <a:r>
              <a:rPr lang="en-IN" sz="2000" dirty="0" err="1"/>
              <a:t>i</a:t>
            </a:r>
            <a:r>
              <a:rPr lang="en-IN" sz="2000" dirty="0"/>
              <a:t>] in </a:t>
            </a:r>
            <a:r>
              <a:rPr lang="en-IN" sz="2000" dirty="0" err="1"/>
              <a:t>UW,Seg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rel</a:t>
            </a:r>
            <a:r>
              <a:rPr lang="en-IN" sz="2000" dirty="0" smtClean="0"/>
              <a:t> 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 , i+1, k] = </a:t>
            </a:r>
            <a:r>
              <a:rPr lang="en-IN" sz="2000" dirty="0" err="1"/>
              <a:t>Suffix_analysis</a:t>
            </a:r>
            <a:r>
              <a:rPr lang="en-IN" sz="2000" dirty="0"/>
              <a:t> ( S</a:t>
            </a:r>
            <a:r>
              <a:rPr lang="en-IN" sz="2000" b="1" baseline="-25000" dirty="0"/>
              <a:t>i</a:t>
            </a:r>
            <a:r>
              <a:rPr lang="en-IN" sz="2000" dirty="0"/>
              <a:t> , S</a:t>
            </a:r>
            <a:r>
              <a:rPr lang="en-IN" sz="2000" b="1" baseline="-25000" dirty="0"/>
              <a:t>i + 1</a:t>
            </a:r>
            <a:r>
              <a:rPr lang="en-IN" sz="2000" dirty="0"/>
              <a:t> ) + </a:t>
            </a:r>
            <a:r>
              <a:rPr lang="en-IN" sz="2000" dirty="0" smtClean="0"/>
              <a:t>	</a:t>
            </a:r>
            <a:r>
              <a:rPr lang="en-IN" sz="2000" dirty="0" err="1" smtClean="0"/>
              <a:t>Domain_analysis</a:t>
            </a:r>
            <a:r>
              <a:rPr lang="en-IN" sz="2000" dirty="0" smtClean="0"/>
              <a:t> </a:t>
            </a:r>
            <a:r>
              <a:rPr lang="en-IN" sz="2000" dirty="0"/>
              <a:t>( root [ S</a:t>
            </a:r>
            <a:r>
              <a:rPr lang="en-IN" sz="2000" b="1" baseline="-25000" dirty="0"/>
              <a:t>i</a:t>
            </a:r>
            <a:r>
              <a:rPr lang="en-IN" sz="2000" dirty="0"/>
              <a:t> ])</a:t>
            </a:r>
          </a:p>
          <a:p>
            <a:pPr marL="0" indent="0">
              <a:buNone/>
            </a:pPr>
            <a:r>
              <a:rPr lang="en-IN" sz="2000" dirty="0" smtClean="0"/>
              <a:t>	HN[j</a:t>
            </a:r>
            <a:r>
              <a:rPr lang="en-IN" sz="2000" dirty="0"/>
              <a:t>] = </a:t>
            </a:r>
            <a:r>
              <a:rPr lang="en-IN" sz="2000" dirty="0" err="1"/>
              <a:t>Suffix_analysis</a:t>
            </a:r>
            <a:r>
              <a:rPr lang="en-IN" sz="2000" dirty="0"/>
              <a:t> </a:t>
            </a:r>
            <a:r>
              <a:rPr lang="en-IN" sz="2000" dirty="0" smtClean="0"/>
              <a:t>(</a:t>
            </a:r>
            <a:r>
              <a:rPr lang="en-IN" sz="2000" dirty="0"/>
              <a:t>S</a:t>
            </a:r>
            <a:r>
              <a:rPr lang="en-IN" sz="2000" b="1" baseline="-25000" dirty="0"/>
              <a:t>i</a:t>
            </a:r>
            <a:r>
              <a:rPr lang="en-IN" sz="2000" dirty="0"/>
              <a:t> , S</a:t>
            </a:r>
            <a:r>
              <a:rPr lang="en-IN" sz="2000" b="1" baseline="-25000" dirty="0"/>
              <a:t>i + 1</a:t>
            </a:r>
            <a:r>
              <a:rPr lang="en-IN" sz="2000" dirty="0" smtClean="0"/>
              <a:t>) 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	K</a:t>
            </a:r>
            <a:r>
              <a:rPr lang="en-IN" sz="2000" dirty="0"/>
              <a:t>++;  j++;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UNL </a:t>
            </a:r>
            <a:r>
              <a:rPr lang="en-IN" sz="2000" dirty="0"/>
              <a:t>= UW + HN + </a:t>
            </a:r>
            <a:r>
              <a:rPr lang="en-IN" sz="2000" dirty="0" err="1"/>
              <a:t>Rel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82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UNL </a:t>
            </a:r>
            <a:r>
              <a:rPr lang="en-IN" dirty="0" err="1"/>
              <a:t>DeConversion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Conversion from the UNL structural language to the final target language, </a:t>
            </a:r>
            <a:r>
              <a:rPr lang="en-IN" dirty="0" err="1"/>
              <a:t>i.e</a:t>
            </a:r>
            <a:r>
              <a:rPr lang="en-IN" dirty="0"/>
              <a:t>, English is called UNL </a:t>
            </a:r>
            <a:r>
              <a:rPr lang="en-IN" dirty="0" err="1"/>
              <a:t>deconversion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 err="1"/>
              <a:t>Deconversion</a:t>
            </a:r>
            <a:r>
              <a:rPr lang="en-IN" dirty="0"/>
              <a:t> is done with the help of Simple NLG</a:t>
            </a:r>
          </a:p>
          <a:p>
            <a:endParaRPr lang="en-IN" dirty="0"/>
          </a:p>
          <a:p>
            <a:r>
              <a:rPr lang="en-IN" dirty="0"/>
              <a:t>Each hyper node of the UNL graph is analysed starting from the lower most one in hierarchy. During each analysis , the verb , object , adverb and subject for each clause are found.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3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UNL </a:t>
            </a:r>
            <a:r>
              <a:rPr lang="en-IN" dirty="0" err="1"/>
              <a:t>DeConversion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Then using </a:t>
            </a:r>
            <a:r>
              <a:rPr lang="en-IN" dirty="0" err="1"/>
              <a:t>SimpleNLG</a:t>
            </a:r>
            <a:r>
              <a:rPr lang="en-IN" dirty="0"/>
              <a:t> – the English equivalent is generated.</a:t>
            </a:r>
          </a:p>
          <a:p>
            <a:endParaRPr lang="en-IN" dirty="0"/>
          </a:p>
          <a:p>
            <a:r>
              <a:rPr lang="en-IN" dirty="0"/>
              <a:t>Simple NLG allows creation of a sentence based on the clauses.</a:t>
            </a:r>
          </a:p>
          <a:p>
            <a:endParaRPr lang="en-IN" dirty="0"/>
          </a:p>
          <a:p>
            <a:r>
              <a:rPr lang="en-IN" dirty="0"/>
              <a:t>It also includes features to modify tense and type of sentence (interrogative , affirmative etc.,)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8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UNL </a:t>
            </a:r>
            <a:r>
              <a:rPr lang="en-IN" dirty="0" err="1"/>
              <a:t>DeConversion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772400" cy="5330952"/>
          </a:xfrm>
        </p:spPr>
        <p:txBody>
          <a:bodyPr/>
          <a:lstStyle/>
          <a:p>
            <a:pPr marL="63500" indent="0">
              <a:buClr>
                <a:srgbClr val="94C600"/>
              </a:buClr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latin typeface="Andalus" pitchFamily="16" charset="-78"/>
                <a:cs typeface="Andalus" pitchFamily="16" charset="-78"/>
              </a:rPr>
              <a:t>Input : UNL </a:t>
            </a:r>
          </a:p>
          <a:p>
            <a:pPr marL="365760" lvl="1" indent="0">
              <a:buNone/>
              <a:defRPr/>
            </a:pPr>
            <a:r>
              <a:rPr lang="en-US" sz="2400" dirty="0" err="1" smtClean="0">
                <a:latin typeface="Andalus" pitchFamily="16" charset="-78"/>
                <a:cs typeface="Andalus" pitchFamily="16" charset="-78"/>
              </a:rPr>
              <a:t>Eg</a:t>
            </a:r>
            <a:r>
              <a:rPr lang="en-US" sz="2400" dirty="0">
                <a:latin typeface="Andalus" pitchFamily="16" charset="-78"/>
                <a:cs typeface="Andalus" pitchFamily="16" charset="-78"/>
              </a:rPr>
              <a:t>. </a:t>
            </a:r>
            <a:r>
              <a:rPr lang="en-US" dirty="0"/>
              <a:t>[UNL]</a:t>
            </a:r>
          </a:p>
          <a:p>
            <a:pPr lvl="2">
              <a:defRPr/>
            </a:pPr>
            <a:r>
              <a:rPr lang="en-US" dirty="0"/>
              <a:t>[W]</a:t>
            </a:r>
          </a:p>
          <a:p>
            <a:pPr lvl="2">
              <a:defRPr/>
            </a:pPr>
            <a:r>
              <a:rPr lang="en-US" dirty="0"/>
              <a:t>He @masculine</a:t>
            </a:r>
          </a:p>
          <a:p>
            <a:pPr lvl="2">
              <a:defRPr/>
            </a:pPr>
            <a:r>
              <a:rPr lang="en-US" dirty="0"/>
              <a:t>book</a:t>
            </a:r>
          </a:p>
          <a:p>
            <a:pPr lvl="2">
              <a:defRPr/>
            </a:pPr>
            <a:r>
              <a:rPr lang="en-US" dirty="0"/>
              <a:t>read @entry @present</a:t>
            </a:r>
          </a:p>
          <a:p>
            <a:pPr lvl="2">
              <a:defRPr/>
            </a:pPr>
            <a:r>
              <a:rPr lang="en-US" dirty="0"/>
              <a:t>[\W]</a:t>
            </a:r>
          </a:p>
          <a:p>
            <a:pPr lvl="2">
              <a:defRPr/>
            </a:pPr>
            <a:r>
              <a:rPr lang="en-US" dirty="0"/>
              <a:t>2 </a:t>
            </a:r>
            <a:r>
              <a:rPr lang="en-US" dirty="0" err="1"/>
              <a:t>agt</a:t>
            </a:r>
            <a:r>
              <a:rPr lang="en-US" dirty="0"/>
              <a:t> 0</a:t>
            </a:r>
          </a:p>
          <a:p>
            <a:pPr lvl="2">
              <a:defRPr/>
            </a:pPr>
            <a:r>
              <a:rPr lang="en-US" dirty="0"/>
              <a:t>2 </a:t>
            </a:r>
            <a:r>
              <a:rPr lang="en-US" dirty="0" err="1"/>
              <a:t>obj</a:t>
            </a:r>
            <a:r>
              <a:rPr lang="en-US" dirty="0"/>
              <a:t> 1</a:t>
            </a:r>
          </a:p>
          <a:p>
            <a:pPr lvl="2">
              <a:defRPr/>
            </a:pPr>
            <a:r>
              <a:rPr lang="en-US" dirty="0"/>
              <a:t>[\UNL]</a:t>
            </a:r>
          </a:p>
          <a:p>
            <a:pPr lvl="2">
              <a:defRPr/>
            </a:pPr>
            <a:endParaRPr lang="en-US" sz="2400" dirty="0">
              <a:latin typeface="Andalus" pitchFamily="16" charset="-78"/>
              <a:cs typeface="Andalus" pitchFamily="16" charset="-78"/>
            </a:endParaRPr>
          </a:p>
          <a:p>
            <a:pPr marL="63500" indent="0">
              <a:buClr>
                <a:srgbClr val="94C600"/>
              </a:buClr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latin typeface="Andalus" pitchFamily="16" charset="-78"/>
                <a:cs typeface="Andalus" pitchFamily="16" charset="-78"/>
              </a:rPr>
              <a:t>Output : English Sentence</a:t>
            </a:r>
          </a:p>
          <a:p>
            <a:pPr marL="1206500" lvl="2" indent="0">
              <a:spcBef>
                <a:spcPts val="600"/>
              </a:spcBef>
              <a:buClr>
                <a:srgbClr val="94C600"/>
              </a:buClr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i="1" dirty="0" err="1">
                <a:latin typeface="Gill Sans MT" charset="0"/>
                <a:cs typeface="Arial" charset="0"/>
              </a:rPr>
              <a:t>Eg.He</a:t>
            </a:r>
            <a:r>
              <a:rPr lang="en-US" sz="2000" i="1" dirty="0">
                <a:latin typeface="Gill Sans MT" charset="0"/>
                <a:cs typeface="Arial" charset="0"/>
              </a:rPr>
              <a:t> reads book.</a:t>
            </a:r>
            <a:endParaRPr lang="en-US" sz="2400" dirty="0">
              <a:latin typeface="Andalus" pitchFamily="16" charset="-78"/>
              <a:cs typeface="Andalus" pitchFamily="16" charset="-7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4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code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Deconvert</a:t>
            </a:r>
            <a:r>
              <a:rPr lang="en-IN" dirty="0"/>
              <a:t> ( UNL ){</a:t>
            </a:r>
          </a:p>
          <a:p>
            <a:pPr marL="0" indent="0">
              <a:buNone/>
            </a:pPr>
            <a:r>
              <a:rPr lang="en-IN" dirty="0"/>
              <a:t>	For each  h</a:t>
            </a:r>
            <a:r>
              <a:rPr lang="en-IN" baseline="-25000" dirty="0"/>
              <a:t>i</a:t>
            </a:r>
            <a:r>
              <a:rPr lang="en-IN" dirty="0"/>
              <a:t> in </a:t>
            </a:r>
            <a:r>
              <a:rPr lang="en-IN" dirty="0" err="1"/>
              <a:t>UNL.hyperNodes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Noun,Verb,Object,Adverb</a:t>
            </a:r>
            <a:r>
              <a:rPr lang="en-IN" dirty="0"/>
              <a:t>&lt;-  </a:t>
            </a:r>
            <a:r>
              <a:rPr lang="en-IN" dirty="0" err="1"/>
              <a:t>Relation_Analysis</a:t>
            </a:r>
            <a:r>
              <a:rPr lang="en-IN" dirty="0"/>
              <a:t>(h</a:t>
            </a:r>
            <a:r>
              <a:rPr lang="en-IN" baseline="-25000" dirty="0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Clause</a:t>
            </a:r>
            <a:r>
              <a:rPr lang="en-IN" baseline="-25000" dirty="0" err="1"/>
              <a:t>i</a:t>
            </a:r>
            <a:r>
              <a:rPr lang="en-IN" dirty="0"/>
              <a:t> = </a:t>
            </a:r>
            <a:r>
              <a:rPr lang="en-IN" dirty="0" err="1"/>
              <a:t>NLG_clause</a:t>
            </a:r>
            <a:r>
              <a:rPr lang="en-IN" dirty="0"/>
              <a:t>(</a:t>
            </a:r>
            <a:r>
              <a:rPr lang="en-IN" dirty="0" err="1"/>
              <a:t>Noun,Verb,Object,Adverb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S.English</a:t>
            </a:r>
            <a:r>
              <a:rPr lang="en-IN" dirty="0"/>
              <a:t> = </a:t>
            </a:r>
            <a:r>
              <a:rPr lang="en-IN" dirty="0" err="1"/>
              <a:t>SimpleNLG</a:t>
            </a:r>
            <a:r>
              <a:rPr lang="en-IN" dirty="0"/>
              <a:t> (Clause </a:t>
            </a:r>
            <a:r>
              <a:rPr lang="en-IN" baseline="-25000" dirty="0" err="1"/>
              <a:t>i</a:t>
            </a:r>
            <a:r>
              <a:rPr lang="en-IN" baseline="-25000" dirty="0"/>
              <a:t> to j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8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MaryTTS</a:t>
            </a:r>
            <a:r>
              <a:rPr lang="en-IN" dirty="0"/>
              <a:t>- A TTS synthesis platform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IN" altLang="en-US" dirty="0" err="1"/>
              <a:t>MaryTTS</a:t>
            </a:r>
            <a:r>
              <a:rPr lang="en-IN" altLang="en-US" dirty="0"/>
              <a:t> is an open-source, multilingual Text-to-Speech Synthesis platform written in Java</a:t>
            </a:r>
          </a:p>
          <a:p>
            <a:pPr marL="457200" indent="-457200">
              <a:buFont typeface="Arial" charset="0"/>
              <a:buChar char="•"/>
            </a:pPr>
            <a:r>
              <a:rPr lang="en-IN" altLang="en-US" dirty="0"/>
              <a:t>Speech is synthesised in 4 stages as:</a:t>
            </a:r>
          </a:p>
          <a:p>
            <a:pPr marL="457200" indent="-457200">
              <a:buFont typeface="Wingdings" charset="2"/>
              <a:buChar char="ü"/>
            </a:pPr>
            <a:r>
              <a:rPr lang="en-IN" altLang="en-US" dirty="0" err="1"/>
              <a:t>Preprocessing</a:t>
            </a:r>
            <a:r>
              <a:rPr lang="en-IN" altLang="en-US" dirty="0"/>
              <a:t>-tokenising</a:t>
            </a:r>
          </a:p>
          <a:p>
            <a:pPr marL="457200" indent="-457200">
              <a:buFont typeface="Wingdings" charset="2"/>
              <a:buChar char="ü"/>
            </a:pPr>
            <a:r>
              <a:rPr lang="en-IN" altLang="en-US" dirty="0"/>
              <a:t>NLP- Calculation of phone symbols and intonation </a:t>
            </a:r>
          </a:p>
          <a:p>
            <a:pPr marL="457200" indent="-457200">
              <a:buFont typeface="Wingdings" charset="2"/>
              <a:buChar char="ü"/>
            </a:pPr>
            <a:r>
              <a:rPr lang="en-IN" altLang="en-US" dirty="0"/>
              <a:t>Calculation of acoustic parameters</a:t>
            </a:r>
          </a:p>
          <a:p>
            <a:pPr marL="457200" indent="-457200">
              <a:buFont typeface="Wingdings" charset="2"/>
              <a:buChar char="ü"/>
            </a:pPr>
            <a:r>
              <a:rPr lang="en-IN" altLang="en-US" dirty="0"/>
              <a:t>Synthesiser-creates sound file</a:t>
            </a:r>
          </a:p>
          <a:p>
            <a:pPr marL="457200" indent="-457200">
              <a:buFont typeface="Arial" charset="0"/>
              <a:buChar char="•"/>
            </a:pPr>
            <a:endParaRPr lang="en-IN" altLang="en-US" dirty="0"/>
          </a:p>
          <a:p>
            <a:pPr marL="457200" indent="-457200">
              <a:buFont typeface="Arial" charset="0"/>
              <a:buChar char="•"/>
            </a:pPr>
            <a:endParaRPr lang="en-IN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2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239000" cy="6858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EMOTION-FEATURES DATABASE CONSTRUCTION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IN" dirty="0"/>
              <a:t>Input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lvl="1"/>
            <a:r>
              <a:rPr lang="en-IN" sz="2400" dirty="0"/>
              <a:t>Voice samples are taken and studied to identify their characteristics.</a:t>
            </a:r>
          </a:p>
          <a:p>
            <a:endParaRPr lang="en-IN" dirty="0"/>
          </a:p>
          <a:p>
            <a:r>
              <a:rPr lang="en-IN" dirty="0"/>
              <a:t>Feature extraction- using MATLAB, AUDACITY &amp; PRAAT</a:t>
            </a:r>
          </a:p>
          <a:p>
            <a:endParaRPr lang="en-IN" dirty="0"/>
          </a:p>
          <a:p>
            <a:pPr lvl="1"/>
            <a:r>
              <a:rPr lang="en-IN" sz="2400" dirty="0"/>
              <a:t>Various features of speech like fundamental frequency, intensity are tabulated for each voice input</a:t>
            </a:r>
            <a:r>
              <a:rPr lang="en-IN" sz="2400" dirty="0" smtClean="0"/>
              <a:t>.</a:t>
            </a:r>
            <a:endParaRPr lang="en-IN" dirty="0"/>
          </a:p>
          <a:p>
            <a:pPr lvl="1"/>
            <a:r>
              <a:rPr lang="en-IN" sz="2400" dirty="0"/>
              <a:t>The values of each of these parameters for each emotion is identified.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2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Corpus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-182880">
              <a:buFont typeface="Wingdings" panose="05000000000000000000" pitchFamily="2" charset="2"/>
              <a:buChar char="§"/>
              <a:defRPr/>
            </a:pPr>
            <a:r>
              <a:rPr lang="en-IN" dirty="0"/>
              <a:t>The voice samples are obtained from 3 female speakers who have similar speech characteristics as that of </a:t>
            </a:r>
            <a:r>
              <a:rPr lang="en-IN" dirty="0" err="1"/>
              <a:t>Marytts</a:t>
            </a:r>
            <a:r>
              <a:rPr lang="en-IN" dirty="0"/>
              <a:t>’ voice. </a:t>
            </a:r>
          </a:p>
          <a:p>
            <a:pPr marL="0" indent="0">
              <a:defRPr/>
            </a:pPr>
            <a:endParaRPr lang="en-IN" dirty="0"/>
          </a:p>
          <a:p>
            <a:pPr indent="-182880">
              <a:buFont typeface="Wingdings" panose="05000000000000000000" pitchFamily="2" charset="2"/>
              <a:buChar char="§"/>
              <a:defRPr/>
            </a:pPr>
            <a:r>
              <a:rPr lang="en-IN" dirty="0"/>
              <a:t>7 sentences are recorded in a variety of emotions such as angry, happy, sad and neutral.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8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Corpus processing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sentences are read into Audacity, an audio analysis software in order to distinguish between the word boundaries clearly and to split them into audio files corresponding to each word. </a:t>
            </a:r>
          </a:p>
          <a:p>
            <a:endParaRPr lang="en-IN" dirty="0"/>
          </a:p>
          <a:p>
            <a:r>
              <a:rPr lang="en-IN" dirty="0"/>
              <a:t>If excess noise has been recorded, then using the noise removal feature of Audacity, the audio sample can be made relatively noise free.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5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Scope and motivation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While English is the 2nd most spoken language in the world, Tamil is the 15th most spoken language. This necessitates the need for a medium of translation between the two languages for those speakers who know only one of the two languages.</a:t>
            </a:r>
          </a:p>
          <a:p>
            <a:endParaRPr lang="en-IN" dirty="0"/>
          </a:p>
          <a:p>
            <a:r>
              <a:rPr lang="en-IN" dirty="0"/>
              <a:t>Official documents , school </a:t>
            </a:r>
            <a:r>
              <a:rPr lang="en-IN" dirty="0" err="1"/>
              <a:t>samacheer</a:t>
            </a:r>
            <a:r>
              <a:rPr lang="en-IN" dirty="0"/>
              <a:t> text books and even dialects in Tamil could be hereby voiced providing a great value. </a:t>
            </a:r>
          </a:p>
          <a:p>
            <a:endParaRPr lang="en-IN" dirty="0"/>
          </a:p>
          <a:p>
            <a:r>
              <a:rPr lang="en-IN" dirty="0"/>
              <a:t>Voice output would be beneficial to the blind.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4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325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Fundamental frequency estimation using MATLAB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Matlab</a:t>
            </a:r>
            <a:r>
              <a:rPr lang="en-IN" dirty="0"/>
              <a:t> is a high performance computation tool integrating computation, visualisation and programming, thereby making it very easy to solve complex problems. </a:t>
            </a:r>
          </a:p>
          <a:p>
            <a:r>
              <a:rPr lang="en-IN" dirty="0"/>
              <a:t>The processing of speech requires a lot of analysis of sample data and application of many transformations such as the FFT, windowing </a:t>
            </a:r>
            <a:r>
              <a:rPr lang="en-IN" dirty="0" err="1"/>
              <a:t>etc</a:t>
            </a:r>
            <a:r>
              <a:rPr lang="en-IN" dirty="0"/>
              <a:t>, and </a:t>
            </a:r>
            <a:r>
              <a:rPr lang="en-IN" dirty="0" err="1"/>
              <a:t>Matlab</a:t>
            </a:r>
            <a:r>
              <a:rPr lang="en-IN" dirty="0"/>
              <a:t> is very flexible as it provides intuitive functions for all these.</a:t>
            </a:r>
          </a:p>
          <a:p>
            <a:r>
              <a:rPr lang="en-IN" dirty="0"/>
              <a:t>In this project, </a:t>
            </a:r>
            <a:r>
              <a:rPr lang="en-IN" dirty="0" err="1"/>
              <a:t>Matlab</a:t>
            </a:r>
            <a:r>
              <a:rPr lang="en-IN" dirty="0"/>
              <a:t> is used for analysis of speech inputs by measuring and being able to modify qualities of speech such as frequency, amplitude etc.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2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Algorithm to determine fundamental frequency F0 in MATLAB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INPUT: sample voice signal showing a certain emotion such as happiness/sadness/anger.</a:t>
            </a:r>
          </a:p>
          <a:p>
            <a:pPr lvl="1"/>
            <a:r>
              <a:rPr lang="en-IN" sz="2400" dirty="0"/>
              <a:t>F0 </a:t>
            </a:r>
            <a:r>
              <a:rPr lang="en-IN" sz="2400" dirty="0" smtClean="0"/>
              <a:t>estimation </a:t>
            </a:r>
            <a:r>
              <a:rPr lang="en-IN" sz="2400" dirty="0"/>
              <a:t>using the complex </a:t>
            </a:r>
            <a:r>
              <a:rPr lang="en-IN" sz="2400" dirty="0" err="1"/>
              <a:t>cepstrum</a:t>
            </a:r>
            <a:endParaRPr lang="en-IN" sz="2400" dirty="0"/>
          </a:p>
          <a:p>
            <a:pPr lvl="1"/>
            <a:r>
              <a:rPr lang="en-IN" sz="2400" dirty="0"/>
              <a:t>Load speech waveform along with sampling frequency into </a:t>
            </a:r>
            <a:r>
              <a:rPr lang="en-IN" sz="2400" dirty="0" err="1"/>
              <a:t>matlab</a:t>
            </a:r>
            <a:r>
              <a:rPr lang="en-IN" sz="2400" dirty="0"/>
              <a:t> </a:t>
            </a:r>
            <a:r>
              <a:rPr lang="en-IN" sz="2400" dirty="0" smtClean="0"/>
              <a:t>workspace.</a:t>
            </a:r>
          </a:p>
          <a:p>
            <a:pPr lvl="1"/>
            <a:r>
              <a:rPr lang="en-IN" sz="2400" dirty="0"/>
              <a:t>Perform </a:t>
            </a:r>
            <a:r>
              <a:rPr lang="en-IN" sz="2400" dirty="0" err="1"/>
              <a:t>fourier</a:t>
            </a:r>
            <a:r>
              <a:rPr lang="en-IN" sz="2400" dirty="0"/>
              <a:t> transform of windowed signal</a:t>
            </a:r>
          </a:p>
          <a:p>
            <a:pPr lvl="1"/>
            <a:r>
              <a:rPr lang="en-IN" sz="2400" dirty="0" err="1" smtClean="0"/>
              <a:t>Cepstrum</a:t>
            </a:r>
            <a:r>
              <a:rPr lang="en-IN" sz="2400" dirty="0" smtClean="0"/>
              <a:t> </a:t>
            </a:r>
            <a:r>
              <a:rPr lang="en-IN" sz="2400" dirty="0"/>
              <a:t>is determined as the DFT of log spectrum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1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5200" cy="944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Algorithm to determine fundamental frequency F0 in MATLAB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Fundamental frequency is determined from </a:t>
            </a:r>
            <a:r>
              <a:rPr lang="en-IN" dirty="0" err="1"/>
              <a:t>cepstrum</a:t>
            </a:r>
            <a:r>
              <a:rPr lang="en-IN" dirty="0"/>
              <a:t> as </a:t>
            </a:r>
          </a:p>
          <a:p>
            <a:r>
              <a:rPr lang="en-IN" dirty="0"/>
              <a:t>Pseudo code: </a:t>
            </a:r>
          </a:p>
          <a:p>
            <a:pPr marL="0" indent="0">
              <a:buNone/>
            </a:pPr>
            <a:r>
              <a:rPr lang="en-IN" dirty="0"/>
              <a:t>F0 = estimate(){</a:t>
            </a:r>
          </a:p>
          <a:p>
            <a:pPr marL="0" indent="0">
              <a:buNone/>
            </a:pPr>
            <a:r>
              <a:rPr lang="en-IN" dirty="0"/>
              <a:t>	Y=</a:t>
            </a:r>
            <a:r>
              <a:rPr lang="en-IN" dirty="0" err="1"/>
              <a:t>fft</a:t>
            </a:r>
            <a:r>
              <a:rPr lang="en-IN" dirty="0"/>
              <a:t>(x.*hamming(length(x)))</a:t>
            </a:r>
          </a:p>
          <a:p>
            <a:pPr marL="0" indent="0">
              <a:buNone/>
            </a:pPr>
            <a:r>
              <a:rPr lang="en-IN" dirty="0"/>
              <a:t>	C=</a:t>
            </a:r>
            <a:r>
              <a:rPr lang="en-IN" dirty="0" err="1"/>
              <a:t>fft</a:t>
            </a:r>
            <a:r>
              <a:rPr lang="en-IN" dirty="0"/>
              <a:t>(log(abs(Y)+eps))</a:t>
            </a:r>
            <a:br>
              <a:rPr lang="en-IN" dirty="0"/>
            </a:br>
            <a:r>
              <a:rPr lang="en-IN" dirty="0"/>
              <a:t>	[</a:t>
            </a:r>
            <a:r>
              <a:rPr lang="en-IN" dirty="0" err="1"/>
              <a:t>c,fx</a:t>
            </a:r>
            <a:r>
              <a:rPr lang="en-IN" dirty="0"/>
              <a:t>] = max(abs(C(ms1:ms20)))</a:t>
            </a:r>
          </a:p>
          <a:p>
            <a:pPr marL="0" indent="0">
              <a:buNone/>
            </a:pPr>
            <a:r>
              <a:rPr lang="en-IN" dirty="0"/>
              <a:t>   	F0 = fs/(ms1+fx-1) //is fundamental 	}				  </a:t>
            </a:r>
            <a:r>
              <a:rPr lang="en-IN" dirty="0" smtClean="0"/>
              <a:t>frequency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2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 time domain using autocorrelation: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This method is used to verify the frequencies obtained from </a:t>
            </a:r>
            <a:r>
              <a:rPr lang="en-IN" dirty="0" err="1"/>
              <a:t>cepstrum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b="1" dirty="0"/>
              <a:t>Pseudo code: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[(</a:t>
            </a:r>
            <a:r>
              <a:rPr lang="en-IN" dirty="0" err="1"/>
              <a:t>samples,sampling</a:t>
            </a:r>
            <a:r>
              <a:rPr lang="en-IN" dirty="0"/>
              <a:t> rate)] = </a:t>
            </a:r>
            <a:r>
              <a:rPr lang="en-IN" dirty="0" err="1"/>
              <a:t>wavread</a:t>
            </a:r>
            <a:r>
              <a:rPr lang="en-IN" dirty="0"/>
              <a:t>(audio file)</a:t>
            </a:r>
          </a:p>
          <a:p>
            <a:pPr marL="0" indent="0">
              <a:buNone/>
            </a:pPr>
            <a:r>
              <a:rPr lang="en-IN" dirty="0"/>
              <a:t> millisecond2 = sampling rate / 500</a:t>
            </a:r>
          </a:p>
          <a:p>
            <a:pPr marL="0" indent="0">
              <a:buNone/>
            </a:pPr>
            <a:r>
              <a:rPr lang="en-IN" dirty="0"/>
              <a:t> millisecond20 = sampling rate /50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rvalue</a:t>
            </a:r>
            <a:r>
              <a:rPr lang="en-IN" dirty="0"/>
              <a:t> = </a:t>
            </a:r>
            <a:r>
              <a:rPr lang="en-IN" dirty="0" err="1"/>
              <a:t>XCorrelation</a:t>
            </a:r>
            <a:r>
              <a:rPr lang="en-IN" dirty="0"/>
              <a:t>(samples, millisecond20)</a:t>
            </a:r>
          </a:p>
          <a:p>
            <a:pPr marL="0" indent="0">
              <a:buNone/>
            </a:pPr>
            <a:r>
              <a:rPr lang="en-IN" dirty="0"/>
              <a:t> (</a:t>
            </a:r>
            <a:r>
              <a:rPr lang="en-IN" dirty="0" err="1"/>
              <a:t>rmaxvalue</a:t>
            </a:r>
            <a:r>
              <a:rPr lang="en-IN" dirty="0"/>
              <a:t> ,</a:t>
            </a:r>
            <a:r>
              <a:rPr lang="en-IN" dirty="0" err="1"/>
              <a:t>tx</a:t>
            </a:r>
            <a:r>
              <a:rPr lang="en-IN" dirty="0"/>
              <a:t>) = max(</a:t>
            </a:r>
            <a:r>
              <a:rPr lang="en-IN" dirty="0" err="1"/>
              <a:t>rvalue</a:t>
            </a:r>
            <a:r>
              <a:rPr lang="en-IN" dirty="0"/>
              <a:t>(millisecond2: 					     millisecond20))</a:t>
            </a:r>
          </a:p>
          <a:p>
            <a:pPr marL="0" indent="0">
              <a:buNone/>
            </a:pPr>
            <a:r>
              <a:rPr lang="en-IN" dirty="0"/>
              <a:t> Fundamental frequency = fs/(millisecond2+tx-1)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DETERMINATION OF DURATION OF EACH WORD – USING AUDACITY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This is measured using Audacity that has a millisecond calibration so that the exact duration of every word can be estimated.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5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INTENSITY ESTIMATION-USING PRAAT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Generally, words said with different emotions differ in the intensity with which they are spoken. </a:t>
            </a:r>
          </a:p>
          <a:p>
            <a:endParaRPr lang="en-IN" dirty="0"/>
          </a:p>
          <a:p>
            <a:r>
              <a:rPr lang="en-IN" dirty="0"/>
              <a:t>For </a:t>
            </a:r>
            <a:r>
              <a:rPr lang="en-IN" dirty="0" err="1"/>
              <a:t>eg</a:t>
            </a:r>
            <a:r>
              <a:rPr lang="en-IN" dirty="0"/>
              <a:t>, when a person speaks with anger, there is a greater intensity in the voice than when compared to a person who speaks with sadness. </a:t>
            </a:r>
          </a:p>
          <a:p>
            <a:endParaRPr lang="en-IN" dirty="0"/>
          </a:p>
          <a:p>
            <a:r>
              <a:rPr lang="en-IN" dirty="0"/>
              <a:t>So, this measurement is done with the help of PRAAT tool, that can accurately measure with what intensity the word was spoken. It is measured in decibels.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9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chana\Pictures\Screenshots\Screensho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975"/>
            <a:ext cx="914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3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Emotion Identification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emotion present in the sentence is calculated by using the output of the UNL which is annotated with the tone of the sentence. </a:t>
            </a:r>
          </a:p>
          <a:p>
            <a:r>
              <a:rPr lang="en-IN" dirty="0"/>
              <a:t>Various degrees of emotion can be identified based on the strength of the words that are used in the sentence. </a:t>
            </a:r>
          </a:p>
          <a:p>
            <a:r>
              <a:rPr lang="en-IN" dirty="0"/>
              <a:t>After this has been estimated, it is mapped onto one of the emotions that have been handled in the emotion-features database.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1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Voice Modification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output of the text to speech system is modified to add the prosody. </a:t>
            </a:r>
          </a:p>
          <a:p>
            <a:r>
              <a:rPr lang="en-IN" dirty="0"/>
              <a:t>The emotion features database is consulted and the corresponding values of various parameters (like fundamental frequency, intensity, duration </a:t>
            </a:r>
            <a:r>
              <a:rPr lang="en-IN" dirty="0" err="1"/>
              <a:t>etc</a:t>
            </a:r>
            <a:r>
              <a:rPr lang="en-IN" dirty="0"/>
              <a:t>) are calculated.</a:t>
            </a:r>
          </a:p>
          <a:p>
            <a:r>
              <a:rPr lang="en-IN" dirty="0"/>
              <a:t>Then the robotic voice is modified based on the values of these parameters to produce the humanised voice.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1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0"/>
            <a:ext cx="7467600" cy="1143000"/>
          </a:xfrm>
        </p:spPr>
        <p:txBody>
          <a:bodyPr>
            <a:noAutofit/>
          </a:bodyPr>
          <a:lstStyle/>
          <a:p>
            <a:r>
              <a:rPr lang="en-IN" sz="4800" b="1" dirty="0" smtClean="0"/>
              <a:t>Flow from input to output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0253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IN" b="1" dirty="0" smtClean="0"/>
              <a:t>CHALLENGES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Example based Translation needs a very huge parallel data corpus.</a:t>
            </a:r>
          </a:p>
          <a:p>
            <a:r>
              <a:rPr lang="en-IN" dirty="0" smtClean="0"/>
              <a:t>BLEU </a:t>
            </a:r>
            <a:r>
              <a:rPr lang="en-IN" dirty="0"/>
              <a:t>Score for Tamil to English translation with </a:t>
            </a:r>
            <a:r>
              <a:rPr lang="en-IN" dirty="0" smtClean="0"/>
              <a:t>a </a:t>
            </a:r>
            <a:r>
              <a:rPr lang="en-IN" dirty="0"/>
              <a:t>corpus of 75,000 words is 0.26</a:t>
            </a:r>
          </a:p>
          <a:p>
            <a:r>
              <a:rPr lang="en-IN" dirty="0"/>
              <a:t>In word-by-word and Phrase based Translation the language specific grammar is not preserved. </a:t>
            </a:r>
          </a:p>
          <a:p>
            <a:r>
              <a:rPr lang="en-IN" dirty="0"/>
              <a:t>Preserving the sentence meaning.</a:t>
            </a:r>
          </a:p>
          <a:p>
            <a:r>
              <a:rPr lang="en-IN" dirty="0"/>
              <a:t>Word sense disambiguation.</a:t>
            </a:r>
          </a:p>
          <a:p>
            <a:r>
              <a:rPr lang="en-IN" dirty="0"/>
              <a:t>Handling exceptions like phrases and idioms.</a:t>
            </a:r>
          </a:p>
          <a:p>
            <a:r>
              <a:rPr lang="en-IN" dirty="0"/>
              <a:t>Adding emotions to voice at the signal level is difficult is because it is hard to predict the part of the word that needs to be modified.</a:t>
            </a:r>
          </a:p>
        </p:txBody>
      </p:sp>
    </p:spTree>
    <p:extLst>
      <p:ext uri="{BB962C8B-B14F-4D97-AF65-F5344CB8AC3E}">
        <p14:creationId xmlns:p14="http://schemas.microsoft.com/office/powerpoint/2010/main" val="36118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3701796" y="495300"/>
            <a:ext cx="19050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POS Tagger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26514" y="3796273"/>
            <a:ext cx="1676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3" name="Right Arrow 72"/>
          <p:cNvSpPr/>
          <p:nvPr/>
        </p:nvSpPr>
        <p:spPr>
          <a:xfrm>
            <a:off x="-137431" y="585384"/>
            <a:ext cx="1371600" cy="73920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Tamil</a:t>
            </a:r>
          </a:p>
          <a:p>
            <a:pPr algn="ctr"/>
            <a:r>
              <a:rPr lang="en-US" sz="1100" dirty="0" smtClean="0"/>
              <a:t>sentence</a:t>
            </a:r>
            <a:endParaRPr lang="en-US" sz="1100" dirty="0"/>
          </a:p>
        </p:txBody>
      </p:sp>
      <p:sp>
        <p:nvSpPr>
          <p:cNvPr id="74" name="Flowchart: Document 73"/>
          <p:cNvSpPr/>
          <p:nvPr/>
        </p:nvSpPr>
        <p:spPr>
          <a:xfrm>
            <a:off x="6384454" y="2237462"/>
            <a:ext cx="1600200" cy="914400"/>
          </a:xfrm>
          <a:prstGeom prst="flowChartDocumen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UNL Graph</a:t>
            </a:r>
            <a:endParaRPr lang="en-US" dirty="0"/>
          </a:p>
        </p:txBody>
      </p:sp>
      <p:cxnSp>
        <p:nvCxnSpPr>
          <p:cNvPr id="75" name="Straight Arrow Connector 74">
            <a:hlinkClick r:id="rId2" action="ppaction://hlinksldjump"/>
          </p:cNvPr>
          <p:cNvCxnSpPr>
            <a:endCxn id="71" idx="1"/>
          </p:cNvCxnSpPr>
          <p:nvPr/>
        </p:nvCxnSpPr>
        <p:spPr>
          <a:xfrm>
            <a:off x="3015996" y="952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76" name="Rounded Rectangle 75">
            <a:hlinkClick r:id="rId3" action="ppaction://hlinksldjump"/>
          </p:cNvPr>
          <p:cNvSpPr/>
          <p:nvPr/>
        </p:nvSpPr>
        <p:spPr>
          <a:xfrm>
            <a:off x="5638800" y="5410200"/>
            <a:ext cx="1828800" cy="9906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Voice Modifier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94" idx="1"/>
            <a:endCxn id="72" idx="3"/>
          </p:cNvCxnSpPr>
          <p:nvPr/>
        </p:nvCxnSpPr>
        <p:spPr>
          <a:xfrm flipH="1" flipV="1">
            <a:off x="1902914" y="4253473"/>
            <a:ext cx="1139178" cy="28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8" name="Straight Arrow Connector 77">
            <a:hlinkClick r:id="rId3" action="ppaction://hlinksldjump"/>
          </p:cNvPr>
          <p:cNvCxnSpPr>
            <a:endCxn id="76" idx="1"/>
          </p:cNvCxnSpPr>
          <p:nvPr/>
        </p:nvCxnSpPr>
        <p:spPr>
          <a:xfrm flipV="1">
            <a:off x="4794692" y="5905500"/>
            <a:ext cx="8441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79" name="Right Arrow 78"/>
          <p:cNvSpPr/>
          <p:nvPr/>
        </p:nvSpPr>
        <p:spPr>
          <a:xfrm>
            <a:off x="7467600" y="5562600"/>
            <a:ext cx="978408" cy="685800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MODIFIED VOICE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Flowchart: Magnetic Disk 79"/>
          <p:cNvSpPr/>
          <p:nvPr/>
        </p:nvSpPr>
        <p:spPr>
          <a:xfrm>
            <a:off x="4071747" y="1752600"/>
            <a:ext cx="1033653" cy="10287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Rules+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POS 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4572000" y="1409700"/>
            <a:ext cx="5525" cy="419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2" name="Straight Arrow Connector 81"/>
          <p:cNvCxnSpPr>
            <a:stCxn id="72" idx="2"/>
          </p:cNvCxnSpPr>
          <p:nvPr/>
        </p:nvCxnSpPr>
        <p:spPr>
          <a:xfrm>
            <a:off x="1064714" y="4710673"/>
            <a:ext cx="4574086" cy="1080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3" name="Rounded Rectangle 82"/>
          <p:cNvSpPr/>
          <p:nvPr/>
        </p:nvSpPr>
        <p:spPr>
          <a:xfrm>
            <a:off x="6292596" y="3747942"/>
            <a:ext cx="17526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UNL </a:t>
            </a:r>
          </a:p>
          <a:p>
            <a:pPr algn="ctr"/>
            <a:r>
              <a:rPr lang="en-US" dirty="0" err="1" smtClean="0"/>
              <a:t>DeConverter</a:t>
            </a:r>
            <a:endParaRPr lang="en-US" dirty="0"/>
          </a:p>
        </p:txBody>
      </p:sp>
      <p:cxnSp>
        <p:nvCxnSpPr>
          <p:cNvPr id="84" name="Straight Arrow Connector 83">
            <a:hlinkClick r:id="rId4" action="ppaction://hlinksldjump"/>
          </p:cNvPr>
          <p:cNvCxnSpPr>
            <a:stCxn id="74" idx="2"/>
            <a:endCxn id="83" idx="0"/>
          </p:cNvCxnSpPr>
          <p:nvPr/>
        </p:nvCxnSpPr>
        <p:spPr>
          <a:xfrm flipH="1">
            <a:off x="7168896" y="3091410"/>
            <a:ext cx="15658" cy="65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5" name="Straight Arrow Connector 84"/>
          <p:cNvCxnSpPr>
            <a:stCxn id="83" idx="1"/>
          </p:cNvCxnSpPr>
          <p:nvPr/>
        </p:nvCxnSpPr>
        <p:spPr>
          <a:xfrm flipH="1">
            <a:off x="4654296" y="4205142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6" name="Rounded Rectangle 85"/>
          <p:cNvSpPr/>
          <p:nvPr/>
        </p:nvSpPr>
        <p:spPr>
          <a:xfrm>
            <a:off x="6292596" y="495300"/>
            <a:ext cx="17526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UNL</a:t>
            </a:r>
          </a:p>
          <a:p>
            <a:pPr algn="ctr"/>
            <a:r>
              <a:rPr lang="en-US" dirty="0" smtClean="0"/>
              <a:t>En Converter</a:t>
            </a:r>
            <a:endParaRPr lang="en-US" dirty="0"/>
          </a:p>
        </p:txBody>
      </p:sp>
      <p:cxnSp>
        <p:nvCxnSpPr>
          <p:cNvPr id="87" name="Straight Arrow Connector 86">
            <a:hlinkClick r:id="rId5" action="ppaction://hlinksldjump"/>
          </p:cNvPr>
          <p:cNvCxnSpPr>
            <a:stCxn id="71" idx="3"/>
            <a:endCxn id="86" idx="1"/>
          </p:cNvCxnSpPr>
          <p:nvPr/>
        </p:nvCxnSpPr>
        <p:spPr>
          <a:xfrm>
            <a:off x="5606796" y="952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8" name="Straight Arrow Connector 87">
            <a:hlinkClick r:id="rId6" action="ppaction://hlinksldjump"/>
          </p:cNvPr>
          <p:cNvCxnSpPr>
            <a:stCxn id="86" idx="2"/>
            <a:endCxn id="74" idx="0"/>
          </p:cNvCxnSpPr>
          <p:nvPr/>
        </p:nvCxnSpPr>
        <p:spPr>
          <a:xfrm>
            <a:off x="7168896" y="1409700"/>
            <a:ext cx="15658" cy="827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9" name="Rounded Rectangle 88"/>
          <p:cNvSpPr/>
          <p:nvPr/>
        </p:nvSpPr>
        <p:spPr>
          <a:xfrm>
            <a:off x="1234169" y="496888"/>
            <a:ext cx="18288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Analyser</a:t>
            </a:r>
            <a:endParaRPr lang="en-US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1612905" y="4881973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Robotic voice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05719" y="406880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TTS Engine</a:t>
            </a:r>
            <a:endParaRPr lang="en-US" dirty="0"/>
          </a:p>
        </p:txBody>
      </p:sp>
      <p:sp>
        <p:nvSpPr>
          <p:cNvPr id="92" name="Flowchart: Magnetic Disk 91"/>
          <p:cNvSpPr/>
          <p:nvPr/>
        </p:nvSpPr>
        <p:spPr>
          <a:xfrm>
            <a:off x="1568196" y="1638300"/>
            <a:ext cx="794004" cy="73774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smtClean="0"/>
              <a:t>Rules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1965198" y="1395608"/>
            <a:ext cx="38100" cy="419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94" name="Flowchart: Document 93">
            <a:hlinkClick r:id="rId7" action="ppaction://hlinksldjump"/>
          </p:cNvPr>
          <p:cNvSpPr/>
          <p:nvPr/>
        </p:nvSpPr>
        <p:spPr>
          <a:xfrm>
            <a:off x="3042092" y="3825250"/>
            <a:ext cx="1600200" cy="914400"/>
          </a:xfrm>
          <a:prstGeom prst="flowChartDocumen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English Text</a:t>
            </a:r>
            <a:endParaRPr lang="en-US" dirty="0"/>
          </a:p>
        </p:txBody>
      </p:sp>
      <p:sp>
        <p:nvSpPr>
          <p:cNvPr id="95" name="Flowchart: Magnetic Disk 94"/>
          <p:cNvSpPr/>
          <p:nvPr/>
        </p:nvSpPr>
        <p:spPr>
          <a:xfrm>
            <a:off x="8391730" y="533797"/>
            <a:ext cx="774191" cy="83740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cxnSp>
        <p:nvCxnSpPr>
          <p:cNvPr id="96" name="Straight Arrow Connector 95">
            <a:hlinkClick r:id="rId5" action="ppaction://hlinksldjump"/>
          </p:cNvPr>
          <p:cNvCxnSpPr>
            <a:stCxn id="95" idx="2"/>
            <a:endCxn id="86" idx="3"/>
          </p:cNvCxnSpPr>
          <p:nvPr/>
        </p:nvCxnSpPr>
        <p:spPr>
          <a:xfrm flipH="1">
            <a:off x="8045196" y="952500"/>
            <a:ext cx="3465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778825" y="2590800"/>
            <a:ext cx="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6302679" y="5029200"/>
            <a:ext cx="24604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99" name="Straight Arrow Connector 98">
            <a:hlinkClick r:id="rId5" action="ppaction://hlinksldjump"/>
          </p:cNvPr>
          <p:cNvCxnSpPr/>
          <p:nvPr/>
        </p:nvCxnSpPr>
        <p:spPr>
          <a:xfrm>
            <a:off x="8103108" y="2590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6302679" y="5113034"/>
            <a:ext cx="15658" cy="328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01" name="TextBox 100"/>
          <p:cNvSpPr txBox="1"/>
          <p:nvPr/>
        </p:nvSpPr>
        <p:spPr>
          <a:xfrm>
            <a:off x="7565880" y="3091406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Identified </a:t>
            </a:r>
          </a:p>
          <a:p>
            <a:r>
              <a:rPr lang="en-US" dirty="0" smtClean="0"/>
              <a:t>emotion</a:t>
            </a:r>
            <a:endParaRPr lang="en-US" dirty="0"/>
          </a:p>
        </p:txBody>
      </p:sp>
      <p:sp>
        <p:nvSpPr>
          <p:cNvPr id="102" name="Flowchart: Magnetic Disk 101"/>
          <p:cNvSpPr/>
          <p:nvPr/>
        </p:nvSpPr>
        <p:spPr>
          <a:xfrm>
            <a:off x="4000688" y="5639014"/>
            <a:ext cx="794004" cy="93865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200" dirty="0" smtClean="0"/>
          </a:p>
          <a:p>
            <a:r>
              <a:rPr lang="en-US" sz="1200" dirty="0" smtClean="0"/>
              <a:t>Emotion</a:t>
            </a:r>
          </a:p>
          <a:p>
            <a:r>
              <a:rPr lang="en-US" sz="1200" dirty="0" smtClean="0"/>
              <a:t>features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103" name="Flowchart: Magnetic Disk 102"/>
          <p:cNvSpPr/>
          <p:nvPr/>
        </p:nvSpPr>
        <p:spPr>
          <a:xfrm>
            <a:off x="8314346" y="4114800"/>
            <a:ext cx="829654" cy="99525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200" dirty="0" smtClean="0"/>
          </a:p>
          <a:p>
            <a:r>
              <a:rPr lang="en-US" sz="1200" dirty="0" smtClean="0"/>
              <a:t>Emotion</a:t>
            </a:r>
          </a:p>
          <a:p>
            <a:r>
              <a:rPr lang="en-US" sz="1200" dirty="0" smtClean="0"/>
              <a:t>Look up</a:t>
            </a:r>
            <a:br>
              <a:rPr lang="en-US" sz="1200" dirty="0" smtClean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74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POS-Tagger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a-IN" dirty="0"/>
              <a:t>கன்னியாகுமரியில் இருந்து சென்னை வரை நான் நடந்தேன்</a:t>
            </a:r>
          </a:p>
          <a:p>
            <a:endParaRPr lang="ta-IN" dirty="0"/>
          </a:p>
          <a:p>
            <a:r>
              <a:rPr lang="ta-IN" dirty="0"/>
              <a:t>கன்னியாகுமரியில்- </a:t>
            </a:r>
            <a:r>
              <a:rPr lang="en-IN" dirty="0"/>
              <a:t>Noun</a:t>
            </a:r>
          </a:p>
          <a:p>
            <a:r>
              <a:rPr lang="ta-IN" dirty="0"/>
              <a:t>இருந்து – </a:t>
            </a:r>
            <a:r>
              <a:rPr lang="en-IN" dirty="0" err="1"/>
              <a:t>Echam</a:t>
            </a:r>
            <a:endParaRPr lang="en-IN" dirty="0"/>
          </a:p>
          <a:p>
            <a:r>
              <a:rPr lang="ta-IN" dirty="0"/>
              <a:t>சென்னை – </a:t>
            </a:r>
            <a:r>
              <a:rPr lang="en-IN" dirty="0"/>
              <a:t>Noun</a:t>
            </a:r>
          </a:p>
          <a:p>
            <a:r>
              <a:rPr lang="ta-IN" dirty="0"/>
              <a:t>வரை – </a:t>
            </a:r>
            <a:r>
              <a:rPr lang="en-IN" dirty="0" err="1"/>
              <a:t>Misc</a:t>
            </a:r>
            <a:endParaRPr lang="en-IN" dirty="0"/>
          </a:p>
          <a:p>
            <a:r>
              <a:rPr lang="ta-IN" dirty="0"/>
              <a:t>நான் – </a:t>
            </a:r>
            <a:r>
              <a:rPr lang="en-IN" dirty="0"/>
              <a:t>Subject</a:t>
            </a:r>
          </a:p>
          <a:p>
            <a:r>
              <a:rPr lang="ta-IN" dirty="0"/>
              <a:t>நடந்தேன் - </a:t>
            </a:r>
            <a:r>
              <a:rPr lang="en-IN" dirty="0"/>
              <a:t>Verb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8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6781800" cy="5334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After Analyser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458200" cy="5715000"/>
          </a:xfrm>
        </p:spPr>
        <p:txBody>
          <a:bodyPr>
            <a:noAutofit/>
          </a:bodyPr>
          <a:lstStyle/>
          <a:p>
            <a:r>
              <a:rPr lang="ta-IN" sz="1400" dirty="0"/>
              <a:t>கன்னியாகுமரியில்- </a:t>
            </a:r>
          </a:p>
          <a:p>
            <a:pPr lvl="1"/>
            <a:r>
              <a:rPr lang="en-IN" sz="1400" dirty="0"/>
              <a:t>Root Word –</a:t>
            </a:r>
            <a:r>
              <a:rPr lang="ta-IN" sz="1400" dirty="0"/>
              <a:t>கன்னியாகுமரி</a:t>
            </a:r>
          </a:p>
          <a:p>
            <a:pPr lvl="1"/>
            <a:r>
              <a:rPr lang="en-IN" sz="1400" dirty="0"/>
              <a:t>Noun Suffix – </a:t>
            </a:r>
            <a:r>
              <a:rPr lang="ta-IN" sz="1400" dirty="0"/>
              <a:t>இல்</a:t>
            </a:r>
          </a:p>
          <a:p>
            <a:pPr lvl="1"/>
            <a:r>
              <a:rPr lang="en-IN" sz="1400" dirty="0"/>
              <a:t>POS - 1 (Object)</a:t>
            </a:r>
          </a:p>
          <a:p>
            <a:pPr lvl="1"/>
            <a:r>
              <a:rPr lang="en-IN" sz="1400" dirty="0"/>
              <a:t>Noun Suffix Id  - 2</a:t>
            </a:r>
          </a:p>
          <a:p>
            <a:r>
              <a:rPr lang="ta-IN" sz="1400" dirty="0"/>
              <a:t>இருந்து </a:t>
            </a:r>
          </a:p>
          <a:p>
            <a:pPr lvl="1"/>
            <a:r>
              <a:rPr lang="en-IN" sz="1400" dirty="0"/>
              <a:t>Root Word –</a:t>
            </a:r>
            <a:r>
              <a:rPr lang="ta-IN" sz="1400" dirty="0"/>
              <a:t>இருந்து </a:t>
            </a:r>
          </a:p>
          <a:p>
            <a:pPr lvl="1"/>
            <a:r>
              <a:rPr lang="en-IN" sz="1400" dirty="0"/>
              <a:t>POS – 7 (</a:t>
            </a:r>
            <a:r>
              <a:rPr lang="en-IN" sz="1400" dirty="0" err="1"/>
              <a:t>etcham</a:t>
            </a:r>
            <a:r>
              <a:rPr lang="en-IN" sz="1400" dirty="0"/>
              <a:t>)</a:t>
            </a:r>
          </a:p>
          <a:p>
            <a:r>
              <a:rPr lang="ta-IN" sz="1400" dirty="0"/>
              <a:t>சென்னை</a:t>
            </a:r>
          </a:p>
          <a:p>
            <a:pPr lvl="1"/>
            <a:r>
              <a:rPr lang="en-IN" sz="1400" dirty="0"/>
              <a:t>Root Word – </a:t>
            </a:r>
            <a:r>
              <a:rPr lang="ta-IN" sz="1400" dirty="0"/>
              <a:t>சென்னை</a:t>
            </a:r>
          </a:p>
          <a:p>
            <a:pPr lvl="1"/>
            <a:r>
              <a:rPr lang="en-IN" sz="1400" dirty="0"/>
              <a:t>POS – 1</a:t>
            </a:r>
          </a:p>
          <a:p>
            <a:r>
              <a:rPr lang="ta-IN" sz="1400" dirty="0"/>
              <a:t>வரை </a:t>
            </a:r>
          </a:p>
          <a:p>
            <a:pPr lvl="1"/>
            <a:r>
              <a:rPr lang="en-IN" sz="1400" dirty="0"/>
              <a:t>Root word – </a:t>
            </a:r>
            <a:r>
              <a:rPr lang="ta-IN" sz="1400" dirty="0"/>
              <a:t>வரை</a:t>
            </a:r>
          </a:p>
          <a:p>
            <a:pPr lvl="1"/>
            <a:r>
              <a:rPr lang="en-IN" sz="1400" dirty="0"/>
              <a:t>POS - 7</a:t>
            </a:r>
          </a:p>
          <a:p>
            <a:r>
              <a:rPr lang="ta-IN" sz="1400" dirty="0"/>
              <a:t>நான் </a:t>
            </a:r>
          </a:p>
          <a:p>
            <a:pPr lvl="1"/>
            <a:r>
              <a:rPr lang="en-IN" sz="1400" dirty="0"/>
              <a:t>Root Word – </a:t>
            </a:r>
            <a:r>
              <a:rPr lang="ta-IN" sz="1400" dirty="0"/>
              <a:t>நான் </a:t>
            </a:r>
          </a:p>
          <a:p>
            <a:pPr lvl="1"/>
            <a:r>
              <a:rPr lang="en-IN" sz="1400" dirty="0"/>
              <a:t>POS – 2 (pronoun)</a:t>
            </a:r>
          </a:p>
          <a:p>
            <a:r>
              <a:rPr lang="ta-IN" sz="1400" dirty="0"/>
              <a:t>நடந்தேன்</a:t>
            </a:r>
          </a:p>
          <a:p>
            <a:pPr lvl="1"/>
            <a:r>
              <a:rPr lang="en-IN" sz="1400" dirty="0"/>
              <a:t>Root Word –</a:t>
            </a:r>
            <a:r>
              <a:rPr lang="ta-IN" sz="1400" dirty="0" smtClean="0"/>
              <a:t>நட</a:t>
            </a:r>
          </a:p>
          <a:p>
            <a:pPr lvl="1"/>
            <a:r>
              <a:rPr lang="en-IN" sz="1400" dirty="0"/>
              <a:t>Tense Suffix id  – 4 ( </a:t>
            </a:r>
            <a:r>
              <a:rPr lang="ta-IN" sz="1400" dirty="0"/>
              <a:t>த்)</a:t>
            </a:r>
          </a:p>
          <a:p>
            <a:pPr lvl="1"/>
            <a:r>
              <a:rPr lang="en-IN" sz="1400" dirty="0" smtClean="0"/>
              <a:t>POS </a:t>
            </a:r>
            <a:r>
              <a:rPr lang="en-IN" sz="1400" dirty="0"/>
              <a:t>- 1 (Object)</a:t>
            </a:r>
          </a:p>
          <a:p>
            <a:pPr lvl="1"/>
            <a:r>
              <a:rPr lang="en-IN" sz="1400" dirty="0"/>
              <a:t>Verb Suffix Id  - 9 (</a:t>
            </a:r>
            <a:r>
              <a:rPr lang="ta-IN" sz="1400" dirty="0"/>
              <a:t>ஏன்) 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775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UNL </a:t>
            </a:r>
            <a:r>
              <a:rPr lang="en-US" dirty="0" err="1"/>
              <a:t>EnConverter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en-US" dirty="0"/>
              <a:t> [</a:t>
            </a:r>
            <a:r>
              <a:rPr lang="ta-IN" dirty="0"/>
              <a:t>கன்னியாகுமரி இருந்து சென்னை வரை நான் நட</a:t>
            </a:r>
            <a:r>
              <a:rPr lang="en-US" dirty="0"/>
              <a:t>]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                                        </a:t>
            </a:r>
          </a:p>
          <a:p>
            <a:pPr marL="64008" indent="0">
              <a:buNone/>
            </a:pPr>
            <a:r>
              <a:rPr lang="en-US" dirty="0"/>
              <a:t>		[</a:t>
            </a:r>
            <a:r>
              <a:rPr lang="ta-IN" dirty="0"/>
              <a:t>சென்னை வரை நான் நட</a:t>
            </a:r>
            <a:r>
              <a:rPr lang="en-US" dirty="0"/>
              <a:t>]</a:t>
            </a:r>
          </a:p>
          <a:p>
            <a:pPr marL="64008" indent="0">
              <a:buNone/>
            </a:pPr>
            <a:r>
              <a:rPr lang="en-US" dirty="0"/>
              <a:t>                           </a:t>
            </a:r>
            <a:r>
              <a:rPr lang="en-US" dirty="0" err="1"/>
              <a:t>frm</a:t>
            </a:r>
            <a:endParaRPr lang="en-US" dirty="0"/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[</a:t>
            </a:r>
            <a:r>
              <a:rPr lang="ta-IN" dirty="0"/>
              <a:t>கன்னியாகுமரி</a:t>
            </a:r>
            <a:r>
              <a:rPr lang="en-US" dirty="0"/>
              <a:t>]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   			    [</a:t>
            </a:r>
            <a:r>
              <a:rPr lang="ta-IN" dirty="0"/>
              <a:t> நான் நட</a:t>
            </a:r>
            <a:r>
              <a:rPr lang="en-US" dirty="0"/>
              <a:t>]</a:t>
            </a:r>
          </a:p>
          <a:p>
            <a:pPr marL="64008" indent="0">
              <a:buNone/>
            </a:pPr>
            <a:r>
              <a:rPr lang="en-US" dirty="0"/>
              <a:t>                     </a:t>
            </a:r>
            <a:r>
              <a:rPr lang="en-US" dirty="0" err="1"/>
              <a:t>frm</a:t>
            </a:r>
            <a:r>
              <a:rPr lang="en-US" dirty="0"/>
              <a:t>					to</a:t>
            </a:r>
          </a:p>
          <a:p>
            <a:pPr marL="64008" indent="0">
              <a:buNone/>
            </a:pPr>
            <a:r>
              <a:rPr lang="en-US" dirty="0"/>
              <a:t>   </a:t>
            </a:r>
            <a:r>
              <a:rPr lang="en-US" dirty="0" smtClean="0"/>
              <a:t>                 </a:t>
            </a:r>
            <a:endParaRPr lang="en-US" dirty="0"/>
          </a:p>
          <a:p>
            <a:pPr marL="64008" indent="0">
              <a:buNone/>
            </a:pPr>
            <a:r>
              <a:rPr lang="en-US" dirty="0"/>
              <a:t>[</a:t>
            </a:r>
            <a:r>
              <a:rPr lang="ta-IN" dirty="0"/>
              <a:t>கன்னியாகுமரி</a:t>
            </a:r>
            <a:r>
              <a:rPr lang="en-US" dirty="0"/>
              <a:t>] 				[</a:t>
            </a:r>
            <a:r>
              <a:rPr lang="ta-IN" dirty="0"/>
              <a:t>சென்னை</a:t>
            </a:r>
            <a:r>
              <a:rPr lang="en-US" dirty="0"/>
              <a:t>]</a:t>
            </a:r>
            <a:r>
              <a:rPr lang="ta-IN" dirty="0"/>
              <a:t> </a:t>
            </a:r>
            <a:endParaRPr lang="en-US" dirty="0"/>
          </a:p>
          <a:p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438400" y="3352800"/>
            <a:ext cx="1297486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438400" y="5257800"/>
            <a:ext cx="1447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57172" y="5257800"/>
            <a:ext cx="1215028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200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UNL </a:t>
            </a:r>
            <a:r>
              <a:rPr lang="en-US" dirty="0" err="1"/>
              <a:t>EnConverter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dirty="0"/>
              <a:t> 			[  </a:t>
            </a:r>
            <a:r>
              <a:rPr lang="ta-IN" dirty="0"/>
              <a:t>நட</a:t>
            </a:r>
            <a:r>
              <a:rPr lang="en-US" dirty="0"/>
              <a:t>]</a:t>
            </a:r>
          </a:p>
          <a:p>
            <a:pPr marL="64008" indent="0">
              <a:buNone/>
            </a:pPr>
            <a:r>
              <a:rPr lang="en-US" dirty="0"/>
              <a:t>                     </a:t>
            </a:r>
            <a:r>
              <a:rPr lang="en-US" dirty="0" err="1"/>
              <a:t>frm</a:t>
            </a:r>
            <a:r>
              <a:rPr lang="en-US" dirty="0"/>
              <a:t>	</a:t>
            </a:r>
            <a:r>
              <a:rPr lang="en-US" dirty="0" smtClean="0"/>
              <a:t>     to</a:t>
            </a:r>
            <a:r>
              <a:rPr lang="en-US" dirty="0"/>
              <a:t>		       </a:t>
            </a:r>
            <a:r>
              <a:rPr lang="en-US" dirty="0" err="1"/>
              <a:t>agt</a:t>
            </a:r>
            <a:endParaRPr lang="en-US" dirty="0"/>
          </a:p>
          <a:p>
            <a:pPr marL="64008" indent="0">
              <a:buNone/>
            </a:pPr>
            <a:r>
              <a:rPr lang="en-US" dirty="0"/>
              <a:t>   </a:t>
            </a:r>
          </a:p>
          <a:p>
            <a:pPr marL="64008" indent="0">
              <a:buNone/>
            </a:pPr>
            <a:r>
              <a:rPr lang="en-US" dirty="0"/>
              <a:t>[</a:t>
            </a:r>
            <a:r>
              <a:rPr lang="ta-IN" dirty="0"/>
              <a:t>கன்னியாகுமரி</a:t>
            </a:r>
            <a:r>
              <a:rPr lang="en-US" dirty="0" smtClean="0"/>
              <a:t>]  </a:t>
            </a:r>
            <a:r>
              <a:rPr lang="en-US" dirty="0"/>
              <a:t>[</a:t>
            </a:r>
            <a:r>
              <a:rPr lang="ta-IN" dirty="0"/>
              <a:t>சென்னை</a:t>
            </a:r>
            <a:r>
              <a:rPr lang="en-US" dirty="0"/>
              <a:t>]</a:t>
            </a:r>
            <a:r>
              <a:rPr lang="ta-IN" dirty="0"/>
              <a:t> </a:t>
            </a:r>
            <a:r>
              <a:rPr lang="en-US" dirty="0"/>
              <a:t>[</a:t>
            </a:r>
            <a:r>
              <a:rPr lang="ta-IN" dirty="0"/>
              <a:t>நான்</a:t>
            </a:r>
            <a:r>
              <a:rPr lang="en-US" dirty="0"/>
              <a:t>]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			[ walk ]@past</a:t>
            </a:r>
          </a:p>
          <a:p>
            <a:pPr marL="64008" indent="0">
              <a:buNone/>
            </a:pPr>
            <a:r>
              <a:rPr lang="en-US" dirty="0"/>
              <a:t>   	     </a:t>
            </a:r>
            <a:r>
              <a:rPr lang="en-US" dirty="0" smtClean="0"/>
              <a:t>       </a:t>
            </a:r>
            <a:r>
              <a:rPr lang="en-US" dirty="0" err="1" smtClean="0"/>
              <a:t>frm</a:t>
            </a:r>
            <a:r>
              <a:rPr lang="en-US" dirty="0" smtClean="0"/>
              <a:t> </a:t>
            </a:r>
            <a:r>
              <a:rPr lang="en-US" dirty="0"/>
              <a:t>		    </a:t>
            </a:r>
            <a:r>
              <a:rPr lang="en-US" dirty="0" smtClean="0"/>
              <a:t>to      </a:t>
            </a:r>
            <a:r>
              <a:rPr lang="en-US" dirty="0" err="1" smtClean="0"/>
              <a:t>agt</a:t>
            </a:r>
            <a:r>
              <a:rPr lang="en-US" dirty="0" smtClean="0"/>
              <a:t>                  </a:t>
            </a:r>
            <a:endParaRPr lang="en-US" dirty="0"/>
          </a:p>
          <a:p>
            <a:pPr marL="64008" indent="0">
              <a:buNone/>
            </a:pPr>
            <a:r>
              <a:rPr lang="en-US" dirty="0"/>
              <a:t>   </a:t>
            </a:r>
          </a:p>
          <a:p>
            <a:pPr marL="64008" indent="0">
              <a:buNone/>
            </a:pPr>
            <a:r>
              <a:rPr lang="en-US" dirty="0"/>
              <a:t>[</a:t>
            </a:r>
            <a:r>
              <a:rPr lang="en-US" dirty="0" err="1"/>
              <a:t>kanniyaakumari</a:t>
            </a:r>
            <a:r>
              <a:rPr lang="en-US" dirty="0"/>
              <a:t>] 	      [</a:t>
            </a:r>
            <a:r>
              <a:rPr lang="en-US" dirty="0" err="1"/>
              <a:t>sennai</a:t>
            </a:r>
            <a:r>
              <a:rPr lang="en-US" dirty="0"/>
              <a:t>]</a:t>
            </a:r>
            <a:r>
              <a:rPr lang="ta-IN" dirty="0"/>
              <a:t> </a:t>
            </a:r>
            <a:r>
              <a:rPr lang="en-IN" dirty="0" smtClean="0"/>
              <a:t>         </a:t>
            </a:r>
            <a:r>
              <a:rPr lang="en-US" dirty="0" smtClean="0"/>
              <a:t>[ </a:t>
            </a:r>
            <a:r>
              <a:rPr lang="en-US" dirty="0"/>
              <a:t>I ] 						 @singular</a:t>
            </a:r>
          </a:p>
          <a:p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168764" y="2095499"/>
            <a:ext cx="1449886" cy="800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86200" y="1981200"/>
            <a:ext cx="361950" cy="838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38600" y="1981200"/>
            <a:ext cx="2789307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168764" y="4724400"/>
            <a:ext cx="144988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71529" y="4724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76800" y="4686300"/>
            <a:ext cx="10668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074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85800"/>
          </a:xfrm>
        </p:spPr>
        <p:txBody>
          <a:bodyPr/>
          <a:lstStyle/>
          <a:p>
            <a:r>
              <a:rPr lang="en-US" dirty="0"/>
              <a:t>In UNL </a:t>
            </a:r>
            <a:r>
              <a:rPr lang="en-US" dirty="0" err="1"/>
              <a:t>DeConverter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64008" indent="0">
              <a:buFont typeface="Wingdings 2"/>
              <a:buNone/>
            </a:pPr>
            <a:r>
              <a:rPr lang="en-US" dirty="0"/>
              <a:t> Reorder: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dirty="0"/>
              <a:t>		[  walk]</a:t>
            </a:r>
          </a:p>
          <a:p>
            <a:pPr marL="64008" indent="0">
              <a:buFont typeface="Wingdings 2"/>
              <a:buNone/>
            </a:pPr>
            <a:r>
              <a:rPr lang="en-US" dirty="0"/>
              <a:t>                     </a:t>
            </a:r>
            <a:r>
              <a:rPr lang="en-US" dirty="0" smtClean="0"/>
              <a:t>         </a:t>
            </a:r>
            <a:r>
              <a:rPr lang="en-US" dirty="0" err="1" smtClean="0"/>
              <a:t>agt</a:t>
            </a:r>
            <a:r>
              <a:rPr lang="en-US" dirty="0" smtClean="0"/>
              <a:t>             </a:t>
            </a:r>
            <a:r>
              <a:rPr lang="en-US" dirty="0"/>
              <a:t>from     </a:t>
            </a:r>
            <a:r>
              <a:rPr lang="en-US" dirty="0" smtClean="0"/>
              <a:t>to</a:t>
            </a:r>
            <a:endParaRPr lang="en-US" dirty="0"/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None/>
            </a:pPr>
            <a:r>
              <a:rPr lang="ta-IN" dirty="0"/>
              <a:t> </a:t>
            </a:r>
            <a:r>
              <a:rPr lang="en-US" dirty="0"/>
              <a:t>         [ I ]		</a:t>
            </a:r>
            <a:br>
              <a:rPr lang="en-US" dirty="0"/>
            </a:br>
            <a:r>
              <a:rPr lang="en-US" dirty="0"/>
              <a:t>			[</a:t>
            </a:r>
            <a:r>
              <a:rPr lang="en-US" dirty="0" err="1"/>
              <a:t>kanniyakumari</a:t>
            </a:r>
            <a:r>
              <a:rPr lang="en-US" dirty="0"/>
              <a:t>] 	   [</a:t>
            </a:r>
            <a:r>
              <a:rPr lang="en-US" dirty="0" err="1"/>
              <a:t>sennai</a:t>
            </a:r>
            <a:r>
              <a:rPr lang="en-US" dirty="0"/>
              <a:t>]   </a:t>
            </a:r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Adding 	           		[ walk ]@past</a:t>
            </a:r>
          </a:p>
          <a:p>
            <a:pPr marL="64008" indent="0">
              <a:buFont typeface="Wingdings 2"/>
              <a:buNone/>
            </a:pPr>
            <a:r>
              <a:rPr lang="en-US" dirty="0"/>
              <a:t>Scope dummy</a:t>
            </a:r>
          </a:p>
          <a:p>
            <a:pPr marL="64008" indent="0">
              <a:buFont typeface="Wingdings 2"/>
              <a:buNone/>
            </a:pPr>
            <a:r>
              <a:rPr lang="en-US" dirty="0"/>
              <a:t>   	       </a:t>
            </a:r>
          </a:p>
          <a:p>
            <a:pPr marL="64008" indent="0">
              <a:buFont typeface="Wingdings 2"/>
              <a:buNone/>
            </a:pPr>
            <a:r>
              <a:rPr lang="en-US" dirty="0"/>
              <a:t>	   </a:t>
            </a:r>
            <a:r>
              <a:rPr lang="en-US" dirty="0" err="1"/>
              <a:t>agt</a:t>
            </a:r>
            <a:r>
              <a:rPr lang="en-US" dirty="0"/>
              <a:t>                 </a:t>
            </a:r>
            <a:r>
              <a:rPr lang="en-US" dirty="0" smtClean="0"/>
              <a:t>    </a:t>
            </a:r>
            <a:r>
              <a:rPr lang="en-US" dirty="0" err="1" smtClean="0"/>
              <a:t>unl</a:t>
            </a:r>
            <a:r>
              <a:rPr lang="en-US" dirty="0" smtClean="0"/>
              <a:t>        from                  </a:t>
            </a:r>
            <a:r>
              <a:rPr lang="en-US" dirty="0"/>
              <a:t>to		                           </a:t>
            </a:r>
          </a:p>
          <a:p>
            <a:pPr marL="64008" indent="0">
              <a:buFont typeface="Wingdings 2"/>
              <a:buNone/>
            </a:pPr>
            <a:r>
              <a:rPr lang="en-US" dirty="0"/>
              <a:t>   </a:t>
            </a:r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[  I  ] 						              [</a:t>
            </a:r>
            <a:r>
              <a:rPr lang="en-US" dirty="0" err="1"/>
              <a:t>sennai</a:t>
            </a:r>
            <a:r>
              <a:rPr lang="en-US" dirty="0"/>
              <a:t>]</a:t>
            </a:r>
          </a:p>
          <a:p>
            <a:pPr marL="64008" indent="0">
              <a:buFont typeface="Wingdings 2"/>
              <a:buNone/>
            </a:pPr>
            <a:r>
              <a:rPr lang="en-US" dirty="0"/>
              <a:t>                              [ scope - dummy]</a:t>
            </a:r>
            <a:r>
              <a:rPr lang="ta-IN" dirty="0"/>
              <a:t> </a:t>
            </a:r>
            <a:r>
              <a:rPr lang="en-US" dirty="0"/>
              <a:t>       [ </a:t>
            </a:r>
            <a:r>
              <a:rPr lang="en-US" dirty="0" err="1"/>
              <a:t>kanniyakumari</a:t>
            </a:r>
            <a:r>
              <a:rPr lang="en-US" dirty="0"/>
              <a:t> ] 								</a:t>
            </a:r>
          </a:p>
          <a:p>
            <a:pPr marL="64008" indent="0">
              <a:buFont typeface="Wingdings 2"/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676400" y="1905000"/>
            <a:ext cx="1975578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651978" y="1905000"/>
            <a:ext cx="283798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93877" y="1905000"/>
            <a:ext cx="1874961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14400" y="3886200"/>
            <a:ext cx="2966803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22754" y="3896637"/>
            <a:ext cx="458449" cy="1284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81203" y="3896637"/>
            <a:ext cx="1452797" cy="1284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81203" y="3896637"/>
            <a:ext cx="3281597" cy="1284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411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DeConversion</a:t>
            </a:r>
            <a:r>
              <a:rPr lang="en-US" dirty="0"/>
              <a:t> by 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I </a:t>
            </a:r>
            <a:r>
              <a:rPr lang="en-US" dirty="0" err="1"/>
              <a:t>walk@past</a:t>
            </a:r>
            <a:r>
              <a:rPr lang="en-US" dirty="0"/>
              <a:t> [</a:t>
            </a:r>
            <a:r>
              <a:rPr lang="en-US" dirty="0" err="1"/>
              <a:t>frm</a:t>
            </a:r>
            <a:r>
              <a:rPr lang="en-US" dirty="0"/>
              <a:t>] </a:t>
            </a:r>
            <a:r>
              <a:rPr lang="en-US" dirty="0" err="1"/>
              <a:t>kanyakumari</a:t>
            </a:r>
            <a:r>
              <a:rPr lang="en-US" dirty="0"/>
              <a:t> [to] </a:t>
            </a:r>
            <a:r>
              <a:rPr lang="en-US" dirty="0" err="1"/>
              <a:t>chennai</a:t>
            </a:r>
            <a:endParaRPr lang="en-US" dirty="0"/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I </a:t>
            </a:r>
            <a:r>
              <a:rPr lang="en-US" dirty="0" err="1"/>
              <a:t>walk@past</a:t>
            </a:r>
            <a:r>
              <a:rPr lang="en-US" dirty="0"/>
              <a:t> [</a:t>
            </a:r>
            <a:r>
              <a:rPr lang="en-US" dirty="0" err="1"/>
              <a:t>frm</a:t>
            </a:r>
            <a:r>
              <a:rPr lang="en-US" dirty="0"/>
              <a:t>] </a:t>
            </a:r>
            <a:r>
              <a:rPr lang="en-US" dirty="0" err="1"/>
              <a:t>kanyakumari</a:t>
            </a:r>
            <a:r>
              <a:rPr lang="en-US" dirty="0"/>
              <a:t> [to] </a:t>
            </a:r>
            <a:r>
              <a:rPr lang="en-US" dirty="0" err="1"/>
              <a:t>chennai</a:t>
            </a:r>
            <a:endParaRPr lang="en-US" dirty="0"/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I walked [</a:t>
            </a:r>
            <a:r>
              <a:rPr lang="en-US" dirty="0" err="1"/>
              <a:t>frm</a:t>
            </a:r>
            <a:r>
              <a:rPr lang="en-US" dirty="0"/>
              <a:t>] </a:t>
            </a:r>
            <a:r>
              <a:rPr lang="en-US" dirty="0" err="1"/>
              <a:t>kanyakumari</a:t>
            </a:r>
            <a:r>
              <a:rPr lang="en-US" dirty="0"/>
              <a:t>  [to] </a:t>
            </a:r>
            <a:r>
              <a:rPr lang="en-US" dirty="0" err="1"/>
              <a:t>chennai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 walked [</a:t>
            </a:r>
            <a:r>
              <a:rPr lang="en-US" dirty="0" err="1"/>
              <a:t>frm</a:t>
            </a:r>
            <a:r>
              <a:rPr lang="en-US" dirty="0"/>
              <a:t>] </a:t>
            </a:r>
            <a:r>
              <a:rPr lang="en-US" dirty="0" err="1"/>
              <a:t>kanyakumari</a:t>
            </a:r>
            <a:r>
              <a:rPr lang="en-US" dirty="0"/>
              <a:t> [to] </a:t>
            </a:r>
            <a:r>
              <a:rPr lang="en-US" dirty="0" err="1"/>
              <a:t>chennai</a:t>
            </a:r>
            <a:endParaRPr lang="en-US" dirty="0"/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Font typeface="Wingdings 2"/>
              <a:buNone/>
            </a:pPr>
            <a:r>
              <a:rPr lang="en-US" dirty="0"/>
              <a:t>I walked from </a:t>
            </a:r>
            <a:r>
              <a:rPr lang="en-US" dirty="0" err="1"/>
              <a:t>kanyakumari</a:t>
            </a:r>
            <a:r>
              <a:rPr lang="en-US" dirty="0"/>
              <a:t> to </a:t>
            </a:r>
            <a:r>
              <a:rPr lang="en-US" dirty="0" err="1"/>
              <a:t>chennai</a:t>
            </a:r>
            <a:r>
              <a:rPr lang="en-US" dirty="0"/>
              <a:t>.</a:t>
            </a:r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Font typeface="Wingdings 2"/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9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Modification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Identify – Sad , Angry or Happy emotions from the UNL</a:t>
            </a:r>
          </a:p>
          <a:p>
            <a:endParaRPr lang="en-US" dirty="0"/>
          </a:p>
          <a:p>
            <a:r>
              <a:rPr lang="en-US" dirty="0"/>
              <a:t>Sad – Duration and  intensity modification</a:t>
            </a:r>
          </a:p>
          <a:p>
            <a:r>
              <a:rPr lang="en-US" dirty="0"/>
              <a:t>Happy – F0 modification</a:t>
            </a:r>
          </a:p>
          <a:p>
            <a:r>
              <a:rPr lang="en-US" dirty="0"/>
              <a:t>Angry – Duration</a:t>
            </a:r>
            <a:r>
              <a:rPr lang="ta-IN" dirty="0"/>
              <a:t>,</a:t>
            </a:r>
            <a:r>
              <a:rPr lang="en-US" dirty="0"/>
              <a:t>F0, intensity and amplitude modification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3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752600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SAD BEFORE AND AFTER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9305" y="3168134"/>
            <a:ext cx="35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ANGRY BEFORE AND AFTER</a:t>
            </a:r>
          </a:p>
        </p:txBody>
      </p:sp>
      <p:pic>
        <p:nvPicPr>
          <p:cNvPr id="6" name="sad_1b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32880" y="1469485"/>
            <a:ext cx="609600" cy="609600"/>
          </a:xfrm>
          <a:prstGeom prst="rect">
            <a:avLst/>
          </a:prstGeom>
        </p:spPr>
      </p:pic>
      <p:pic>
        <p:nvPicPr>
          <p:cNvPr id="7" name="sad_1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086600" y="1467317"/>
            <a:ext cx="609600" cy="609600"/>
          </a:xfrm>
          <a:prstGeom prst="rect">
            <a:avLst/>
          </a:prstGeom>
        </p:spPr>
      </p:pic>
      <p:pic>
        <p:nvPicPr>
          <p:cNvPr id="8" name="angry_1b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27883" y="3048000"/>
            <a:ext cx="609600" cy="609600"/>
          </a:xfrm>
          <a:prstGeom prst="rect">
            <a:avLst/>
          </a:prstGeom>
        </p:spPr>
      </p:pic>
      <p:pic>
        <p:nvPicPr>
          <p:cNvPr id="9" name="angry_a1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162800" y="307319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60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9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19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sz="4800" b="1" dirty="0" smtClean="0"/>
              <a:t>EVALUATION OF THE SYSTEM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030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23900"/>
            <a:ext cx="7467600" cy="1447800"/>
          </a:xfrm>
        </p:spPr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3094678"/>
              </p:ext>
            </p:extLst>
          </p:nvPr>
        </p:nvGraphicFramePr>
        <p:xfrm>
          <a:off x="1" y="838201"/>
          <a:ext cx="9143999" cy="6019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529"/>
                <a:gridCol w="2599764"/>
                <a:gridCol w="2868706"/>
              </a:tblGrid>
              <a:tr h="706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Paper Title and Authors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Concepts Discussed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Drawbacks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189880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Tamil to UNL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EnConverter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(2002).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</a:b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T.Dhanabalan,K.Saravanan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T.V.Geetha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Rule based approach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Tags 46 UNL relations to one or more Tamil inflictions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Simple UNL graphs only constructed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Requires domain analysis to remove ambiguity of relations</a:t>
                      </a:r>
                      <a:endParaRPr lang="en-IN" sz="1600" dirty="0"/>
                    </a:p>
                  </a:txBody>
                  <a:tcPr/>
                </a:tc>
              </a:tr>
              <a:tr h="207769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Morpho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-Semantic Features for Rule-based Tamil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Enconversion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(2011).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</a:b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J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Balaji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, TV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Geetha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Ranjani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Parthasarathy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, 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Madhan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Karky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Rule based approach for forming UNL graphs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</a:t>
                      </a:r>
                      <a:r>
                        <a:rPr kumimoji="0" lang="en-I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Analyzing</a:t>
                      </a: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inflictions to relate UWs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No consideration about complex and compound Tamil Sentences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Ambigious</a:t>
                      </a: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free word order sentences </a:t>
                      </a:r>
                      <a:endParaRPr lang="en-IN" sz="1600" dirty="0"/>
                    </a:p>
                  </a:txBody>
                  <a:tcPr/>
                </a:tc>
              </a:tr>
              <a:tr h="133713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Semantic Parsing of Tamil Sentences (2011).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J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>Balaji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> , TV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>Geetha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>Ranjani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>Parthasarathi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UNL Nested graph identification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Uses mod, and, </a:t>
                      </a:r>
                      <a:r>
                        <a:rPr kumimoji="0" lang="en-I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pos</a:t>
                      </a: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relations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No indications on punctuations 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Precision &lt;60%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7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evaluation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For evaluating translation four measures namely, BLEU, NIST, METEOR and Fluency and Adequacy are employed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Since </a:t>
            </a:r>
            <a:r>
              <a:rPr lang="en-IN" dirty="0"/>
              <a:t>Tamil does not have accurate sentence types, the evaluation is categorized based on the type of sentence (</a:t>
            </a:r>
            <a:r>
              <a:rPr lang="en-IN" dirty="0" err="1"/>
              <a:t>simple,compound</a:t>
            </a:r>
            <a:r>
              <a:rPr lang="en-IN" dirty="0"/>
              <a:t> or complex) of the reference text.</a:t>
            </a:r>
          </a:p>
        </p:txBody>
      </p:sp>
    </p:spTree>
    <p:extLst>
      <p:ext uri="{BB962C8B-B14F-4D97-AF65-F5344CB8AC3E}">
        <p14:creationId xmlns:p14="http://schemas.microsoft.com/office/powerpoint/2010/main" val="6406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Bleu score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BLEU stands for Bilingual Evaluation Understudy</a:t>
            </a:r>
            <a:r>
              <a:rPr lang="en-IN" sz="2000" b="1" dirty="0" smtClean="0"/>
              <a:t>. </a:t>
            </a:r>
          </a:p>
          <a:p>
            <a:pPr marL="0" indent="0">
              <a:buNone/>
            </a:pPr>
            <a:endParaRPr lang="en-IN" sz="2000" b="1" dirty="0" smtClean="0"/>
          </a:p>
          <a:p>
            <a:r>
              <a:rPr lang="en-IN" sz="2000" b="1" dirty="0" smtClean="0"/>
              <a:t>It </a:t>
            </a:r>
            <a:r>
              <a:rPr lang="en-IN" sz="2000" b="1" dirty="0"/>
              <a:t>is a n-gram co-occurrence based MT evaluation system that verified how close the MT translated text is to , to a human translated reference. </a:t>
            </a:r>
            <a:r>
              <a:rPr lang="en-IN" sz="2000" b="1" dirty="0" smtClean="0"/>
              <a:t>N-gram </a:t>
            </a:r>
            <a:r>
              <a:rPr lang="en-IN" sz="2000" b="1" dirty="0"/>
              <a:t>precision in BLEU is computed as follows: </a:t>
            </a:r>
            <a:endParaRPr lang="en-IN" sz="2000" b="1" dirty="0" smtClean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 err="1" smtClean="0"/>
              <a:t>Pn</a:t>
            </a:r>
            <a:r>
              <a:rPr lang="en-IN" sz="2000" b="1" dirty="0" smtClean="0"/>
              <a:t>= ∑</a:t>
            </a:r>
            <a:r>
              <a:rPr lang="en-IN" sz="2000" b="1" baseline="-25000" dirty="0" smtClean="0"/>
              <a:t>C</a:t>
            </a:r>
            <a:r>
              <a:rPr lang="el-GR" sz="2000" b="1" baseline="-25000" dirty="0"/>
              <a:t>ϵ{</a:t>
            </a:r>
            <a:r>
              <a:rPr lang="en-IN" sz="2000" b="1" baseline="-25000" dirty="0"/>
              <a:t>Candidates}</a:t>
            </a:r>
            <a:r>
              <a:rPr lang="en-IN" sz="2000" b="1" dirty="0" smtClean="0"/>
              <a:t>∑</a:t>
            </a:r>
            <a:r>
              <a:rPr lang="en-IN" sz="2000" b="1" baseline="-25000" dirty="0" smtClean="0"/>
              <a:t>n</a:t>
            </a:r>
            <a:r>
              <a:rPr lang="en-IN" sz="2000" b="1" baseline="-25000" dirty="0"/>
              <a:t>−gram</a:t>
            </a:r>
            <a:r>
              <a:rPr lang="el-GR" sz="2000" b="1" baseline="-25000" dirty="0"/>
              <a:t>ϵ</a:t>
            </a:r>
            <a:r>
              <a:rPr lang="en-IN" sz="2000" b="1" baseline="-25000" dirty="0" err="1"/>
              <a:t>C</a:t>
            </a:r>
            <a:r>
              <a:rPr lang="en-IN" sz="2000" b="1" dirty="0" err="1"/>
              <a:t>Count</a:t>
            </a:r>
            <a:r>
              <a:rPr lang="en-IN" sz="2000" b="1" baseline="-25000" dirty="0" err="1"/>
              <a:t>clip</a:t>
            </a:r>
            <a:r>
              <a:rPr lang="en-IN" sz="2000" b="1" dirty="0"/>
              <a:t>(n−gram</a:t>
            </a:r>
            <a:r>
              <a:rPr lang="en-IN" sz="2000" b="1" dirty="0" smtClean="0"/>
              <a:t>)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 smtClean="0"/>
              <a:t> ------------------------------------------------------------</a:t>
            </a: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      </a:t>
            </a:r>
            <a:r>
              <a:rPr lang="en-IN" sz="2000" b="1" baseline="-25000" dirty="0" smtClean="0"/>
              <a:t>C</a:t>
            </a:r>
            <a:r>
              <a:rPr lang="el-GR" sz="2000" b="1" baseline="-25000" dirty="0"/>
              <a:t>ϵ{</a:t>
            </a:r>
            <a:r>
              <a:rPr lang="en-IN" sz="2000" b="1" baseline="-25000" dirty="0"/>
              <a:t>Candidates}</a:t>
            </a:r>
            <a:r>
              <a:rPr lang="en-IN" sz="2000" b="1" dirty="0"/>
              <a:t>∑</a:t>
            </a:r>
            <a:r>
              <a:rPr lang="en-IN" sz="2000" b="1" baseline="-25000" dirty="0"/>
              <a:t>n−gram</a:t>
            </a:r>
            <a:r>
              <a:rPr lang="el-GR" sz="2000" b="1" baseline="-25000" dirty="0"/>
              <a:t>ϵ</a:t>
            </a:r>
            <a:r>
              <a:rPr lang="en-IN" sz="2000" b="1" baseline="-25000" dirty="0" err="1"/>
              <a:t>C</a:t>
            </a:r>
            <a:r>
              <a:rPr lang="en-IN" sz="2000" b="1" dirty="0" err="1"/>
              <a:t>Count</a:t>
            </a:r>
            <a:r>
              <a:rPr lang="en-IN" sz="2000" b="1" dirty="0"/>
              <a:t>(n−gram</a:t>
            </a:r>
            <a:r>
              <a:rPr lang="en-IN" sz="2000" b="1" dirty="0" smtClean="0"/>
              <a:t>)</a:t>
            </a:r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/>
              <a:t>Where </a:t>
            </a:r>
            <a:r>
              <a:rPr lang="en-IN" sz="2000" b="1" dirty="0" err="1"/>
              <a:t>Count</a:t>
            </a:r>
            <a:r>
              <a:rPr lang="en-IN" sz="2000" b="1" baseline="-25000" dirty="0" err="1"/>
              <a:t>clip</a:t>
            </a:r>
            <a:r>
              <a:rPr lang="en-IN" sz="2000" b="1" dirty="0"/>
              <a:t>(n − gram) is the maximum number of n-grams co-occurring in a candidate translation</a:t>
            </a:r>
          </a:p>
          <a:p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2017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BLEU </a:t>
            </a:r>
            <a:r>
              <a:rPr lang="en-IN" b="1" dirty="0"/>
              <a:t>score </a:t>
            </a:r>
            <a:r>
              <a:rPr lang="en-IN" b="1" dirty="0" smtClean="0"/>
              <a:t>comparison WITH GOOGLE TRANSLATOR</a:t>
            </a:r>
            <a:endParaRPr lang="en-IN" b="1" dirty="0"/>
          </a:p>
        </p:txBody>
      </p:sp>
      <p:pic>
        <p:nvPicPr>
          <p:cNvPr id="6146" name="Picture 2" descr="C:\Users\Archana\Downloads\Telegram Desktop\BLEU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1" y="1828800"/>
            <a:ext cx="752422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0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NIST evaluation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b="1" dirty="0" smtClean="0"/>
                  <a:t>In NIST, N-grams </a:t>
                </a:r>
                <a:r>
                  <a:rPr lang="en-IN" b="1" dirty="0"/>
                  <a:t>that are more informative </a:t>
                </a:r>
                <a:r>
                  <a:rPr lang="en-IN" b="1" dirty="0" smtClean="0"/>
                  <a:t>are weighed more heavily.</a:t>
                </a:r>
              </a:p>
              <a:p>
                <a:pPr marL="0" indent="0">
                  <a:buNone/>
                </a:pPr>
                <a:endParaRPr lang="en-IN" b="1" dirty="0" smtClean="0"/>
              </a:p>
              <a:p>
                <a:r>
                  <a:rPr lang="en-IN" b="1" dirty="0" smtClean="0"/>
                  <a:t> </a:t>
                </a:r>
                <a:r>
                  <a:rPr lang="en-IN" b="1" dirty="0"/>
                  <a:t>This helps to combat possible gaming of the scoring algorithm, since those N-grams that are most likely to (co-)occur would add less to the score than less likely </a:t>
                </a:r>
                <a:r>
                  <a:rPr lang="en-IN" b="1" dirty="0" smtClean="0"/>
                  <a:t>N-grams.</a:t>
                </a:r>
              </a:p>
              <a:p>
                <a:pPr marL="0" indent="0">
                  <a:buNone/>
                </a:pPr>
                <a:endParaRPr lang="en-IN" b="1" dirty="0" smtClean="0"/>
              </a:p>
              <a:p>
                <a:r>
                  <a:rPr lang="en-IN" b="1" dirty="0" smtClean="0"/>
                  <a:t>Info </a:t>
                </a:r>
                <a:r>
                  <a:rPr lang="en-IN" b="1" dirty="0"/>
                  <a:t>(w</a:t>
                </a:r>
                <a:r>
                  <a:rPr lang="en-IN" b="1" baseline="-25000" dirty="0"/>
                  <a:t>1</a:t>
                </a:r>
                <a:r>
                  <a:rPr lang="en-IN" b="1" dirty="0"/>
                  <a:t>...</a:t>
                </a:r>
                <a:r>
                  <a:rPr lang="en-IN" b="1" dirty="0" err="1"/>
                  <a:t>w</a:t>
                </a:r>
                <a:r>
                  <a:rPr lang="en-IN" b="1" baseline="-25000" dirty="0" err="1"/>
                  <a:t>n</a:t>
                </a:r>
                <a:r>
                  <a:rPr lang="en-IN" b="1" dirty="0"/>
                  <a:t>) </a:t>
                </a:r>
                <a:r>
                  <a:rPr lang="en-IN" b="1" dirty="0" smtClean="0"/>
                  <a:t>=</a:t>
                </a:r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b="1" dirty="0" smtClean="0"/>
                  <a:t>	log</a:t>
                </a:r>
                <a:r>
                  <a:rPr lang="en-IN" b="1" baseline="-25000" dirty="0" smtClean="0"/>
                  <a:t>2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b="1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#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occurrences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o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b="1" baseline="-2500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...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wn</m:t>
                            </m:r>
                            <m:r>
                              <m:rPr>
                                <m:nor/>
                              </m:rPr>
                              <a:rPr lang="en-IN" b="1" baseline="-2500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IN" b="1" baseline="-25000"/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IN" b="1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#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occurrences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o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b="1" baseline="-2500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...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wn</m:t>
                            </m:r>
                          </m:den>
                        </m:f>
                      </m:e>
                    </m:d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1001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NIST EVALUATION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b="1" dirty="0" smtClean="0"/>
                  <a:t>Score = 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∑</a:t>
                </a:r>
                <a:r>
                  <a:rPr lang="en-IN" b="1" baseline="30000" dirty="0"/>
                  <a:t> </a:t>
                </a:r>
                <a:r>
                  <a:rPr lang="en-IN" b="1" baseline="-25000" dirty="0" smtClean="0"/>
                  <a:t>n=1</a:t>
                </a:r>
                <a:r>
                  <a:rPr lang="en-IN" b="1" baseline="30000" dirty="0" smtClean="0"/>
                  <a:t>N</a:t>
                </a:r>
                <a:r>
                  <a:rPr lang="en-IN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b="1" dirty="0"/>
                              <m:t>∑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all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...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wn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co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occur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Info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 (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...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wn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IN" b="1" dirty="0"/>
                              <m:t>∑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all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...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wn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co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occur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sys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output</m:t>
                            </m:r>
                            <m:r>
                              <a:rPr lang="en-IN" b="1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IN" b="1" i="1" dirty="0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IN" b="1" i="1" dirty="0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IN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                           </a:t>
                </a:r>
                <a:r>
                  <a:rPr lang="en-IN" b="1" dirty="0" err="1" smtClean="0"/>
                  <a:t>exp</a:t>
                </a:r>
                <a:r>
                  <a:rPr lang="en-IN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b="1" dirty="0"/>
                          <m:t>β</m:t>
                        </m:r>
                        <m:r>
                          <m:rPr>
                            <m:nor/>
                          </m:rPr>
                          <a:rPr lang="en-IN" b="1" dirty="0"/>
                          <m:t>log</m:t>
                        </m:r>
                        <m:r>
                          <m:rPr>
                            <m:nor/>
                          </m:rPr>
                          <a:rPr lang="en-IN" b="1" baseline="30000" dirty="0"/>
                          <m:t>2</m:t>
                        </m:r>
                        <m:r>
                          <m:rPr>
                            <m:nor/>
                          </m:rPr>
                          <a:rPr lang="en-IN" b="1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IN" b="1" dirty="0"/>
                              <m:t>min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1" i="1">
                                        <a:latin typeface="Cambria Math"/>
                                      </a:rPr>
                                      <m:t>𝑳</m:t>
                                    </m:r>
                                    <m:r>
                                      <a:rPr lang="en-IN" b="1" i="1" baseline="-25000">
                                        <a:latin typeface="Cambria Math"/>
                                      </a:rPr>
                                      <m:t>𝒔𝒚𝒔</m:t>
                                    </m:r>
                                  </m:num>
                                  <m:den>
                                    <m:r>
                                      <a:rPr lang="en-IN" b="1" i="1">
                                        <a:latin typeface="Cambria Math"/>
                                      </a:rPr>
                                      <m:t>𝑳</m:t>
                                    </m:r>
                                    <m:r>
                                      <a:rPr lang="en-IN" b="1" i="1" baseline="-25000">
                                        <a:latin typeface="Cambria Math"/>
                                      </a:rPr>
                                      <m:t>𝒓𝒆𝒇</m:t>
                                    </m:r>
                                  </m:den>
                                </m:f>
                                <m:r>
                                  <a:rPr lang="en-IN" b="1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IN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IN" b="1" dirty="0" smtClean="0"/>
              </a:p>
              <a:p>
                <a:endParaRPr lang="en-IN" b="1" dirty="0"/>
              </a:p>
              <a:p>
                <a:r>
                  <a:rPr lang="en-IN" sz="2200" b="1" dirty="0"/>
                  <a:t>where β is chosen to make the brevity penalty factor = 0.5 when the no of words in the system output is 2 3 </a:t>
                </a:r>
                <a:r>
                  <a:rPr lang="en-IN" sz="2200" b="1" dirty="0" err="1"/>
                  <a:t>rds</a:t>
                </a:r>
                <a:r>
                  <a:rPr lang="en-IN" sz="2200" b="1" dirty="0"/>
                  <a:t> of the average no of words in the reference </a:t>
                </a:r>
                <a:r>
                  <a:rPr lang="en-IN" sz="2200" b="1" dirty="0" smtClean="0"/>
                  <a:t>translation</a:t>
                </a:r>
              </a:p>
              <a:p>
                <a:r>
                  <a:rPr lang="en-IN" sz="2200" b="1" dirty="0" smtClean="0"/>
                  <a:t> </a:t>
                </a:r>
                <a:r>
                  <a:rPr lang="en-IN" sz="2200" b="1" dirty="0"/>
                  <a:t>N = 5 </a:t>
                </a:r>
                <a:endParaRPr lang="en-IN" sz="2200" b="1" dirty="0" smtClean="0"/>
              </a:p>
              <a:p>
                <a:r>
                  <a:rPr lang="en-IN" sz="2200" b="1" dirty="0" err="1" smtClean="0"/>
                  <a:t>L</a:t>
                </a:r>
                <a:r>
                  <a:rPr lang="en-IN" sz="2200" b="1" baseline="-25000" dirty="0" err="1" smtClean="0"/>
                  <a:t>ref</a:t>
                </a:r>
                <a:r>
                  <a:rPr lang="en-IN" sz="2200" b="1" dirty="0" smtClean="0"/>
                  <a:t> </a:t>
                </a:r>
                <a:r>
                  <a:rPr lang="en-IN" sz="2200" b="1" dirty="0"/>
                  <a:t>= the average number of words in a reference translation averaged over all reference translations </a:t>
                </a:r>
                <a:endParaRPr lang="en-IN" sz="2200" b="1" dirty="0" smtClean="0"/>
              </a:p>
              <a:p>
                <a:r>
                  <a:rPr lang="en-IN" sz="2200" b="1" dirty="0" err="1" smtClean="0"/>
                  <a:t>L</a:t>
                </a:r>
                <a:r>
                  <a:rPr lang="en-IN" sz="2200" b="1" baseline="-25000" dirty="0" err="1" smtClean="0"/>
                  <a:t>sys</a:t>
                </a:r>
                <a:r>
                  <a:rPr lang="en-IN" sz="2200" b="1" dirty="0" smtClean="0"/>
                  <a:t> </a:t>
                </a:r>
                <a:r>
                  <a:rPr lang="en-IN" sz="2200" b="1" dirty="0"/>
                  <a:t>= the number of words in the translation being scored</a:t>
                </a:r>
                <a:endParaRPr lang="en-IN" sz="22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061" t="-1627" r="-653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6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NIST </a:t>
            </a:r>
            <a:r>
              <a:rPr lang="en-IN" b="1" dirty="0"/>
              <a:t>score </a:t>
            </a:r>
            <a:r>
              <a:rPr lang="en-IN" b="1" dirty="0" smtClean="0"/>
              <a:t>comparison with GOOGLE TRANSLATOR</a:t>
            </a:r>
            <a:endParaRPr lang="en-IN" b="1" dirty="0"/>
          </a:p>
        </p:txBody>
      </p:sp>
      <p:pic>
        <p:nvPicPr>
          <p:cNvPr id="5122" name="Picture 2" descr="C:\Users\Archana\Downloads\Telegram Desktop\NIST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97" y="1676400"/>
            <a:ext cx="765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METEOR EVALUATION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METEOR stands for Metric for Evaluation of Translation with Explicit </a:t>
            </a:r>
            <a:r>
              <a:rPr lang="en-IN" b="1" dirty="0" err="1"/>
              <a:t>ORdering</a:t>
            </a:r>
            <a:r>
              <a:rPr lang="en-IN" b="1" dirty="0" smtClean="0"/>
              <a:t>.</a:t>
            </a:r>
          </a:p>
          <a:p>
            <a:r>
              <a:rPr lang="en-IN" b="1" dirty="0" smtClean="0"/>
              <a:t>It </a:t>
            </a:r>
            <a:r>
              <a:rPr lang="en-IN" b="1" dirty="0"/>
              <a:t>is based on the harmonic mean of unigram precision and recall , with recall weighted higher than precision. </a:t>
            </a:r>
            <a:endParaRPr lang="en-IN" b="1" dirty="0" smtClean="0"/>
          </a:p>
          <a:p>
            <a:r>
              <a:rPr lang="en-IN" b="1" dirty="0" smtClean="0"/>
              <a:t>It </a:t>
            </a:r>
            <a:r>
              <a:rPr lang="en-IN" b="1" dirty="0"/>
              <a:t>also has several features that are not found in other metrics, such as stemming and synonymy matching, along with the standard exact word matching</a:t>
            </a:r>
            <a:r>
              <a:rPr lang="en-IN" b="1" dirty="0" smtClean="0"/>
              <a:t>.</a:t>
            </a:r>
          </a:p>
          <a:p>
            <a:r>
              <a:rPr lang="en-IN" b="1" dirty="0" smtClean="0"/>
              <a:t>Score is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M </a:t>
            </a:r>
            <a:r>
              <a:rPr lang="en-IN" b="1" dirty="0"/>
              <a:t>= </a:t>
            </a:r>
            <a:r>
              <a:rPr lang="en-IN" b="1" dirty="0" err="1"/>
              <a:t>F</a:t>
            </a:r>
            <a:r>
              <a:rPr lang="en-IN" b="1" baseline="-25000" dirty="0" err="1"/>
              <a:t>mean</a:t>
            </a:r>
            <a:r>
              <a:rPr lang="en-IN" b="1" dirty="0"/>
              <a:t>(1− p) </a:t>
            </a:r>
          </a:p>
        </p:txBody>
      </p:sp>
    </p:spTree>
    <p:extLst>
      <p:ext uri="{BB962C8B-B14F-4D97-AF65-F5344CB8AC3E}">
        <p14:creationId xmlns:p14="http://schemas.microsoft.com/office/powerpoint/2010/main" val="20553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meteor </a:t>
            </a:r>
            <a:r>
              <a:rPr lang="en-IN" sz="3200" b="1" dirty="0"/>
              <a:t>score comparison with </a:t>
            </a:r>
            <a:r>
              <a:rPr lang="en-IN" sz="3200" b="1" dirty="0" smtClean="0"/>
              <a:t>google TRANSLATOR</a:t>
            </a:r>
            <a:endParaRPr lang="en-IN" sz="3200" dirty="0"/>
          </a:p>
        </p:txBody>
      </p:sp>
      <p:pic>
        <p:nvPicPr>
          <p:cNvPr id="4099" name="Picture 3" descr="C:\Users\Archana\Downloads\Telegram Desktop\METEO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7687492" cy="459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9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77"/>
            <a:ext cx="7467600" cy="1143000"/>
          </a:xfrm>
        </p:spPr>
        <p:txBody>
          <a:bodyPr/>
          <a:lstStyle/>
          <a:p>
            <a:r>
              <a:rPr lang="en-IN" b="1" dirty="0" smtClean="0"/>
              <a:t>Fluency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r>
              <a:rPr lang="en-IN" dirty="0" smtClean="0"/>
              <a:t>Fluency is a measure of the grammatical correctness of the sentence.</a:t>
            </a:r>
          </a:p>
          <a:p>
            <a:r>
              <a:rPr lang="en-IN" dirty="0" smtClean="0"/>
              <a:t>Fluency score description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0" y="2971800"/>
          <a:ext cx="9144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7239000"/>
              </a:tblGrid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Score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Description </a:t>
                      </a:r>
                      <a:endParaRPr lang="en-IN" sz="2400" b="0" dirty="0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4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perfectly correct sentence </a:t>
                      </a:r>
                      <a:endParaRPr lang="en-IN" sz="2400" b="0" dirty="0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3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Minor tense/Noun-verb flaws , Understandable </a:t>
                      </a:r>
                      <a:endParaRPr lang="en-IN" sz="2400" b="0" dirty="0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2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Major grammatical flaws , Understandable with effort </a:t>
                      </a:r>
                      <a:endParaRPr lang="en-IN" sz="2400" b="0" dirty="0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1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1 Sentence makes no sense </a:t>
                      </a:r>
                      <a:endParaRPr lang="en-IN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7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fluency </a:t>
            </a:r>
            <a:r>
              <a:rPr lang="en-IN" b="1" dirty="0"/>
              <a:t>score comparison with </a:t>
            </a:r>
            <a:r>
              <a:rPr lang="en-IN" b="1" dirty="0" smtClean="0"/>
              <a:t>google TRANSLATOR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20" y="1556792"/>
            <a:ext cx="8233245" cy="4936531"/>
          </a:xfrm>
        </p:spPr>
      </p:pic>
    </p:spTree>
    <p:extLst>
      <p:ext uri="{BB962C8B-B14F-4D97-AF65-F5344CB8AC3E}">
        <p14:creationId xmlns:p14="http://schemas.microsoft.com/office/powerpoint/2010/main" val="36484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39731"/>
              </p:ext>
            </p:extLst>
          </p:nvPr>
        </p:nvGraphicFramePr>
        <p:xfrm>
          <a:off x="0" y="0"/>
          <a:ext cx="9144000" cy="802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709"/>
                <a:gridCol w="3020291"/>
                <a:gridCol w="3048000"/>
              </a:tblGrid>
              <a:tr h="479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Paper Title and 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Concepts Discussed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Drawbacks</a:t>
                      </a:r>
                      <a:endParaRPr lang="en-IN" dirty="0"/>
                    </a:p>
                  </a:txBody>
                  <a:tcPr/>
                </a:tc>
              </a:tr>
              <a:tr h="22991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A hybrid approach to construction of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Wordnet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(2014).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Jayavasanth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R , </a:t>
                      </a: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Rajeswari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Sridhar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Graph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wordnet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database with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holonyms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meronyms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hypernyms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and morph forms .</a:t>
                      </a:r>
                    </a:p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POS equivalent translated words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No context based English equivalent analysis to distinguish words with same POS</a:t>
                      </a:r>
                    </a:p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</a:tr>
              <a:tr h="2687928">
                <a:tc>
                  <a:txBody>
                    <a:bodyPr/>
                    <a:lstStyle/>
                    <a:p>
                      <a:r>
                        <a:rPr lang="en-IN" b="1" dirty="0" smtClean="0"/>
                        <a:t>A hybrid approach to Tamil Morphological generation (2014).</a:t>
                      </a:r>
                    </a:p>
                    <a:p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r>
                        <a:rPr lang="en-IN" dirty="0" err="1" smtClean="0"/>
                        <a:t>Rajeswari</a:t>
                      </a:r>
                      <a:r>
                        <a:rPr lang="en-IN" dirty="0" smtClean="0"/>
                        <a:t> Sridhar, </a:t>
                      </a:r>
                      <a:r>
                        <a:rPr lang="en-IN" dirty="0" err="1" smtClean="0"/>
                        <a:t>Sugadev</a:t>
                      </a:r>
                      <a:r>
                        <a:rPr lang="en-IN" dirty="0" smtClean="0"/>
                        <a:t> C, </a:t>
                      </a:r>
                      <a:r>
                        <a:rPr lang="en-IN" dirty="0" err="1" smtClean="0"/>
                        <a:t>Manimurugesan</a:t>
                      </a:r>
                      <a:r>
                        <a:rPr lang="en-IN" dirty="0" smtClean="0"/>
                        <a:t> P, </a:t>
                      </a:r>
                      <a:r>
                        <a:rPr lang="en-IN" dirty="0" err="1" smtClean="0"/>
                        <a:t>Vignesh</a:t>
                      </a:r>
                      <a:r>
                        <a:rPr lang="en-IN" dirty="0" smtClean="0"/>
                        <a:t> NT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Rule based approach to handle morphological analysis</a:t>
                      </a:r>
                    </a:p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Arial" charset="0"/>
                      </a:endParaRPr>
                    </a:p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Uses a suffix table for inflections and generates inflected nouns and verbs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Rule based and so not flexible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Does not handle all exceptions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2558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Postagger</a:t>
                      </a:r>
                      <a:r>
                        <a:rPr kumimoji="0" lang="en-US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 and </a:t>
                      </a:r>
                      <a:r>
                        <a:rPr kumimoji="0" lang="en-US" alt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Chunker</a:t>
                      </a:r>
                      <a:r>
                        <a:rPr kumimoji="0" lang="en-US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 for Tamil Language (2009).</a:t>
                      </a:r>
                      <a:endPara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Andalus" pitchFamily="16" charset="-78"/>
                        </a:rPr>
                        <a:t/>
                      </a:r>
                      <a:br>
                        <a:rPr kumimoji="0" lang="en-I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Andalus" pitchFamily="16" charset="-78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Dhanalakshmi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 V., </a:t>
                      </a:r>
                      <a:r>
                        <a:rPr kumimoji="0" lang="en-US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Anand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 </a:t>
                      </a:r>
                      <a:r>
                        <a:rPr kumimoji="0" lang="en-US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kumar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 M., </a:t>
                      </a:r>
                      <a:r>
                        <a:rPr kumimoji="0" lang="en-US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Soman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 K. P., </a:t>
                      </a:r>
                      <a:r>
                        <a:rPr kumimoji="0" lang="en-US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Rajendran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 S.</a:t>
                      </a:r>
                      <a:endParaRPr kumimoji="0" lang="en-IN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/>
                        <a:ea typeface="+mn-ea"/>
                        <a:cs typeface="Andalus" pitchFamily="16" charset="-78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Makes use of customized </a:t>
                      </a: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tagset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to POS tag </a:t>
                      </a: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tamil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sentences.</a:t>
                      </a:r>
                    </a:p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Arial" charset="0"/>
                      </a:endParaRPr>
                    </a:p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Customised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tagset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reduces time and complexity increasing tagging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9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adequacy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Adequacy determines </a:t>
            </a:r>
            <a:r>
              <a:rPr lang="en-IN" dirty="0"/>
              <a:t>the degree of information conveyed by the translated </a:t>
            </a:r>
            <a:r>
              <a:rPr lang="en-IN" dirty="0" smtClean="0"/>
              <a:t>text.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" y="2438400"/>
          <a:ext cx="8991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6629400"/>
              </a:tblGrid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Score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Description</a:t>
                      </a:r>
                      <a:endParaRPr lang="en-IN" sz="24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Full meaning conveyed </a:t>
                      </a:r>
                      <a:endParaRPr lang="en-IN" sz="24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Most of the meaning conveyed </a:t>
                      </a:r>
                      <a:endParaRPr lang="en-IN" sz="24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Noun and/or Tense information conveyed</a:t>
                      </a:r>
                      <a:endParaRPr lang="en-IN" sz="24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No meaning at all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adequacy </a:t>
            </a:r>
            <a:r>
              <a:rPr lang="en-IN" b="1" dirty="0"/>
              <a:t>score </a:t>
            </a:r>
            <a:r>
              <a:rPr lang="en-IN" b="1" dirty="0" smtClean="0"/>
              <a:t>comparison with google TRANSLATOR</a:t>
            </a:r>
            <a:endParaRPr lang="en-IN" b="1" dirty="0"/>
          </a:p>
        </p:txBody>
      </p:sp>
      <p:pic>
        <p:nvPicPr>
          <p:cNvPr id="2050" name="Picture 2" descr="C:\Users\Archana\Downloads\Telegram Desktop\ad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9658"/>
            <a:ext cx="7650860" cy="4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3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Evaluation of emotional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b="1" dirty="0" smtClean="0"/>
          </a:p>
          <a:p>
            <a:r>
              <a:rPr lang="en-IN" b="1" dirty="0" smtClean="0"/>
              <a:t>A </a:t>
            </a:r>
            <a:r>
              <a:rPr lang="en-IN" b="1" dirty="0"/>
              <a:t>survey was conducted to determine how well emotion was expressed in the final </a:t>
            </a:r>
            <a:r>
              <a:rPr lang="en-IN" b="1" dirty="0" err="1"/>
              <a:t>prosodically</a:t>
            </a:r>
            <a:r>
              <a:rPr lang="en-IN" b="1" dirty="0"/>
              <a:t> enhanced output sentences. </a:t>
            </a:r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Six </a:t>
            </a:r>
            <a:r>
              <a:rPr lang="en-IN" b="1" dirty="0"/>
              <a:t>recordings comprising of outputs expressing angry, happy and sad emotions were played and the corresponded responses were recorded</a:t>
            </a:r>
          </a:p>
        </p:txBody>
      </p:sp>
    </p:spTree>
    <p:extLst>
      <p:ext uri="{BB962C8B-B14F-4D97-AF65-F5344CB8AC3E}">
        <p14:creationId xmlns:p14="http://schemas.microsoft.com/office/powerpoint/2010/main" val="33841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Survey </a:t>
            </a:r>
            <a:r>
              <a:rPr lang="en-IN" b="1" dirty="0"/>
              <a:t>Results on Identifying the Emotion present in Modified Voice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1600200"/>
          <a:ext cx="7696200" cy="407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1524000">
                <a:tc>
                  <a:txBody>
                    <a:bodyPr/>
                    <a:lstStyle/>
                    <a:p>
                      <a:pPr algn="ctr"/>
                      <a:endParaRPr lang="en-IN" sz="2000" b="1" dirty="0" smtClean="0"/>
                    </a:p>
                    <a:p>
                      <a:pPr algn="ctr"/>
                      <a:endParaRPr lang="en-IN" sz="2000" b="1" dirty="0" smtClean="0"/>
                    </a:p>
                    <a:p>
                      <a:pPr algn="ctr"/>
                      <a:r>
                        <a:rPr lang="en-IN" sz="2000" b="1" dirty="0" smtClean="0"/>
                        <a:t>Emotion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Percentage of total responses that accurately identified the emotion from modified voice </a:t>
                      </a:r>
                      <a:endParaRPr lang="en-IN" sz="2000" b="1" dirty="0"/>
                    </a:p>
                  </a:txBody>
                  <a:tcPr/>
                </a:tc>
              </a:tr>
              <a:tr h="85042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Anger 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65% </a:t>
                      </a:r>
                      <a:endParaRPr lang="en-IN" sz="2000" b="1" dirty="0"/>
                    </a:p>
                  </a:txBody>
                  <a:tcPr/>
                </a:tc>
              </a:tr>
              <a:tr h="85042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Happiness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57% </a:t>
                      </a:r>
                      <a:endParaRPr lang="en-IN" sz="2000" b="1" dirty="0"/>
                    </a:p>
                  </a:txBody>
                  <a:tcPr/>
                </a:tc>
              </a:tr>
              <a:tr h="85042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Sadness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81%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7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Scores for Emotion present in the Modified Voice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685800" y="1981200"/>
          <a:ext cx="7467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1405287">
                <a:tc>
                  <a:txBody>
                    <a:bodyPr/>
                    <a:lstStyle/>
                    <a:p>
                      <a:pPr algn="ctr"/>
                      <a:endParaRPr lang="en-IN" sz="2000" b="1" dirty="0" smtClean="0"/>
                    </a:p>
                    <a:p>
                      <a:pPr algn="ctr"/>
                      <a:endParaRPr lang="en-IN" sz="2000" b="1" dirty="0" smtClean="0"/>
                    </a:p>
                    <a:p>
                      <a:pPr algn="ctr"/>
                      <a:r>
                        <a:rPr lang="en-IN" sz="2000" b="1" dirty="0" smtClean="0"/>
                        <a:t>Emotion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Average score for the identified emotion given by responder on a scale of 1-5 </a:t>
                      </a:r>
                      <a:endParaRPr lang="en-IN" sz="2000" b="1" dirty="0"/>
                    </a:p>
                  </a:txBody>
                  <a:tcPr/>
                </a:tc>
              </a:tr>
              <a:tr h="80157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Anger 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3.6</a:t>
                      </a:r>
                      <a:endParaRPr lang="en-IN" sz="2000" b="1" dirty="0"/>
                    </a:p>
                  </a:txBody>
                  <a:tcPr/>
                </a:tc>
              </a:tr>
              <a:tr h="80157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Happiness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3.2</a:t>
                      </a:r>
                      <a:endParaRPr lang="en-IN" sz="2000" b="1" dirty="0"/>
                    </a:p>
                  </a:txBody>
                  <a:tcPr/>
                </a:tc>
              </a:tr>
              <a:tr h="80157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Sadness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4.1</a:t>
                      </a:r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8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162800" cy="914400"/>
          </a:xfrm>
        </p:spPr>
        <p:txBody>
          <a:bodyPr/>
          <a:lstStyle/>
          <a:p>
            <a:r>
              <a:rPr lang="en-IN" b="1" dirty="0"/>
              <a:t>CRITICISM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Most of the erroneous translations are attributed to the faults in POS Tagger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/>
              <a:t>POS Tags were assumed on words, on which no POS Tag could not be specified based on rules due to the non-availability of domain information and those words being void of any </a:t>
            </a:r>
            <a:r>
              <a:rPr lang="en-IN" b="1" dirty="0" smtClean="0"/>
              <a:t>inflections.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/>
              <a:t>This becomes much more difficult because of WSD - word sense disambiguation where the same word has multiple meanings based on its POS tag</a:t>
            </a:r>
            <a:r>
              <a:rPr lang="en-IN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5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CRITICISM Contd.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The number of POS Tags was also limited to noun, verb, pronoun, adverb and </a:t>
            </a:r>
            <a:r>
              <a:rPr lang="en-IN" b="1" dirty="0" smtClean="0"/>
              <a:t>adjective.</a:t>
            </a: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 smtClean="0"/>
              <a:t>Exceptions </a:t>
            </a:r>
            <a:r>
              <a:rPr lang="en-IN" b="1" dirty="0"/>
              <a:t>also existed in Morphological analyser especially when there were named entities included as a part of the sentence.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 smtClean="0"/>
              <a:t>Out </a:t>
            </a:r>
            <a:r>
              <a:rPr lang="en-IN" b="1" dirty="0"/>
              <a:t>of the 47 </a:t>
            </a:r>
            <a:r>
              <a:rPr lang="en-IN" b="1" dirty="0" smtClean="0"/>
              <a:t>UNL relations </a:t>
            </a:r>
            <a:r>
              <a:rPr lang="en-IN" b="1" dirty="0"/>
              <a:t>35 were handled by the </a:t>
            </a:r>
            <a:r>
              <a:rPr lang="en-IN" b="1" dirty="0" smtClean="0"/>
              <a:t>UNL </a:t>
            </a:r>
            <a:r>
              <a:rPr lang="en-IN" b="1" dirty="0" err="1" smtClean="0"/>
              <a:t>enconverter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7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This system translates Tamil text to English text with UNL as interlingua and then voices the English text out with emotions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 smtClean="0"/>
              <a:t>The </a:t>
            </a:r>
            <a:r>
              <a:rPr lang="en-IN" b="1" dirty="0"/>
              <a:t>results of evaluation showed that UNL is indeed efficient in translation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 smtClean="0"/>
              <a:t>We </a:t>
            </a:r>
            <a:r>
              <a:rPr lang="en-IN" b="1" dirty="0"/>
              <a:t>have successfully added three emotions (sadness, happiness and anger) to the machine voice. </a:t>
            </a:r>
          </a:p>
        </p:txBody>
      </p:sp>
    </p:spTree>
    <p:extLst>
      <p:ext uri="{BB962C8B-B14F-4D97-AF65-F5344CB8AC3E}">
        <p14:creationId xmlns:p14="http://schemas.microsoft.com/office/powerpoint/2010/main" val="35013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[1] G. G. Chowdhury, “Natural language processing,” Annual review of information science and technology, vol. 37, no. 1, pp. 51–89, 2003. </a:t>
            </a:r>
          </a:p>
          <a:p>
            <a:pPr marL="0" indent="0">
              <a:buNone/>
            </a:pPr>
            <a:r>
              <a:rPr lang="en-US" sz="2000" dirty="0"/>
              <a:t>[2] K. W. Church and R. L. Mercer, “Introduction to the special issue on computational linguistics using large corpora,” Computational linguistics, vol. 19, no. 1, pp. 1–24, 1993. </a:t>
            </a:r>
          </a:p>
          <a:p>
            <a:pPr marL="0" indent="0">
              <a:buNone/>
            </a:pPr>
            <a:r>
              <a:rPr lang="en-US" sz="2000" dirty="0"/>
              <a:t>[3] J. </a:t>
            </a:r>
            <a:r>
              <a:rPr lang="en-US" sz="2000" dirty="0" err="1"/>
              <a:t>Lehrberger</a:t>
            </a:r>
            <a:r>
              <a:rPr lang="en-US" sz="2000" dirty="0"/>
              <a:t> and L. </a:t>
            </a:r>
            <a:r>
              <a:rPr lang="en-US" sz="2000" dirty="0" err="1"/>
              <a:t>Bourbeau</a:t>
            </a:r>
            <a:r>
              <a:rPr lang="en-US" sz="2000" dirty="0"/>
              <a:t>, Machine Translation: Linguistic characteristics of MT systems and general methodology of evaluation, vol. 15. John </a:t>
            </a:r>
            <a:r>
              <a:rPr lang="en-US" sz="2000" dirty="0" err="1"/>
              <a:t>Benjamins</a:t>
            </a:r>
            <a:r>
              <a:rPr lang="en-US" sz="2000" dirty="0"/>
              <a:t> Publishing, 1988. </a:t>
            </a:r>
          </a:p>
          <a:p>
            <a:pPr marL="0" indent="0">
              <a:buNone/>
            </a:pPr>
            <a:r>
              <a:rPr lang="en-US" sz="2000" dirty="0"/>
              <a:t>[4] L. </a:t>
            </a:r>
            <a:r>
              <a:rPr lang="en-US" sz="2000" dirty="0" err="1"/>
              <a:t>Dugast</a:t>
            </a:r>
            <a:r>
              <a:rPr lang="en-US" sz="2000" dirty="0"/>
              <a:t>, J. </a:t>
            </a:r>
            <a:r>
              <a:rPr lang="en-US" sz="2000" dirty="0" err="1"/>
              <a:t>Senellart</a:t>
            </a:r>
            <a:r>
              <a:rPr lang="en-US" sz="2000" dirty="0"/>
              <a:t>, and P. Koehn, “Statistical post-editing on </a:t>
            </a:r>
            <a:r>
              <a:rPr lang="en-US" sz="2000" dirty="0" err="1"/>
              <a:t>systran’s</a:t>
            </a:r>
            <a:r>
              <a:rPr lang="en-US" sz="2000" dirty="0"/>
              <a:t> rule-based translation system,” in Proceedings of the Second Workshop on Statistical Machine Translation, pp. 220–223, 2007.</a:t>
            </a:r>
          </a:p>
        </p:txBody>
      </p:sp>
    </p:spTree>
    <p:extLst>
      <p:ext uri="{BB962C8B-B14F-4D97-AF65-F5344CB8AC3E}">
        <p14:creationId xmlns:p14="http://schemas.microsoft.com/office/powerpoint/2010/main" val="26387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2971800" cy="949377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7467600" cy="4873752"/>
          </a:xfrm>
        </p:spPr>
        <p:txBody>
          <a:bodyPr>
            <a:noAutofit/>
          </a:bodyPr>
          <a:lstStyle/>
          <a:p>
            <a:r>
              <a:rPr lang="en-US" sz="2000" dirty="0"/>
              <a:t>[5] P. Koehn, F. J. </a:t>
            </a:r>
            <a:r>
              <a:rPr lang="en-US" sz="2000" dirty="0" err="1"/>
              <a:t>Och</a:t>
            </a:r>
            <a:r>
              <a:rPr lang="en-US" sz="2000" dirty="0"/>
              <a:t>, and D. </a:t>
            </a:r>
            <a:r>
              <a:rPr lang="en-US" sz="2000" dirty="0" err="1"/>
              <a:t>Marcu</a:t>
            </a:r>
            <a:r>
              <a:rPr lang="en-US" sz="2000" dirty="0"/>
              <a:t>, “Statistical phrase-based translation,” in Proceedings of the 2003 Conference of the North American Chapter of the Association for Computational Linguistics on Human Language Technology-Volume 1, pp. 48–54, 2003.</a:t>
            </a:r>
          </a:p>
          <a:p>
            <a:r>
              <a:rPr lang="en-US" sz="2000" dirty="0"/>
              <a:t>[6] V. Kumar, R. Sridhar, S. Narayanan, and S. Bangalore, “Enriching spoken language translation with dialog acts,” in Proceedings of the 46th Annual Meeting of the Association for Computational Linguistics on Human Language Technologies: Short Papers, pp. 225– 228, 2008.</a:t>
            </a:r>
          </a:p>
          <a:p>
            <a:r>
              <a:rPr lang="en-US" sz="2000" dirty="0"/>
              <a:t> [7] D. Chiang, “A hierarchical phrase-based model for statistical machine translation,” in Proceedings of the 43rd Annual Meeting on Association for Computational Linguistics, pp. 263–270, 2005.</a:t>
            </a:r>
          </a:p>
        </p:txBody>
      </p:sp>
    </p:spTree>
    <p:extLst>
      <p:ext uri="{BB962C8B-B14F-4D97-AF65-F5344CB8AC3E}">
        <p14:creationId xmlns:p14="http://schemas.microsoft.com/office/powerpoint/2010/main" val="41145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32656"/>
              </p:ext>
            </p:extLst>
          </p:nvPr>
        </p:nvGraphicFramePr>
        <p:xfrm>
          <a:off x="0" y="-1"/>
          <a:ext cx="9144000" cy="777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5744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Paper Title and 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Concepts Discussed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Drawbacks</a:t>
                      </a:r>
                      <a:endParaRPr lang="en-IN" dirty="0"/>
                    </a:p>
                  </a:txBody>
                  <a:tcPr/>
                </a:tc>
              </a:tr>
              <a:tr h="231866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The production and recognition of emotions in speech: features and algorithms</a:t>
                      </a: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(2003).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ahoma" pitchFamily="32" charset="0"/>
                        </a:rPr>
                        <a:t>Pierre-Yves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ahoma" pitchFamily="32" charset="0"/>
                        </a:rPr>
                        <a:t>Oudeyer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ahoma" pitchFamily="32" charset="0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Emotions of  Calmness , sadness , Anger , Comfort , Happiness have been incorporated.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Variation in the age of the voice could be produced by overriding the sample rate.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Precision is less in this rule based approach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</a:tr>
              <a:tr h="210629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Emotions in the voice: Humanising a Robotic voice (2010).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</a:b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Tristan Bowles, Sandra </a:t>
                      </a: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Pauletto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Uses copy synthesis or sound synthesis in which acoustic features are copied from real emotion portrayals.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Modifying fundamental frequency and amplitude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The test subjects were able to recognize sadness positively but anger and happiness weren't distinguishable leading to wrong recognition of those emotions.</a:t>
                      </a:r>
                      <a:endParaRPr lang="en-IN" dirty="0"/>
                    </a:p>
                  </a:txBody>
                  <a:tcPr/>
                </a:tc>
              </a:tr>
              <a:tr h="27729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Adding an Emotions Filter to Malay Text-to-speech System</a:t>
                      </a:r>
                      <a:b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</a:b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(2006).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/>
                      </a:r>
                      <a:b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</a:b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Mumtaz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Begum , Raja N. </a:t>
                      </a: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Ainon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, </a:t>
                      </a: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Zuraidah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M Don , &amp; Gerry Knowles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>Emotions filter was designed by manipulating pitch and duration using a rule based approach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.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  For vowels, both pitch and duration is modified and for consonants, only the duration is modified.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The naturalness of the output could be better.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[8] A. </a:t>
            </a:r>
            <a:r>
              <a:rPr lang="en-IN" sz="2000" dirty="0" err="1"/>
              <a:t>Ramanathan</a:t>
            </a:r>
            <a:r>
              <a:rPr lang="en-IN" sz="2000" dirty="0"/>
              <a:t>, J. </a:t>
            </a:r>
            <a:r>
              <a:rPr lang="en-IN" sz="2000" dirty="0" err="1"/>
              <a:t>Hegde</a:t>
            </a:r>
            <a:r>
              <a:rPr lang="en-IN" sz="2000" dirty="0"/>
              <a:t>, R. M. Shah, P. Bhattacharyya, and M. </a:t>
            </a:r>
            <a:r>
              <a:rPr lang="en-IN" sz="2000" dirty="0" err="1"/>
              <a:t>Sasikumar</a:t>
            </a:r>
            <a:r>
              <a:rPr lang="en-IN" sz="2000" dirty="0"/>
              <a:t>, “Simple syntactic and morphological processing can help </a:t>
            </a:r>
            <a:r>
              <a:rPr lang="en-IN" sz="2000" dirty="0" err="1"/>
              <a:t>english-hindi</a:t>
            </a:r>
            <a:r>
              <a:rPr lang="en-IN" sz="2000" dirty="0"/>
              <a:t> statistical machine translation.,” in IJCNLP, pp. 513–520, 2008.</a:t>
            </a:r>
          </a:p>
          <a:p>
            <a:pPr marL="0" indent="0">
              <a:buNone/>
            </a:pPr>
            <a:r>
              <a:rPr lang="en-IN" sz="2000" dirty="0"/>
              <a:t>[9] K. Bar, Y. </a:t>
            </a:r>
            <a:r>
              <a:rPr lang="en-IN" sz="2000" dirty="0" err="1"/>
              <a:t>Choueka</a:t>
            </a:r>
            <a:r>
              <a:rPr lang="en-IN" sz="2000" dirty="0"/>
              <a:t>, and N. </a:t>
            </a:r>
            <a:r>
              <a:rPr lang="en-IN" sz="2000" dirty="0" err="1"/>
              <a:t>Dershowitz</a:t>
            </a:r>
            <a:r>
              <a:rPr lang="en-IN" sz="2000" dirty="0"/>
              <a:t>, An Arabic to English example-based translation system. PhD thesis, 2007.</a:t>
            </a:r>
          </a:p>
          <a:p>
            <a:pPr marL="0" indent="0">
              <a:buNone/>
            </a:pPr>
            <a:r>
              <a:rPr lang="en-IN" sz="2000" dirty="0"/>
              <a:t>[10] Y. </a:t>
            </a:r>
            <a:r>
              <a:rPr lang="en-IN" sz="2000" dirty="0" err="1"/>
              <a:t>Lepage</a:t>
            </a:r>
            <a:r>
              <a:rPr lang="en-IN" sz="2000" dirty="0"/>
              <a:t> and E. </a:t>
            </a:r>
            <a:r>
              <a:rPr lang="en-IN" sz="2000" dirty="0" err="1"/>
              <a:t>Denoual</a:t>
            </a:r>
            <a:r>
              <a:rPr lang="en-IN" sz="2000" dirty="0"/>
              <a:t>, “Purest ever example-based machine translation: Detailed presentation and assessment,” Machine Translation, vol. 19, no. 3-4, pp. 251–282, 2005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[11] J. G. </a:t>
            </a:r>
            <a:r>
              <a:rPr lang="en-US" sz="2000" dirty="0" err="1"/>
              <a:t>Carbonell</a:t>
            </a:r>
            <a:r>
              <a:rPr lang="en-US" sz="2000" dirty="0"/>
              <a:t>, S. Klein, D. Miller, M. </a:t>
            </a:r>
            <a:r>
              <a:rPr lang="en-US" sz="2000" dirty="0" err="1"/>
              <a:t>Steinbaum</a:t>
            </a:r>
            <a:r>
              <a:rPr lang="en-US" sz="2000" dirty="0"/>
              <a:t>, T. </a:t>
            </a:r>
            <a:r>
              <a:rPr lang="en-US" sz="2000" dirty="0" err="1"/>
              <a:t>Grassiany</a:t>
            </a:r>
            <a:r>
              <a:rPr lang="en-US" sz="2000" dirty="0"/>
              <a:t>, and J. Frey, “Context-based machine translation,” pp. 19–28, 2006.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183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[12] H. Uchida, M. Zhu, and T. Della </a:t>
            </a:r>
            <a:r>
              <a:rPr lang="en-IN" sz="2000" dirty="0" err="1"/>
              <a:t>Senta</a:t>
            </a:r>
            <a:r>
              <a:rPr lang="en-IN" sz="2000" dirty="0"/>
              <a:t>, Universal Networking Language. 2005. </a:t>
            </a:r>
          </a:p>
          <a:p>
            <a:pPr marL="0" indent="0">
              <a:buNone/>
            </a:pPr>
            <a:r>
              <a:rPr lang="en-IN" sz="2000" dirty="0"/>
              <a:t>[13] P. Kumar, UNL Based Machine Translation System for Punjabi Language. PhD thesis, </a:t>
            </a:r>
            <a:r>
              <a:rPr lang="en-IN" sz="2000" dirty="0" err="1"/>
              <a:t>Tharapur</a:t>
            </a:r>
            <a:r>
              <a:rPr lang="en-IN" sz="2000" dirty="0"/>
              <a:t> University, Patiala, 2012. </a:t>
            </a:r>
          </a:p>
          <a:p>
            <a:pPr marL="0" indent="0">
              <a:buNone/>
            </a:pPr>
            <a:r>
              <a:rPr lang="en-IN" sz="2000" dirty="0"/>
              <a:t>[14] D. Schwarz, “Data-driven </a:t>
            </a:r>
            <a:r>
              <a:rPr lang="en-IN" sz="2000" dirty="0" err="1"/>
              <a:t>concatenative</a:t>
            </a:r>
            <a:r>
              <a:rPr lang="en-IN" sz="2000" dirty="0"/>
              <a:t> sound synthesis,” in Proceedings of the COST G-6 Conference on Digital Audio Effects (DAFX-00), Verona, Italy,2009. </a:t>
            </a:r>
          </a:p>
          <a:p>
            <a:pPr marL="0" indent="0">
              <a:buNone/>
            </a:pPr>
            <a:r>
              <a:rPr lang="en-IN" sz="2000" dirty="0"/>
              <a:t>[15] R. Carlson, T. </a:t>
            </a:r>
            <a:r>
              <a:rPr lang="en-IN" sz="2000" dirty="0" err="1"/>
              <a:t>Sigvardson</a:t>
            </a:r>
            <a:r>
              <a:rPr lang="en-IN" sz="2000" dirty="0"/>
              <a:t>, and A. </a:t>
            </a:r>
            <a:r>
              <a:rPr lang="en-IN" sz="2000" dirty="0" err="1"/>
              <a:t>Sjölander</a:t>
            </a:r>
            <a:r>
              <a:rPr lang="en-IN" sz="2000" dirty="0"/>
              <a:t>, “Data-driven formant synthesis,” KTH, Stockholm, Sweden, Progress Report, vol. 44, pp. 121–124, 2002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000" dirty="0"/>
              <a:t>[16] J. Stark, B. </a:t>
            </a:r>
            <a:r>
              <a:rPr lang="en-IN" sz="2000" dirty="0" err="1"/>
              <a:t>Lindblom</a:t>
            </a:r>
            <a:r>
              <a:rPr lang="en-IN" sz="2000" dirty="0"/>
              <a:t>, and J. </a:t>
            </a:r>
            <a:r>
              <a:rPr lang="en-IN" sz="2000" dirty="0" err="1"/>
              <a:t>Sundberg</a:t>
            </a:r>
            <a:r>
              <a:rPr lang="en-IN" sz="2000" dirty="0"/>
              <a:t>, “Apex an articulatory synthesis model for experimental and computational studies of speech production,” TMH-QPSR, vol. 2, pp. 45–48, 1996.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620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[17] K. </a:t>
            </a:r>
            <a:r>
              <a:rPr lang="en-IN" sz="2000" dirty="0" err="1"/>
              <a:t>Tokuda</a:t>
            </a:r>
            <a:r>
              <a:rPr lang="en-IN" sz="2000" dirty="0"/>
              <a:t>, T. Yoshimura, T. </a:t>
            </a:r>
            <a:r>
              <a:rPr lang="en-IN" sz="2000" dirty="0" err="1"/>
              <a:t>Masuko</a:t>
            </a:r>
            <a:r>
              <a:rPr lang="en-IN" sz="2000" dirty="0"/>
              <a:t>, T. Kobayashi, and T. Kitamura, “Speech parameter generation algorithms for hmm-based speech synthesis,” in IEEE International Conference on Acoustics, Speech, and Signal Processing, vol. 3, pp. 1315–1318, 2000. </a:t>
            </a:r>
          </a:p>
          <a:p>
            <a:pPr marL="0" indent="0">
              <a:buNone/>
            </a:pPr>
            <a:r>
              <a:rPr lang="en-IN" sz="2000" dirty="0"/>
              <a:t>[18] R. J. </a:t>
            </a:r>
            <a:r>
              <a:rPr lang="en-IN" sz="2000" dirty="0" err="1"/>
              <a:t>McAulay</a:t>
            </a:r>
            <a:r>
              <a:rPr lang="en-IN" sz="2000" dirty="0"/>
              <a:t> and T. F. </a:t>
            </a:r>
            <a:r>
              <a:rPr lang="en-IN" sz="2000" dirty="0" err="1"/>
              <a:t>Quatieri</a:t>
            </a:r>
            <a:r>
              <a:rPr lang="en-IN" sz="2000" dirty="0"/>
              <a:t> </a:t>
            </a:r>
            <a:r>
              <a:rPr lang="en-IN" sz="2000" dirty="0" err="1"/>
              <a:t>Jr</a:t>
            </a:r>
            <a:r>
              <a:rPr lang="en-IN" sz="2000" dirty="0"/>
              <a:t>, “Computationally efficient sine wave synthesis for acoustic waveform processing,” June 26 1990. US Patent 4,937,873. </a:t>
            </a:r>
          </a:p>
          <a:p>
            <a:pPr marL="0" indent="0">
              <a:buNone/>
            </a:pPr>
            <a:r>
              <a:rPr lang="en-IN" sz="2000" dirty="0"/>
              <a:t>[19] A. W. Black and K. A. </a:t>
            </a:r>
            <a:r>
              <a:rPr lang="en-IN" sz="2000" dirty="0" err="1"/>
              <a:t>Lenzo</a:t>
            </a:r>
            <a:r>
              <a:rPr lang="en-IN" sz="2000" dirty="0"/>
              <a:t>, “</a:t>
            </a:r>
            <a:r>
              <a:rPr lang="en-IN" sz="2000" dirty="0" err="1"/>
              <a:t>Flite</a:t>
            </a:r>
            <a:r>
              <a:rPr lang="en-IN" sz="2000" dirty="0"/>
              <a:t>: a small fast run-time synthesis engine,” in 4th ISCA Tutorial and Research Workshop (ITRW) on Speech Synthesis, 2001. </a:t>
            </a:r>
          </a:p>
          <a:p>
            <a:pPr marL="0" indent="0">
              <a:buNone/>
            </a:pPr>
            <a:r>
              <a:rPr lang="en-IN" sz="2000" dirty="0"/>
              <a:t>[20] S. </a:t>
            </a:r>
            <a:r>
              <a:rPr lang="en-IN" sz="2000" dirty="0" err="1"/>
              <a:t>Sangeetha</a:t>
            </a:r>
            <a:r>
              <a:rPr lang="en-IN" sz="2000" dirty="0"/>
              <a:t> and S. </a:t>
            </a:r>
            <a:r>
              <a:rPr lang="en-IN" sz="2000" dirty="0" err="1"/>
              <a:t>Jothilakshmi</a:t>
            </a:r>
            <a:r>
              <a:rPr lang="en-IN" sz="2000" dirty="0"/>
              <a:t>, “Syllable based text to speech synthesis system using auto associative neural network prosody prediction,” International Journal of Speech Technology, vol. 17, no. 2, pp. 91–98, 2014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098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[21] T. Bowles and S. </a:t>
            </a:r>
            <a:r>
              <a:rPr lang="en-US" sz="2000" dirty="0" err="1"/>
              <a:t>Pauletto</a:t>
            </a:r>
            <a:r>
              <a:rPr lang="en-US" sz="2000" dirty="0"/>
              <a:t>, “Emotions in the voice: </a:t>
            </a:r>
            <a:r>
              <a:rPr lang="en-US" sz="2000" dirty="0" err="1"/>
              <a:t>humanising</a:t>
            </a:r>
            <a:r>
              <a:rPr lang="en-US" sz="2000" dirty="0"/>
              <a:t> a robotic voice,” in Proceedings of the 7th Sound and Music Computing Conference, Barcelona, Spain, 2010. </a:t>
            </a:r>
          </a:p>
          <a:p>
            <a:pPr marL="0" indent="0">
              <a:buNone/>
            </a:pPr>
            <a:r>
              <a:rPr lang="en-US" sz="2000" dirty="0"/>
              <a:t>[22] I. Manuel and </a:t>
            </a:r>
            <a:r>
              <a:rPr lang="en-US" sz="2000" dirty="0" err="1"/>
              <a:t>Tolkappiyar</a:t>
            </a:r>
            <a:r>
              <a:rPr lang="en-US" sz="2000" dirty="0"/>
              <a:t>, Literary theories in Tamil: with special reference to </a:t>
            </a:r>
            <a:r>
              <a:rPr lang="en-US" sz="2000" dirty="0" err="1"/>
              <a:t>Tolkappiyam</a:t>
            </a:r>
            <a:r>
              <a:rPr lang="en-US" sz="2000" dirty="0"/>
              <a:t>, vol. 8. Pondicherry Institute of Linguistics and Culture, 1997. </a:t>
            </a:r>
          </a:p>
          <a:p>
            <a:pPr marL="0" indent="0">
              <a:buNone/>
            </a:pPr>
            <a:r>
              <a:rPr lang="en-US" sz="2000" dirty="0"/>
              <a:t>[23] R. </a:t>
            </a:r>
            <a:r>
              <a:rPr lang="en-US" sz="2000" dirty="0" err="1"/>
              <a:t>Jayavasanth</a:t>
            </a:r>
            <a:r>
              <a:rPr lang="en-US" sz="2000" dirty="0"/>
              <a:t> and R. Sridhar, “Tamil </a:t>
            </a:r>
            <a:r>
              <a:rPr lang="en-US" sz="2000" dirty="0" err="1"/>
              <a:t>wordnet</a:t>
            </a:r>
            <a:r>
              <a:rPr lang="en-US" sz="2000" dirty="0"/>
              <a:t> based on a </a:t>
            </a:r>
            <a:r>
              <a:rPr lang="en-US" sz="2000" dirty="0" err="1"/>
              <a:t>hybdrid</a:t>
            </a:r>
            <a:r>
              <a:rPr lang="en-US" sz="2000" dirty="0"/>
              <a:t> approach,” 13th International Tamil Internet Conference, pp. 120– 124, 2014.</a:t>
            </a:r>
          </a:p>
          <a:p>
            <a:pPr marL="0" indent="0">
              <a:buNone/>
            </a:pPr>
            <a:r>
              <a:rPr lang="en-US" sz="2000" dirty="0"/>
              <a:t>[24] G. </a:t>
            </a:r>
            <a:r>
              <a:rPr lang="en-US" sz="2000" dirty="0" err="1"/>
              <a:t>Doddington</a:t>
            </a:r>
            <a:r>
              <a:rPr lang="en-US" sz="2000" dirty="0"/>
              <a:t>, “Automatic evaluation of machine translation quality using n-gram co-occurrence statistics,” in Proceedings of the second international conference on Human Language Technology Research, pp. 138–145, 2002.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70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5029200" cy="5334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Block diagram</a:t>
            </a:r>
            <a:endParaRPr lang="en-IN" b="1" dirty="0"/>
          </a:p>
        </p:txBody>
      </p:sp>
      <p:pic>
        <p:nvPicPr>
          <p:cNvPr id="4" name="Picture 2" descr="E:\fyp\Doc n PPT\1st review\Copy of Block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7848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1101</TotalTime>
  <Words>4371</Words>
  <Application>Microsoft Office PowerPoint</Application>
  <PresentationFormat>On-screen Show (4:3)</PresentationFormat>
  <Paragraphs>719</Paragraphs>
  <Slides>83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8" baseType="lpstr">
      <vt:lpstr>Adobe Devanagari</vt:lpstr>
      <vt:lpstr>Andalus</vt:lpstr>
      <vt:lpstr>Arial</vt:lpstr>
      <vt:lpstr>Calibri</vt:lpstr>
      <vt:lpstr>Cambria Math</vt:lpstr>
      <vt:lpstr>Century Gothic</vt:lpstr>
      <vt:lpstr>Century Schoolbook</vt:lpstr>
      <vt:lpstr>Gill Sans MT</vt:lpstr>
      <vt:lpstr>Latha</vt:lpstr>
      <vt:lpstr>Tahoma</vt:lpstr>
      <vt:lpstr>Times New Roman</vt:lpstr>
      <vt:lpstr>Wingdings</vt:lpstr>
      <vt:lpstr>Wingdings 2</vt:lpstr>
      <vt:lpstr>Wingdings 3</vt:lpstr>
      <vt:lpstr>Oriel</vt:lpstr>
      <vt:lpstr>TAMIL TEXT TO ENGLISH EMOTIONAL SPEECH WITH UNL FOR TRANSLATION </vt:lpstr>
      <vt:lpstr>ABSTRACT</vt:lpstr>
      <vt:lpstr>Translation and its need</vt:lpstr>
      <vt:lpstr>Scope and motivation</vt:lpstr>
      <vt:lpstr>CHALLENGES</vt:lpstr>
      <vt:lpstr>LITERATURE SURVEY</vt:lpstr>
      <vt:lpstr>PowerPoint Presentation</vt:lpstr>
      <vt:lpstr>PowerPoint Presentation</vt:lpstr>
      <vt:lpstr>Block diagram</vt:lpstr>
      <vt:lpstr>Modules description</vt:lpstr>
      <vt:lpstr>Pos tagger</vt:lpstr>
      <vt:lpstr>Algorithm</vt:lpstr>
      <vt:lpstr>Pseudo code </vt:lpstr>
      <vt:lpstr>Input and Output</vt:lpstr>
      <vt:lpstr>MORPHOLOGICAL ANALYSER </vt:lpstr>
      <vt:lpstr>Algorithm</vt:lpstr>
      <vt:lpstr>Rules</vt:lpstr>
      <vt:lpstr>Algorithm</vt:lpstr>
      <vt:lpstr>Rules</vt:lpstr>
      <vt:lpstr>Pseudo code </vt:lpstr>
      <vt:lpstr>Input and Output  </vt:lpstr>
      <vt:lpstr>Input and Output </vt:lpstr>
      <vt:lpstr>Word net Construction</vt:lpstr>
      <vt:lpstr>Structure of the wordnet</vt:lpstr>
      <vt:lpstr>Structure of the wordnet</vt:lpstr>
      <vt:lpstr>UNL Enconversion and Subgraph Identification </vt:lpstr>
      <vt:lpstr>UNL Enconversion and Subgraph Identification </vt:lpstr>
      <vt:lpstr>UNL Enconversion and Subgraph Identification </vt:lpstr>
      <vt:lpstr>UNL Enconversion and Subgraph Identification </vt:lpstr>
      <vt:lpstr>UNL Enconversion and Subgraph Identification </vt:lpstr>
      <vt:lpstr>Pseudo code </vt:lpstr>
      <vt:lpstr>UNL DeConversion </vt:lpstr>
      <vt:lpstr>UNL DeConversion </vt:lpstr>
      <vt:lpstr>UNL DeConversion </vt:lpstr>
      <vt:lpstr>Pseudo code </vt:lpstr>
      <vt:lpstr>MaryTTS- A TTS synthesis platform </vt:lpstr>
      <vt:lpstr>EMOTION-FEATURES DATABASE CONSTRUCTION </vt:lpstr>
      <vt:lpstr>Corpus </vt:lpstr>
      <vt:lpstr>Corpus processing </vt:lpstr>
      <vt:lpstr>Fundamental frequency estimation using MATLAB </vt:lpstr>
      <vt:lpstr>Algorithm to determine fundamental frequency F0 in MATLAB </vt:lpstr>
      <vt:lpstr>Algorithm to determine fundamental frequency F0 in MATLAB </vt:lpstr>
      <vt:lpstr>In time domain using autocorrelation: </vt:lpstr>
      <vt:lpstr>DETERMINATION OF DURATION OF EACH WORD – USING AUDACITY </vt:lpstr>
      <vt:lpstr>INTENSITY ESTIMATION-USING PRAAT </vt:lpstr>
      <vt:lpstr>PowerPoint Presentation</vt:lpstr>
      <vt:lpstr>Emotion Identification </vt:lpstr>
      <vt:lpstr>Voice Modification </vt:lpstr>
      <vt:lpstr>Flow from input to output</vt:lpstr>
      <vt:lpstr>PowerPoint Presentation</vt:lpstr>
      <vt:lpstr>After POS-Tagger</vt:lpstr>
      <vt:lpstr>After Analyser</vt:lpstr>
      <vt:lpstr>In UNL EnConverter</vt:lpstr>
      <vt:lpstr>In UNL EnConverter</vt:lpstr>
      <vt:lpstr>In UNL DeConverter</vt:lpstr>
      <vt:lpstr>DeConversion by DFS</vt:lpstr>
      <vt:lpstr>Voice Modification</vt:lpstr>
      <vt:lpstr>PowerPoint Presentation</vt:lpstr>
      <vt:lpstr>EVALUATION OF THE SYSTEM</vt:lpstr>
      <vt:lpstr>evaluation</vt:lpstr>
      <vt:lpstr>Bleu score</vt:lpstr>
      <vt:lpstr>BLEU score comparison WITH GOOGLE TRANSLATOR</vt:lpstr>
      <vt:lpstr>NIST evaluation</vt:lpstr>
      <vt:lpstr>NIST EVALUATION</vt:lpstr>
      <vt:lpstr>NIST score comparison with GOOGLE TRANSLATOR</vt:lpstr>
      <vt:lpstr>METEOR EVALUATION</vt:lpstr>
      <vt:lpstr>meteor score comparison with google TRANSLATOR</vt:lpstr>
      <vt:lpstr>Fluency </vt:lpstr>
      <vt:lpstr>fluency score comparison with google TRANSLATOR</vt:lpstr>
      <vt:lpstr>adequacy</vt:lpstr>
      <vt:lpstr>adequacy score comparison with google TRANSLATOR</vt:lpstr>
      <vt:lpstr>Evaluation of emotional speech</vt:lpstr>
      <vt:lpstr>Survey Results on Identifying the Emotion present in Modified Voice</vt:lpstr>
      <vt:lpstr>Scores for Emotion present in the Modified Voice</vt:lpstr>
      <vt:lpstr>CRITICISM</vt:lpstr>
      <vt:lpstr>CRITICISM Contd.</vt:lpstr>
      <vt:lpstr>CONCLUSION</vt:lpstr>
      <vt:lpstr>REFERENCES</vt:lpstr>
      <vt:lpstr>REFERENCES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TAMIL TEXT TO ENGLISH EMOTIONAL SPEECH WITH UNL FOR TRANSLATION</dc:title>
  <dc:creator>Archana</dc:creator>
  <cp:lastModifiedBy>Siva Meenakshi Renganathan</cp:lastModifiedBy>
  <cp:revision>36</cp:revision>
  <dcterms:created xsi:type="dcterms:W3CDTF">2006-08-16T00:00:00Z</dcterms:created>
  <dcterms:modified xsi:type="dcterms:W3CDTF">2015-04-04T18:56:36Z</dcterms:modified>
</cp:coreProperties>
</file>