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5" r:id="rId8"/>
    <p:sldId id="263" r:id="rId9"/>
    <p:sldId id="266" r:id="rId10"/>
    <p:sldId id="262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8FFCCCE-8AA9-49CC-B605-14E847AA2C35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363B459-A802-4A87-B7CE-679EBCC6A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2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0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66868" y="533400"/>
            <a:ext cx="5105400" cy="286816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54442" y="3539864"/>
            <a:ext cx="5114778" cy="2175136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936432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cap="all" dirty="0" smtClean="0">
                <a:ln w="500">
                  <a:noFill/>
                </a:ln>
                <a:latin typeface="+mj-lt"/>
              </a:rPr>
              <a:t>TAMIL TEXT TO ENGLISH EMOTIONAL SPEECH</a:t>
            </a:r>
            <a:br>
              <a:rPr lang="en-US" sz="4000" b="1" cap="all" dirty="0" smtClean="0">
                <a:ln w="500">
                  <a:noFill/>
                </a:ln>
                <a:latin typeface="+mj-lt"/>
              </a:rPr>
            </a:br>
            <a:r>
              <a:rPr lang="en-US" sz="4000" b="1" cap="all" dirty="0" smtClean="0">
                <a:ln w="500">
                  <a:noFill/>
                </a:ln>
                <a:latin typeface="+mj-lt"/>
              </a:rPr>
              <a:t>WITH UNL FOR TRANSLATION</a:t>
            </a:r>
            <a:endParaRPr lang="en-US" sz="4000" b="1" cap="all" dirty="0">
              <a:ln w="500">
                <a:noFill/>
              </a:ln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3401568"/>
            <a:ext cx="3429000" cy="2579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SzPct val="73000"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SzPct val="73000"/>
              <a:defRPr/>
            </a:pPr>
            <a:r>
              <a:rPr lang="en-US" dirty="0" smtClean="0">
                <a:solidFill>
                  <a:schemeClr val="bg1"/>
                </a:solidFill>
              </a:rPr>
              <a:t>Siva M R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SzPct val="73000"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Archana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en-US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SzPct val="73000"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Jayavasanth</a:t>
            </a:r>
            <a:r>
              <a:rPr lang="en-US" dirty="0" smtClean="0">
                <a:solidFill>
                  <a:schemeClr val="bg1"/>
                </a:solidFill>
              </a:rPr>
              <a:t> R</a:t>
            </a:r>
          </a:p>
          <a:p>
            <a:pPr lvl="0" algn="ctr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SzPct val="73000"/>
              <a:defRPr/>
            </a:pPr>
            <a:endParaRPr lang="en-US" dirty="0">
              <a:solidFill>
                <a:schemeClr val="bg1"/>
              </a:solidFill>
            </a:endParaRPr>
          </a:p>
          <a:p>
            <a:pPr lvl="0" algn="ctr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SzPct val="73000"/>
              <a:defRPr/>
            </a:pPr>
            <a:endParaRPr lang="en-US" dirty="0">
              <a:solidFill>
                <a:schemeClr val="bg1"/>
              </a:solidFill>
            </a:endParaRPr>
          </a:p>
          <a:p>
            <a:pPr lvl="0" algn="r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SzPct val="73000"/>
              <a:defRPr/>
            </a:pPr>
            <a:r>
              <a:rPr lang="en-US" dirty="0">
                <a:solidFill>
                  <a:schemeClr val="bg1"/>
                </a:solidFill>
              </a:rPr>
              <a:t>   Guided by</a:t>
            </a:r>
          </a:p>
          <a:p>
            <a:pPr lvl="0" algn="r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SzPct val="73000"/>
              <a:defRPr/>
            </a:pPr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dirty="0" smtClean="0">
                <a:solidFill>
                  <a:schemeClr val="bg1"/>
                </a:solidFill>
              </a:rPr>
              <a:t> Dr. </a:t>
            </a:r>
            <a:r>
              <a:rPr lang="en-US" dirty="0" err="1" smtClean="0">
                <a:solidFill>
                  <a:schemeClr val="bg1"/>
                </a:solidFill>
              </a:rPr>
              <a:t>Rajeswari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Sridhar</a:t>
            </a:r>
          </a:p>
          <a:p>
            <a:pPr lvl="0" algn="r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SzPct val="73000"/>
              <a:defRPr/>
            </a:pP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– Sad , Angry or Happy emotions from the UNL</a:t>
            </a:r>
          </a:p>
          <a:p>
            <a:endParaRPr lang="en-US" dirty="0"/>
          </a:p>
          <a:p>
            <a:r>
              <a:rPr lang="en-US" dirty="0" smtClean="0"/>
              <a:t>Sad – Duration </a:t>
            </a:r>
            <a:r>
              <a:rPr lang="en-US" dirty="0"/>
              <a:t>and  intensity modification</a:t>
            </a:r>
            <a:endParaRPr lang="en-US" dirty="0" smtClean="0"/>
          </a:p>
          <a:p>
            <a:r>
              <a:rPr lang="en-US" dirty="0" smtClean="0"/>
              <a:t>Happy – F0 modification</a:t>
            </a:r>
          </a:p>
          <a:p>
            <a:r>
              <a:rPr lang="en-US" dirty="0" smtClean="0"/>
              <a:t>Angry – Duration</a:t>
            </a:r>
            <a:r>
              <a:rPr lang="ta-IN" dirty="0" smtClean="0"/>
              <a:t>,</a:t>
            </a:r>
            <a:r>
              <a:rPr lang="en-US" dirty="0" smtClean="0"/>
              <a:t>F0, intensity and </a:t>
            </a:r>
            <a:r>
              <a:rPr lang="en-US" dirty="0"/>
              <a:t>amplitude modification</a:t>
            </a:r>
            <a:endParaRPr lang="en-US" dirty="0" smtClean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7772400" y="533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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ad_1b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27883" y="1031941"/>
            <a:ext cx="609600" cy="609600"/>
          </a:xfrm>
          <a:prstGeom prst="rect">
            <a:avLst/>
          </a:prstGeom>
        </p:spPr>
      </p:pic>
      <p:pic>
        <p:nvPicPr>
          <p:cNvPr id="6" name="sad_1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62800" y="115207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15207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SAD BEFORE AND AFTER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743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ANGRY BEFORE AND AFTER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angry_1b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01379" y="2743200"/>
            <a:ext cx="609600" cy="609600"/>
          </a:xfrm>
          <a:prstGeom prst="rect">
            <a:avLst/>
          </a:prstGeom>
        </p:spPr>
      </p:pic>
      <p:pic>
        <p:nvPicPr>
          <p:cNvPr id="11" name="angry_a1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62800" y="2743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60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9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9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76" y="2743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7772400" y="533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 Back</a:t>
            </a:r>
          </a:p>
        </p:txBody>
      </p:sp>
    </p:spTree>
    <p:extLst>
      <p:ext uri="{BB962C8B-B14F-4D97-AF65-F5344CB8AC3E}">
        <p14:creationId xmlns:p14="http://schemas.microsoft.com/office/powerpoint/2010/main" val="13574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overview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620000" cy="5922336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The process begins with Verb-Noun classification of the words in each input sentence.</a:t>
            </a:r>
          </a:p>
          <a:p>
            <a:endParaRPr lang="en-US" sz="1600" dirty="0"/>
          </a:p>
          <a:p>
            <a:r>
              <a:rPr lang="en-US" sz="1600" dirty="0" smtClean="0"/>
              <a:t>A Morphological </a:t>
            </a:r>
            <a:r>
              <a:rPr lang="en-US" sz="1600" dirty="0" err="1"/>
              <a:t>A</a:t>
            </a:r>
            <a:r>
              <a:rPr lang="en-US" sz="1600" dirty="0" err="1" smtClean="0"/>
              <a:t>nalyser</a:t>
            </a:r>
            <a:r>
              <a:rPr lang="en-US" sz="1600" dirty="0" smtClean="0"/>
              <a:t> splits the inflected </a:t>
            </a:r>
            <a:r>
              <a:rPr lang="en-US" sz="1600" dirty="0"/>
              <a:t>T</a:t>
            </a:r>
            <a:r>
              <a:rPr lang="en-US" sz="1600" dirty="0" smtClean="0"/>
              <a:t>amil words to its root and suffixes</a:t>
            </a:r>
          </a:p>
          <a:p>
            <a:endParaRPr lang="en-US" sz="1600" dirty="0"/>
          </a:p>
          <a:p>
            <a:r>
              <a:rPr lang="en-US" sz="1600" dirty="0" smtClean="0"/>
              <a:t>The UNL </a:t>
            </a:r>
            <a:r>
              <a:rPr lang="en-US" sz="1600" dirty="0" err="1" smtClean="0"/>
              <a:t>EnConverter</a:t>
            </a:r>
            <a:r>
              <a:rPr lang="en-US" sz="1600" dirty="0" smtClean="0"/>
              <a:t> forms the </a:t>
            </a:r>
            <a:r>
              <a:rPr lang="en-US" sz="1600" dirty="0" err="1" smtClean="0"/>
              <a:t>UNLGraph</a:t>
            </a:r>
            <a:r>
              <a:rPr lang="en-US" sz="1600" dirty="0" smtClean="0"/>
              <a:t> out of this.</a:t>
            </a:r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DeConverter</a:t>
            </a:r>
            <a:r>
              <a:rPr lang="en-US" sz="1600" dirty="0" smtClean="0"/>
              <a:t> converts this graph to English text.</a:t>
            </a:r>
          </a:p>
          <a:p>
            <a:pPr marL="64008" indent="0">
              <a:buNone/>
            </a:pPr>
            <a:endParaRPr lang="en-US" sz="1600" dirty="0" smtClean="0"/>
          </a:p>
          <a:p>
            <a:r>
              <a:rPr lang="en-US" sz="1600" dirty="0" smtClean="0"/>
              <a:t>Based on the words in UNL, we identify the emotions and modify a Mary TTS generated voice by using MATLAB to produce a more </a:t>
            </a:r>
            <a:r>
              <a:rPr lang="en-US" sz="1600" dirty="0" err="1" smtClean="0"/>
              <a:t>humanised</a:t>
            </a:r>
            <a:r>
              <a:rPr lang="en-US" sz="1600" dirty="0" smtClean="0"/>
              <a:t> voice.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3701796" y="495300"/>
            <a:ext cx="19050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POS Tagger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26514" y="3796273"/>
            <a:ext cx="1676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-137431" y="585384"/>
            <a:ext cx="1371600" cy="73920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Tamil</a:t>
            </a:r>
          </a:p>
          <a:p>
            <a:pPr algn="ctr"/>
            <a:r>
              <a:rPr lang="en-US" sz="1100" dirty="0" smtClean="0"/>
              <a:t>sentence</a:t>
            </a:r>
            <a:endParaRPr lang="en-US" sz="1100" dirty="0"/>
          </a:p>
        </p:txBody>
      </p:sp>
      <p:sp>
        <p:nvSpPr>
          <p:cNvPr id="64" name="Flowchart: Document 63"/>
          <p:cNvSpPr/>
          <p:nvPr/>
        </p:nvSpPr>
        <p:spPr>
          <a:xfrm>
            <a:off x="6384454" y="2237462"/>
            <a:ext cx="1600200" cy="914400"/>
          </a:xfrm>
          <a:prstGeom prst="flowChart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 Graph</a:t>
            </a:r>
            <a:endParaRPr lang="en-US" dirty="0"/>
          </a:p>
        </p:txBody>
      </p:sp>
      <p:cxnSp>
        <p:nvCxnSpPr>
          <p:cNvPr id="65" name="Straight Arrow Connector 64">
            <a:hlinkClick r:id="rId2" action="ppaction://hlinksldjump"/>
          </p:cNvPr>
          <p:cNvCxnSpPr>
            <a:endCxn id="59" idx="1"/>
          </p:cNvCxnSpPr>
          <p:nvPr/>
        </p:nvCxnSpPr>
        <p:spPr>
          <a:xfrm>
            <a:off x="3015996" y="952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66" name="Rounded Rectangle 65">
            <a:hlinkClick r:id="rId3" action="ppaction://hlinksldjump"/>
          </p:cNvPr>
          <p:cNvSpPr/>
          <p:nvPr/>
        </p:nvSpPr>
        <p:spPr>
          <a:xfrm>
            <a:off x="5638800" y="5410200"/>
            <a:ext cx="1828800" cy="9906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Voice Modifier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47" idx="1"/>
            <a:endCxn id="60" idx="3"/>
          </p:cNvCxnSpPr>
          <p:nvPr/>
        </p:nvCxnSpPr>
        <p:spPr>
          <a:xfrm flipH="1" flipV="1">
            <a:off x="1902914" y="4253473"/>
            <a:ext cx="1139178" cy="28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>
            <a:hlinkClick r:id="rId3" action="ppaction://hlinksldjump"/>
          </p:cNvPr>
          <p:cNvCxnSpPr>
            <a:endCxn id="66" idx="1"/>
          </p:cNvCxnSpPr>
          <p:nvPr/>
        </p:nvCxnSpPr>
        <p:spPr>
          <a:xfrm flipV="1">
            <a:off x="4794692" y="5905500"/>
            <a:ext cx="8441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0" name="Right Arrow 69"/>
          <p:cNvSpPr/>
          <p:nvPr/>
        </p:nvSpPr>
        <p:spPr>
          <a:xfrm>
            <a:off x="7467600" y="5562600"/>
            <a:ext cx="978408" cy="685800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Modified </a:t>
            </a:r>
            <a:r>
              <a:rPr lang="en-US" sz="1100" dirty="0" smtClean="0">
                <a:solidFill>
                  <a:schemeClr val="tx1"/>
                </a:solidFill>
                <a:hlinkClick r:id="rId4" action="ppaction://hlinksldjump"/>
              </a:rPr>
              <a:t>voice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Flowchart: Magnetic Disk 70"/>
          <p:cNvSpPr/>
          <p:nvPr/>
        </p:nvSpPr>
        <p:spPr>
          <a:xfrm>
            <a:off x="4071747" y="1752600"/>
            <a:ext cx="1033653" cy="10287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Rules+</a:t>
            </a:r>
            <a:br>
              <a:rPr lang="en-US" dirty="0" smtClean="0"/>
            </a:br>
            <a:r>
              <a:rPr lang="en-US" dirty="0" smtClean="0"/>
              <a:t>POS DB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572000" y="1409700"/>
            <a:ext cx="5525" cy="419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60" idx="2"/>
          </p:cNvCxnSpPr>
          <p:nvPr/>
        </p:nvCxnSpPr>
        <p:spPr>
          <a:xfrm>
            <a:off x="1064714" y="4710673"/>
            <a:ext cx="4574086" cy="108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292596" y="3747942"/>
            <a:ext cx="17526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 </a:t>
            </a:r>
          </a:p>
          <a:p>
            <a:pPr algn="ctr"/>
            <a:r>
              <a:rPr lang="en-US" dirty="0" err="1" smtClean="0"/>
              <a:t>DeConverter</a:t>
            </a:r>
            <a:endParaRPr lang="en-US" dirty="0"/>
          </a:p>
        </p:txBody>
      </p:sp>
      <p:cxnSp>
        <p:nvCxnSpPr>
          <p:cNvPr id="76" name="Straight Arrow Connector 75">
            <a:hlinkClick r:id="rId5" action="ppaction://hlinksldjump"/>
          </p:cNvPr>
          <p:cNvCxnSpPr>
            <a:stCxn id="64" idx="2"/>
            <a:endCxn id="75" idx="0"/>
          </p:cNvCxnSpPr>
          <p:nvPr/>
        </p:nvCxnSpPr>
        <p:spPr>
          <a:xfrm flipH="1">
            <a:off x="7168896" y="3091410"/>
            <a:ext cx="15658" cy="6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75" idx="1"/>
          </p:cNvCxnSpPr>
          <p:nvPr/>
        </p:nvCxnSpPr>
        <p:spPr>
          <a:xfrm flipH="1">
            <a:off x="4654296" y="4205142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9" name="Rounded Rectangle 78"/>
          <p:cNvSpPr/>
          <p:nvPr/>
        </p:nvSpPr>
        <p:spPr>
          <a:xfrm>
            <a:off x="6292596" y="495300"/>
            <a:ext cx="17526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</a:t>
            </a:r>
          </a:p>
          <a:p>
            <a:pPr algn="ctr"/>
            <a:r>
              <a:rPr lang="en-US" dirty="0" smtClean="0"/>
              <a:t>En Converter</a:t>
            </a:r>
            <a:endParaRPr lang="en-US" dirty="0"/>
          </a:p>
        </p:txBody>
      </p:sp>
      <p:cxnSp>
        <p:nvCxnSpPr>
          <p:cNvPr id="80" name="Straight Arrow Connector 79">
            <a:hlinkClick r:id="rId6" action="ppaction://hlinksldjump"/>
          </p:cNvPr>
          <p:cNvCxnSpPr>
            <a:stCxn id="59" idx="3"/>
            <a:endCxn id="79" idx="1"/>
          </p:cNvCxnSpPr>
          <p:nvPr/>
        </p:nvCxnSpPr>
        <p:spPr>
          <a:xfrm>
            <a:off x="5606796" y="952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>
            <a:hlinkClick r:id="rId7" action="ppaction://hlinksldjump"/>
          </p:cNvPr>
          <p:cNvCxnSpPr>
            <a:stCxn id="79" idx="2"/>
            <a:endCxn id="64" idx="0"/>
          </p:cNvCxnSpPr>
          <p:nvPr/>
        </p:nvCxnSpPr>
        <p:spPr>
          <a:xfrm>
            <a:off x="7168896" y="1409700"/>
            <a:ext cx="15658" cy="827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4" name="Rounded Rectangle 83"/>
          <p:cNvSpPr/>
          <p:nvPr/>
        </p:nvSpPr>
        <p:spPr>
          <a:xfrm>
            <a:off x="1234169" y="496888"/>
            <a:ext cx="18288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Analyser</a:t>
            </a:r>
            <a:endParaRPr lang="en-US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1612905" y="488197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Robotic voice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05719" y="406880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TTS Engine</a:t>
            </a:r>
            <a:endParaRPr lang="en-US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1568196" y="1638300"/>
            <a:ext cx="794004" cy="7377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smtClean="0"/>
              <a:t>Rules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965198" y="1395608"/>
            <a:ext cx="38100" cy="419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47" name="Flowchart: Document 46">
            <a:hlinkClick r:id="rId8" action="ppaction://hlinksldjump"/>
          </p:cNvPr>
          <p:cNvSpPr/>
          <p:nvPr/>
        </p:nvSpPr>
        <p:spPr>
          <a:xfrm>
            <a:off x="3042092" y="3825250"/>
            <a:ext cx="1600200" cy="914400"/>
          </a:xfrm>
          <a:prstGeom prst="flowChart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English Text</a:t>
            </a:r>
            <a:endParaRPr lang="en-US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8391730" y="533797"/>
            <a:ext cx="774191" cy="8374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cxnSp>
        <p:nvCxnSpPr>
          <p:cNvPr id="57" name="Straight Arrow Connector 56">
            <a:hlinkClick r:id="rId6" action="ppaction://hlinksldjump"/>
          </p:cNvPr>
          <p:cNvCxnSpPr>
            <a:stCxn id="56" idx="2"/>
            <a:endCxn id="79" idx="3"/>
          </p:cNvCxnSpPr>
          <p:nvPr/>
        </p:nvCxnSpPr>
        <p:spPr>
          <a:xfrm flipH="1">
            <a:off x="8045196" y="952500"/>
            <a:ext cx="346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778825" y="25908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6302679" y="5029200"/>
            <a:ext cx="24604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2" name="Straight Arrow Connector 91">
            <a:hlinkClick r:id="rId6" action="ppaction://hlinksldjump"/>
          </p:cNvPr>
          <p:cNvCxnSpPr/>
          <p:nvPr/>
        </p:nvCxnSpPr>
        <p:spPr>
          <a:xfrm>
            <a:off x="8103108" y="2590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302679" y="5113034"/>
            <a:ext cx="15658" cy="328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94" name="TextBox 93"/>
          <p:cNvSpPr txBox="1"/>
          <p:nvPr/>
        </p:nvSpPr>
        <p:spPr>
          <a:xfrm>
            <a:off x="7565880" y="3091406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Identified </a:t>
            </a:r>
          </a:p>
          <a:p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4000688" y="5639014"/>
            <a:ext cx="794004" cy="93865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200" dirty="0" smtClean="0"/>
          </a:p>
          <a:p>
            <a:r>
              <a:rPr lang="en-US" sz="1200" dirty="0" smtClean="0"/>
              <a:t>Emotion</a:t>
            </a:r>
          </a:p>
          <a:p>
            <a:r>
              <a:rPr lang="en-US" sz="1200" dirty="0" smtClean="0"/>
              <a:t>features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97" name="Flowchart: Magnetic Disk 96"/>
          <p:cNvSpPr/>
          <p:nvPr/>
        </p:nvSpPr>
        <p:spPr>
          <a:xfrm>
            <a:off x="8314346" y="4114800"/>
            <a:ext cx="829654" cy="99525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200" dirty="0" smtClean="0"/>
          </a:p>
          <a:p>
            <a:r>
              <a:rPr lang="en-US" sz="1200" dirty="0" smtClean="0"/>
              <a:t>Emotion</a:t>
            </a:r>
          </a:p>
          <a:p>
            <a:r>
              <a:rPr lang="en-US" sz="1200" dirty="0" smtClean="0"/>
              <a:t>Look up</a:t>
            </a:r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POS-Tagger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a-IN" sz="1800" dirty="0"/>
              <a:t>கன்னியாகுமரியில் இருந்து சென்னை வரை நான் </a:t>
            </a:r>
            <a:r>
              <a:rPr lang="ta-IN" sz="1800" dirty="0" smtClean="0"/>
              <a:t>நடந்தேன்</a:t>
            </a:r>
            <a:endParaRPr lang="en-US" sz="1800" dirty="0" smtClean="0"/>
          </a:p>
          <a:p>
            <a:endParaRPr lang="en-US" sz="1800" dirty="0"/>
          </a:p>
          <a:p>
            <a:pPr lvl="1"/>
            <a:r>
              <a:rPr lang="ta-IN" sz="1400" dirty="0" smtClean="0"/>
              <a:t>கன்னியாகுமரியில்</a:t>
            </a:r>
            <a:r>
              <a:rPr lang="en-US" sz="1400" dirty="0" smtClean="0"/>
              <a:t>- Noun</a:t>
            </a:r>
          </a:p>
          <a:p>
            <a:pPr lvl="1"/>
            <a:r>
              <a:rPr lang="ta-IN" sz="1400" dirty="0" smtClean="0"/>
              <a:t>இருந்து</a:t>
            </a:r>
            <a:r>
              <a:rPr lang="en-US" sz="1400" dirty="0" smtClean="0"/>
              <a:t> – </a:t>
            </a:r>
            <a:r>
              <a:rPr lang="en-US" sz="1400" dirty="0" err="1" smtClean="0"/>
              <a:t>Echam</a:t>
            </a:r>
            <a:endParaRPr lang="en-US" sz="1400" dirty="0" smtClean="0"/>
          </a:p>
          <a:p>
            <a:pPr lvl="1"/>
            <a:r>
              <a:rPr lang="ta-IN" sz="1400" dirty="0" smtClean="0"/>
              <a:t>சென்னை</a:t>
            </a:r>
            <a:r>
              <a:rPr lang="en-US" sz="1400" dirty="0" smtClean="0"/>
              <a:t> – Noun</a:t>
            </a:r>
          </a:p>
          <a:p>
            <a:pPr lvl="1"/>
            <a:r>
              <a:rPr lang="ta-IN" sz="1400" dirty="0" smtClean="0"/>
              <a:t>வரை</a:t>
            </a:r>
            <a:r>
              <a:rPr lang="en-US" sz="1400" dirty="0" smtClean="0"/>
              <a:t> – </a:t>
            </a:r>
            <a:r>
              <a:rPr lang="en-US" sz="1400" dirty="0" err="1" smtClean="0"/>
              <a:t>Misc</a:t>
            </a:r>
            <a:endParaRPr lang="en-US" sz="1400" dirty="0" smtClean="0"/>
          </a:p>
          <a:p>
            <a:pPr lvl="1"/>
            <a:r>
              <a:rPr lang="ta-IN" sz="1400" dirty="0" smtClean="0"/>
              <a:t>நான்</a:t>
            </a:r>
            <a:r>
              <a:rPr lang="en-US" sz="1400" dirty="0" smtClean="0"/>
              <a:t> – Subject</a:t>
            </a:r>
          </a:p>
          <a:p>
            <a:pPr lvl="1"/>
            <a:r>
              <a:rPr lang="ta-IN" sz="1400" dirty="0" smtClean="0"/>
              <a:t>நடந்தேன்</a:t>
            </a:r>
            <a:r>
              <a:rPr lang="en-US" sz="1400" dirty="0" smtClean="0"/>
              <a:t> - Verb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7772400" y="533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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/>
          </a:bodyPr>
          <a:lstStyle/>
          <a:p>
            <a:pPr lvl="1"/>
            <a:r>
              <a:rPr lang="ta-IN" sz="1400" dirty="0"/>
              <a:t>கன்னியாகுமரியில்</a:t>
            </a:r>
            <a:r>
              <a:rPr lang="en-US" sz="1400" dirty="0"/>
              <a:t>- </a:t>
            </a:r>
            <a:endParaRPr lang="en-US" sz="1400" dirty="0" smtClean="0"/>
          </a:p>
          <a:p>
            <a:pPr lvl="2"/>
            <a:r>
              <a:rPr lang="en-US" sz="1100" dirty="0" smtClean="0"/>
              <a:t>Root Word –</a:t>
            </a:r>
            <a:r>
              <a:rPr lang="ta-IN" sz="1100" dirty="0" smtClean="0"/>
              <a:t>கன்னியாகுமரி</a:t>
            </a:r>
            <a:endParaRPr lang="en-US" sz="1100" dirty="0" smtClean="0"/>
          </a:p>
          <a:p>
            <a:pPr lvl="2"/>
            <a:r>
              <a:rPr lang="en-US" sz="1100" dirty="0" smtClean="0"/>
              <a:t>Noun Suffix – இ</a:t>
            </a:r>
            <a:r>
              <a:rPr lang="ta-IN" sz="1100" dirty="0" smtClean="0"/>
              <a:t>ல்</a:t>
            </a:r>
            <a:endParaRPr lang="en-US" sz="1100" dirty="0" smtClean="0"/>
          </a:p>
          <a:p>
            <a:pPr lvl="2"/>
            <a:r>
              <a:rPr lang="en-US" sz="1100" dirty="0" smtClean="0"/>
              <a:t>POS - 1 (Object)</a:t>
            </a:r>
          </a:p>
          <a:p>
            <a:pPr lvl="2"/>
            <a:r>
              <a:rPr lang="en-US" sz="1100" dirty="0" smtClean="0"/>
              <a:t>Noun Suffix Id  - 2</a:t>
            </a:r>
            <a:endParaRPr lang="en-US" sz="1100" dirty="0"/>
          </a:p>
          <a:p>
            <a:pPr lvl="1"/>
            <a:r>
              <a:rPr lang="ta-IN" sz="1400" dirty="0"/>
              <a:t>இருந்து</a:t>
            </a:r>
            <a:r>
              <a:rPr lang="en-US" sz="1400" dirty="0"/>
              <a:t> </a:t>
            </a:r>
            <a:endParaRPr lang="en-US" sz="1400" dirty="0" smtClean="0"/>
          </a:p>
          <a:p>
            <a:pPr lvl="2"/>
            <a:r>
              <a:rPr lang="en-US" sz="1000" dirty="0"/>
              <a:t>Root Word </a:t>
            </a:r>
            <a:r>
              <a:rPr lang="en-US" sz="1000" dirty="0" smtClean="0"/>
              <a:t>–</a:t>
            </a:r>
            <a:r>
              <a:rPr lang="ta-IN" sz="1100" dirty="0"/>
              <a:t>இருந்து</a:t>
            </a:r>
            <a:r>
              <a:rPr lang="en-US" sz="1100" dirty="0"/>
              <a:t> </a:t>
            </a:r>
            <a:endParaRPr lang="en-US" sz="1100" dirty="0" smtClean="0"/>
          </a:p>
          <a:p>
            <a:pPr lvl="2"/>
            <a:r>
              <a:rPr lang="en-US" sz="1100" dirty="0" smtClean="0"/>
              <a:t>POS – 7 (</a:t>
            </a:r>
            <a:r>
              <a:rPr lang="en-US" sz="1100" dirty="0" err="1" smtClean="0"/>
              <a:t>etcham</a:t>
            </a:r>
            <a:r>
              <a:rPr lang="en-US" sz="1100" dirty="0"/>
              <a:t>)</a:t>
            </a:r>
            <a:endParaRPr lang="en-US" sz="1000" dirty="0"/>
          </a:p>
          <a:p>
            <a:pPr lvl="1"/>
            <a:r>
              <a:rPr lang="ta-IN" sz="1400" dirty="0" smtClean="0"/>
              <a:t>சென்னை</a:t>
            </a:r>
            <a:endParaRPr lang="en-US" sz="1400" dirty="0" smtClean="0"/>
          </a:p>
          <a:p>
            <a:pPr lvl="2"/>
            <a:r>
              <a:rPr lang="en-US" sz="1200" dirty="0" smtClean="0"/>
              <a:t>Root Word – </a:t>
            </a:r>
            <a:r>
              <a:rPr lang="ta-IN" sz="1100" dirty="0" smtClean="0"/>
              <a:t>சென்னை</a:t>
            </a:r>
            <a:endParaRPr lang="en-US" sz="1100" dirty="0" smtClean="0"/>
          </a:p>
          <a:p>
            <a:pPr lvl="2"/>
            <a:r>
              <a:rPr lang="en-US" sz="1100" dirty="0" smtClean="0"/>
              <a:t>POS – 1</a:t>
            </a:r>
            <a:endParaRPr lang="en-US" sz="1200" dirty="0"/>
          </a:p>
          <a:p>
            <a:pPr lvl="1"/>
            <a:r>
              <a:rPr lang="ta-IN" sz="1400" dirty="0"/>
              <a:t>வரை</a:t>
            </a:r>
            <a:r>
              <a:rPr lang="en-US" sz="1400" dirty="0"/>
              <a:t> </a:t>
            </a:r>
            <a:endParaRPr lang="en-US" sz="1400" dirty="0" smtClean="0"/>
          </a:p>
          <a:p>
            <a:pPr lvl="2"/>
            <a:r>
              <a:rPr lang="en-US" sz="1200" dirty="0" smtClean="0"/>
              <a:t>Root word – </a:t>
            </a:r>
            <a:r>
              <a:rPr lang="ta-IN" sz="1200" dirty="0" smtClean="0"/>
              <a:t>வரை</a:t>
            </a:r>
            <a:endParaRPr lang="en-US" sz="1200" dirty="0" smtClean="0"/>
          </a:p>
          <a:p>
            <a:pPr lvl="2"/>
            <a:r>
              <a:rPr lang="en-US" sz="1200" dirty="0" smtClean="0"/>
              <a:t>POS - 7</a:t>
            </a:r>
            <a:endParaRPr lang="en-US" sz="1200" dirty="0"/>
          </a:p>
          <a:p>
            <a:pPr lvl="1"/>
            <a:r>
              <a:rPr lang="ta-IN" sz="1400" dirty="0"/>
              <a:t>நான்</a:t>
            </a:r>
            <a:r>
              <a:rPr lang="en-US" sz="1400" dirty="0"/>
              <a:t> </a:t>
            </a:r>
            <a:endParaRPr lang="en-US" sz="1400" dirty="0" smtClean="0"/>
          </a:p>
          <a:p>
            <a:pPr lvl="2"/>
            <a:r>
              <a:rPr lang="en-US" sz="1000" dirty="0"/>
              <a:t>Root Word – </a:t>
            </a:r>
            <a:r>
              <a:rPr lang="ta-IN" sz="1200" dirty="0"/>
              <a:t>நான்</a:t>
            </a:r>
            <a:r>
              <a:rPr lang="en-US" sz="1200" dirty="0"/>
              <a:t> </a:t>
            </a:r>
          </a:p>
          <a:p>
            <a:pPr lvl="2"/>
            <a:r>
              <a:rPr lang="en-US" sz="1100" dirty="0" smtClean="0"/>
              <a:t>POS </a:t>
            </a:r>
            <a:r>
              <a:rPr lang="en-US" sz="1100" dirty="0"/>
              <a:t>– </a:t>
            </a:r>
            <a:r>
              <a:rPr lang="en-US" sz="1100" dirty="0" smtClean="0"/>
              <a:t>2 (pronoun)</a:t>
            </a:r>
            <a:endParaRPr lang="en-US" sz="1400" dirty="0"/>
          </a:p>
          <a:p>
            <a:pPr lvl="1"/>
            <a:r>
              <a:rPr lang="ta-IN" sz="1400" dirty="0" smtClean="0"/>
              <a:t>நடந்தேன்</a:t>
            </a:r>
            <a:endParaRPr lang="en-US" sz="1400" dirty="0" smtClean="0"/>
          </a:p>
          <a:p>
            <a:pPr lvl="2"/>
            <a:r>
              <a:rPr lang="en-US" sz="1200" dirty="0"/>
              <a:t>Root Word </a:t>
            </a:r>
            <a:r>
              <a:rPr lang="en-US" sz="1200" dirty="0" smtClean="0"/>
              <a:t>–</a:t>
            </a:r>
            <a:r>
              <a:rPr lang="ta-IN" sz="1200" dirty="0" smtClean="0"/>
              <a:t>நட</a:t>
            </a:r>
            <a:endParaRPr lang="en-US" sz="1200" dirty="0" smtClean="0"/>
          </a:p>
          <a:p>
            <a:pPr lvl="2"/>
            <a:r>
              <a:rPr lang="en-US" sz="1200" dirty="0" smtClean="0"/>
              <a:t>Tense Suffix id  – 4 ( </a:t>
            </a:r>
            <a:r>
              <a:rPr lang="en-US" sz="1200" dirty="0" err="1" smtClean="0"/>
              <a:t>த்</a:t>
            </a:r>
            <a:r>
              <a:rPr lang="en-US" sz="1200" dirty="0" smtClean="0"/>
              <a:t>)</a:t>
            </a:r>
            <a:endParaRPr lang="en-US" sz="1200" dirty="0"/>
          </a:p>
          <a:p>
            <a:pPr lvl="2"/>
            <a:r>
              <a:rPr lang="en-US" sz="1200" dirty="0" smtClean="0"/>
              <a:t>POS </a:t>
            </a:r>
            <a:r>
              <a:rPr lang="en-US" sz="1200" dirty="0"/>
              <a:t>- 1 (Object)</a:t>
            </a:r>
          </a:p>
          <a:p>
            <a:pPr lvl="2"/>
            <a:r>
              <a:rPr lang="en-US" sz="1200" dirty="0" smtClean="0"/>
              <a:t>Verb </a:t>
            </a:r>
            <a:r>
              <a:rPr lang="en-US" sz="1200" dirty="0"/>
              <a:t>Suffix Id  - </a:t>
            </a:r>
            <a:r>
              <a:rPr lang="en-US" sz="1200" dirty="0" smtClean="0"/>
              <a:t>9 (</a:t>
            </a:r>
            <a:r>
              <a:rPr lang="en-US" sz="1200" dirty="0" err="1" smtClean="0"/>
              <a:t>ஏன்</a:t>
            </a:r>
            <a:r>
              <a:rPr lang="en-US" sz="1200" dirty="0" smtClean="0"/>
              <a:t>) </a:t>
            </a:r>
          </a:p>
          <a:p>
            <a:pPr lvl="1"/>
            <a:endParaRPr lang="en-US" sz="1400" dirty="0"/>
          </a:p>
          <a:p>
            <a:endParaRPr lang="en-US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7772400" y="533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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UNL </a:t>
            </a:r>
            <a:r>
              <a:rPr lang="en-US" dirty="0" err="1" smtClean="0"/>
              <a:t>EnConverter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[</a:t>
            </a:r>
            <a:r>
              <a:rPr lang="ta-IN" sz="1800" dirty="0" smtClean="0"/>
              <a:t>கன்னியாகுமரி </a:t>
            </a:r>
            <a:r>
              <a:rPr lang="ta-IN" sz="1800" dirty="0"/>
              <a:t>இருந்து சென்னை வரை நான் </a:t>
            </a:r>
            <a:r>
              <a:rPr lang="ta-IN" sz="1800" dirty="0" smtClean="0"/>
              <a:t>நட</a:t>
            </a:r>
            <a:r>
              <a:rPr lang="en-US" sz="1800" dirty="0" smtClean="0"/>
              <a:t>]</a:t>
            </a:r>
          </a:p>
          <a:p>
            <a:pPr marL="64008" indent="0">
              <a:buNone/>
            </a:pPr>
            <a:endParaRPr lang="en-US" sz="1800" dirty="0" smtClean="0"/>
          </a:p>
          <a:p>
            <a:pPr marL="6400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</a:t>
            </a:r>
          </a:p>
          <a:p>
            <a:pPr marL="64008" indent="0">
              <a:buNone/>
            </a:pPr>
            <a:r>
              <a:rPr lang="en-US" sz="1800" dirty="0" smtClean="0"/>
              <a:t>		[</a:t>
            </a:r>
            <a:r>
              <a:rPr lang="ta-IN" sz="1800" dirty="0" smtClean="0"/>
              <a:t>சென்னை </a:t>
            </a:r>
            <a:r>
              <a:rPr lang="ta-IN" sz="1800" dirty="0"/>
              <a:t>வரை நான் நட</a:t>
            </a:r>
            <a:r>
              <a:rPr lang="en-US" sz="1800" dirty="0" smtClean="0"/>
              <a:t>]</a:t>
            </a:r>
            <a:endParaRPr lang="en-US" sz="1800" dirty="0"/>
          </a:p>
          <a:p>
            <a:pPr marL="64008" indent="0">
              <a:buNone/>
            </a:pPr>
            <a:r>
              <a:rPr lang="en-US" sz="1800" dirty="0" smtClean="0"/>
              <a:t>                           </a:t>
            </a:r>
            <a:r>
              <a:rPr lang="en-US" sz="1800" dirty="0" err="1" smtClean="0"/>
              <a:t>frm</a:t>
            </a:r>
            <a:endParaRPr lang="en-US" sz="1800" dirty="0" smtClean="0"/>
          </a:p>
          <a:p>
            <a:pPr marL="64008" indent="0">
              <a:buNone/>
            </a:pPr>
            <a:endParaRPr lang="en-US" sz="1800" dirty="0"/>
          </a:p>
          <a:p>
            <a:pPr marL="64008" indent="0">
              <a:buNone/>
            </a:pPr>
            <a:r>
              <a:rPr lang="en-US" sz="1800" dirty="0" smtClean="0"/>
              <a:t>[</a:t>
            </a:r>
            <a:r>
              <a:rPr lang="ta-IN" sz="1800" dirty="0" smtClean="0"/>
              <a:t>கன்னியாகுமரி</a:t>
            </a:r>
            <a:r>
              <a:rPr lang="en-US" sz="1800" dirty="0" smtClean="0"/>
              <a:t>]</a:t>
            </a:r>
            <a:endParaRPr lang="en-US" sz="1800" dirty="0"/>
          </a:p>
          <a:p>
            <a:pPr marL="64008" indent="0">
              <a:buNone/>
            </a:pPr>
            <a:endParaRPr lang="en-US" sz="1800" dirty="0"/>
          </a:p>
          <a:p>
            <a:pPr marL="64008" indent="0">
              <a:buNone/>
            </a:pPr>
            <a:r>
              <a:rPr lang="en-US" sz="1800" dirty="0" smtClean="0"/>
              <a:t>   			    [</a:t>
            </a:r>
            <a:r>
              <a:rPr lang="ta-IN" sz="1800" dirty="0" smtClean="0"/>
              <a:t> </a:t>
            </a:r>
            <a:r>
              <a:rPr lang="ta-IN" sz="1800" dirty="0"/>
              <a:t>நான் நட</a:t>
            </a:r>
            <a:r>
              <a:rPr lang="en-US" sz="1800" dirty="0"/>
              <a:t>]</a:t>
            </a:r>
          </a:p>
          <a:p>
            <a:pPr marL="64008" indent="0">
              <a:buNone/>
            </a:pPr>
            <a:r>
              <a:rPr lang="en-US" sz="1800" dirty="0" smtClean="0"/>
              <a:t>                     </a:t>
            </a:r>
            <a:r>
              <a:rPr lang="en-US" sz="1800" dirty="0" err="1" smtClean="0"/>
              <a:t>frm</a:t>
            </a:r>
            <a:r>
              <a:rPr lang="en-US" sz="1800" dirty="0" smtClean="0"/>
              <a:t>					to</a:t>
            </a:r>
          </a:p>
          <a:p>
            <a:pPr marL="6400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</a:p>
          <a:p>
            <a:pPr marL="64008" indent="0">
              <a:buNone/>
            </a:pPr>
            <a:r>
              <a:rPr lang="en-US" sz="1800" dirty="0"/>
              <a:t>[</a:t>
            </a:r>
            <a:r>
              <a:rPr lang="ta-IN" sz="1800" dirty="0"/>
              <a:t>கன்னியாகுமரி</a:t>
            </a:r>
            <a:r>
              <a:rPr lang="en-US" sz="1800" dirty="0" smtClean="0"/>
              <a:t>] 				[</a:t>
            </a:r>
            <a:r>
              <a:rPr lang="ta-IN" sz="1800" dirty="0" smtClean="0"/>
              <a:t>சென்னை</a:t>
            </a:r>
            <a:r>
              <a:rPr lang="en-US" sz="1800" dirty="0" smtClean="0"/>
              <a:t>]</a:t>
            </a:r>
            <a:r>
              <a:rPr lang="ta-IN" sz="1800" dirty="0" smtClean="0"/>
              <a:t> </a:t>
            </a:r>
            <a:endParaRPr lang="en-US" sz="1800" dirty="0"/>
          </a:p>
          <a:p>
            <a:pPr marL="64008" indent="0">
              <a:buNone/>
            </a:pP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7400" y="4876800"/>
            <a:ext cx="1449886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286000" y="3200400"/>
            <a:ext cx="1449886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57172" y="4876800"/>
            <a:ext cx="1596028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7772400" y="533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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UNL </a:t>
            </a:r>
            <a:r>
              <a:rPr lang="en-US" dirty="0" err="1" smtClean="0"/>
              <a:t>EnConverter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216" y="1905000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1800" dirty="0" smtClean="0"/>
              <a:t>   			[  </a:t>
            </a:r>
            <a:r>
              <a:rPr lang="ta-IN" sz="1800" dirty="0" smtClean="0"/>
              <a:t>நட</a:t>
            </a:r>
            <a:r>
              <a:rPr lang="en-US" sz="1800" dirty="0"/>
              <a:t>]</a:t>
            </a:r>
          </a:p>
          <a:p>
            <a:pPr marL="64008" indent="0">
              <a:buNone/>
            </a:pPr>
            <a:r>
              <a:rPr lang="en-US" sz="1800" dirty="0" smtClean="0"/>
              <a:t>                     </a:t>
            </a:r>
            <a:r>
              <a:rPr lang="en-US" sz="1800" dirty="0" err="1" smtClean="0"/>
              <a:t>frm</a:t>
            </a:r>
            <a:r>
              <a:rPr lang="en-US" sz="1800" dirty="0" smtClean="0"/>
              <a:t>		   to		       </a:t>
            </a:r>
            <a:r>
              <a:rPr lang="en-US" sz="1800" dirty="0" err="1" smtClean="0"/>
              <a:t>agt</a:t>
            </a:r>
            <a:endParaRPr lang="en-US" sz="1800" dirty="0" smtClean="0"/>
          </a:p>
          <a:p>
            <a:pPr marL="6400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</a:p>
          <a:p>
            <a:pPr marL="64008" indent="0">
              <a:buNone/>
            </a:pPr>
            <a:r>
              <a:rPr lang="en-US" sz="1800" dirty="0"/>
              <a:t>[</a:t>
            </a:r>
            <a:r>
              <a:rPr lang="ta-IN" sz="1800" dirty="0"/>
              <a:t>கன்னியாகுமரி</a:t>
            </a:r>
            <a:r>
              <a:rPr lang="en-US" sz="1800" dirty="0" smtClean="0"/>
              <a:t>] 	   [</a:t>
            </a:r>
            <a:r>
              <a:rPr lang="ta-IN" sz="1800" dirty="0" smtClean="0"/>
              <a:t>சென்னை</a:t>
            </a:r>
            <a:r>
              <a:rPr lang="en-US" sz="1800" dirty="0" smtClean="0"/>
              <a:t>]</a:t>
            </a:r>
            <a:r>
              <a:rPr lang="ta-IN" sz="1800" dirty="0" smtClean="0"/>
              <a:t> </a:t>
            </a:r>
            <a:r>
              <a:rPr lang="en-US" sz="1800" dirty="0" smtClean="0"/>
              <a:t>                             [</a:t>
            </a:r>
            <a:r>
              <a:rPr lang="ta-IN" sz="1800" dirty="0" smtClean="0"/>
              <a:t>நான்</a:t>
            </a:r>
            <a:r>
              <a:rPr lang="en-US" sz="1800" dirty="0" smtClean="0"/>
              <a:t>]   </a:t>
            </a:r>
          </a:p>
          <a:p>
            <a:pPr marL="64008" indent="0">
              <a:buNone/>
            </a:pPr>
            <a:endParaRPr lang="en-US" sz="1800" dirty="0"/>
          </a:p>
          <a:p>
            <a:pPr marL="64008" indent="0">
              <a:buNone/>
            </a:pPr>
            <a:endParaRPr lang="en-US" sz="1800" dirty="0" smtClean="0"/>
          </a:p>
          <a:p>
            <a:pPr marL="64008" indent="0">
              <a:buNone/>
            </a:pPr>
            <a:r>
              <a:rPr lang="en-US" sz="1800" dirty="0" smtClean="0"/>
              <a:t>			[ walk ]@past</a:t>
            </a:r>
            <a:endParaRPr lang="en-US" sz="1800" dirty="0"/>
          </a:p>
          <a:p>
            <a:pPr marL="64008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	     </a:t>
            </a:r>
            <a:r>
              <a:rPr lang="en-US" sz="1800" dirty="0" err="1"/>
              <a:t>frm</a:t>
            </a:r>
            <a:r>
              <a:rPr lang="en-US" sz="1800" dirty="0"/>
              <a:t>		  </a:t>
            </a:r>
            <a:r>
              <a:rPr lang="en-US" sz="1800" dirty="0" smtClean="0"/>
              <a:t>    </a:t>
            </a:r>
            <a:r>
              <a:rPr lang="en-US" sz="1800" dirty="0"/>
              <a:t>to		      </a:t>
            </a:r>
            <a:r>
              <a:rPr lang="en-US" sz="1800" dirty="0" smtClean="0"/>
              <a:t>   </a:t>
            </a:r>
            <a:r>
              <a:rPr lang="en-US" sz="1800" dirty="0" err="1"/>
              <a:t>agt</a:t>
            </a:r>
            <a:r>
              <a:rPr lang="en-US" sz="1800" dirty="0" smtClean="0"/>
              <a:t>                  </a:t>
            </a:r>
            <a:endParaRPr lang="en-US" sz="1800" dirty="0"/>
          </a:p>
          <a:p>
            <a:pPr marL="64008" indent="0">
              <a:buNone/>
            </a:pPr>
            <a:r>
              <a:rPr lang="en-US" sz="1800" dirty="0"/>
              <a:t>   </a:t>
            </a:r>
          </a:p>
          <a:p>
            <a:pPr marL="64008" indent="0">
              <a:buNone/>
            </a:pPr>
            <a:r>
              <a:rPr lang="en-US" sz="1800" dirty="0" smtClean="0"/>
              <a:t>[</a:t>
            </a:r>
            <a:r>
              <a:rPr lang="en-US" sz="1800" dirty="0" err="1"/>
              <a:t>kanniyaakumari</a:t>
            </a:r>
            <a:r>
              <a:rPr lang="en-US" sz="1800" dirty="0" smtClean="0"/>
              <a:t>] </a:t>
            </a:r>
            <a:r>
              <a:rPr lang="en-US" sz="1800" dirty="0"/>
              <a:t>	</a:t>
            </a:r>
            <a:r>
              <a:rPr lang="en-US" sz="1800" dirty="0" smtClean="0"/>
              <a:t>      [</a:t>
            </a:r>
            <a:r>
              <a:rPr lang="en-US" sz="1800" dirty="0" err="1"/>
              <a:t>sennai</a:t>
            </a:r>
            <a:r>
              <a:rPr lang="en-US" sz="1800" dirty="0" smtClean="0"/>
              <a:t>]</a:t>
            </a:r>
            <a:r>
              <a:rPr lang="ta-IN" sz="1800" dirty="0" smtClean="0"/>
              <a:t> </a:t>
            </a:r>
            <a:r>
              <a:rPr lang="en-US" sz="1800" dirty="0" smtClean="0"/>
              <a:t>                                        [ I ] 								@singular   </a:t>
            </a:r>
            <a:endParaRPr lang="en-US" sz="1800" dirty="0"/>
          </a:p>
          <a:p>
            <a:pPr marL="64008" indent="0">
              <a:buNone/>
            </a:pPr>
            <a:endParaRPr lang="en-US" sz="1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85584" y="4267199"/>
            <a:ext cx="1449886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090803" y="2209800"/>
            <a:ext cx="1449886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91000" y="2362200"/>
            <a:ext cx="57150" cy="457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05300" y="2209800"/>
            <a:ext cx="3238500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88" y="4267199"/>
            <a:ext cx="94988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277637"/>
            <a:ext cx="3238500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3" name="Rectangle 22">
            <a:hlinkClick r:id="rId2" action="ppaction://hlinksldjump"/>
          </p:cNvPr>
          <p:cNvSpPr/>
          <p:nvPr/>
        </p:nvSpPr>
        <p:spPr>
          <a:xfrm>
            <a:off x="7772400" y="533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 Back</a:t>
            </a:r>
          </a:p>
        </p:txBody>
      </p:sp>
    </p:spTree>
    <p:extLst>
      <p:ext uri="{BB962C8B-B14F-4D97-AF65-F5344CB8AC3E}">
        <p14:creationId xmlns:p14="http://schemas.microsoft.com/office/powerpoint/2010/main" val="8428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UNL </a:t>
            </a:r>
            <a:r>
              <a:rPr lang="en-US" dirty="0" err="1" smtClean="0"/>
              <a:t>DeConverter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6216" y="1905000"/>
            <a:ext cx="8229600" cy="457200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Reorder:  </a:t>
            </a:r>
            <a:r>
              <a:rPr lang="en-US" sz="1800" dirty="0" smtClean="0"/>
              <a:t>		[  walk]</a:t>
            </a:r>
          </a:p>
          <a:p>
            <a:pPr marL="64008" indent="0">
              <a:buFont typeface="Wingdings 2"/>
              <a:buNone/>
            </a:pPr>
            <a:r>
              <a:rPr lang="en-US" sz="1800" dirty="0" smtClean="0"/>
              <a:t>                     </a:t>
            </a:r>
            <a:r>
              <a:rPr lang="en-US" sz="1800" dirty="0" err="1" smtClean="0"/>
              <a:t>agt</a:t>
            </a:r>
            <a:r>
              <a:rPr lang="en-US" sz="1800" dirty="0" smtClean="0"/>
              <a:t>		   from     		to</a:t>
            </a:r>
          </a:p>
          <a:p>
            <a:pPr marL="64008" indent="0">
              <a:buFont typeface="Wingdings 2"/>
              <a:buNone/>
            </a:pPr>
            <a:endParaRPr lang="en-US" sz="1800" dirty="0" smtClean="0"/>
          </a:p>
          <a:p>
            <a:pPr marL="64008" indent="0">
              <a:buNone/>
            </a:pPr>
            <a:r>
              <a:rPr lang="ta-IN" sz="1800" dirty="0" smtClean="0"/>
              <a:t> </a:t>
            </a:r>
            <a:r>
              <a:rPr lang="en-US" sz="1800" dirty="0" smtClean="0"/>
              <a:t>         [ I ]		</a:t>
            </a:r>
            <a:br>
              <a:rPr lang="en-US" sz="1800" dirty="0" smtClean="0"/>
            </a:br>
            <a:r>
              <a:rPr lang="en-US" sz="1800" dirty="0" smtClean="0"/>
              <a:t>			[</a:t>
            </a:r>
            <a:r>
              <a:rPr lang="en-US" sz="1800" dirty="0" err="1" smtClean="0"/>
              <a:t>kanniyakumari</a:t>
            </a:r>
            <a:r>
              <a:rPr lang="en-US" sz="1800" dirty="0" smtClean="0"/>
              <a:t>] 	   [</a:t>
            </a:r>
            <a:r>
              <a:rPr lang="en-US" sz="1800" dirty="0" err="1" smtClean="0"/>
              <a:t>sennai</a:t>
            </a:r>
            <a:r>
              <a:rPr lang="en-US" sz="1800" dirty="0" smtClean="0"/>
              <a:t>]   </a:t>
            </a:r>
          </a:p>
          <a:p>
            <a:pPr marL="64008" indent="0">
              <a:buFont typeface="Wingdings 2"/>
              <a:buNone/>
            </a:pPr>
            <a:endParaRPr lang="en-US" sz="1800" dirty="0" smtClean="0"/>
          </a:p>
          <a:p>
            <a:pPr marL="64008" indent="0">
              <a:buFont typeface="Wingdings 2"/>
              <a:buNone/>
            </a:pPr>
            <a:endParaRPr lang="en-US" sz="1800" dirty="0" smtClean="0"/>
          </a:p>
          <a:p>
            <a:pPr marL="64008" indent="0">
              <a:buNone/>
            </a:pP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Adding</a:t>
            </a:r>
            <a:r>
              <a:rPr lang="en-US" sz="1800" dirty="0" smtClean="0"/>
              <a:t> 	           		[ </a:t>
            </a:r>
            <a:r>
              <a:rPr lang="en-US" sz="1800" dirty="0"/>
              <a:t>walk ]@past</a:t>
            </a:r>
            <a:endParaRPr lang="en-US" sz="1800" dirty="0" smtClean="0"/>
          </a:p>
          <a:p>
            <a:pPr marL="64008" indent="0">
              <a:buFont typeface="Wingdings 2"/>
              <a:buNone/>
            </a:pP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Scope dummy</a:t>
            </a:r>
          </a:p>
          <a:p>
            <a:pPr marL="64008" indent="0">
              <a:buFont typeface="Wingdings 2"/>
              <a:buNone/>
            </a:pPr>
            <a:r>
              <a:rPr lang="en-US" sz="1800" dirty="0" smtClean="0"/>
              <a:t>   	       </a:t>
            </a:r>
          </a:p>
          <a:p>
            <a:pPr marL="64008" indent="0">
              <a:buFont typeface="Wingdings 2"/>
              <a:buNone/>
            </a:pPr>
            <a:r>
              <a:rPr lang="en-US" sz="1800" dirty="0"/>
              <a:t>	</a:t>
            </a:r>
            <a:r>
              <a:rPr lang="en-US" sz="1800" dirty="0" smtClean="0"/>
              <a:t>   </a:t>
            </a:r>
            <a:r>
              <a:rPr lang="en-US" sz="1800" dirty="0" err="1" smtClean="0"/>
              <a:t>agt</a:t>
            </a:r>
            <a:r>
              <a:rPr lang="en-US" sz="1800" dirty="0"/>
              <a:t> </a:t>
            </a:r>
            <a:r>
              <a:rPr lang="en-US" sz="1800" dirty="0" smtClean="0"/>
              <a:t>                </a:t>
            </a:r>
            <a:r>
              <a:rPr lang="en-US" sz="1800" dirty="0" err="1" smtClean="0"/>
              <a:t>unl</a:t>
            </a:r>
            <a:r>
              <a:rPr lang="en-US" sz="1800" dirty="0" smtClean="0"/>
              <a:t>   	  from            to		                           </a:t>
            </a:r>
          </a:p>
          <a:p>
            <a:pPr marL="64008" indent="0">
              <a:buFont typeface="Wingdings 2"/>
              <a:buNone/>
            </a:pPr>
            <a:r>
              <a:rPr lang="en-US" sz="1800" dirty="0" smtClean="0"/>
              <a:t>   </a:t>
            </a:r>
          </a:p>
          <a:p>
            <a:pPr marL="64008" indent="0">
              <a:buFont typeface="Wingdings 2"/>
              <a:buNone/>
            </a:pPr>
            <a:endParaRPr lang="en-US" sz="1800" dirty="0" smtClean="0"/>
          </a:p>
          <a:p>
            <a:pPr marL="64008" indent="0">
              <a:buNone/>
            </a:pPr>
            <a:r>
              <a:rPr lang="en-US" sz="1800" dirty="0" smtClean="0"/>
              <a:t>[  I  ] 						</a:t>
            </a:r>
            <a:r>
              <a:rPr lang="en-US" sz="1800" dirty="0"/>
              <a:t> </a:t>
            </a:r>
            <a:r>
              <a:rPr lang="en-US" sz="1800" dirty="0" smtClean="0"/>
              <a:t>             [</a:t>
            </a:r>
            <a:r>
              <a:rPr lang="en-US" sz="1800" dirty="0" err="1" smtClean="0"/>
              <a:t>sennai</a:t>
            </a:r>
            <a:r>
              <a:rPr lang="en-US" sz="1800" dirty="0" smtClean="0"/>
              <a:t>]</a:t>
            </a:r>
          </a:p>
          <a:p>
            <a:pPr marL="64008" indent="0">
              <a:buFont typeface="Wingdings 2"/>
              <a:buNone/>
            </a:pPr>
            <a:r>
              <a:rPr lang="en-US" sz="1800" dirty="0" smtClean="0"/>
              <a:t>                              [ scope - dummy]</a:t>
            </a:r>
            <a:r>
              <a:rPr lang="ta-IN" sz="1800" dirty="0" smtClean="0"/>
              <a:t> </a:t>
            </a:r>
            <a:r>
              <a:rPr lang="en-US" sz="1800" dirty="0" smtClean="0"/>
              <a:t>       [ </a:t>
            </a:r>
            <a:r>
              <a:rPr lang="en-US" sz="1800" dirty="0" err="1" smtClean="0"/>
              <a:t>kanniyakumari</a:t>
            </a:r>
            <a:r>
              <a:rPr lang="en-US" sz="1800" dirty="0" smtClean="0"/>
              <a:t> ] 								</a:t>
            </a:r>
          </a:p>
          <a:p>
            <a:pPr marL="64008" indent="0">
              <a:buFont typeface="Wingdings 2"/>
              <a:buNone/>
            </a:pP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24000" y="4277637"/>
            <a:ext cx="2667000" cy="1056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090803" y="2209800"/>
            <a:ext cx="2100197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2362200"/>
            <a:ext cx="2857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05300" y="2209800"/>
            <a:ext cx="3238500" cy="609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000" y="4277637"/>
            <a:ext cx="762000" cy="128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19575" y="4277637"/>
            <a:ext cx="3590925" cy="90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19575" y="4277637"/>
            <a:ext cx="1419225" cy="128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6" name="Rectangle 25">
            <a:hlinkClick r:id="rId2" action="ppaction://hlinksldjump"/>
          </p:cNvPr>
          <p:cNvSpPr/>
          <p:nvPr/>
        </p:nvSpPr>
        <p:spPr>
          <a:xfrm>
            <a:off x="7772400" y="533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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DeConversion</a:t>
            </a:r>
            <a:r>
              <a:rPr lang="en-US" dirty="0" smtClean="0"/>
              <a:t> by DFS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6216" y="1905000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1600200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endParaRPr lang="en-US" sz="1800" dirty="0" smtClean="0"/>
          </a:p>
          <a:p>
            <a:pPr marL="64008" indent="0">
              <a:buFont typeface="Wingdings 2"/>
              <a:buNone/>
            </a:pPr>
            <a:endParaRPr lang="en-US" sz="1800" dirty="0"/>
          </a:p>
          <a:p>
            <a:pPr marL="64008" indent="0">
              <a:buNone/>
            </a:pPr>
            <a:r>
              <a:rPr lang="en-US" sz="1800" dirty="0" smtClean="0"/>
              <a:t>I </a:t>
            </a:r>
            <a:r>
              <a:rPr lang="en-US" sz="1800" dirty="0" err="1" smtClean="0"/>
              <a:t>walk@past</a:t>
            </a:r>
            <a:r>
              <a:rPr lang="en-US" sz="1800" dirty="0" smtClean="0"/>
              <a:t> </a:t>
            </a:r>
            <a:r>
              <a:rPr lang="en-US" sz="1800" dirty="0"/>
              <a:t>[</a:t>
            </a:r>
            <a:r>
              <a:rPr lang="en-US" sz="1800" dirty="0" err="1"/>
              <a:t>frm</a:t>
            </a:r>
            <a:r>
              <a:rPr lang="en-US" sz="1800" dirty="0"/>
              <a:t>] </a:t>
            </a:r>
            <a:r>
              <a:rPr lang="en-US" sz="1800" dirty="0" err="1" smtClean="0"/>
              <a:t>kanyakumari</a:t>
            </a:r>
            <a:r>
              <a:rPr lang="en-US" sz="1800" dirty="0" smtClean="0"/>
              <a:t> [to] </a:t>
            </a:r>
            <a:r>
              <a:rPr lang="en-US" sz="1800" dirty="0" err="1" smtClean="0"/>
              <a:t>chennai</a:t>
            </a:r>
            <a:endParaRPr lang="en-US" sz="1800" dirty="0" smtClean="0"/>
          </a:p>
          <a:p>
            <a:pPr marL="64008" indent="0">
              <a:buFont typeface="Wingdings 2"/>
              <a:buNone/>
            </a:pPr>
            <a:endParaRPr lang="en-US" sz="1800" dirty="0"/>
          </a:p>
          <a:p>
            <a:pPr marL="64008" indent="0">
              <a:buNone/>
            </a:pPr>
            <a:r>
              <a:rPr lang="en-US" sz="1800" dirty="0" smtClean="0"/>
              <a:t>I </a:t>
            </a:r>
            <a:r>
              <a:rPr lang="en-US" sz="1800" dirty="0" err="1" smtClean="0"/>
              <a:t>walk@past</a:t>
            </a:r>
            <a:r>
              <a:rPr lang="en-US" sz="1800" dirty="0" smtClean="0"/>
              <a:t> </a:t>
            </a:r>
            <a:r>
              <a:rPr lang="en-US" sz="1800" dirty="0"/>
              <a:t>[</a:t>
            </a:r>
            <a:r>
              <a:rPr lang="en-US" sz="1800" dirty="0" err="1"/>
              <a:t>frm</a:t>
            </a:r>
            <a:r>
              <a:rPr lang="en-US" sz="1800" dirty="0"/>
              <a:t>] </a:t>
            </a:r>
            <a:r>
              <a:rPr lang="en-US" sz="1800" dirty="0" err="1" smtClean="0"/>
              <a:t>kanyakumari</a:t>
            </a:r>
            <a:r>
              <a:rPr lang="en-US" sz="1800" dirty="0" smtClean="0"/>
              <a:t> </a:t>
            </a:r>
            <a:r>
              <a:rPr lang="en-US" sz="1800" dirty="0"/>
              <a:t>[to] </a:t>
            </a:r>
            <a:r>
              <a:rPr lang="en-US" sz="1800" dirty="0" err="1" smtClean="0"/>
              <a:t>chennai</a:t>
            </a:r>
            <a:endParaRPr lang="en-US" sz="1800" dirty="0" smtClean="0"/>
          </a:p>
          <a:p>
            <a:pPr marL="64008" indent="0">
              <a:buFont typeface="Wingdings 2"/>
              <a:buNone/>
            </a:pPr>
            <a:endParaRPr lang="en-US" sz="1800" dirty="0"/>
          </a:p>
          <a:p>
            <a:pPr marL="64008" indent="0">
              <a:buNone/>
            </a:pPr>
            <a:r>
              <a:rPr lang="en-US" sz="1800" dirty="0" smtClean="0"/>
              <a:t>I walked </a:t>
            </a:r>
            <a:r>
              <a:rPr lang="en-US" sz="1800" dirty="0"/>
              <a:t>[</a:t>
            </a:r>
            <a:r>
              <a:rPr lang="en-US" sz="1800" dirty="0" err="1"/>
              <a:t>frm</a:t>
            </a:r>
            <a:r>
              <a:rPr lang="en-US" sz="1800" dirty="0"/>
              <a:t>] </a:t>
            </a:r>
            <a:r>
              <a:rPr lang="en-US" sz="1800" dirty="0" err="1" smtClean="0"/>
              <a:t>kanyakumari</a:t>
            </a:r>
            <a:r>
              <a:rPr lang="en-US" sz="1800" dirty="0" smtClean="0"/>
              <a:t>  </a:t>
            </a:r>
            <a:r>
              <a:rPr lang="en-US" sz="1800" dirty="0"/>
              <a:t>[to] </a:t>
            </a:r>
            <a:r>
              <a:rPr lang="en-US" sz="1800" dirty="0" err="1" smtClean="0"/>
              <a:t>chennai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 walked [</a:t>
            </a:r>
            <a:r>
              <a:rPr lang="en-US" sz="1800" dirty="0" err="1" smtClean="0"/>
              <a:t>frm</a:t>
            </a:r>
            <a:r>
              <a:rPr lang="en-US" sz="1800" dirty="0" smtClean="0"/>
              <a:t>] </a:t>
            </a:r>
            <a:r>
              <a:rPr lang="en-US" sz="1800" dirty="0" err="1" smtClean="0"/>
              <a:t>kanyakumari</a:t>
            </a:r>
            <a:r>
              <a:rPr lang="en-US" sz="1800" dirty="0" smtClean="0"/>
              <a:t> </a:t>
            </a:r>
            <a:r>
              <a:rPr lang="en-US" sz="1800" dirty="0"/>
              <a:t>[to] </a:t>
            </a:r>
            <a:r>
              <a:rPr lang="en-US" sz="1800" dirty="0" err="1" smtClean="0"/>
              <a:t>chennai</a:t>
            </a:r>
            <a:endParaRPr lang="en-US" sz="1800" dirty="0" smtClean="0"/>
          </a:p>
          <a:p>
            <a:pPr marL="64008" indent="0">
              <a:buFont typeface="Wingdings 2"/>
              <a:buNone/>
            </a:pPr>
            <a:endParaRPr lang="en-US" sz="1800" dirty="0"/>
          </a:p>
          <a:p>
            <a:pPr marL="64008" indent="0">
              <a:buFont typeface="Wingdings 2"/>
              <a:buNone/>
            </a:pPr>
            <a:r>
              <a:rPr lang="en-US" sz="1800" dirty="0"/>
              <a:t>I</a:t>
            </a:r>
            <a:r>
              <a:rPr lang="en-US" sz="1800" dirty="0" smtClean="0"/>
              <a:t> walked from </a:t>
            </a:r>
            <a:r>
              <a:rPr lang="en-US" sz="1800" dirty="0" err="1" smtClean="0"/>
              <a:t>kanyakumari</a:t>
            </a:r>
            <a:r>
              <a:rPr lang="en-US" sz="1800" dirty="0" smtClean="0"/>
              <a:t> to </a:t>
            </a:r>
            <a:r>
              <a:rPr lang="en-US" sz="1800" dirty="0" err="1" smtClean="0"/>
              <a:t>chennai</a:t>
            </a:r>
            <a:r>
              <a:rPr lang="en-US" sz="1800" dirty="0" smtClean="0"/>
              <a:t>.</a:t>
            </a:r>
          </a:p>
          <a:p>
            <a:pPr marL="64008" indent="0">
              <a:buFont typeface="Wingdings 2"/>
              <a:buNone/>
            </a:pPr>
            <a:endParaRPr lang="en-US" sz="1800" dirty="0"/>
          </a:p>
          <a:p>
            <a:pPr marL="64008" indent="0">
              <a:buFont typeface="Wingdings 2"/>
              <a:buNone/>
            </a:pPr>
            <a:endParaRPr lang="en-US" sz="1800" dirty="0"/>
          </a:p>
        </p:txBody>
      </p:sp>
      <p:sp>
        <p:nvSpPr>
          <p:cNvPr id="13" name="Rectangle 12">
            <a:hlinkClick r:id="rId2" action="ppaction://hlinksldjump"/>
          </p:cNvPr>
          <p:cNvSpPr/>
          <p:nvPr/>
        </p:nvSpPr>
        <p:spPr>
          <a:xfrm>
            <a:off x="7772400" y="533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 Back</a:t>
            </a:r>
          </a:p>
        </p:txBody>
      </p:sp>
    </p:spTree>
    <p:extLst>
      <p:ext uri="{BB962C8B-B14F-4D97-AF65-F5344CB8AC3E}">
        <p14:creationId xmlns:p14="http://schemas.microsoft.com/office/powerpoint/2010/main" val="24379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</TotalTime>
  <Words>362</Words>
  <Application>Microsoft Office PowerPoint</Application>
  <PresentationFormat>On-screen Show (4:3)</PresentationFormat>
  <Paragraphs>149</Paragraphs>
  <Slides>12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Latha</vt:lpstr>
      <vt:lpstr>Verdana</vt:lpstr>
      <vt:lpstr>Wingdings</vt:lpstr>
      <vt:lpstr>Wingdings 2</vt:lpstr>
      <vt:lpstr>Verve</vt:lpstr>
      <vt:lpstr>PowerPoint Presentation</vt:lpstr>
      <vt:lpstr>System overview   </vt:lpstr>
      <vt:lpstr>PowerPoint Presentation</vt:lpstr>
      <vt:lpstr>After POS-Tagger</vt:lpstr>
      <vt:lpstr>After Analyser</vt:lpstr>
      <vt:lpstr>In UNL EnConverter</vt:lpstr>
      <vt:lpstr>In UNL EnConverter</vt:lpstr>
      <vt:lpstr>In UNL DeConverter</vt:lpstr>
      <vt:lpstr>DeConversion by DFS</vt:lpstr>
      <vt:lpstr>Voice Modification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SEVAN</dc:creator>
  <cp:lastModifiedBy>Siva Meenakshi Renganathan</cp:lastModifiedBy>
  <cp:revision>30</cp:revision>
  <dcterms:created xsi:type="dcterms:W3CDTF">2012-03-06T15:09:04Z</dcterms:created>
  <dcterms:modified xsi:type="dcterms:W3CDTF">2015-03-03T09:26:39Z</dcterms:modified>
</cp:coreProperties>
</file>