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5" r:id="rId8"/>
    <p:sldId id="266" r:id="rId9"/>
    <p:sldId id="269" r:id="rId10"/>
    <p:sldId id="270" r:id="rId11"/>
    <p:sldId id="280" r:id="rId12"/>
    <p:sldId id="281" r:id="rId13"/>
    <p:sldId id="284" r:id="rId14"/>
    <p:sldId id="282" r:id="rId15"/>
    <p:sldId id="283" r:id="rId16"/>
    <p:sldId id="285" r:id="rId17"/>
    <p:sldId id="292" r:id="rId18"/>
    <p:sldId id="275" r:id="rId19"/>
    <p:sldId id="277" r:id="rId20"/>
    <p:sldId id="276" r:id="rId21"/>
    <p:sldId id="278" r:id="rId22"/>
    <p:sldId id="279" r:id="rId23"/>
    <p:sldId id="287" r:id="rId24"/>
    <p:sldId id="288" r:id="rId25"/>
    <p:sldId id="289" r:id="rId26"/>
    <p:sldId id="290" r:id="rId27"/>
    <p:sldId id="291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C2"/>
    <a:srgbClr val="B8D3EE"/>
    <a:srgbClr val="F1C1CE"/>
    <a:srgbClr val="DFC1F1"/>
    <a:srgbClr val="5F9E6E"/>
    <a:srgbClr val="F3D4C3"/>
    <a:srgbClr val="DD8250"/>
    <a:srgbClr val="2D78C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36C-68A1-4D29-9877-A9727360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7C88-FB21-4372-8B3B-EA3810B6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5BDA-1DB7-433E-96D0-21DFB353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2677-E640-4425-A296-8A7F90CF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7676-1591-400A-B5D3-BD77C075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15A4-814C-4B5C-8943-5E09D0CF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3B68C-A75F-4061-A86C-912A453A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3BA7-D30C-459D-8AC1-38C2E340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BFCD-A103-4C35-B610-557FE644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9C65-3FE4-4046-B2DB-B0260FE5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74B5A-4E66-47A8-B0DC-020199D5F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B7E79-1264-479C-8875-B4E8EEA3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7C1D-3925-4684-BE40-2A9CEE6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F408-F415-4295-8687-D7F8FE74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DE46-C3BD-439B-AA0C-98A18DCC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1A0F-5127-43F2-BD79-0E292F12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7D87-7011-46B4-BD31-7B012D28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4FE1-3BF6-40F4-AACD-1B464E96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D70B-401A-40D0-9296-1BA4BDCA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9F66-4268-499D-BBAF-6617907E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C6E2-65AB-4797-8D34-B74F4667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7565-E0C0-410F-AC9A-645A14D4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C578-78F1-41F7-AF5C-F158E90F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84BE-820B-4471-A43C-33BD72A8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C466-42FC-4948-B5F4-B2CFBA04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3D3-6B08-4B85-9C2F-12542265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E8C0-E0E3-4735-8E1B-81346878B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7E8B8-E612-46AD-BFD0-0589097C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B346-29FE-4CCA-A6D6-08AE540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F2CB-3142-49F7-A28A-1D808F5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4F130-36CB-4975-8F20-30C66E1A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813-DE16-44CC-9765-21F17B21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8B0E-98B2-4D37-A344-BD07CCCA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2A5FF-F0EA-4F4C-BD74-5C985DD3C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C003C-3D84-4F42-9188-973C44AE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13008-79C4-4517-A043-046E3B79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8E302-C3C7-4237-8ED2-393E83AF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40FA-D29A-45BC-85AA-C2CE300B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3B07B-A35F-40E6-86D1-D3A1C723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C2FE-3B9A-44FD-84CA-8CFA14B1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86E95-948A-4DE9-93B2-7B9C1478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7640C-C50D-411B-9124-20514A9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87632-20C7-417F-A41B-6F8AD584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982E9-B573-47BB-AE81-7E4D9552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0C633-836D-4D88-90EF-047829E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ABBD-7F52-4597-9BDB-F963F268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533-5927-4396-B82D-1AC8C676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252-BEC1-4530-AE75-3E4B196C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6E24-3F68-486C-B824-2D80821F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56E99-8AEA-4214-958B-937CD55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19D9-287A-4079-B333-709EC079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EF6E-E122-44F8-9419-79E660F9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D81E-82A3-48A3-A854-64BBDFEA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5A83F-24B6-4484-9173-045E1E95E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C1B72-9728-4030-BBE0-B8ABAB32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01CC5-A7FB-4E1F-A50F-C18806F3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E6C2-730C-4A1E-8700-21EA5401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B11A-9A61-4246-B800-CF0A17E1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EF003-2F30-430A-B266-3AA47864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6DC3-FDD9-4F5E-AE60-B3A26DD9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014B-FC8C-4427-858C-3121C6C7D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88B3-B2A2-493F-807F-EF9D797B6DA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9DC7-DF67-4D47-A8D8-4D69750C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56A-95B9-40B9-9584-1FE285EA1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3CF3-EC99-430C-9CA5-D296888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8DEAC9-229C-4A4E-A79F-677A3540CB9D}"/>
              </a:ext>
            </a:extLst>
          </p:cNvPr>
          <p:cNvSpPr txBox="1"/>
          <p:nvPr/>
        </p:nvSpPr>
        <p:spPr>
          <a:xfrm>
            <a:off x="152400" y="-143494"/>
            <a:ext cx="1203959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spc="1500" dirty="0">
                <a:ln w="1905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Customer Profiles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D4EFED-66D1-4765-81A9-623B27BAC0DB}"/>
              </a:ext>
            </a:extLst>
          </p:cNvPr>
          <p:cNvGrpSpPr/>
          <p:nvPr/>
        </p:nvGrpSpPr>
        <p:grpSpPr>
          <a:xfrm>
            <a:off x="8106261" y="2224179"/>
            <a:ext cx="3790463" cy="4396931"/>
            <a:chOff x="7820511" y="2309187"/>
            <a:chExt cx="3790463" cy="4396931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CA17CFD-60CF-4FEB-9307-1E278251AF85}"/>
                </a:ext>
              </a:extLst>
            </p:cNvPr>
            <p:cNvSpPr/>
            <p:nvPr/>
          </p:nvSpPr>
          <p:spPr>
            <a:xfrm rot="5400000">
              <a:off x="7517277" y="2612421"/>
              <a:ext cx="4396931" cy="3790463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875B0-F945-4B97-BF60-3DACC37C0C2F}"/>
                </a:ext>
              </a:extLst>
            </p:cNvPr>
            <p:cNvSpPr txBox="1"/>
            <p:nvPr/>
          </p:nvSpPr>
          <p:spPr>
            <a:xfrm>
              <a:off x="8101255" y="2979151"/>
              <a:ext cx="3228973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TM</a:t>
              </a:r>
              <a:r>
                <a:rPr lang="en-US" sz="66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195</a:t>
              </a:r>
            </a:p>
            <a:p>
              <a:pPr algn="ctr"/>
              <a:r>
                <a:rPr lang="en-US" sz="66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TM</a:t>
              </a:r>
              <a:r>
                <a:rPr lang="en-US" sz="66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498</a:t>
              </a:r>
            </a:p>
            <a:p>
              <a:pPr algn="ctr"/>
              <a:r>
                <a:rPr lang="en-US" sz="66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TM</a:t>
              </a:r>
              <a:r>
                <a:rPr lang="en-US" sz="66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798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F8AD87B-20BA-4AE3-8F5C-F1428B8EE453}"/>
              </a:ext>
            </a:extLst>
          </p:cNvPr>
          <p:cNvSpPr txBox="1"/>
          <p:nvPr/>
        </p:nvSpPr>
        <p:spPr>
          <a:xfrm>
            <a:off x="395047" y="4422645"/>
            <a:ext cx="7187337" cy="2123658"/>
          </a:xfrm>
          <a:prstGeom prst="rect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Palatino Linotype" panose="02040502050505030304" pitchFamily="18" charset="0"/>
              </a:rPr>
              <a:t>Observations &amp; Recommendations</a:t>
            </a:r>
            <a:endParaRPr lang="en-US" sz="6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MARITAL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Regardless of marital status, the preference for our products is:</a:t>
            </a:r>
          </a:p>
          <a:p>
            <a:endParaRPr lang="en-US" sz="1600" dirty="0">
              <a:solidFill>
                <a:srgbClr val="C9DDF7"/>
              </a:solidFill>
              <a:latin typeface="Palatino Linotype" panose="02040502050505030304" pitchFamily="18" charset="0"/>
            </a:endParaRPr>
          </a:p>
          <a:p>
            <a:r>
              <a:rPr lang="en-US" sz="4000" dirty="0">
                <a:solidFill>
                  <a:srgbClr val="C9DDF7"/>
                </a:solidFill>
                <a:latin typeface="Palatino Linotype" panose="02040502050505030304" pitchFamily="18" charset="0"/>
              </a:rPr>
              <a:t>	</a:t>
            </a:r>
            <a:r>
              <a:rPr lang="en-US" sz="4800" dirty="0">
                <a:solidFill>
                  <a:srgbClr val="C9DDF7"/>
                </a:solidFill>
                <a:latin typeface="Palatino Linotype" panose="02040502050505030304" pitchFamily="18" charset="0"/>
              </a:rPr>
              <a:t>1)  TM195</a:t>
            </a:r>
          </a:p>
          <a:p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	2)  TM498</a:t>
            </a:r>
          </a:p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	3)  TM798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99003" y="1229147"/>
            <a:ext cx="430120" cy="37079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C274A29-2FAF-4E58-AF4E-774FAE35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565" y="1114422"/>
            <a:ext cx="6329299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3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Demographics: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90584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The majority of our customers make less than $60,000 per year.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Incomes range between approximately $30,000 and $105,000.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B7D7C1"/>
                </a:solidFill>
                <a:latin typeface="Palatino Linotype" panose="02040502050505030304" pitchFamily="18" charset="0"/>
              </a:rPr>
              <a:t>Average income = $53K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E5B1B2"/>
                </a:solidFill>
                <a:latin typeface="Palatino Linotype" panose="02040502050505030304" pitchFamily="18" charset="0"/>
              </a:rPr>
              <a:t>Median income = $51K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7028" y="1178213"/>
            <a:ext cx="249583" cy="215158"/>
          </a:xfrm>
          <a:prstGeom prst="hexagon">
            <a:avLst/>
          </a:prstGeom>
          <a:solidFill>
            <a:srgbClr val="AABA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37028" y="3030145"/>
            <a:ext cx="249583" cy="215158"/>
          </a:xfrm>
          <a:prstGeom prst="hexagon">
            <a:avLst/>
          </a:prstGeom>
          <a:solidFill>
            <a:srgbClr val="AABA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7028" y="4881624"/>
            <a:ext cx="249583" cy="215158"/>
          </a:xfrm>
          <a:prstGeom prst="hexagon">
            <a:avLst/>
          </a:prstGeom>
          <a:solidFill>
            <a:srgbClr val="93C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37028" y="5702134"/>
            <a:ext cx="249583" cy="215158"/>
          </a:xfrm>
          <a:prstGeom prst="hexagon">
            <a:avLst/>
          </a:prstGeom>
          <a:solidFill>
            <a:srgbClr val="C34A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2C34A5F0-9690-4378-BF75-B208C29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68" y="1026805"/>
            <a:ext cx="6142292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9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INCOME &amp; MILES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5873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Customers who purchased the </a:t>
            </a:r>
            <a:r>
              <a:rPr lang="en-US" sz="3200" dirty="0">
                <a:solidFill>
                  <a:srgbClr val="CBD4E3"/>
                </a:solidFill>
                <a:latin typeface="Palatino Linotype" panose="02040502050505030304" pitchFamily="18" charset="0"/>
              </a:rPr>
              <a:t>TM195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or </a:t>
            </a:r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TM498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make less than $70,000 per year and run less than 200 miles.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B7D7C1"/>
                </a:solidFill>
                <a:latin typeface="Palatino Linotype" panose="02040502050505030304" pitchFamily="18" charset="0"/>
              </a:rPr>
              <a:t>Customers who purchased the TM798 make more than $50,000 per year and run more than 100 miles.</a:t>
            </a:r>
            <a:endParaRPr lang="en-US" sz="32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7028" y="3496690"/>
            <a:ext cx="249583" cy="215158"/>
          </a:xfrm>
          <a:prstGeom prst="hexagon">
            <a:avLst/>
          </a:prstGeom>
          <a:solidFill>
            <a:srgbClr val="93C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12" name="Picture 8">
            <a:extLst>
              <a:ext uri="{FF2B5EF4-FFF2-40B4-BE49-F238E27FC236}">
                <a16:creationId xmlns:a16="http://schemas.microsoft.com/office/drawing/2014/main" id="{34FFEF0E-4E42-4E3A-871B-260AB36F6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6380936" y="1018507"/>
            <a:ext cx="5310668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6BBD361C-B52F-4F6C-BF29-3379FB9D287F}"/>
              </a:ext>
            </a:extLst>
          </p:cNvPr>
          <p:cNvSpPr/>
          <p:nvPr/>
        </p:nvSpPr>
        <p:spPr>
          <a:xfrm rot="5400000">
            <a:off x="549656" y="1173367"/>
            <a:ext cx="256032" cy="219456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4400" dirty="0">
                <a:solidFill>
                  <a:srgbClr val="BCD6C2"/>
                </a:solidFill>
                <a:latin typeface="Palatino Linotype" panose="02040502050505030304" pitchFamily="18" charset="0"/>
              </a:rPr>
              <a:t>The higher a customer’s income, the more likely they are to purchase a TM798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Customers with lower income are approximately equally likely to purchase a </a:t>
            </a:r>
            <a:r>
              <a:rPr lang="en-US" sz="4400" dirty="0">
                <a:solidFill>
                  <a:srgbClr val="B8D3EE"/>
                </a:solidFill>
                <a:latin typeface="Palatino Linotype" panose="02040502050505030304" pitchFamily="18" charset="0"/>
              </a:rPr>
              <a:t>TM195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or a </a:t>
            </a:r>
            <a:r>
              <a:rPr lang="en-US" sz="4400" dirty="0">
                <a:solidFill>
                  <a:srgbClr val="F3D4C3"/>
                </a:solidFill>
                <a:latin typeface="Palatino Linotype" panose="02040502050505030304" pitchFamily="18" charset="0"/>
              </a:rPr>
              <a:t>TM498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.</a:t>
            </a:r>
            <a:endParaRPr lang="en-US" sz="36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23647" y="1169294"/>
            <a:ext cx="443614" cy="382426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23251" y="3195959"/>
            <a:ext cx="446255" cy="384275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Demographics: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EDUCATION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847725" y="1018507"/>
            <a:ext cx="449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EFC79B"/>
                </a:solidFill>
                <a:latin typeface="Palatino Linotype" panose="02040502050505030304" pitchFamily="18" charset="0"/>
              </a:rPr>
              <a:t>High School: 1.7%</a:t>
            </a:r>
          </a:p>
          <a:p>
            <a:endParaRPr lang="en-US" sz="36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rgbClr val="B2ECAE"/>
                </a:solidFill>
                <a:latin typeface="Palatino Linotype" panose="02040502050505030304" pitchFamily="18" charset="0"/>
              </a:rPr>
              <a:t>Associate’s: 33.3%</a:t>
            </a:r>
          </a:p>
          <a:p>
            <a:endParaRPr lang="en-US" sz="36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rgbClr val="B8D3EE"/>
                </a:solidFill>
                <a:latin typeface="Palatino Linotype" panose="02040502050505030304" pitchFamily="18" charset="0"/>
              </a:rPr>
              <a:t>Bachelor’s: 50%</a:t>
            </a:r>
          </a:p>
          <a:p>
            <a:endParaRPr lang="en-US" sz="36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rgbClr val="DFC1F1"/>
                </a:solidFill>
                <a:latin typeface="Palatino Linotype" panose="02040502050505030304" pitchFamily="18" charset="0"/>
              </a:rPr>
              <a:t>Master’s: 12.8%</a:t>
            </a:r>
          </a:p>
          <a:p>
            <a:endParaRPr lang="en-US" sz="36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rgbClr val="F1C1CE"/>
                </a:solidFill>
                <a:latin typeface="Palatino Linotype" panose="02040502050505030304" pitchFamily="18" charset="0"/>
              </a:rPr>
              <a:t>Doctorate: 2.2%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7027" y="1244889"/>
            <a:ext cx="249583" cy="215158"/>
          </a:xfrm>
          <a:prstGeom prst="hexagon">
            <a:avLst/>
          </a:prstGeom>
          <a:solidFill>
            <a:srgbClr val="DB81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37027" y="2335388"/>
            <a:ext cx="249583" cy="215158"/>
          </a:xfrm>
          <a:prstGeom prst="hexagon">
            <a:avLst/>
          </a:prstGeom>
          <a:solidFill>
            <a:srgbClr val="38C0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7027" y="3425887"/>
            <a:ext cx="249583" cy="215158"/>
          </a:xfrm>
          <a:prstGeom prst="hexagon">
            <a:avLst/>
          </a:prstGeom>
          <a:solidFill>
            <a:srgbClr val="2D7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37027" y="5606885"/>
            <a:ext cx="249583" cy="215158"/>
          </a:xfrm>
          <a:prstGeom prst="hexagon">
            <a:avLst/>
          </a:prstGeom>
          <a:solidFill>
            <a:srgbClr val="C02D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F640DD97-63A5-42C7-8478-8BC04BBE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62" y="1070777"/>
            <a:ext cx="6329298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E461A46-7502-49BF-AFEA-4BE76067A35F}"/>
              </a:ext>
            </a:extLst>
          </p:cNvPr>
          <p:cNvSpPr/>
          <p:nvPr/>
        </p:nvSpPr>
        <p:spPr>
          <a:xfrm rot="5400000">
            <a:off x="537027" y="4516386"/>
            <a:ext cx="249583" cy="215158"/>
          </a:xfrm>
          <a:prstGeom prst="hexagon">
            <a:avLst/>
          </a:prstGeom>
          <a:solidFill>
            <a:srgbClr val="882D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84EC8-D2E5-4DFB-93B5-CCC83AA9CD1F}"/>
              </a:ext>
            </a:extLst>
          </p:cNvPr>
          <p:cNvSpPr txBox="1"/>
          <p:nvPr/>
        </p:nvSpPr>
        <p:spPr>
          <a:xfrm>
            <a:off x="859285" y="1550901"/>
            <a:ext cx="449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12 years of 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E6489-EFFC-42D6-AC86-8973799E5D15}"/>
              </a:ext>
            </a:extLst>
          </p:cNvPr>
          <p:cNvSpPr txBox="1"/>
          <p:nvPr/>
        </p:nvSpPr>
        <p:spPr>
          <a:xfrm>
            <a:off x="859285" y="2631640"/>
            <a:ext cx="449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13-14 years of 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B2AC0-61C8-463B-A8BA-71F31DBBB6B9}"/>
              </a:ext>
            </a:extLst>
          </p:cNvPr>
          <p:cNvSpPr txBox="1"/>
          <p:nvPr/>
        </p:nvSpPr>
        <p:spPr>
          <a:xfrm>
            <a:off x="859285" y="3712379"/>
            <a:ext cx="449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15-16 years of education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6F6E4-C686-4235-AAAA-0D76920DD9CE}"/>
              </a:ext>
            </a:extLst>
          </p:cNvPr>
          <p:cNvSpPr txBox="1"/>
          <p:nvPr/>
        </p:nvSpPr>
        <p:spPr>
          <a:xfrm>
            <a:off x="859285" y="4793118"/>
            <a:ext cx="449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17-18 years of education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331D5-907B-4DAC-95E9-A3ED65C495BD}"/>
              </a:ext>
            </a:extLst>
          </p:cNvPr>
          <p:cNvSpPr txBox="1"/>
          <p:nvPr/>
        </p:nvSpPr>
        <p:spPr>
          <a:xfrm>
            <a:off x="859285" y="5873857"/>
            <a:ext cx="449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19+ years of education</a:t>
            </a:r>
          </a:p>
        </p:txBody>
      </p:sp>
    </p:spTree>
    <p:extLst>
      <p:ext uri="{BB962C8B-B14F-4D97-AF65-F5344CB8AC3E}">
        <p14:creationId xmlns:p14="http://schemas.microsoft.com/office/powerpoint/2010/main" val="415173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EDUCATION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8971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Most customers who purchased a TM195 or TM498 have an Associate’s degree or a Bachelor’s degree.</a:t>
            </a:r>
          </a:p>
          <a:p>
            <a:endParaRPr lang="en-US" sz="1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Most customers who purchased a TM798 have a Bachelor’s degree or a Master’s degree.</a:t>
            </a:r>
            <a:endParaRPr lang="en-US" sz="28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7028" y="1178213"/>
            <a:ext cx="249583" cy="2151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8E62F1D-8D1B-42A1-99FF-9757852E54EE}"/>
              </a:ext>
            </a:extLst>
          </p:cNvPr>
          <p:cNvSpPr/>
          <p:nvPr/>
        </p:nvSpPr>
        <p:spPr>
          <a:xfrm rot="5400000">
            <a:off x="537027" y="2160786"/>
            <a:ext cx="249583" cy="2151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513790-5BB0-4064-AC45-DC40423351BA}"/>
              </a:ext>
            </a:extLst>
          </p:cNvPr>
          <p:cNvGrpSpPr/>
          <p:nvPr/>
        </p:nvGrpSpPr>
        <p:grpSpPr>
          <a:xfrm>
            <a:off x="540801" y="2988527"/>
            <a:ext cx="11096625" cy="3389971"/>
            <a:chOff x="464601" y="2979002"/>
            <a:chExt cx="11096625" cy="3389971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82042B9D-D254-4750-AC13-28945F390428}"/>
                </a:ext>
              </a:extLst>
            </p:cNvPr>
            <p:cNvSpPr/>
            <p:nvPr/>
          </p:nvSpPr>
          <p:spPr>
            <a:xfrm rot="5400000">
              <a:off x="537028" y="3034532"/>
              <a:ext cx="249583" cy="215158"/>
            </a:xfrm>
            <a:prstGeom prst="hexagon">
              <a:avLst/>
            </a:prstGeom>
            <a:solidFill>
              <a:srgbClr val="93C4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774BAA-8F2B-4923-BDEC-59213A58C48C}"/>
                </a:ext>
              </a:extLst>
            </p:cNvPr>
            <p:cNvSpPr/>
            <p:nvPr/>
          </p:nvSpPr>
          <p:spPr>
            <a:xfrm>
              <a:off x="464601" y="2979002"/>
              <a:ext cx="11019732" cy="338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580" name="Picture 4">
              <a:extLst>
                <a:ext uri="{FF2B5EF4-FFF2-40B4-BE49-F238E27FC236}">
                  <a16:creationId xmlns:a16="http://schemas.microsoft.com/office/drawing/2014/main" id="{9D1D7B27-C449-436B-872F-8EBDF8BD1E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42"/>
            <a:stretch/>
          </p:blipFill>
          <p:spPr bwMode="auto">
            <a:xfrm>
              <a:off x="477300" y="3017319"/>
              <a:ext cx="3783550" cy="332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6315119-DC3F-4A3E-8221-B7FD211F9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58" r="31036"/>
            <a:stretch/>
          </p:blipFill>
          <p:spPr bwMode="auto">
            <a:xfrm>
              <a:off x="4711700" y="3017319"/>
              <a:ext cx="3238499" cy="332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26C49CCD-8E2F-4B7A-9A88-1B98975E15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64"/>
            <a:stretch/>
          </p:blipFill>
          <p:spPr bwMode="auto">
            <a:xfrm>
              <a:off x="8401050" y="3017319"/>
              <a:ext cx="3160176" cy="332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217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EDUCATION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4400" dirty="0">
                <a:solidFill>
                  <a:srgbClr val="BCD6C2"/>
                </a:solidFill>
                <a:latin typeface="Palatino Linotype" panose="02040502050505030304" pitchFamily="18" charset="0"/>
              </a:rPr>
              <a:t>Customers with more years of education are more likely to purchase a TM798.</a:t>
            </a:r>
            <a:endParaRPr lang="en-US" sz="4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Customers with less years of education are more likely to purchase a </a:t>
            </a:r>
            <a:r>
              <a:rPr lang="en-US" sz="4400" dirty="0">
                <a:solidFill>
                  <a:srgbClr val="B8D3EE"/>
                </a:solidFill>
                <a:latin typeface="Palatino Linotype" panose="02040502050505030304" pitchFamily="18" charset="0"/>
              </a:rPr>
              <a:t>TM195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or a </a:t>
            </a:r>
            <a:r>
              <a:rPr lang="en-US" sz="4400" dirty="0">
                <a:solidFill>
                  <a:srgbClr val="F3D4C3"/>
                </a:solidFill>
                <a:latin typeface="Palatino Linotype" panose="02040502050505030304" pitchFamily="18" charset="0"/>
              </a:rPr>
              <a:t>TM498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.</a:t>
            </a:r>
            <a:endParaRPr lang="en-US" sz="36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58833" y="1212165"/>
            <a:ext cx="418487" cy="360765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58459" y="3194204"/>
            <a:ext cx="420978" cy="362509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Demographics: 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MILES -vs- USAGE -vs- FITNESS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504588" y="1018507"/>
            <a:ext cx="35984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26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more times per week a customer uses the treadmill, the more miles they will run.</a:t>
            </a:r>
            <a:endParaRPr lang="en-US" sz="2600" dirty="0">
              <a:solidFill>
                <a:srgbClr val="F9D3D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71367" y="1165543"/>
            <a:ext cx="236691" cy="204044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62909-B265-4144-8B4E-B9D4963A0A4D}"/>
              </a:ext>
            </a:extLst>
          </p:cNvPr>
          <p:cNvSpPr txBox="1"/>
          <p:nvPr/>
        </p:nvSpPr>
        <p:spPr>
          <a:xfrm>
            <a:off x="4269591" y="1018507"/>
            <a:ext cx="35984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26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higher a customer’s fitness rating, the more miles they will run.</a:t>
            </a:r>
            <a:endParaRPr lang="en-US" sz="2600" dirty="0">
              <a:solidFill>
                <a:srgbClr val="F9D3D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9AFB3444-40BA-43D2-8652-C46521632E5A}"/>
              </a:ext>
            </a:extLst>
          </p:cNvPr>
          <p:cNvSpPr/>
          <p:nvPr/>
        </p:nvSpPr>
        <p:spPr>
          <a:xfrm rot="5400000">
            <a:off x="4365352" y="1165543"/>
            <a:ext cx="236691" cy="204044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B1208C-415E-4F13-A794-B2EF99AE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3" y="2769858"/>
            <a:ext cx="3601304" cy="33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EE30CE-4107-4F28-AB06-3D8D9BC9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91" y="2769858"/>
            <a:ext cx="3601304" cy="33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D0EB20F-510A-4F28-BA14-16B98BD3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399" y="2769858"/>
            <a:ext cx="3577112" cy="33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479265-D247-4F7B-B353-1A7981BDDBCA}"/>
              </a:ext>
            </a:extLst>
          </p:cNvPr>
          <p:cNvSpPr txBox="1"/>
          <p:nvPr/>
        </p:nvSpPr>
        <p:spPr>
          <a:xfrm>
            <a:off x="8034594" y="1018507"/>
            <a:ext cx="35984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26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higher a customer's fitness level, the more they will use the treadmill.</a:t>
            </a:r>
            <a:endParaRPr lang="en-US" sz="2600" dirty="0">
              <a:solidFill>
                <a:srgbClr val="F9D3D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382B9A9-76BF-40BC-8550-CE4D9AF3EA37}"/>
              </a:ext>
            </a:extLst>
          </p:cNvPr>
          <p:cNvSpPr/>
          <p:nvPr/>
        </p:nvSpPr>
        <p:spPr>
          <a:xfrm rot="5400000">
            <a:off x="8153052" y="1165543"/>
            <a:ext cx="236691" cy="204044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620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CBD4E3"/>
                </a:solidFill>
                <a:latin typeface="Palatino Linotype" panose="02040502050505030304" pitchFamily="18" charset="0"/>
              </a:rPr>
              <a:t>Most customers who bought a TM195 use it   2-4 times per week.</a:t>
            </a:r>
          </a:p>
          <a:p>
            <a:endParaRPr lang="en-US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Most customers who bought a TM498 use it 2-4 times per week.</a:t>
            </a:r>
          </a:p>
          <a:p>
            <a:endParaRPr lang="en-US" sz="2400" dirty="0">
              <a:solidFill>
                <a:srgbClr val="EACFC0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BED8C4"/>
                </a:solidFill>
                <a:latin typeface="Palatino Linotype" panose="02040502050505030304" pitchFamily="18" charset="0"/>
              </a:rPr>
              <a:t>Most customers who bought a TM798 use it 4 or more times per week.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1004" y="1162969"/>
            <a:ext cx="336900" cy="290431"/>
          </a:xfrm>
          <a:prstGeom prst="hexagon">
            <a:avLst/>
          </a:prstGeom>
          <a:solidFill>
            <a:srgbClr val="5975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A750A87-E010-4390-88C5-4A77A4F656EA}"/>
              </a:ext>
            </a:extLst>
          </p:cNvPr>
          <p:cNvSpPr/>
          <p:nvPr/>
        </p:nvSpPr>
        <p:spPr>
          <a:xfrm rot="5400000">
            <a:off x="531003" y="2972071"/>
            <a:ext cx="336900" cy="290431"/>
          </a:xfrm>
          <a:prstGeom prst="hexagon">
            <a:avLst/>
          </a:prstGeom>
          <a:solidFill>
            <a:srgbClr val="CC89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3FC1A55-CFE9-4F13-88CB-EAACB15CC448}"/>
              </a:ext>
            </a:extLst>
          </p:cNvPr>
          <p:cNvSpPr/>
          <p:nvPr/>
        </p:nvSpPr>
        <p:spPr>
          <a:xfrm rot="5400000">
            <a:off x="531003" y="4812110"/>
            <a:ext cx="336900" cy="290431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AF0543CC-E961-4C0B-9B62-F219865F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12" y="990717"/>
            <a:ext cx="624605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3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2800" dirty="0">
                <a:solidFill>
                  <a:srgbClr val="CBD4E3"/>
                </a:solidFill>
                <a:latin typeface="Palatino Linotype" panose="02040502050505030304" pitchFamily="18" charset="0"/>
              </a:rPr>
              <a:t>The TM195 is purchased most by people who use it 4 times per week or less.</a:t>
            </a:r>
          </a:p>
          <a:p>
            <a:endParaRPr 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2800" dirty="0">
                <a:solidFill>
                  <a:srgbClr val="EACFC0"/>
                </a:solidFill>
                <a:latin typeface="Palatino Linotype" panose="02040502050505030304" pitchFamily="18" charset="0"/>
              </a:rPr>
              <a:t>The TM498 is purchased most by people who use it 4 times per week or less.</a:t>
            </a:r>
          </a:p>
          <a:p>
            <a:endParaRPr lang="en-US" sz="2800" dirty="0">
              <a:solidFill>
                <a:srgbClr val="EACFC0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rgbClr val="EACFC0"/>
                </a:solidFill>
                <a:latin typeface="Palatino Linotype" panose="02040502050505030304" pitchFamily="18" charset="0"/>
              </a:rPr>
              <a:t>     </a:t>
            </a:r>
            <a:r>
              <a:rPr lang="en-US" sz="2800" dirty="0">
                <a:solidFill>
                  <a:srgbClr val="BED8C4"/>
                </a:solidFill>
                <a:latin typeface="Palatino Linotype" panose="02040502050505030304" pitchFamily="18" charset="0"/>
              </a:rPr>
              <a:t>The TM798 is purchased most by people who use it 4 times per week or more.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1004" y="1162969"/>
            <a:ext cx="336900" cy="290431"/>
          </a:xfrm>
          <a:prstGeom prst="hexagon">
            <a:avLst/>
          </a:prstGeom>
          <a:solidFill>
            <a:srgbClr val="5975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A750A87-E010-4390-88C5-4A77A4F656EA}"/>
              </a:ext>
            </a:extLst>
          </p:cNvPr>
          <p:cNvSpPr/>
          <p:nvPr/>
        </p:nvSpPr>
        <p:spPr>
          <a:xfrm rot="5400000">
            <a:off x="531003" y="2833062"/>
            <a:ext cx="336900" cy="290431"/>
          </a:xfrm>
          <a:prstGeom prst="hexagon">
            <a:avLst/>
          </a:prstGeom>
          <a:solidFill>
            <a:srgbClr val="CC89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3FC1A55-CFE9-4F13-88CB-EAACB15CC448}"/>
              </a:ext>
            </a:extLst>
          </p:cNvPr>
          <p:cNvSpPr/>
          <p:nvPr/>
        </p:nvSpPr>
        <p:spPr>
          <a:xfrm rot="5400000">
            <a:off x="531003" y="4516259"/>
            <a:ext cx="336900" cy="290431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0167489-DC7B-4B89-AB14-56C8FA0E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70" y="1118099"/>
            <a:ext cx="6214368" cy="51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QUANTITY SOLD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600" b="1" dirty="0">
                <a:solidFill>
                  <a:srgbClr val="D2DBEA"/>
                </a:solidFill>
                <a:latin typeface="Palatino Linotype" panose="02040502050505030304" pitchFamily="18" charset="0"/>
              </a:rPr>
              <a:t>Product TM195 </a:t>
            </a:r>
          </a:p>
          <a:p>
            <a:r>
              <a:rPr lang="en-US" sz="3600" b="1" dirty="0">
                <a:solidFill>
                  <a:srgbClr val="D2DBEA"/>
                </a:solidFill>
                <a:latin typeface="Palatino Linotype" panose="02040502050505030304" pitchFamily="18" charset="0"/>
              </a:rPr>
              <a:t>is our best seller: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• 80 units sold</a:t>
            </a:r>
          </a:p>
          <a:p>
            <a:endParaRPr lang="en-US" sz="16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600" b="1" dirty="0">
                <a:solidFill>
                  <a:srgbClr val="E5C4B1"/>
                </a:solidFill>
                <a:latin typeface="Palatino Linotype" panose="02040502050505030304" pitchFamily="18" charset="0"/>
              </a:rPr>
              <a:t>Product TM498 comes in second: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• 60 units sold</a:t>
            </a:r>
          </a:p>
          <a:p>
            <a:endParaRPr lang="en-US" sz="16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600" b="1" dirty="0">
                <a:solidFill>
                  <a:srgbClr val="B7D7C1"/>
                </a:solidFill>
                <a:latin typeface="Palatino Linotype" panose="02040502050505030304" pitchFamily="18" charset="0"/>
              </a:rPr>
              <a:t>Product TM798 sells the least:</a:t>
            </a:r>
            <a:endParaRPr lang="en-US" sz="3200" b="1" dirty="0">
              <a:solidFill>
                <a:srgbClr val="B7D7C1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• 40 units sold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16675" y="1192727"/>
            <a:ext cx="249583" cy="215158"/>
          </a:xfrm>
          <a:prstGeom prst="hexagon">
            <a:avLst/>
          </a:prstGeom>
          <a:solidFill>
            <a:srgbClr val="AABA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16675" y="4872100"/>
            <a:ext cx="249583" cy="215158"/>
          </a:xfrm>
          <a:prstGeom prst="hexagon">
            <a:avLst/>
          </a:prstGeom>
          <a:solidFill>
            <a:srgbClr val="93C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16675" y="3023390"/>
            <a:ext cx="249583" cy="215158"/>
          </a:xfrm>
          <a:prstGeom prst="hexagon">
            <a:avLst/>
          </a:prstGeom>
          <a:solidFill>
            <a:srgbClr val="CC89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425DDA-5BF5-460A-ADFC-689F702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57" y="1018507"/>
            <a:ext cx="6520056" cy="53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FITNESS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</a:t>
            </a:r>
            <a:r>
              <a:rPr lang="en-US" sz="3200" dirty="0">
                <a:solidFill>
                  <a:srgbClr val="CBD4E3"/>
                </a:solidFill>
                <a:latin typeface="Palatino Linotype" panose="02040502050505030304" pitchFamily="18" charset="0"/>
              </a:rPr>
              <a:t>TM195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and </a:t>
            </a:r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TM498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appeal to people of each fitness level quite equally.  They appeal most to people of an average fitness level.</a:t>
            </a:r>
          </a:p>
          <a:p>
            <a:endParaRPr lang="en-US" sz="2400" dirty="0">
              <a:solidFill>
                <a:srgbClr val="EACFC0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</a:t>
            </a:r>
            <a:r>
              <a:rPr lang="en-US" sz="3200" dirty="0">
                <a:solidFill>
                  <a:srgbClr val="BED8C4"/>
                </a:solidFill>
                <a:latin typeface="Palatino Linotype" panose="02040502050505030304" pitchFamily="18" charset="0"/>
              </a:rPr>
              <a:t>TM798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appeals most to people with higher fitness levels.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3FC1A55-CFE9-4F13-88CB-EAACB15CC448}"/>
              </a:ext>
            </a:extLst>
          </p:cNvPr>
          <p:cNvSpPr/>
          <p:nvPr/>
        </p:nvSpPr>
        <p:spPr>
          <a:xfrm rot="5400000">
            <a:off x="493860" y="4428742"/>
            <a:ext cx="336900" cy="290431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1A30BC4-0D95-4F00-805F-B0E4AAF3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11" y="1069406"/>
            <a:ext cx="6371526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EBCB2367-E367-4186-B276-48F0686DAB08}"/>
              </a:ext>
            </a:extLst>
          </p:cNvPr>
          <p:cNvSpPr/>
          <p:nvPr/>
        </p:nvSpPr>
        <p:spPr>
          <a:xfrm rot="5400000">
            <a:off x="494234" y="1111033"/>
            <a:ext cx="338328" cy="292608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6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FITNESS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Customers with a fitness level of 3 or less are most likely to buy a </a:t>
            </a:r>
            <a:r>
              <a:rPr lang="en-US" sz="2800" dirty="0">
                <a:solidFill>
                  <a:srgbClr val="CBD4E3"/>
                </a:solidFill>
                <a:latin typeface="Palatino Linotype" panose="02040502050505030304" pitchFamily="18" charset="0"/>
              </a:rPr>
              <a:t>TM195</a:t>
            </a: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 or a </a:t>
            </a:r>
            <a:r>
              <a:rPr lang="en-US" sz="2800" dirty="0">
                <a:solidFill>
                  <a:srgbClr val="EACFC0"/>
                </a:solidFill>
                <a:latin typeface="Palatino Linotype" panose="02040502050505030304" pitchFamily="18" charset="0"/>
              </a:rPr>
              <a:t>TM498</a:t>
            </a: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.</a:t>
            </a:r>
          </a:p>
          <a:p>
            <a:endParaRPr lang="en-US"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Customers with a fitness level of 4 are approximately equally likely to buy any of the three products.</a:t>
            </a:r>
          </a:p>
          <a:p>
            <a:endParaRPr lang="en-US" sz="1400" dirty="0">
              <a:solidFill>
                <a:srgbClr val="EACFC0"/>
              </a:solidFill>
              <a:latin typeface="Palatino Linotype" panose="02040502050505030304" pitchFamily="18" charset="0"/>
            </a:endParaRPr>
          </a:p>
          <a:p>
            <a:r>
              <a:rPr lang="en-US" sz="2800" dirty="0">
                <a:solidFill>
                  <a:srgbClr val="EACF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Customers with a fitness level of 5 buy the </a:t>
            </a:r>
            <a:r>
              <a:rPr lang="en-US" sz="2800" dirty="0">
                <a:solidFill>
                  <a:srgbClr val="BED8C4"/>
                </a:solidFill>
                <a:latin typeface="Palatino Linotype" panose="02040502050505030304" pitchFamily="18" charset="0"/>
              </a:rPr>
              <a:t>TM798 </a:t>
            </a: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almost exclusively.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3FC1A55-CFE9-4F13-88CB-EAACB15CC448}"/>
              </a:ext>
            </a:extLst>
          </p:cNvPr>
          <p:cNvSpPr/>
          <p:nvPr/>
        </p:nvSpPr>
        <p:spPr>
          <a:xfrm rot="5400000">
            <a:off x="548140" y="4999311"/>
            <a:ext cx="256983" cy="221537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DFB3BD5-46BC-48D8-A20A-92C40C06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36" y="1086990"/>
            <a:ext cx="6329299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78E999C7-4ED9-4133-91E7-5C46DE5F1985}"/>
              </a:ext>
            </a:extLst>
          </p:cNvPr>
          <p:cNvSpPr/>
          <p:nvPr/>
        </p:nvSpPr>
        <p:spPr>
          <a:xfrm rot="16200000">
            <a:off x="548139" y="3086087"/>
            <a:ext cx="256984" cy="221538"/>
          </a:xfrm>
          <a:prstGeom prst="hexagon">
            <a:avLst/>
          </a:prstGeom>
          <a:gradFill>
            <a:gsLst>
              <a:gs pos="0">
                <a:srgbClr val="2D78C0"/>
              </a:gs>
              <a:gs pos="100000">
                <a:srgbClr val="5F9E6E"/>
              </a:gs>
              <a:gs pos="50000">
                <a:srgbClr val="DD8250"/>
              </a:gs>
            </a:gsLst>
            <a:lin ang="108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F66CF69-7388-4991-B570-0674BE9B3A3E}"/>
              </a:ext>
            </a:extLst>
          </p:cNvPr>
          <p:cNvSpPr/>
          <p:nvPr/>
        </p:nvSpPr>
        <p:spPr>
          <a:xfrm rot="5400000">
            <a:off x="549656" y="1162216"/>
            <a:ext cx="256032" cy="219456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6177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Customers who purchased the </a:t>
            </a:r>
            <a:r>
              <a:rPr lang="en-US" sz="3200" dirty="0">
                <a:solidFill>
                  <a:srgbClr val="CBD4E3"/>
                </a:solidFill>
                <a:latin typeface="Palatino Linotype" panose="02040502050505030304" pitchFamily="18" charset="0"/>
              </a:rPr>
              <a:t>TM195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or the </a:t>
            </a:r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TM498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tend to run between 50-110 miles.</a:t>
            </a:r>
          </a:p>
          <a:p>
            <a:endParaRPr lang="en-US" sz="2400" dirty="0">
              <a:solidFill>
                <a:srgbClr val="EACFC0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EACFC0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Customers who purchased the </a:t>
            </a:r>
            <a:r>
              <a:rPr lang="en-US" sz="3200" dirty="0">
                <a:solidFill>
                  <a:srgbClr val="BED8C4"/>
                </a:solidFill>
                <a:latin typeface="Palatino Linotype" panose="02040502050505030304" pitchFamily="18" charset="0"/>
              </a:rPr>
              <a:t>TM798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tend to run between 100-200 miles.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1004" y="1162969"/>
            <a:ext cx="336900" cy="290431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3FC1A55-CFE9-4F13-88CB-EAACB15CC448}"/>
              </a:ext>
            </a:extLst>
          </p:cNvPr>
          <p:cNvSpPr/>
          <p:nvPr/>
        </p:nvSpPr>
        <p:spPr>
          <a:xfrm rot="5400000">
            <a:off x="531003" y="3454190"/>
            <a:ext cx="336900" cy="290431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6547842-AEFD-4EB5-BC7B-9EA8362B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45" y="1070777"/>
            <a:ext cx="6412548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0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FITNESS, USAGE, &amp; MILES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4400" dirty="0">
                <a:solidFill>
                  <a:srgbClr val="BCD6C2"/>
                </a:solidFill>
                <a:latin typeface="Palatino Linotype" panose="02040502050505030304" pitchFamily="18" charset="0"/>
              </a:rPr>
              <a:t>Customers are more likely to purchase a TM798 if they have higher fitness levels, use the product more often, or run more miles.</a:t>
            </a:r>
            <a:endParaRPr lang="en-US" sz="4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endParaRPr lang="en-US" sz="3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Customers more likely to purchase a </a:t>
            </a:r>
            <a:r>
              <a:rPr lang="en-US" sz="4400" dirty="0">
                <a:solidFill>
                  <a:srgbClr val="B8D3EE"/>
                </a:solidFill>
                <a:latin typeface="Palatino Linotype" panose="02040502050505030304" pitchFamily="18" charset="0"/>
              </a:rPr>
              <a:t>TM195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or a </a:t>
            </a:r>
            <a:r>
              <a:rPr lang="en-US" sz="4400" dirty="0">
                <a:solidFill>
                  <a:srgbClr val="F3D4C3"/>
                </a:solidFill>
                <a:latin typeface="Palatino Linotype" panose="02040502050505030304" pitchFamily="18" charset="0"/>
              </a:rPr>
              <a:t>TM498</a:t>
            </a:r>
            <a:r>
              <a:rPr lang="en-US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 if they have lower fitness levels, use the product less often, or run fewer miles.</a:t>
            </a:r>
            <a:endParaRPr lang="en-US" sz="36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58833" y="1212165"/>
            <a:ext cx="418487" cy="360765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56715" y="3624530"/>
            <a:ext cx="420978" cy="362509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Profile: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TM195 &amp; TM498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 </a:t>
            </a:r>
            <a:r>
              <a:rPr lang="en-US" sz="3400" dirty="0">
                <a:solidFill>
                  <a:srgbClr val="B8D3EE"/>
                </a:solidFill>
                <a:latin typeface="Palatino Linotype" panose="02040502050505030304" pitchFamily="18" charset="0"/>
              </a:rPr>
              <a:t>TM195</a:t>
            </a:r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and model </a:t>
            </a:r>
            <a:r>
              <a:rPr lang="en-US" sz="3400" dirty="0">
                <a:solidFill>
                  <a:srgbClr val="F3D4C3"/>
                </a:solidFill>
                <a:latin typeface="Palatino Linotype" panose="02040502050505030304" pitchFamily="18" charset="0"/>
              </a:rPr>
              <a:t>TM498</a:t>
            </a:r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appeal to the same group of customers.  The most defining characteristic of customers who purchased these models are: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Lower fitness level (3 or less)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Lower usage (4 or less)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Lower miles (125 or less)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Lower income ($70,000 or less)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Lower education (Bachelor’s or less)</a:t>
            </a:r>
            <a:endParaRPr lang="en-US" sz="32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53092" y="1193563"/>
            <a:ext cx="420978" cy="362509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Profile: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TM798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The most defining characteristic of customers who purchased </a:t>
            </a:r>
            <a:r>
              <a:rPr lang="en-US" sz="3400" dirty="0">
                <a:solidFill>
                  <a:srgbClr val="BCD6C2"/>
                </a:solidFill>
                <a:latin typeface="Palatino Linotype" panose="02040502050505030304" pitchFamily="18" charset="0"/>
              </a:rPr>
              <a:t>TM798</a:t>
            </a:r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are: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Higher fitness level (3 or more)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Higher usage (4 or more)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Higher miles (100 or less)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Higher income ($50,000 or more)</a:t>
            </a:r>
          </a:p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Higher education (Bachelor’s or more)</a:t>
            </a:r>
            <a:endParaRPr lang="en-US" sz="32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53092" y="1137808"/>
            <a:ext cx="420978" cy="362509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Room for Growth: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TM195 &amp; TM498  -vs-  TM798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 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TM195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and model </a:t>
            </a:r>
            <a:r>
              <a:rPr lang="en-US" sz="3200" dirty="0">
                <a:solidFill>
                  <a:srgbClr val="F3D4C3"/>
                </a:solidFill>
                <a:latin typeface="Palatino Linotype" panose="02040502050505030304" pitchFamily="18" charset="0"/>
              </a:rPr>
              <a:t>TM498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are our best sellers, whereas </a:t>
            </a:r>
            <a:r>
              <a:rPr lang="en-US" sz="3200" dirty="0">
                <a:solidFill>
                  <a:srgbClr val="BCD6C2"/>
                </a:solidFill>
                <a:latin typeface="Palatino Linotype" panose="02040502050505030304" pitchFamily="18" charset="0"/>
              </a:rPr>
              <a:t>TM798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lags behind.</a:t>
            </a:r>
            <a:endParaRPr lang="en-US" sz="32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  <a:p>
            <a:endParaRPr lang="en-US" sz="1600" dirty="0">
              <a:solidFill>
                <a:srgbClr val="E5B1B2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E5B1B2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Some customers who fit the TM798 profile purchase the TM195 or TM498 instead.</a:t>
            </a:r>
          </a:p>
          <a:p>
            <a:endParaRPr lang="en-US" sz="16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We may see growth 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in the sales of TM798 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if we target certain 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groups of customers: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34015" y="1145736"/>
            <a:ext cx="374541" cy="32252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F6A32DB-C472-4ECA-8168-C063E05FF68F}"/>
              </a:ext>
            </a:extLst>
          </p:cNvPr>
          <p:cNvSpPr/>
          <p:nvPr/>
        </p:nvSpPr>
        <p:spPr>
          <a:xfrm rot="5400000">
            <a:off x="538528" y="2380297"/>
            <a:ext cx="374541" cy="32252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3409608-7D5C-40D4-B556-9250A6FE0897}"/>
              </a:ext>
            </a:extLst>
          </p:cNvPr>
          <p:cNvSpPr/>
          <p:nvPr/>
        </p:nvSpPr>
        <p:spPr>
          <a:xfrm rot="5400000">
            <a:off x="534015" y="3594398"/>
            <a:ext cx="374541" cy="32252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7C8F48-CC54-47C3-920A-46BAD12366BD}"/>
              </a:ext>
            </a:extLst>
          </p:cNvPr>
          <p:cNvGrpSpPr/>
          <p:nvPr/>
        </p:nvGrpSpPr>
        <p:grpSpPr>
          <a:xfrm>
            <a:off x="4862286" y="3373202"/>
            <a:ext cx="6769690" cy="2799961"/>
            <a:chOff x="4166909" y="2435429"/>
            <a:chExt cx="7587408" cy="3138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A702D1-3012-4134-9BD4-C3A710D98549}"/>
                </a:ext>
              </a:extLst>
            </p:cNvPr>
            <p:cNvSpPr/>
            <p:nvPr/>
          </p:nvSpPr>
          <p:spPr>
            <a:xfrm>
              <a:off x="10610010" y="2435430"/>
              <a:ext cx="1144307" cy="3138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8A174A1B-FD59-433A-84DF-FC54E6ADD5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"/>
            <a:stretch/>
          </p:blipFill>
          <p:spPr bwMode="auto">
            <a:xfrm>
              <a:off x="4166909" y="2435429"/>
              <a:ext cx="7138033" cy="31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9FDE68-29F3-4101-B627-1C5E5B647CCC}"/>
                </a:ext>
              </a:extLst>
            </p:cNvPr>
            <p:cNvSpPr/>
            <p:nvPr/>
          </p:nvSpPr>
          <p:spPr>
            <a:xfrm>
              <a:off x="10902917" y="3744849"/>
              <a:ext cx="292907" cy="677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7C1CB3-E524-4719-BF19-A4B5FF7BC9BA}"/>
                </a:ext>
              </a:extLst>
            </p:cNvPr>
            <p:cNvSpPr/>
            <p:nvPr/>
          </p:nvSpPr>
          <p:spPr>
            <a:xfrm>
              <a:off x="10530674" y="3755660"/>
              <a:ext cx="292907" cy="280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6D1B62-5054-4149-A43D-ACC1331BDE2E}"/>
                </a:ext>
              </a:extLst>
            </p:cNvPr>
            <p:cNvSpPr txBox="1"/>
            <p:nvPr/>
          </p:nvSpPr>
          <p:spPr>
            <a:xfrm>
              <a:off x="10725058" y="3980488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Associate’s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B0CDA1-3272-473B-8345-AA15E90151D8}"/>
                </a:ext>
              </a:extLst>
            </p:cNvPr>
            <p:cNvSpPr txBox="1"/>
            <p:nvPr/>
          </p:nvSpPr>
          <p:spPr>
            <a:xfrm>
              <a:off x="10713409" y="4205739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Bachelor’s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90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Room for Growth: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TM195 &amp; TM498  -vs-  TM798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Customer who purchased a TM195 or TM498 but have a fitness level of 3 or greater, use the machine 4 or more times per week, and have an income of $50,000 or more tend to be: </a:t>
            </a:r>
          </a:p>
          <a:p>
            <a:endParaRPr lang="en-US" sz="12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• Females between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25 and 40 years old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with a Bachelor’s 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degree and a partner</a:t>
            </a:r>
          </a:p>
          <a:p>
            <a:endParaRPr lang="en-US" sz="12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• Males between 25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and 45 years old with 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a Bachelor’s or 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Associate’s degree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(partnered or single)</a:t>
            </a:r>
            <a:endParaRPr 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82166" y="1150346"/>
            <a:ext cx="338394" cy="29139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B3B7-E9F8-4CCD-96CE-58EB2AAA5524}"/>
              </a:ext>
            </a:extLst>
          </p:cNvPr>
          <p:cNvGrpSpPr/>
          <p:nvPr/>
        </p:nvGrpSpPr>
        <p:grpSpPr>
          <a:xfrm>
            <a:off x="4031764" y="2879954"/>
            <a:ext cx="7547590" cy="3121703"/>
            <a:chOff x="4166909" y="2435429"/>
            <a:chExt cx="7587408" cy="31381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0F30A3-DB20-4ABE-A50C-5FDA75727297}"/>
                </a:ext>
              </a:extLst>
            </p:cNvPr>
            <p:cNvSpPr/>
            <p:nvPr/>
          </p:nvSpPr>
          <p:spPr>
            <a:xfrm>
              <a:off x="10610010" y="2435430"/>
              <a:ext cx="1144307" cy="3138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061C3E57-0832-4421-BA0B-7AB4711B87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"/>
            <a:stretch/>
          </p:blipFill>
          <p:spPr bwMode="auto">
            <a:xfrm>
              <a:off x="4166909" y="2435429"/>
              <a:ext cx="7138033" cy="31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834DA4-952A-4572-A8C8-1164AF1796DA}"/>
                </a:ext>
              </a:extLst>
            </p:cNvPr>
            <p:cNvSpPr/>
            <p:nvPr/>
          </p:nvSpPr>
          <p:spPr>
            <a:xfrm>
              <a:off x="10902917" y="3744849"/>
              <a:ext cx="292907" cy="677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DB1ABE-DD9F-42F1-9234-9A7843F79F7B}"/>
                </a:ext>
              </a:extLst>
            </p:cNvPr>
            <p:cNvSpPr/>
            <p:nvPr/>
          </p:nvSpPr>
          <p:spPr>
            <a:xfrm>
              <a:off x="10530674" y="3755660"/>
              <a:ext cx="292907" cy="280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1D227F-BB84-4134-B7D9-3FE409613CB4}"/>
                </a:ext>
              </a:extLst>
            </p:cNvPr>
            <p:cNvSpPr txBox="1"/>
            <p:nvPr/>
          </p:nvSpPr>
          <p:spPr>
            <a:xfrm>
              <a:off x="10725058" y="3980488"/>
              <a:ext cx="925999" cy="269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Associate’s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AF2700-DB7D-4022-9338-0ACB4BC4F3E1}"/>
                </a:ext>
              </a:extLst>
            </p:cNvPr>
            <p:cNvSpPr txBox="1"/>
            <p:nvPr/>
          </p:nvSpPr>
          <p:spPr>
            <a:xfrm>
              <a:off x="10713409" y="4205739"/>
              <a:ext cx="869898" cy="269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Bachelor’s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486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Extra Customer Profile: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TM798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3950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400" dirty="0">
                <a:solidFill>
                  <a:srgbClr val="BCD6C2"/>
                </a:solidFill>
                <a:latin typeface="Palatino Linotype" panose="02040502050505030304" pitchFamily="18" charset="0"/>
              </a:rPr>
              <a:t>Consider advertising the TM798 to the follow types of customers to boost sales: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F6F0428-E9AD-43F6-93C4-E3C96A66DAB4}"/>
              </a:ext>
            </a:extLst>
          </p:cNvPr>
          <p:cNvSpPr/>
          <p:nvPr/>
        </p:nvSpPr>
        <p:spPr>
          <a:xfrm rot="5400000">
            <a:off x="553092" y="1137808"/>
            <a:ext cx="420978" cy="362509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64EE7-6561-4C69-801F-9EE442E7F22A}"/>
              </a:ext>
            </a:extLst>
          </p:cNvPr>
          <p:cNvSpPr txBox="1"/>
          <p:nvPr/>
        </p:nvSpPr>
        <p:spPr>
          <a:xfrm>
            <a:off x="582326" y="2192563"/>
            <a:ext cx="5394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Gender: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female</a:t>
            </a:r>
          </a:p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Age: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25-40</a:t>
            </a:r>
          </a:p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Marital Status: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partnered</a:t>
            </a:r>
          </a:p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Education: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15+ years</a:t>
            </a:r>
          </a:p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Income: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$50,000+</a:t>
            </a:r>
          </a:p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Fitness level: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3+</a:t>
            </a:r>
          </a:p>
          <a:p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F1C1CE"/>
                </a:solidFill>
                <a:latin typeface="Palatino Linotype" panose="02040502050505030304" pitchFamily="18" charset="0"/>
              </a:rPr>
              <a:t>Usage:</a:t>
            </a:r>
            <a:r>
              <a:rPr lang="en-US" sz="3200" dirty="0">
                <a:solidFill>
                  <a:srgbClr val="F1C1C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4+ days/week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B618E-734B-4C6D-849A-5204CDD5AEA9}"/>
              </a:ext>
            </a:extLst>
          </p:cNvPr>
          <p:cNvSpPr txBox="1"/>
          <p:nvPr/>
        </p:nvSpPr>
        <p:spPr>
          <a:xfrm>
            <a:off x="6214369" y="2192563"/>
            <a:ext cx="5394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Gender: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male</a:t>
            </a:r>
          </a:p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Age: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25-45</a:t>
            </a:r>
          </a:p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Marital Status: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n/a</a:t>
            </a:r>
          </a:p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Education: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13+ years</a:t>
            </a:r>
          </a:p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Income: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$50,000+</a:t>
            </a:r>
          </a:p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Fitness level: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3+</a:t>
            </a:r>
          </a:p>
          <a:p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• </a:t>
            </a:r>
            <a:r>
              <a:rPr lang="en-US" sz="3200" b="1" u="sng" dirty="0">
                <a:solidFill>
                  <a:srgbClr val="B8D3EE"/>
                </a:solidFill>
                <a:latin typeface="Palatino Linotype" panose="02040502050505030304" pitchFamily="18" charset="0"/>
              </a:rPr>
              <a:t>Usage: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4+ days/week</a:t>
            </a:r>
          </a:p>
        </p:txBody>
      </p:sp>
    </p:spTree>
    <p:extLst>
      <p:ext uri="{BB962C8B-B14F-4D97-AF65-F5344CB8AC3E}">
        <p14:creationId xmlns:p14="http://schemas.microsoft.com/office/powerpoint/2010/main" val="29119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Demographics: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The majority of our customers are between 20 and 30 years old.</a:t>
            </a:r>
          </a:p>
          <a:p>
            <a:endParaRPr lang="en-US" sz="32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Ages range between 18 and 50.</a:t>
            </a:r>
          </a:p>
          <a:p>
            <a:endParaRPr lang="en-US" sz="32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B7D7C1"/>
                </a:solidFill>
                <a:latin typeface="Palatino Linotype" panose="02040502050505030304" pitchFamily="18" charset="0"/>
              </a:rPr>
              <a:t>Average age = 28.8</a:t>
            </a:r>
          </a:p>
          <a:p>
            <a:endParaRPr lang="en-US" sz="32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E5B1B2"/>
                </a:solidFill>
                <a:latin typeface="Palatino Linotype" panose="02040502050505030304" pitchFamily="18" charset="0"/>
              </a:rPr>
              <a:t>Median age = 26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FE4732-3168-4E6C-BCAF-2866C28C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54" y="1090417"/>
            <a:ext cx="6239463" cy="51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7028" y="1178213"/>
            <a:ext cx="249583" cy="215158"/>
          </a:xfrm>
          <a:prstGeom prst="hexagon">
            <a:avLst/>
          </a:prstGeom>
          <a:solidFill>
            <a:srgbClr val="AABA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37028" y="3115870"/>
            <a:ext cx="249583" cy="215158"/>
          </a:xfrm>
          <a:prstGeom prst="hexagon">
            <a:avLst/>
          </a:prstGeom>
          <a:solidFill>
            <a:srgbClr val="AABA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7028" y="4567299"/>
            <a:ext cx="249583" cy="215158"/>
          </a:xfrm>
          <a:prstGeom prst="hexagon">
            <a:avLst/>
          </a:prstGeom>
          <a:solidFill>
            <a:srgbClr val="93C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37028" y="5568784"/>
            <a:ext cx="249583" cy="215158"/>
          </a:xfrm>
          <a:prstGeom prst="hexagon">
            <a:avLst/>
          </a:prstGeom>
          <a:solidFill>
            <a:srgbClr val="C34A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b="1" dirty="0">
                <a:solidFill>
                  <a:srgbClr val="D2DBEA"/>
                </a:solidFill>
                <a:latin typeface="Palatino Linotype" panose="02040502050505030304" pitchFamily="18" charset="0"/>
              </a:rPr>
              <a:t>Product TM195 </a:t>
            </a:r>
          </a:p>
          <a:p>
            <a:r>
              <a:rPr lang="en-US" sz="32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Range: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18 to 50 years</a:t>
            </a:r>
          </a:p>
          <a:p>
            <a:r>
              <a:rPr lang="en-US" sz="32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Target: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23 to 33 years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b="1" dirty="0">
                <a:solidFill>
                  <a:srgbClr val="E5C4B1"/>
                </a:solidFill>
                <a:latin typeface="Palatino Linotype" panose="02040502050505030304" pitchFamily="18" charset="0"/>
              </a:rPr>
              <a:t>Product TM498</a:t>
            </a:r>
            <a:r>
              <a:rPr lang="en-US" sz="3200" dirty="0">
                <a:solidFill>
                  <a:srgbClr val="E5C4B1"/>
                </a:solidFill>
                <a:latin typeface="Palatino Linotype" panose="02040502050505030304" pitchFamily="18" charset="0"/>
              </a:rPr>
              <a:t>   </a:t>
            </a:r>
            <a:r>
              <a:rPr lang="en-US" sz="32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Range: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19 to 48 years</a:t>
            </a:r>
          </a:p>
          <a:p>
            <a:r>
              <a:rPr lang="en-US" sz="32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Target: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24 to 33 years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b="1" dirty="0">
                <a:solidFill>
                  <a:srgbClr val="B7D7C1"/>
                </a:solidFill>
                <a:latin typeface="Palatino Linotype" panose="02040502050505030304" pitchFamily="18" charset="0"/>
              </a:rPr>
              <a:t>Product TM798   </a:t>
            </a:r>
            <a:r>
              <a:rPr lang="en-US" sz="32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Range: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22 to 48 years</a:t>
            </a:r>
          </a:p>
          <a:p>
            <a:r>
              <a:rPr lang="en-US" sz="32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Target: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25 to 30 years</a:t>
            </a:r>
            <a:endParaRPr lang="en-US" sz="3200" dirty="0">
              <a:solidFill>
                <a:srgbClr val="B7D7C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7028" y="1178213"/>
            <a:ext cx="249583" cy="215158"/>
          </a:xfrm>
          <a:prstGeom prst="hexagon">
            <a:avLst/>
          </a:prstGeom>
          <a:solidFill>
            <a:srgbClr val="AABA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7028" y="4857586"/>
            <a:ext cx="249583" cy="215158"/>
          </a:xfrm>
          <a:prstGeom prst="hexagon">
            <a:avLst/>
          </a:prstGeom>
          <a:solidFill>
            <a:srgbClr val="93C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16675" y="3008876"/>
            <a:ext cx="249583" cy="215158"/>
          </a:xfrm>
          <a:prstGeom prst="hexagon">
            <a:avLst/>
          </a:prstGeom>
          <a:solidFill>
            <a:srgbClr val="CC89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A3503-3FEF-4178-A44D-909A6B38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01" y="1018507"/>
            <a:ext cx="6471659" cy="5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204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Our three products have somewhat similar age demographics.</a:t>
            </a:r>
          </a:p>
          <a:p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Older customers (&gt;35) and younger customers (&lt;22) tend to prefer TM195 and TM498.</a:t>
            </a:r>
          </a:p>
          <a:p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Customers who prefer TM798 tend to be between 25-30 years old.</a:t>
            </a:r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47661" y="1210112"/>
            <a:ext cx="249583" cy="2151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47661" y="3934748"/>
            <a:ext cx="249583" cy="2151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47661" y="2572430"/>
            <a:ext cx="249583" cy="21515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Demographics: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majority of our customers are male.</a:t>
            </a:r>
          </a:p>
          <a:p>
            <a:endParaRPr lang="en-US" sz="2000" dirty="0">
              <a:solidFill>
                <a:srgbClr val="ABCAF3"/>
              </a:solidFill>
              <a:latin typeface="Palatino Linotype" panose="02040502050505030304" pitchFamily="18" charset="0"/>
            </a:endParaRPr>
          </a:p>
          <a:p>
            <a:r>
              <a:rPr lang="en-US" sz="4000" dirty="0">
                <a:solidFill>
                  <a:srgbClr val="ABCAF3"/>
                </a:solidFill>
                <a:latin typeface="Palatino Linotype" panose="02040502050505030304" pitchFamily="18" charset="0"/>
              </a:rPr>
              <a:t>    </a:t>
            </a:r>
            <a:r>
              <a:rPr lang="en-US" sz="4800" dirty="0">
                <a:solidFill>
                  <a:srgbClr val="ABCAF3"/>
                </a:solidFill>
                <a:latin typeface="Palatino Linotype" panose="02040502050505030304" pitchFamily="18" charset="0"/>
              </a:rPr>
              <a:t>104 males </a:t>
            </a:r>
          </a:p>
          <a:p>
            <a:r>
              <a:rPr lang="en-US" sz="4800" dirty="0">
                <a:solidFill>
                  <a:srgbClr val="ABCAF3"/>
                </a:solidFill>
                <a:latin typeface="Palatino Linotype" panose="02040502050505030304" pitchFamily="18" charset="0"/>
              </a:rPr>
              <a:t>    (58%)</a:t>
            </a:r>
          </a:p>
          <a:p>
            <a:endParaRPr lang="en-US" sz="28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4800" dirty="0">
                <a:solidFill>
                  <a:srgbClr val="F5BDE4"/>
                </a:solidFill>
                <a:latin typeface="Palatino Linotype" panose="02040502050505030304" pitchFamily="18" charset="0"/>
              </a:rPr>
              <a:t>    76 females </a:t>
            </a:r>
          </a:p>
          <a:p>
            <a:r>
              <a:rPr lang="en-US" sz="4800" dirty="0">
                <a:solidFill>
                  <a:srgbClr val="F5BDE4"/>
                </a:solidFill>
                <a:latin typeface="Palatino Linotype" panose="02040502050505030304" pitchFamily="18" charset="0"/>
              </a:rPr>
              <a:t>    (42%)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1005" y="1184235"/>
            <a:ext cx="336900" cy="290431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31005" y="2713448"/>
            <a:ext cx="336901" cy="290432"/>
          </a:xfrm>
          <a:prstGeom prst="hexagon">
            <a:avLst/>
          </a:prstGeom>
          <a:solidFill>
            <a:srgbClr val="ABCA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1005" y="4617902"/>
            <a:ext cx="336901" cy="290432"/>
          </a:xfrm>
          <a:prstGeom prst="hexagon">
            <a:avLst/>
          </a:prstGeom>
          <a:solidFill>
            <a:srgbClr val="F5B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D313D6BF-774F-4804-ABF6-B8D1568F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56" y="1047657"/>
            <a:ext cx="6442205" cy="523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Information: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000" dirty="0">
                <a:solidFill>
                  <a:srgbClr val="C9DDF7"/>
                </a:solidFill>
                <a:latin typeface="Palatino Linotype" panose="02040502050505030304" pitchFamily="18" charset="0"/>
              </a:rPr>
              <a:t>Males are slightly more likely to buy a TM798 than a TM498.  But overall, males prefer the TM195.</a:t>
            </a:r>
          </a:p>
          <a:p>
            <a:endParaRPr lang="en-US" sz="16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000" dirty="0">
                <a:solidFill>
                  <a:srgbClr val="F9DBF0"/>
                </a:solidFill>
                <a:latin typeface="Palatino Linotype" panose="02040502050505030304" pitchFamily="18" charset="0"/>
              </a:rPr>
              <a:t>Females also prefer the TM195. The TM498 is somewhat less popular with females.  Very few females are interested in the TM798.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62902" y="1137657"/>
            <a:ext cx="336901" cy="290432"/>
          </a:xfrm>
          <a:prstGeom prst="hexagon">
            <a:avLst/>
          </a:prstGeom>
          <a:solidFill>
            <a:srgbClr val="ABCA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62902" y="3227094"/>
            <a:ext cx="336901" cy="290432"/>
          </a:xfrm>
          <a:prstGeom prst="hexagon">
            <a:avLst/>
          </a:prstGeom>
          <a:solidFill>
            <a:srgbClr val="F5B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8DDFCC-462A-4406-A45D-8E788C19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565" y="1086990"/>
            <a:ext cx="6329299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2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GENDER &amp; 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1122043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 </a:t>
            </a:r>
            <a:r>
              <a:rPr lang="en-US" sz="3200" dirty="0">
                <a:solidFill>
                  <a:srgbClr val="C9DDF7"/>
                </a:solidFill>
                <a:latin typeface="Palatino Linotype" panose="02040502050505030304" pitchFamily="18" charset="0"/>
              </a:rPr>
              <a:t>Males and females are approximately equally likely to purchase the TM195.</a:t>
            </a:r>
          </a:p>
          <a:p>
            <a:endParaRPr lang="en-US" sz="32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F5BDE4"/>
                </a:solidFill>
                <a:latin typeface="Palatino Linotype" panose="02040502050505030304" pitchFamily="18" charset="0"/>
              </a:rPr>
              <a:t>Females are far less likely to purchase the TM798.</a:t>
            </a:r>
          </a:p>
          <a:p>
            <a:endParaRPr lang="en-US" sz="3200" dirty="0">
              <a:solidFill>
                <a:srgbClr val="F5BDE4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B8D3EE"/>
                </a:solidFill>
                <a:latin typeface="Palatino Linotype" panose="02040502050505030304" pitchFamily="18" charset="0"/>
              </a:rPr>
              <a:t>TM195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and </a:t>
            </a:r>
            <a:r>
              <a:rPr lang="en-US" sz="3200" dirty="0">
                <a:solidFill>
                  <a:srgbClr val="F3D4C3"/>
                </a:solidFill>
                <a:latin typeface="Palatino Linotype" panose="02040502050505030304" pitchFamily="18" charset="0"/>
              </a:rPr>
              <a:t>TM498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have broad appeal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Purchased by males and females </a:t>
            </a: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	• Older customers are more likely to purchase these</a:t>
            </a:r>
          </a:p>
          <a:p>
            <a:endParaRPr lang="en-US" sz="3200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</a:t>
            </a:r>
            <a:r>
              <a:rPr lang="en-US" sz="3200" dirty="0">
                <a:solidFill>
                  <a:srgbClr val="BCD6C2"/>
                </a:solidFill>
                <a:latin typeface="Palatino Linotype" panose="02040502050505030304" pitchFamily="18" charset="0"/>
              </a:rPr>
              <a:t>TM798</a:t>
            </a:r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purchases have mostly been made by males in their late twenties.  </a:t>
            </a:r>
            <a:endParaRPr lang="en-US" sz="3200" dirty="0">
              <a:solidFill>
                <a:srgbClr val="F5BDE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41063" y="1166716"/>
            <a:ext cx="289631" cy="249682"/>
          </a:xfrm>
          <a:prstGeom prst="hexagon">
            <a:avLst/>
          </a:prstGeom>
          <a:solidFill>
            <a:srgbClr val="ABCA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59FD50A-F101-437A-AF08-BF5F852101C5}"/>
              </a:ext>
            </a:extLst>
          </p:cNvPr>
          <p:cNvSpPr/>
          <p:nvPr/>
        </p:nvSpPr>
        <p:spPr>
          <a:xfrm rot="5400000">
            <a:off x="541063" y="2628839"/>
            <a:ext cx="289632" cy="249683"/>
          </a:xfrm>
          <a:prstGeom prst="hexagon">
            <a:avLst/>
          </a:prstGeom>
          <a:solidFill>
            <a:srgbClr val="F5B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08720BC-ABDC-476F-A4FA-C9376EF34477}"/>
              </a:ext>
            </a:extLst>
          </p:cNvPr>
          <p:cNvSpPr/>
          <p:nvPr/>
        </p:nvSpPr>
        <p:spPr>
          <a:xfrm rot="5400000">
            <a:off x="538177" y="5529561"/>
            <a:ext cx="292608" cy="246888"/>
          </a:xfrm>
          <a:prstGeom prst="hexagon">
            <a:avLst/>
          </a:prstGeom>
          <a:solidFill>
            <a:srgbClr val="5F9E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5A285BC-B46F-4F0D-BC4C-E720C914DDE4}"/>
              </a:ext>
            </a:extLst>
          </p:cNvPr>
          <p:cNvSpPr/>
          <p:nvPr/>
        </p:nvSpPr>
        <p:spPr>
          <a:xfrm rot="5400000">
            <a:off x="538177" y="3612432"/>
            <a:ext cx="292608" cy="246888"/>
          </a:xfrm>
          <a:prstGeom prst="hexagon">
            <a:avLst/>
          </a:prstGeom>
          <a:gradFill flip="none" rotWithShape="1">
            <a:gsLst>
              <a:gs pos="0">
                <a:srgbClr val="2D78C0"/>
              </a:gs>
              <a:gs pos="100000">
                <a:srgbClr val="DD8250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EF0C4F-4EC4-43FA-82FF-84505A8F28B4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232227" y="1"/>
            <a:chExt cx="11959769" cy="658223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AD65224-5854-4F56-833B-E3B688721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2227" y="1"/>
              <a:ext cx="6095998" cy="3428999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ECC768E8-0773-48D9-B2EE-78E241BC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32227" y="3153232"/>
              <a:ext cx="6095998" cy="3428999"/>
            </a:xfrm>
            <a:prstGeom prst="rect">
              <a:avLst/>
            </a:prstGeom>
          </p:spPr>
        </p:pic>
        <p:pic>
          <p:nvPicPr>
            <p:cNvPr id="4" name="Picture 3" descr="Background pattern&#10;&#10;Description automatically generated">
              <a:extLst>
                <a:ext uri="{FF2B5EF4-FFF2-40B4-BE49-F238E27FC236}">
                  <a16:creationId xmlns:a16="http://schemas.microsoft.com/office/drawing/2014/main" id="{299AAD33-23B4-4775-82DD-E790E5DB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8" y="1"/>
              <a:ext cx="6095998" cy="3428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A85961C9-9BE3-4C99-B16F-33F0D16F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5998" y="3153232"/>
              <a:ext cx="6095998" cy="3428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D68572-CB5D-48D7-B837-915521F01842}"/>
              </a:ext>
            </a:extLst>
          </p:cNvPr>
          <p:cNvSpPr txBox="1"/>
          <p:nvPr/>
        </p:nvSpPr>
        <p:spPr>
          <a:xfrm>
            <a:off x="-1" y="1041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Demographics: </a:t>
            </a:r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MARITAL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8531-E7FC-4457-A88F-E00429992D60}"/>
              </a:ext>
            </a:extLst>
          </p:cNvPr>
          <p:cNvSpPr/>
          <p:nvPr/>
        </p:nvSpPr>
        <p:spPr>
          <a:xfrm>
            <a:off x="319314" y="870857"/>
            <a:ext cx="11538857" cy="5617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CE42-7880-422E-A0D3-C7D07B084EAF}"/>
              </a:ext>
            </a:extLst>
          </p:cNvPr>
          <p:cNvSpPr txBox="1"/>
          <p:nvPr/>
        </p:nvSpPr>
        <p:spPr>
          <a:xfrm>
            <a:off x="437683" y="1018507"/>
            <a:ext cx="47003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D2DBEA"/>
                </a:solidFill>
                <a:latin typeface="Palatino Linotype" panose="02040502050505030304" pitchFamily="18" charset="0"/>
              </a:rPr>
              <a:t>    </a:t>
            </a:r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The majority of our customers have a partner.</a:t>
            </a:r>
          </a:p>
          <a:p>
            <a:endParaRPr lang="en-US" dirty="0">
              <a:solidFill>
                <a:srgbClr val="ABCAF3"/>
              </a:solidFill>
              <a:latin typeface="Palatino Linotype" panose="02040502050505030304" pitchFamily="18" charset="0"/>
            </a:endParaRPr>
          </a:p>
          <a:p>
            <a:r>
              <a:rPr lang="en-US" sz="3600" dirty="0">
                <a:solidFill>
                  <a:srgbClr val="ABCAF3"/>
                </a:solidFill>
                <a:latin typeface="Palatino Linotype" panose="02040502050505030304" pitchFamily="18" charset="0"/>
              </a:rPr>
              <a:t>     </a:t>
            </a:r>
            <a:r>
              <a:rPr lang="en-US" sz="4400" dirty="0">
                <a:solidFill>
                  <a:srgbClr val="9DF1EF"/>
                </a:solidFill>
                <a:latin typeface="Palatino Linotype" panose="02040502050505030304" pitchFamily="18" charset="0"/>
              </a:rPr>
              <a:t>73 single</a:t>
            </a:r>
          </a:p>
          <a:p>
            <a:r>
              <a:rPr lang="en-US" sz="4400" dirty="0">
                <a:solidFill>
                  <a:srgbClr val="9DF1EF"/>
                </a:solidFill>
                <a:latin typeface="Palatino Linotype" panose="02040502050505030304" pitchFamily="18" charset="0"/>
              </a:rPr>
              <a:t>    (41%)</a:t>
            </a:r>
          </a:p>
          <a:p>
            <a:endParaRPr lang="en-US" sz="2400" dirty="0">
              <a:solidFill>
                <a:srgbClr val="D2DBEA"/>
              </a:solidFill>
              <a:latin typeface="Palatino Linotype" panose="02040502050505030304" pitchFamily="18" charset="0"/>
            </a:endParaRPr>
          </a:p>
          <a:p>
            <a:r>
              <a:rPr lang="en-US" sz="4400" dirty="0">
                <a:solidFill>
                  <a:srgbClr val="F5BDE4"/>
                </a:solidFill>
                <a:latin typeface="Palatino Linotype" panose="02040502050505030304" pitchFamily="18" charset="0"/>
              </a:rPr>
              <a:t>    </a:t>
            </a:r>
            <a:r>
              <a:rPr lang="en-US" sz="4400" dirty="0">
                <a:solidFill>
                  <a:srgbClr val="F9D3D3"/>
                </a:solidFill>
                <a:latin typeface="Palatino Linotype" panose="02040502050505030304" pitchFamily="18" charset="0"/>
              </a:rPr>
              <a:t>107 partnered </a:t>
            </a:r>
          </a:p>
          <a:p>
            <a:r>
              <a:rPr lang="en-US" sz="4400" dirty="0">
                <a:solidFill>
                  <a:srgbClr val="F9D3D3"/>
                </a:solidFill>
                <a:latin typeface="Palatino Linotype" panose="02040502050505030304" pitchFamily="18" charset="0"/>
              </a:rPr>
              <a:t>    (59%)</a:t>
            </a:r>
            <a:endParaRPr lang="en-US" sz="4800" dirty="0">
              <a:solidFill>
                <a:srgbClr val="F9D3D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21D6C1D-567D-4FFF-A211-F2B00FB38EBA}"/>
              </a:ext>
            </a:extLst>
          </p:cNvPr>
          <p:cNvSpPr/>
          <p:nvPr/>
        </p:nvSpPr>
        <p:spPr>
          <a:xfrm rot="5400000">
            <a:off x="531004" y="1226767"/>
            <a:ext cx="336900" cy="290431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DC45046-2160-40AA-8F09-62447B29B7B9}"/>
              </a:ext>
            </a:extLst>
          </p:cNvPr>
          <p:cNvSpPr/>
          <p:nvPr/>
        </p:nvSpPr>
        <p:spPr>
          <a:xfrm rot="5400000">
            <a:off x="531004" y="3347696"/>
            <a:ext cx="336901" cy="290432"/>
          </a:xfrm>
          <a:prstGeom prst="hexagon">
            <a:avLst/>
          </a:prstGeom>
          <a:solidFill>
            <a:srgbClr val="18A6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2042B9D-D254-4750-AC13-28945F390428}"/>
              </a:ext>
            </a:extLst>
          </p:cNvPr>
          <p:cNvSpPr/>
          <p:nvPr/>
        </p:nvSpPr>
        <p:spPr>
          <a:xfrm rot="5400000">
            <a:off x="531004" y="5068356"/>
            <a:ext cx="336901" cy="290432"/>
          </a:xfrm>
          <a:prstGeom prst="hexagon">
            <a:avLst/>
          </a:prstGeom>
          <a:solidFill>
            <a:srgbClr val="DD20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63F82F2-A19E-4E80-A047-8E2EAE71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88" y="1086990"/>
            <a:ext cx="6412548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95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1391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Goforth, Kelly</dc:creator>
  <cp:lastModifiedBy>Goforth, Kelly</cp:lastModifiedBy>
  <cp:revision>45</cp:revision>
  <dcterms:created xsi:type="dcterms:W3CDTF">2021-03-28T17:48:11Z</dcterms:created>
  <dcterms:modified xsi:type="dcterms:W3CDTF">2021-04-04T00:52:14Z</dcterms:modified>
</cp:coreProperties>
</file>