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56" r:id="rId3"/>
    <p:sldId id="272" r:id="rId4"/>
    <p:sldId id="260" r:id="rId5"/>
    <p:sldId id="261" r:id="rId6"/>
    <p:sldId id="259" r:id="rId7"/>
    <p:sldId id="262" r:id="rId8"/>
    <p:sldId id="263" r:id="rId9"/>
    <p:sldId id="264" r:id="rId10"/>
    <p:sldId id="273" r:id="rId11"/>
    <p:sldId id="266" r:id="rId12"/>
    <p:sldId id="268" r:id="rId13"/>
    <p:sldId id="267" r:id="rId14"/>
    <p:sldId id="274" r:id="rId15"/>
    <p:sldId id="275" r:id="rId16"/>
    <p:sldId id="269" r:id="rId17"/>
    <p:sldId id="270" r:id="rId18"/>
    <p:sldId id="276" r:id="rId19"/>
    <p:sldId id="271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BDFF"/>
    <a:srgbClr val="97DCFF"/>
    <a:srgbClr val="99FF99"/>
    <a:srgbClr val="FFCC66"/>
    <a:srgbClr val="BC91E8"/>
    <a:srgbClr val="995DD4"/>
    <a:srgbClr val="591E94"/>
    <a:srgbClr val="360F5E"/>
    <a:srgbClr val="1A6196"/>
    <a:srgbClr val="4CA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24F4E2-E853-4917-9362-9C640FF522BD}" v="29" dt="2021-04-30T02:16:41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y z" userId="9c4022f9b92ad42c" providerId="LiveId" clId="{D124F4E2-E853-4917-9362-9C640FF522BD}"/>
    <pc:docChg chg="undo custSel addSld modSld sldOrd">
      <pc:chgData name="Kelly z" userId="9c4022f9b92ad42c" providerId="LiveId" clId="{D124F4E2-E853-4917-9362-9C640FF522BD}" dt="2021-05-01T01:48:55.433" v="1542" actId="14100"/>
      <pc:docMkLst>
        <pc:docMk/>
      </pc:docMkLst>
      <pc:sldChg chg="addSp delSp modSp mod ord">
        <pc:chgData name="Kelly z" userId="9c4022f9b92ad42c" providerId="LiveId" clId="{D124F4E2-E853-4917-9362-9C640FF522BD}" dt="2021-04-30T01:56:30.594" v="427"/>
        <pc:sldMkLst>
          <pc:docMk/>
          <pc:sldMk cId="2928294026" sldId="259"/>
        </pc:sldMkLst>
        <pc:spChg chg="add del">
          <ac:chgData name="Kelly z" userId="9c4022f9b92ad42c" providerId="LiveId" clId="{D124F4E2-E853-4917-9362-9C640FF522BD}" dt="2021-04-30T01:51:52.882" v="4"/>
          <ac:spMkLst>
            <pc:docMk/>
            <pc:sldMk cId="2928294026" sldId="259"/>
            <ac:spMk id="2" creationId="{24C102CD-FCBE-483A-9482-28DBB44AB263}"/>
          </ac:spMkLst>
        </pc:spChg>
        <pc:spChg chg="add del mod">
          <ac:chgData name="Kelly z" userId="9c4022f9b92ad42c" providerId="LiveId" clId="{D124F4E2-E853-4917-9362-9C640FF522BD}" dt="2021-04-30T01:52:02.456" v="10"/>
          <ac:spMkLst>
            <pc:docMk/>
            <pc:sldMk cId="2928294026" sldId="259"/>
            <ac:spMk id="3" creationId="{6CE535AB-9609-43A7-970A-814A094FA46B}"/>
          </ac:spMkLst>
        </pc:spChg>
        <pc:spChg chg="mod">
          <ac:chgData name="Kelly z" userId="9c4022f9b92ad42c" providerId="LiveId" clId="{D124F4E2-E853-4917-9362-9C640FF522BD}" dt="2021-04-30T01:56:24.091" v="425" actId="20577"/>
          <ac:spMkLst>
            <pc:docMk/>
            <pc:sldMk cId="2928294026" sldId="259"/>
            <ac:spMk id="49" creationId="{DD8923B6-4E7C-477A-B2D6-43846CB20A7A}"/>
          </ac:spMkLst>
        </pc:spChg>
        <pc:picChg chg="del">
          <ac:chgData name="Kelly z" userId="9c4022f9b92ad42c" providerId="LiveId" clId="{D124F4E2-E853-4917-9362-9C640FF522BD}" dt="2021-04-30T01:51:29.259" v="1" actId="478"/>
          <ac:picMkLst>
            <pc:docMk/>
            <pc:sldMk cId="2928294026" sldId="259"/>
            <ac:picMk id="1032" creationId="{78BFD2D1-6D19-4B26-8C9A-E35FD4EE3EF7}"/>
          </ac:picMkLst>
        </pc:picChg>
      </pc:sldChg>
      <pc:sldChg chg="modSp mod">
        <pc:chgData name="Kelly z" userId="9c4022f9b92ad42c" providerId="LiveId" clId="{D124F4E2-E853-4917-9362-9C640FF522BD}" dt="2021-04-30T01:56:59.097" v="447" actId="1036"/>
        <pc:sldMkLst>
          <pc:docMk/>
          <pc:sldMk cId="144191753" sldId="261"/>
        </pc:sldMkLst>
        <pc:spChg chg="mod">
          <ac:chgData name="Kelly z" userId="9c4022f9b92ad42c" providerId="LiveId" clId="{D124F4E2-E853-4917-9362-9C640FF522BD}" dt="2021-04-30T01:56:59.097" v="447" actId="1036"/>
          <ac:spMkLst>
            <pc:docMk/>
            <pc:sldMk cId="144191753" sldId="261"/>
            <ac:spMk id="49" creationId="{DD8923B6-4E7C-477A-B2D6-43846CB20A7A}"/>
          </ac:spMkLst>
        </pc:spChg>
        <pc:picChg chg="mod">
          <ac:chgData name="Kelly z" userId="9c4022f9b92ad42c" providerId="LiveId" clId="{D124F4E2-E853-4917-9362-9C640FF522BD}" dt="2021-04-30T01:56:50.804" v="437" actId="14100"/>
          <ac:picMkLst>
            <pc:docMk/>
            <pc:sldMk cId="144191753" sldId="261"/>
            <ac:picMk id="3076" creationId="{78BEC987-6DAD-4D7B-8618-3F5071A9FEFA}"/>
          </ac:picMkLst>
        </pc:picChg>
      </pc:sldChg>
      <pc:sldChg chg="addSp delSp modSp">
        <pc:chgData name="Kelly z" userId="9c4022f9b92ad42c" providerId="LiveId" clId="{D124F4E2-E853-4917-9362-9C640FF522BD}" dt="2021-05-01T01:48:55.433" v="1542" actId="14100"/>
        <pc:sldMkLst>
          <pc:docMk/>
          <pc:sldMk cId="653532347" sldId="264"/>
        </pc:sldMkLst>
        <pc:picChg chg="add mod">
          <ac:chgData name="Kelly z" userId="9c4022f9b92ad42c" providerId="LiveId" clId="{D124F4E2-E853-4917-9362-9C640FF522BD}" dt="2021-05-01T01:48:55.433" v="1542" actId="14100"/>
          <ac:picMkLst>
            <pc:docMk/>
            <pc:sldMk cId="653532347" sldId="264"/>
            <ac:picMk id="1026" creationId="{31F60D89-3F8D-4F65-AA1E-8EDA56FE3D2A}"/>
          </ac:picMkLst>
        </pc:picChg>
        <pc:picChg chg="del">
          <ac:chgData name="Kelly z" userId="9c4022f9b92ad42c" providerId="LiveId" clId="{D124F4E2-E853-4917-9362-9C640FF522BD}" dt="2021-05-01T01:48:48.836" v="1538" actId="478"/>
          <ac:picMkLst>
            <pc:docMk/>
            <pc:sldMk cId="653532347" sldId="264"/>
            <ac:picMk id="6150" creationId="{034C6C49-0786-448D-B5F8-53759ED6D35C}"/>
          </ac:picMkLst>
        </pc:picChg>
      </pc:sldChg>
      <pc:sldChg chg="modSp mod">
        <pc:chgData name="Kelly z" userId="9c4022f9b92ad42c" providerId="LiveId" clId="{D124F4E2-E853-4917-9362-9C640FF522BD}" dt="2021-04-30T01:59:54.739" v="566" actId="20577"/>
        <pc:sldMkLst>
          <pc:docMk/>
          <pc:sldMk cId="1293475053" sldId="266"/>
        </pc:sldMkLst>
        <pc:spChg chg="mod">
          <ac:chgData name="Kelly z" userId="9c4022f9b92ad42c" providerId="LiveId" clId="{D124F4E2-E853-4917-9362-9C640FF522BD}" dt="2021-04-30T01:59:54.739" v="566" actId="20577"/>
          <ac:spMkLst>
            <pc:docMk/>
            <pc:sldMk cId="1293475053" sldId="266"/>
            <ac:spMk id="49" creationId="{DD8923B6-4E7C-477A-B2D6-43846CB20A7A}"/>
          </ac:spMkLst>
        </pc:spChg>
      </pc:sldChg>
      <pc:sldChg chg="modSp mod">
        <pc:chgData name="Kelly z" userId="9c4022f9b92ad42c" providerId="LiveId" clId="{D124F4E2-E853-4917-9362-9C640FF522BD}" dt="2021-04-30T02:00:13.256" v="568" actId="6549"/>
        <pc:sldMkLst>
          <pc:docMk/>
          <pc:sldMk cId="2898322881" sldId="267"/>
        </pc:sldMkLst>
        <pc:spChg chg="mod">
          <ac:chgData name="Kelly z" userId="9c4022f9b92ad42c" providerId="LiveId" clId="{D124F4E2-E853-4917-9362-9C640FF522BD}" dt="2021-04-30T02:00:13.256" v="568" actId="6549"/>
          <ac:spMkLst>
            <pc:docMk/>
            <pc:sldMk cId="2898322881" sldId="267"/>
            <ac:spMk id="49" creationId="{DD8923B6-4E7C-477A-B2D6-43846CB20A7A}"/>
          </ac:spMkLst>
        </pc:spChg>
      </pc:sldChg>
      <pc:sldChg chg="modSp mod">
        <pc:chgData name="Kelly z" userId="9c4022f9b92ad42c" providerId="LiveId" clId="{D124F4E2-E853-4917-9362-9C640FF522BD}" dt="2021-05-01T01:39:49.438" v="1537" actId="20577"/>
        <pc:sldMkLst>
          <pc:docMk/>
          <pc:sldMk cId="2626860550" sldId="271"/>
        </pc:sldMkLst>
        <pc:spChg chg="mod">
          <ac:chgData name="Kelly z" userId="9c4022f9b92ad42c" providerId="LiveId" clId="{D124F4E2-E853-4917-9362-9C640FF522BD}" dt="2021-05-01T01:39:49.438" v="1537" actId="20577"/>
          <ac:spMkLst>
            <pc:docMk/>
            <pc:sldMk cId="2626860550" sldId="271"/>
            <ac:spMk id="49" creationId="{DD8923B6-4E7C-477A-B2D6-43846CB20A7A}"/>
          </ac:spMkLst>
        </pc:spChg>
        <pc:picChg chg="mod">
          <ac:chgData name="Kelly z" userId="9c4022f9b92ad42c" providerId="LiveId" clId="{D124F4E2-E853-4917-9362-9C640FF522BD}" dt="2021-04-30T02:16:27.496" v="1257" actId="14100"/>
          <ac:picMkLst>
            <pc:docMk/>
            <pc:sldMk cId="2626860550" sldId="271"/>
            <ac:picMk id="13320" creationId="{402E3EE3-5E46-45BC-9EAF-F636D6D7B4F4}"/>
          </ac:picMkLst>
        </pc:picChg>
      </pc:sldChg>
      <pc:sldChg chg="add">
        <pc:chgData name="Kelly z" userId="9c4022f9b92ad42c" providerId="LiveId" clId="{D124F4E2-E853-4917-9362-9C640FF522BD}" dt="2021-04-30T01:51:27.019" v="0"/>
        <pc:sldMkLst>
          <pc:docMk/>
          <pc:sldMk cId="2595398919" sldId="272"/>
        </pc:sldMkLst>
      </pc:sldChg>
      <pc:sldChg chg="addSp delSp modSp add mod">
        <pc:chgData name="Kelly z" userId="9c4022f9b92ad42c" providerId="LiveId" clId="{D124F4E2-E853-4917-9362-9C640FF522BD}" dt="2021-04-30T01:59:09.595" v="522" actId="20577"/>
        <pc:sldMkLst>
          <pc:docMk/>
          <pc:sldMk cId="2375796276" sldId="273"/>
        </pc:sldMkLst>
        <pc:spChg chg="mod">
          <ac:chgData name="Kelly z" userId="9c4022f9b92ad42c" providerId="LiveId" clId="{D124F4E2-E853-4917-9362-9C640FF522BD}" dt="2021-04-30T01:57:46.044" v="451"/>
          <ac:spMkLst>
            <pc:docMk/>
            <pc:sldMk cId="2375796276" sldId="273"/>
            <ac:spMk id="10" creationId="{ED98A6B6-2865-4A85-B612-A4E6C8B980F5}"/>
          </ac:spMkLst>
        </pc:spChg>
        <pc:spChg chg="mod">
          <ac:chgData name="Kelly z" userId="9c4022f9b92ad42c" providerId="LiveId" clId="{D124F4E2-E853-4917-9362-9C640FF522BD}" dt="2021-04-30T01:57:46.044" v="451"/>
          <ac:spMkLst>
            <pc:docMk/>
            <pc:sldMk cId="2375796276" sldId="273"/>
            <ac:spMk id="11" creationId="{B14C627A-DD03-465B-A6FB-AAA54BF44460}"/>
          </ac:spMkLst>
        </pc:spChg>
        <pc:spChg chg="mod">
          <ac:chgData name="Kelly z" userId="9c4022f9b92ad42c" providerId="LiveId" clId="{D124F4E2-E853-4917-9362-9C640FF522BD}" dt="2021-04-30T01:57:46.044" v="451"/>
          <ac:spMkLst>
            <pc:docMk/>
            <pc:sldMk cId="2375796276" sldId="273"/>
            <ac:spMk id="12" creationId="{6077F103-0299-4789-9B14-E49F794A0327}"/>
          </ac:spMkLst>
        </pc:spChg>
        <pc:spChg chg="mod">
          <ac:chgData name="Kelly z" userId="9c4022f9b92ad42c" providerId="LiveId" clId="{D124F4E2-E853-4917-9362-9C640FF522BD}" dt="2021-04-30T01:57:46.044" v="451"/>
          <ac:spMkLst>
            <pc:docMk/>
            <pc:sldMk cId="2375796276" sldId="273"/>
            <ac:spMk id="13" creationId="{B4DB9273-F3F3-4311-BD04-F8825740C030}"/>
          </ac:spMkLst>
        </pc:spChg>
        <pc:spChg chg="mod">
          <ac:chgData name="Kelly z" userId="9c4022f9b92ad42c" providerId="LiveId" clId="{D124F4E2-E853-4917-9362-9C640FF522BD}" dt="2021-04-30T01:59:09.595" v="522" actId="20577"/>
          <ac:spMkLst>
            <pc:docMk/>
            <pc:sldMk cId="2375796276" sldId="273"/>
            <ac:spMk id="49" creationId="{DD8923B6-4E7C-477A-B2D6-43846CB20A7A}"/>
          </ac:spMkLst>
        </pc:spChg>
        <pc:grpChg chg="add mod">
          <ac:chgData name="Kelly z" userId="9c4022f9b92ad42c" providerId="LiveId" clId="{D124F4E2-E853-4917-9362-9C640FF522BD}" dt="2021-04-30T01:57:46.044" v="451"/>
          <ac:grpSpMkLst>
            <pc:docMk/>
            <pc:sldMk cId="2375796276" sldId="273"/>
            <ac:grpSpMk id="9" creationId="{B5991EB3-4345-4C4C-AABA-B0B8A9EA8ACE}"/>
          </ac:grpSpMkLst>
        </pc:grpChg>
        <pc:grpChg chg="add del">
          <ac:chgData name="Kelly z" userId="9c4022f9b92ad42c" providerId="LiveId" clId="{D124F4E2-E853-4917-9362-9C640FF522BD}" dt="2021-04-30T01:57:57.703" v="452" actId="478"/>
          <ac:grpSpMkLst>
            <pc:docMk/>
            <pc:sldMk cId="2375796276" sldId="273"/>
            <ac:grpSpMk id="43" creationId="{DACD137D-D6A8-48B9-8956-B1B8291FE69F}"/>
          </ac:grpSpMkLst>
        </pc:grpChg>
      </pc:sldChg>
      <pc:sldChg chg="addSp delSp modSp add mod">
        <pc:chgData name="Kelly z" userId="9c4022f9b92ad42c" providerId="LiveId" clId="{D124F4E2-E853-4917-9362-9C640FF522BD}" dt="2021-04-30T02:09:56.533" v="859" actId="255"/>
        <pc:sldMkLst>
          <pc:docMk/>
          <pc:sldMk cId="4016654452" sldId="274"/>
        </pc:sldMkLst>
        <pc:spChg chg="mod">
          <ac:chgData name="Kelly z" userId="9c4022f9b92ad42c" providerId="LiveId" clId="{D124F4E2-E853-4917-9362-9C640FF522BD}" dt="2021-04-30T02:00:22.268" v="569"/>
          <ac:spMkLst>
            <pc:docMk/>
            <pc:sldMk cId="4016654452" sldId="274"/>
            <ac:spMk id="15" creationId="{1645F6D0-903F-4F9B-AE61-B5A99AEA8A89}"/>
          </ac:spMkLst>
        </pc:spChg>
        <pc:spChg chg="mod">
          <ac:chgData name="Kelly z" userId="9c4022f9b92ad42c" providerId="LiveId" clId="{D124F4E2-E853-4917-9362-9C640FF522BD}" dt="2021-04-30T02:00:22.268" v="569"/>
          <ac:spMkLst>
            <pc:docMk/>
            <pc:sldMk cId="4016654452" sldId="274"/>
            <ac:spMk id="16" creationId="{E0430F08-6D6A-4086-9E40-0BC7E2CBA997}"/>
          </ac:spMkLst>
        </pc:spChg>
        <pc:spChg chg="mod">
          <ac:chgData name="Kelly z" userId="9c4022f9b92ad42c" providerId="LiveId" clId="{D124F4E2-E853-4917-9362-9C640FF522BD}" dt="2021-04-30T02:00:22.268" v="569"/>
          <ac:spMkLst>
            <pc:docMk/>
            <pc:sldMk cId="4016654452" sldId="274"/>
            <ac:spMk id="17" creationId="{79EC90F5-99BD-49FD-B59C-98E20C615AC3}"/>
          </ac:spMkLst>
        </pc:spChg>
        <pc:spChg chg="mod">
          <ac:chgData name="Kelly z" userId="9c4022f9b92ad42c" providerId="LiveId" clId="{D124F4E2-E853-4917-9362-9C640FF522BD}" dt="2021-04-30T02:00:22.268" v="569"/>
          <ac:spMkLst>
            <pc:docMk/>
            <pc:sldMk cId="4016654452" sldId="274"/>
            <ac:spMk id="18" creationId="{F776AE96-3C92-419A-B320-6771B2F3961F}"/>
          </ac:spMkLst>
        </pc:spChg>
        <pc:spChg chg="mod">
          <ac:chgData name="Kelly z" userId="9c4022f9b92ad42c" providerId="LiveId" clId="{D124F4E2-E853-4917-9362-9C640FF522BD}" dt="2021-04-30T02:09:56.533" v="859" actId="255"/>
          <ac:spMkLst>
            <pc:docMk/>
            <pc:sldMk cId="4016654452" sldId="274"/>
            <ac:spMk id="49" creationId="{DD8923B6-4E7C-477A-B2D6-43846CB20A7A}"/>
          </ac:spMkLst>
        </pc:spChg>
        <pc:grpChg chg="del">
          <ac:chgData name="Kelly z" userId="9c4022f9b92ad42c" providerId="LiveId" clId="{D124F4E2-E853-4917-9362-9C640FF522BD}" dt="2021-04-30T02:00:27.232" v="570" actId="478"/>
          <ac:grpSpMkLst>
            <pc:docMk/>
            <pc:sldMk cId="4016654452" sldId="274"/>
            <ac:grpSpMk id="9" creationId="{B5991EB3-4345-4C4C-AABA-B0B8A9EA8ACE}"/>
          </ac:grpSpMkLst>
        </pc:grpChg>
        <pc:grpChg chg="add mod">
          <ac:chgData name="Kelly z" userId="9c4022f9b92ad42c" providerId="LiveId" clId="{D124F4E2-E853-4917-9362-9C640FF522BD}" dt="2021-04-30T02:00:22.268" v="569"/>
          <ac:grpSpMkLst>
            <pc:docMk/>
            <pc:sldMk cId="4016654452" sldId="274"/>
            <ac:grpSpMk id="14" creationId="{D77426B8-A01E-4F25-9A27-FEBFD3558073}"/>
          </ac:grpSpMkLst>
        </pc:grpChg>
      </pc:sldChg>
      <pc:sldChg chg="addSp delSp modSp add mod">
        <pc:chgData name="Kelly z" userId="9c4022f9b92ad42c" providerId="LiveId" clId="{D124F4E2-E853-4917-9362-9C640FF522BD}" dt="2021-04-30T02:11:08.249" v="922" actId="1076"/>
        <pc:sldMkLst>
          <pc:docMk/>
          <pc:sldMk cId="982783073" sldId="275"/>
        </pc:sldMkLst>
        <pc:spChg chg="mod">
          <ac:chgData name="Kelly z" userId="9c4022f9b92ad42c" providerId="LiveId" clId="{D124F4E2-E853-4917-9362-9C640FF522BD}" dt="2021-04-30T02:10:42.234" v="915" actId="14100"/>
          <ac:spMkLst>
            <pc:docMk/>
            <pc:sldMk cId="982783073" sldId="275"/>
            <ac:spMk id="49" creationId="{DD8923B6-4E7C-477A-B2D6-43846CB20A7A}"/>
          </ac:spMkLst>
        </pc:spChg>
        <pc:picChg chg="add del mod">
          <ac:chgData name="Kelly z" userId="9c4022f9b92ad42c" providerId="LiveId" clId="{D124F4E2-E853-4917-9362-9C640FF522BD}" dt="2021-04-30T02:10:57.978" v="918" actId="478"/>
          <ac:picMkLst>
            <pc:docMk/>
            <pc:sldMk cId="982783073" sldId="275"/>
            <ac:picMk id="2050" creationId="{E632FAEC-D658-4F13-8948-8C0C27E668CD}"/>
          </ac:picMkLst>
        </pc:picChg>
        <pc:picChg chg="add mod">
          <ac:chgData name="Kelly z" userId="9c4022f9b92ad42c" providerId="LiveId" clId="{D124F4E2-E853-4917-9362-9C640FF522BD}" dt="2021-04-30T02:11:08.249" v="922" actId="1076"/>
          <ac:picMkLst>
            <pc:docMk/>
            <pc:sldMk cId="982783073" sldId="275"/>
            <ac:picMk id="2052" creationId="{1AAC8758-3D0F-498B-80C2-889E58161EFB}"/>
          </ac:picMkLst>
        </pc:picChg>
      </pc:sldChg>
      <pc:sldChg chg="addSp delSp modSp add mod">
        <pc:chgData name="Kelly z" userId="9c4022f9b92ad42c" providerId="LiveId" clId="{D124F4E2-E853-4917-9362-9C640FF522BD}" dt="2021-04-30T02:16:00.495" v="1236" actId="20577"/>
        <pc:sldMkLst>
          <pc:docMk/>
          <pc:sldMk cId="3140238748" sldId="276"/>
        </pc:sldMkLst>
        <pc:spChg chg="mod">
          <ac:chgData name="Kelly z" userId="9c4022f9b92ad42c" providerId="LiveId" clId="{D124F4E2-E853-4917-9362-9C640FF522BD}" dt="2021-04-30T02:11:44.277" v="924"/>
          <ac:spMkLst>
            <pc:docMk/>
            <pc:sldMk cId="3140238748" sldId="276"/>
            <ac:spMk id="10" creationId="{827323E4-90D9-48DF-9868-C5EEA660BB97}"/>
          </ac:spMkLst>
        </pc:spChg>
        <pc:spChg chg="mod">
          <ac:chgData name="Kelly z" userId="9c4022f9b92ad42c" providerId="LiveId" clId="{D124F4E2-E853-4917-9362-9C640FF522BD}" dt="2021-04-30T02:11:44.277" v="924"/>
          <ac:spMkLst>
            <pc:docMk/>
            <pc:sldMk cId="3140238748" sldId="276"/>
            <ac:spMk id="11" creationId="{CB8CCF4A-E47B-4AA4-BC2A-C7D76B85989E}"/>
          </ac:spMkLst>
        </pc:spChg>
        <pc:spChg chg="mod">
          <ac:chgData name="Kelly z" userId="9c4022f9b92ad42c" providerId="LiveId" clId="{D124F4E2-E853-4917-9362-9C640FF522BD}" dt="2021-04-30T02:11:44.277" v="924"/>
          <ac:spMkLst>
            <pc:docMk/>
            <pc:sldMk cId="3140238748" sldId="276"/>
            <ac:spMk id="12" creationId="{91F9778B-77B0-4DF0-B2CA-3E3E44142570}"/>
          </ac:spMkLst>
        </pc:spChg>
        <pc:spChg chg="mod">
          <ac:chgData name="Kelly z" userId="9c4022f9b92ad42c" providerId="LiveId" clId="{D124F4E2-E853-4917-9362-9C640FF522BD}" dt="2021-04-30T02:11:44.277" v="924"/>
          <ac:spMkLst>
            <pc:docMk/>
            <pc:sldMk cId="3140238748" sldId="276"/>
            <ac:spMk id="13" creationId="{58323AFD-8879-4298-A3FE-58185CA3E73D}"/>
          </ac:spMkLst>
        </pc:spChg>
        <pc:spChg chg="mod">
          <ac:chgData name="Kelly z" userId="9c4022f9b92ad42c" providerId="LiveId" clId="{D124F4E2-E853-4917-9362-9C640FF522BD}" dt="2021-04-30T02:16:00.495" v="1236" actId="20577"/>
          <ac:spMkLst>
            <pc:docMk/>
            <pc:sldMk cId="3140238748" sldId="276"/>
            <ac:spMk id="49" creationId="{DD8923B6-4E7C-477A-B2D6-43846CB20A7A}"/>
          </ac:spMkLst>
        </pc:spChg>
        <pc:grpChg chg="add mod">
          <ac:chgData name="Kelly z" userId="9c4022f9b92ad42c" providerId="LiveId" clId="{D124F4E2-E853-4917-9362-9C640FF522BD}" dt="2021-04-30T02:11:44.277" v="924"/>
          <ac:grpSpMkLst>
            <pc:docMk/>
            <pc:sldMk cId="3140238748" sldId="276"/>
            <ac:grpSpMk id="9" creationId="{478ADCBD-335E-4264-8FF8-F94D3D70197D}"/>
          </ac:grpSpMkLst>
        </pc:grpChg>
        <pc:grpChg chg="del">
          <ac:chgData name="Kelly z" userId="9c4022f9b92ad42c" providerId="LiveId" clId="{D124F4E2-E853-4917-9362-9C640FF522BD}" dt="2021-04-30T02:11:47.507" v="925" actId="478"/>
          <ac:grpSpMkLst>
            <pc:docMk/>
            <pc:sldMk cId="3140238748" sldId="276"/>
            <ac:grpSpMk id="14" creationId="{D77426B8-A01E-4F25-9A27-FEBFD3558073}"/>
          </ac:grpSpMkLst>
        </pc:grpChg>
      </pc:sldChg>
      <pc:sldChg chg="modSp add mod">
        <pc:chgData name="Kelly z" userId="9c4022f9b92ad42c" providerId="LiveId" clId="{D124F4E2-E853-4917-9362-9C640FF522BD}" dt="2021-04-30T02:18:25.249" v="1528" actId="20577"/>
        <pc:sldMkLst>
          <pc:docMk/>
          <pc:sldMk cId="3026664807" sldId="277"/>
        </pc:sldMkLst>
        <pc:spChg chg="mod">
          <ac:chgData name="Kelly z" userId="9c4022f9b92ad42c" providerId="LiveId" clId="{D124F4E2-E853-4917-9362-9C640FF522BD}" dt="2021-04-30T02:16:45" v="1269" actId="20577"/>
          <ac:spMkLst>
            <pc:docMk/>
            <pc:sldMk cId="3026664807" sldId="277"/>
            <ac:spMk id="5" creationId="{AFCD38D0-B5A9-4A0E-BE39-75C41D195B1E}"/>
          </ac:spMkLst>
        </pc:spChg>
        <pc:spChg chg="mod">
          <ac:chgData name="Kelly z" userId="9c4022f9b92ad42c" providerId="LiveId" clId="{D124F4E2-E853-4917-9362-9C640FF522BD}" dt="2021-04-30T02:17:05.401" v="1357" actId="20577"/>
          <ac:spMkLst>
            <pc:docMk/>
            <pc:sldMk cId="3026664807" sldId="277"/>
            <ac:spMk id="42" creationId="{5ACDC559-CB23-4C5D-89F9-9525C384D3E5}"/>
          </ac:spMkLst>
        </pc:spChg>
        <pc:spChg chg="mod">
          <ac:chgData name="Kelly z" userId="9c4022f9b92ad42c" providerId="LiveId" clId="{D124F4E2-E853-4917-9362-9C640FF522BD}" dt="2021-04-30T02:18:01.665" v="1471" actId="20577"/>
          <ac:spMkLst>
            <pc:docMk/>
            <pc:sldMk cId="3026664807" sldId="277"/>
            <ac:spMk id="43" creationId="{0DB4F25F-D6DE-4B88-B802-F51FC2C31AC5}"/>
          </ac:spMkLst>
        </pc:spChg>
        <pc:spChg chg="mod">
          <ac:chgData name="Kelly z" userId="9c4022f9b92ad42c" providerId="LiveId" clId="{D124F4E2-E853-4917-9362-9C640FF522BD}" dt="2021-04-30T02:17:47.937" v="1461" actId="14100"/>
          <ac:spMkLst>
            <pc:docMk/>
            <pc:sldMk cId="3026664807" sldId="277"/>
            <ac:spMk id="44" creationId="{94246575-CEA2-43FA-A0ED-96E4C27F4769}"/>
          </ac:spMkLst>
        </pc:spChg>
        <pc:spChg chg="mod">
          <ac:chgData name="Kelly z" userId="9c4022f9b92ad42c" providerId="LiveId" clId="{D124F4E2-E853-4917-9362-9C640FF522BD}" dt="2021-04-30T02:18:25.249" v="1528" actId="20577"/>
          <ac:spMkLst>
            <pc:docMk/>
            <pc:sldMk cId="3026664807" sldId="277"/>
            <ac:spMk id="45" creationId="{F92763CB-80B5-4E1A-8B88-0F195550301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AE8A8-2A45-4110-912B-BCFA781EE35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96309-AA57-4CAB-859E-E38DD2BC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1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3233E-CB52-45F2-91FD-F8C8D6756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BCD24-9382-468E-93A2-89813A8A3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384EB-3343-45EE-A5FC-F85C0E8F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10D-9441-4980-9096-A6CBA53FD13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E0CD5-B5EB-4D6B-8C6A-8FED91CC3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990CF-F65A-44A9-B59A-17C81227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0F3F-76EF-420D-8317-BB21376A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3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F267-EE12-4948-8B53-AB0211CC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1A2A4-C3B7-44C9-9F0E-E53EECA3D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234EF-846B-4900-AAEA-794E48EA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10D-9441-4980-9096-A6CBA53FD13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5CE71-FA1F-4D76-9B57-B6C4001E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CF5BE-8971-4FC1-AA78-9D7C0985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0F3F-76EF-420D-8317-BB21376A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8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C47067-269C-4DAE-8423-9DBDF73EA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B2FED-7D29-402F-81F7-5F9E2AD40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E9088-015F-42E8-B3E2-0F606F78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10D-9441-4980-9096-A6CBA53FD13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E6533-FD20-4862-84C2-1FC7D3C3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52BBB-29B6-43EF-BEAC-87E6EC7F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0F3F-76EF-420D-8317-BB21376A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256F-AB42-4680-8D35-A2551BE0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5BE16-46A5-4D8A-9125-71C84ADA0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71688-9446-4F65-B4A4-3DB1AC1E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10D-9441-4980-9096-A6CBA53FD13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C7A8E-4BA3-484A-B5C0-1D25D7364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A32D2-F9A7-4440-B401-93840CA5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0F3F-76EF-420D-8317-BB21376A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1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1255-752D-492B-BA70-613A2C11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3AAA6-9C41-4C27-8F08-3E82E072F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846ED-5DC1-4F8E-858E-EB3BAFEB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10D-9441-4980-9096-A6CBA53FD13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1C9F9-FF0E-440F-BDD0-77AF6D27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06C11-D821-4F14-8A6A-3B4E1D77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0F3F-76EF-420D-8317-BB21376A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4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D707-DC24-4EC9-AD6E-F72FBB76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5B9E3-4AB1-42F1-A9AF-18225EEDC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D34F4-A94F-4282-B653-689F08157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C6B06-8635-451C-AA6C-23827DF4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10D-9441-4980-9096-A6CBA53FD13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6DA36-6363-498B-A400-C68A29DA8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5D810-8E0F-45AF-A771-86FECFF1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0F3F-76EF-420D-8317-BB21376A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2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BEB7-4AFA-4A1E-A50B-1D0BD163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27146-5CD0-4D28-94CE-53C03F1BF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1A4B1-5173-428F-B569-1E7C18195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672A6-5C6E-4FC0-A381-D3D321A4A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4F19F-C7BC-4C1D-9037-266F704CD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ABA8E-EF81-450A-8D11-2CD19931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10D-9441-4980-9096-A6CBA53FD13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FE88F-E0CB-43A1-8FBC-AF8BD38B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B01061-557F-4DBD-95E4-E53AB934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0F3F-76EF-420D-8317-BB21376A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8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7E9B4-366F-4EAE-AA2D-4BE6D08E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B059ED-A1FF-45E1-AAC1-AA6D9585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10D-9441-4980-9096-A6CBA53FD13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80CFB-7655-48D5-8466-B85E0E4A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B3FBF-C6FD-4150-BA4E-961B16C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0F3F-76EF-420D-8317-BB21376A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9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2328A-3A63-48AC-82A8-1D4B756C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10D-9441-4980-9096-A6CBA53FD13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EED40-A174-418A-8274-1F84B65B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0BE4D-D649-4CE1-9B36-3712DAB5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0F3F-76EF-420D-8317-BB21376A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5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6BD1-FBD2-402F-95A4-BEFAC17A8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7A3B1-23E6-42BF-B0AD-15BDF65CA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435A6-6C2A-4F30-8172-4771F7505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8A127-4460-43A1-8FB3-7E7789C3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10D-9441-4980-9096-A6CBA53FD13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174FE-8372-445F-95BF-E78BF1B8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5B82C-540E-4F3E-89C6-3E9B231C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0F3F-76EF-420D-8317-BB21376A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1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185C-1E20-425B-844A-FF98D930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F5A2F-E93C-4D4A-899E-3EA2F4453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6F4A4-A1A5-48D9-A4BC-FC14B87B8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5E5AD-E9D9-4432-8085-FF59A1EB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10D-9441-4980-9096-A6CBA53FD13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4587C-9F80-44A1-B438-77C45918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2EDAA-7208-4D83-AF6E-A2586767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0F3F-76EF-420D-8317-BB21376A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33000">
              <a:schemeClr val="tx1">
                <a:lumMod val="95000"/>
                <a:lumOff val="5000"/>
              </a:schemeClr>
            </a:gs>
            <a:gs pos="67000">
              <a:schemeClr val="tx1">
                <a:lumMod val="95000"/>
                <a:lumOff val="5000"/>
              </a:schemeClr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A2848C-CA89-4C6F-9B13-B6BAAE3C4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F9E27-136C-4A07-94E0-C26669DC5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E1094-8B43-4F86-AC11-06CE5BAEA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E410D-9441-4980-9096-A6CBA53FD13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FB59A-85D6-4EA4-9ADF-F98F37A1A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238A3-3ACB-4D9B-A1BB-F1FE4290F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60F3F-76EF-420D-8317-BB21376A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2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lay 4">
            <a:extLst>
              <a:ext uri="{FF2B5EF4-FFF2-40B4-BE49-F238E27FC236}">
                <a16:creationId xmlns:a16="http://schemas.microsoft.com/office/drawing/2014/main" id="{480B61EF-4720-4B21-A820-F5BB18ED06C6}"/>
              </a:ext>
            </a:extLst>
          </p:cNvPr>
          <p:cNvSpPr/>
          <p:nvPr/>
        </p:nvSpPr>
        <p:spPr>
          <a:xfrm rot="10800000" flipH="1">
            <a:off x="0" y="-1"/>
            <a:ext cx="6871063" cy="6871063"/>
          </a:xfrm>
          <a:prstGeom prst="flowChartDela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3855FE1-844C-4AED-8529-CD89BD0642D5}"/>
              </a:ext>
            </a:extLst>
          </p:cNvPr>
          <p:cNvGrpSpPr/>
          <p:nvPr/>
        </p:nvGrpSpPr>
        <p:grpSpPr>
          <a:xfrm>
            <a:off x="-1" y="2141060"/>
            <a:ext cx="12192000" cy="2575881"/>
            <a:chOff x="0" y="268073"/>
            <a:chExt cx="12192000" cy="257588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05BAB3-9A52-433F-A9A5-0338DC3AA5B8}"/>
                </a:ext>
              </a:extLst>
            </p:cNvPr>
            <p:cNvSpPr/>
            <p:nvPr/>
          </p:nvSpPr>
          <p:spPr>
            <a:xfrm>
              <a:off x="0" y="268073"/>
              <a:ext cx="12192000" cy="2575881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95000"/>
                  </a:schemeClr>
                </a:gs>
                <a:gs pos="80000">
                  <a:schemeClr val="bg1">
                    <a:lumMod val="95000"/>
                    <a:alpha val="50000"/>
                  </a:schemeClr>
                </a:gs>
                <a:gs pos="6000">
                  <a:schemeClr val="bg1"/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23E9DF-4DB5-4D87-837D-E18B3C3F8362}"/>
                </a:ext>
              </a:extLst>
            </p:cNvPr>
            <p:cNvSpPr txBox="1"/>
            <p:nvPr/>
          </p:nvSpPr>
          <p:spPr>
            <a:xfrm>
              <a:off x="209003" y="289409"/>
              <a:ext cx="8064138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latin typeface="Cambria" panose="02040503050406030204" pitchFamily="18" charset="0"/>
                  <a:ea typeface="Cambria" panose="02040503050406030204" pitchFamily="18" charset="0"/>
                </a:rPr>
                <a:t>AXIS </a:t>
              </a:r>
            </a:p>
            <a:p>
              <a:r>
                <a:rPr lang="en-US" sz="8000" dirty="0">
                  <a:latin typeface="Cambria" panose="02040503050406030204" pitchFamily="18" charset="0"/>
                  <a:ea typeface="Cambria" panose="02040503050406030204" pitchFamily="18" charset="0"/>
                </a:rPr>
                <a:t>INSURANCE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26B09BD-054F-4212-B099-8FDF842F7BD3}"/>
              </a:ext>
            </a:extLst>
          </p:cNvPr>
          <p:cNvSpPr txBox="1"/>
          <p:nvPr/>
        </p:nvSpPr>
        <p:spPr>
          <a:xfrm>
            <a:off x="6524897" y="442499"/>
            <a:ext cx="5381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An exploration of customer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C336B9-AF0D-47B6-9887-EFF7EFC22A11}"/>
              </a:ext>
            </a:extLst>
          </p:cNvPr>
          <p:cNvSpPr txBox="1"/>
          <p:nvPr/>
        </p:nvSpPr>
        <p:spPr>
          <a:xfrm>
            <a:off x="6555378" y="5172502"/>
            <a:ext cx="5320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Key insights &amp;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business decisions</a:t>
            </a:r>
          </a:p>
        </p:txBody>
      </p:sp>
    </p:spTree>
    <p:extLst>
      <p:ext uri="{BB962C8B-B14F-4D97-AF65-F5344CB8AC3E}">
        <p14:creationId xmlns:p14="http://schemas.microsoft.com/office/powerpoint/2010/main" val="298508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owchart: Delay 41">
            <a:extLst>
              <a:ext uri="{FF2B5EF4-FFF2-40B4-BE49-F238E27FC236}">
                <a16:creationId xmlns:a16="http://schemas.microsoft.com/office/drawing/2014/main" id="{A5FF5C87-3F8A-42BE-8EFD-671F50481809}"/>
              </a:ext>
            </a:extLst>
          </p:cNvPr>
          <p:cNvSpPr/>
          <p:nvPr/>
        </p:nvSpPr>
        <p:spPr>
          <a:xfrm rot="10800000" flipH="1">
            <a:off x="1" y="-3"/>
            <a:ext cx="1201782" cy="6871063"/>
          </a:xfrm>
          <a:prstGeom prst="flowChartDela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8923B6-4E7C-477A-B2D6-43846CB20A7A}"/>
              </a:ext>
            </a:extLst>
          </p:cNvPr>
          <p:cNvSpPr txBox="1"/>
          <p:nvPr/>
        </p:nvSpPr>
        <p:spPr>
          <a:xfrm>
            <a:off x="1328908" y="1056593"/>
            <a:ext cx="1061404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FF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Let µ</a:t>
            </a:r>
            <a:r>
              <a:rPr lang="en-US" sz="3600" baseline="-25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equal the mean BMI of a female customer</a:t>
            </a:r>
          </a:p>
          <a:p>
            <a:r>
              <a:rPr lang="en-US" sz="3600" dirty="0">
                <a:solidFill>
                  <a:srgbClr val="99FF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Let µ</a:t>
            </a:r>
            <a:r>
              <a:rPr lang="en-US" sz="3600" baseline="-25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equal the mean BMI of a male customer</a:t>
            </a:r>
          </a:p>
          <a:p>
            <a:r>
              <a:rPr lang="en-US" sz="3600" dirty="0">
                <a:solidFill>
                  <a:srgbClr val="99FF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Let the significance level be </a:t>
            </a:r>
            <a:r>
              <a:rPr lang="el-GR" sz="3600" b="0" i="0" dirty="0">
                <a:solidFill>
                  <a:schemeClr val="bg1"/>
                </a:solidFill>
                <a:effectLst/>
                <a:latin typeface="Helvetica Neue"/>
              </a:rPr>
              <a:t>α 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0.05</a:t>
            </a:r>
          </a:p>
          <a:p>
            <a:endParaRPr lang="en-US" sz="3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600" dirty="0">
                <a:solidFill>
                  <a:srgbClr val="99FF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Null Hypothesis: 		</a:t>
            </a:r>
            <a:r>
              <a:rPr lang="en-US" sz="3600" dirty="0">
                <a:solidFill>
                  <a:srgbClr val="FFCC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en-US" sz="3600" dirty="0">
                <a:solidFill>
                  <a:srgbClr val="99FF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3600" dirty="0">
                <a:solidFill>
                  <a:srgbClr val="FFCC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Alternative Hypothesis:</a:t>
            </a:r>
          </a:p>
          <a:p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H</a:t>
            </a:r>
            <a:r>
              <a:rPr lang="en-US" sz="3600" baseline="-25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 µ</a:t>
            </a:r>
            <a:r>
              <a:rPr lang="en-US" sz="3600" baseline="-25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µ</a:t>
            </a:r>
            <a:r>
              <a:rPr lang="en-US" sz="3600" baseline="-25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H</a:t>
            </a:r>
            <a:r>
              <a:rPr lang="en-US" sz="3600" baseline="-25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µ</a:t>
            </a:r>
            <a:r>
              <a:rPr lang="en-US" sz="3600" baseline="-25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Helvetica Neue"/>
              </a:rPr>
              <a:t>≠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µ</a:t>
            </a:r>
            <a:r>
              <a:rPr lang="en-US" sz="3600" baseline="-25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  <a:p>
            <a:endParaRPr lang="en-US" sz="3600" baseline="-25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600" dirty="0">
                <a:solidFill>
                  <a:srgbClr val="99FF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Using a two independent sample t-test for equality of means, we find a p-value of 0.0899.  Therefore, we fail to reject the null hypothesis.</a:t>
            </a:r>
            <a:endParaRPr lang="en-US" sz="3600" baseline="-25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991EB3-4345-4C4C-AABA-B0B8A9EA8ACE}"/>
              </a:ext>
            </a:extLst>
          </p:cNvPr>
          <p:cNvGrpSpPr/>
          <p:nvPr/>
        </p:nvGrpSpPr>
        <p:grpSpPr>
          <a:xfrm>
            <a:off x="156754" y="194361"/>
            <a:ext cx="10589621" cy="707886"/>
            <a:chOff x="409303" y="762827"/>
            <a:chExt cx="10589621" cy="707886"/>
          </a:xfrm>
        </p:grpSpPr>
        <p:sp>
          <p:nvSpPr>
            <p:cNvPr id="10" name="Flowchart: Delay 9">
              <a:extLst>
                <a:ext uri="{FF2B5EF4-FFF2-40B4-BE49-F238E27FC236}">
                  <a16:creationId xmlns:a16="http://schemas.microsoft.com/office/drawing/2014/main" id="{ED98A6B6-2865-4A85-B612-A4E6C8B980F5}"/>
                </a:ext>
              </a:extLst>
            </p:cNvPr>
            <p:cNvSpPr/>
            <p:nvPr/>
          </p:nvSpPr>
          <p:spPr>
            <a:xfrm flipH="1">
              <a:off x="409303" y="793351"/>
              <a:ext cx="661851" cy="658368"/>
            </a:xfrm>
            <a:prstGeom prst="flowChartDelay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14C627A-DD03-465B-A6FB-AAA54BF44460}"/>
                </a:ext>
              </a:extLst>
            </p:cNvPr>
            <p:cNvSpPr/>
            <p:nvPr/>
          </p:nvSpPr>
          <p:spPr>
            <a:xfrm>
              <a:off x="1053735" y="793351"/>
              <a:ext cx="9945189" cy="658368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95000"/>
                  </a:schemeClr>
                </a:gs>
                <a:gs pos="80000">
                  <a:schemeClr val="bg1">
                    <a:lumMod val="95000"/>
                    <a:alpha val="50000"/>
                  </a:schemeClr>
                </a:gs>
                <a:gs pos="6000">
                  <a:schemeClr val="bg1"/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77F103-0299-4789-9B14-E49F794A0327}"/>
                </a:ext>
              </a:extLst>
            </p:cNvPr>
            <p:cNvSpPr txBox="1"/>
            <p:nvPr/>
          </p:nvSpPr>
          <p:spPr>
            <a:xfrm>
              <a:off x="524003" y="762827"/>
              <a:ext cx="4940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Lucida Console" panose="020B0609040504020204" pitchFamily="49" charset="0"/>
                </a:rPr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DB9273-F3F3-4311-BD04-F8825740C030}"/>
                </a:ext>
              </a:extLst>
            </p:cNvPr>
            <p:cNvSpPr txBox="1"/>
            <p:nvPr/>
          </p:nvSpPr>
          <p:spPr>
            <a:xfrm>
              <a:off x="1106840" y="841204"/>
              <a:ext cx="44520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BMI of females vs. males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796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owchart: Delay 41">
            <a:extLst>
              <a:ext uri="{FF2B5EF4-FFF2-40B4-BE49-F238E27FC236}">
                <a16:creationId xmlns:a16="http://schemas.microsoft.com/office/drawing/2014/main" id="{A5FF5C87-3F8A-42BE-8EFD-671F50481809}"/>
              </a:ext>
            </a:extLst>
          </p:cNvPr>
          <p:cNvSpPr/>
          <p:nvPr/>
        </p:nvSpPr>
        <p:spPr>
          <a:xfrm rot="10800000" flipH="1">
            <a:off x="1" y="-3"/>
            <a:ext cx="1201782" cy="6871063"/>
          </a:xfrm>
          <a:prstGeom prst="flowChartDela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25615-0EE1-4D3E-9561-628BBD1FD5C5}"/>
              </a:ext>
            </a:extLst>
          </p:cNvPr>
          <p:cNvGrpSpPr/>
          <p:nvPr/>
        </p:nvGrpSpPr>
        <p:grpSpPr>
          <a:xfrm>
            <a:off x="156754" y="194361"/>
            <a:ext cx="10589621" cy="707886"/>
            <a:chOff x="409303" y="762827"/>
            <a:chExt cx="10589621" cy="707886"/>
          </a:xfrm>
        </p:grpSpPr>
        <p:sp>
          <p:nvSpPr>
            <p:cNvPr id="11" name="Flowchart: Delay 10">
              <a:extLst>
                <a:ext uri="{FF2B5EF4-FFF2-40B4-BE49-F238E27FC236}">
                  <a16:creationId xmlns:a16="http://schemas.microsoft.com/office/drawing/2014/main" id="{3FA40550-C08B-4466-BAD1-3F1CB0A72CF9}"/>
                </a:ext>
              </a:extLst>
            </p:cNvPr>
            <p:cNvSpPr/>
            <p:nvPr/>
          </p:nvSpPr>
          <p:spPr>
            <a:xfrm flipH="1">
              <a:off x="409303" y="793351"/>
              <a:ext cx="661851" cy="658368"/>
            </a:xfrm>
            <a:prstGeom prst="flowChartDelay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AEAC3F-5844-4142-839C-C89C01F67216}"/>
                </a:ext>
              </a:extLst>
            </p:cNvPr>
            <p:cNvSpPr/>
            <p:nvPr/>
          </p:nvSpPr>
          <p:spPr>
            <a:xfrm>
              <a:off x="1053735" y="793351"/>
              <a:ext cx="9945189" cy="658368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95000"/>
                  </a:schemeClr>
                </a:gs>
                <a:gs pos="80000">
                  <a:schemeClr val="bg1">
                    <a:lumMod val="95000"/>
                    <a:alpha val="50000"/>
                  </a:schemeClr>
                </a:gs>
                <a:gs pos="6000">
                  <a:schemeClr val="bg1"/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293EDE-048A-4C75-AF6E-E031FFD22755}"/>
                </a:ext>
              </a:extLst>
            </p:cNvPr>
            <p:cNvSpPr txBox="1"/>
            <p:nvPr/>
          </p:nvSpPr>
          <p:spPr>
            <a:xfrm>
              <a:off x="524003" y="762827"/>
              <a:ext cx="4940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Lucida Console" panose="020B0609040504020204" pitchFamily="49" charset="0"/>
                </a:rPr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073B36-BBD9-4B48-8158-D7AEB47F6086}"/>
                </a:ext>
              </a:extLst>
            </p:cNvPr>
            <p:cNvSpPr txBox="1"/>
            <p:nvPr/>
          </p:nvSpPr>
          <p:spPr>
            <a:xfrm>
              <a:off x="1106840" y="841204"/>
              <a:ext cx="44520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BMI of females vs. males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D8923B6-4E7C-477A-B2D6-43846CB20A7A}"/>
              </a:ext>
            </a:extLst>
          </p:cNvPr>
          <p:cNvSpPr txBox="1"/>
          <p:nvPr/>
        </p:nvSpPr>
        <p:spPr>
          <a:xfrm>
            <a:off x="1387562" y="1108141"/>
            <a:ext cx="48590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9FF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Hypothesis testing confirm that the mean BMIs of male customers are statistically equal to the mean BMIs of female customers.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AA9C1BB-D06E-4B96-AD12-F030DDED8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814" y="1110784"/>
            <a:ext cx="5512876" cy="558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47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owchart: Delay 41">
            <a:extLst>
              <a:ext uri="{FF2B5EF4-FFF2-40B4-BE49-F238E27FC236}">
                <a16:creationId xmlns:a16="http://schemas.microsoft.com/office/drawing/2014/main" id="{A5FF5C87-3F8A-42BE-8EFD-671F50481809}"/>
              </a:ext>
            </a:extLst>
          </p:cNvPr>
          <p:cNvSpPr/>
          <p:nvPr/>
        </p:nvSpPr>
        <p:spPr>
          <a:xfrm rot="10800000" flipH="1">
            <a:off x="1" y="-3"/>
            <a:ext cx="1201782" cy="6871063"/>
          </a:xfrm>
          <a:prstGeom prst="flowChartDela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B54423-6A71-4138-82A9-C68350DE11B5}"/>
              </a:ext>
            </a:extLst>
          </p:cNvPr>
          <p:cNvGrpSpPr/>
          <p:nvPr/>
        </p:nvGrpSpPr>
        <p:grpSpPr>
          <a:xfrm>
            <a:off x="155912" y="189748"/>
            <a:ext cx="10589621" cy="707886"/>
            <a:chOff x="409303" y="762827"/>
            <a:chExt cx="10589621" cy="707886"/>
          </a:xfrm>
        </p:grpSpPr>
        <p:sp>
          <p:nvSpPr>
            <p:cNvPr id="16" name="Flowchart: Delay 15">
              <a:extLst>
                <a:ext uri="{FF2B5EF4-FFF2-40B4-BE49-F238E27FC236}">
                  <a16:creationId xmlns:a16="http://schemas.microsoft.com/office/drawing/2014/main" id="{73BA8245-FB64-41FA-856D-54FDACC6CFD5}"/>
                </a:ext>
              </a:extLst>
            </p:cNvPr>
            <p:cNvSpPr/>
            <p:nvPr/>
          </p:nvSpPr>
          <p:spPr>
            <a:xfrm flipH="1">
              <a:off x="409303" y="792481"/>
              <a:ext cx="661851" cy="661851"/>
            </a:xfrm>
            <a:prstGeom prst="flowChartDelay">
              <a:avLst/>
            </a:prstGeom>
            <a:solidFill>
              <a:srgbClr val="97D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5E27ED-767B-4A9E-A884-60CFD5F58469}"/>
                </a:ext>
              </a:extLst>
            </p:cNvPr>
            <p:cNvSpPr/>
            <p:nvPr/>
          </p:nvSpPr>
          <p:spPr>
            <a:xfrm>
              <a:off x="1053735" y="794222"/>
              <a:ext cx="9945189" cy="658368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95000"/>
                  </a:schemeClr>
                </a:gs>
                <a:gs pos="80000">
                  <a:schemeClr val="bg1">
                    <a:lumMod val="95000"/>
                    <a:alpha val="50000"/>
                  </a:schemeClr>
                </a:gs>
                <a:gs pos="6000">
                  <a:schemeClr val="bg1"/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CFD34A-C5DB-4338-BBCA-3CF9943031BF}"/>
                </a:ext>
              </a:extLst>
            </p:cNvPr>
            <p:cNvSpPr txBox="1"/>
            <p:nvPr/>
          </p:nvSpPr>
          <p:spPr>
            <a:xfrm>
              <a:off x="524003" y="762827"/>
              <a:ext cx="4940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Lucida Console" panose="020B0609040504020204" pitchFamily="49" charset="0"/>
                </a:rPr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DE4DB3-FC24-4E9C-A1E8-9E116D5949C9}"/>
                </a:ext>
              </a:extLst>
            </p:cNvPr>
            <p:cNvSpPr txBox="1"/>
            <p:nvPr/>
          </p:nvSpPr>
          <p:spPr>
            <a:xfrm>
              <a:off x="1106840" y="841204"/>
              <a:ext cx="58614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Proportion of smokers by region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80F8C14-FAE7-4E40-B0A3-BEF1904AC2D3}"/>
              </a:ext>
            </a:extLst>
          </p:cNvPr>
          <p:cNvSpPr/>
          <p:nvPr/>
        </p:nvSpPr>
        <p:spPr>
          <a:xfrm>
            <a:off x="1696598" y="2017875"/>
            <a:ext cx="10212636" cy="457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8AF6CA2-0EA4-4B92-84D4-9E71A6502C4C}"/>
              </a:ext>
            </a:extLst>
          </p:cNvPr>
          <p:cNvSpPr/>
          <p:nvPr/>
        </p:nvSpPr>
        <p:spPr>
          <a:xfrm>
            <a:off x="1680345" y="2025455"/>
            <a:ext cx="2606246" cy="3640695"/>
          </a:xfrm>
          <a:prstGeom prst="rect">
            <a:avLst/>
          </a:prstGeom>
          <a:solidFill>
            <a:srgbClr val="1A61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4188CA-DA58-4E84-8620-DC4B2CA4B3B8}"/>
              </a:ext>
            </a:extLst>
          </p:cNvPr>
          <p:cNvSpPr/>
          <p:nvPr/>
        </p:nvSpPr>
        <p:spPr>
          <a:xfrm>
            <a:off x="4263530" y="1103475"/>
            <a:ext cx="7645704" cy="5486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661FA53-CF32-4086-BA09-1D710694941F}"/>
              </a:ext>
            </a:extLst>
          </p:cNvPr>
          <p:cNvSpPr/>
          <p:nvPr/>
        </p:nvSpPr>
        <p:spPr>
          <a:xfrm>
            <a:off x="4286592" y="1101256"/>
            <a:ext cx="5849433" cy="923145"/>
          </a:xfrm>
          <a:prstGeom prst="rect">
            <a:avLst/>
          </a:prstGeom>
          <a:solidFill>
            <a:srgbClr val="1A61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CC227E2-D22D-4C26-ACA5-8C70CCECBE8C}"/>
              </a:ext>
            </a:extLst>
          </p:cNvPr>
          <p:cNvSpPr/>
          <p:nvPr/>
        </p:nvSpPr>
        <p:spPr>
          <a:xfrm>
            <a:off x="10139303" y="1100658"/>
            <a:ext cx="1750397" cy="5480474"/>
          </a:xfrm>
          <a:prstGeom prst="rect">
            <a:avLst/>
          </a:prstGeom>
          <a:solidFill>
            <a:srgbClr val="97D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F41F97-7FC2-4033-86C6-3A288E760465}"/>
              </a:ext>
            </a:extLst>
          </p:cNvPr>
          <p:cNvSpPr/>
          <p:nvPr/>
        </p:nvSpPr>
        <p:spPr>
          <a:xfrm>
            <a:off x="1690042" y="5675475"/>
            <a:ext cx="10219189" cy="923145"/>
          </a:xfrm>
          <a:prstGeom prst="rect">
            <a:avLst/>
          </a:prstGeom>
          <a:solidFill>
            <a:srgbClr val="97D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0E0D99-74A5-4E7E-A820-396E7F2468DA}"/>
              </a:ext>
            </a:extLst>
          </p:cNvPr>
          <p:cNvCxnSpPr>
            <a:cxnSpLocks/>
          </p:cNvCxnSpPr>
          <p:nvPr/>
        </p:nvCxnSpPr>
        <p:spPr>
          <a:xfrm>
            <a:off x="1696598" y="2017875"/>
            <a:ext cx="102126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B0A748-2004-4BA3-9937-7C496F40ABFD}"/>
              </a:ext>
            </a:extLst>
          </p:cNvPr>
          <p:cNvCxnSpPr>
            <a:cxnSpLocks/>
          </p:cNvCxnSpPr>
          <p:nvPr/>
        </p:nvCxnSpPr>
        <p:spPr>
          <a:xfrm>
            <a:off x="1696598" y="6589875"/>
            <a:ext cx="102126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6136195-9AD6-4FAD-A4FB-8BB134A3E3BB}"/>
              </a:ext>
            </a:extLst>
          </p:cNvPr>
          <p:cNvCxnSpPr>
            <a:cxnSpLocks/>
          </p:cNvCxnSpPr>
          <p:nvPr/>
        </p:nvCxnSpPr>
        <p:spPr>
          <a:xfrm>
            <a:off x="1696598" y="2932275"/>
            <a:ext cx="102126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507980-0A36-4F36-AEFA-7592CFF5773B}"/>
              </a:ext>
            </a:extLst>
          </p:cNvPr>
          <p:cNvCxnSpPr>
            <a:cxnSpLocks/>
          </p:cNvCxnSpPr>
          <p:nvPr/>
        </p:nvCxnSpPr>
        <p:spPr>
          <a:xfrm>
            <a:off x="1696598" y="3846675"/>
            <a:ext cx="102126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EEC06B-7F73-4CBD-92BC-8B526441C080}"/>
              </a:ext>
            </a:extLst>
          </p:cNvPr>
          <p:cNvCxnSpPr>
            <a:cxnSpLocks/>
          </p:cNvCxnSpPr>
          <p:nvPr/>
        </p:nvCxnSpPr>
        <p:spPr>
          <a:xfrm>
            <a:off x="1696598" y="4761075"/>
            <a:ext cx="102126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5C7173-37B8-480C-9670-1551D803EE09}"/>
              </a:ext>
            </a:extLst>
          </p:cNvPr>
          <p:cNvCxnSpPr>
            <a:cxnSpLocks/>
          </p:cNvCxnSpPr>
          <p:nvPr/>
        </p:nvCxnSpPr>
        <p:spPr>
          <a:xfrm>
            <a:off x="1696598" y="5675475"/>
            <a:ext cx="102126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BEC643-DF1F-4DB6-88B5-9FE6958F56D1}"/>
              </a:ext>
            </a:extLst>
          </p:cNvPr>
          <p:cNvCxnSpPr>
            <a:cxnSpLocks/>
          </p:cNvCxnSpPr>
          <p:nvPr/>
        </p:nvCxnSpPr>
        <p:spPr>
          <a:xfrm rot="5400000">
            <a:off x="9166034" y="3846674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6A3338-44C2-4471-8929-8E85BCEAAB78}"/>
              </a:ext>
            </a:extLst>
          </p:cNvPr>
          <p:cNvCxnSpPr>
            <a:cxnSpLocks/>
          </p:cNvCxnSpPr>
          <p:nvPr/>
        </p:nvCxnSpPr>
        <p:spPr>
          <a:xfrm rot="5400000">
            <a:off x="4445173" y="3846674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1E4E96-E32D-4094-921E-8F73B48B9B66}"/>
              </a:ext>
            </a:extLst>
          </p:cNvPr>
          <p:cNvCxnSpPr>
            <a:cxnSpLocks/>
          </p:cNvCxnSpPr>
          <p:nvPr/>
        </p:nvCxnSpPr>
        <p:spPr>
          <a:xfrm rot="5400000">
            <a:off x="7376577" y="3846674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8298BD7-45BD-4A04-A591-5D344C749F61}"/>
              </a:ext>
            </a:extLst>
          </p:cNvPr>
          <p:cNvSpPr txBox="1"/>
          <p:nvPr/>
        </p:nvSpPr>
        <p:spPr>
          <a:xfrm>
            <a:off x="1696598" y="2105743"/>
            <a:ext cx="2609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Northeast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45B38E-8916-468D-8C39-F6263B489D5F}"/>
              </a:ext>
            </a:extLst>
          </p:cNvPr>
          <p:cNvSpPr txBox="1"/>
          <p:nvPr/>
        </p:nvSpPr>
        <p:spPr>
          <a:xfrm>
            <a:off x="1696598" y="3025944"/>
            <a:ext cx="2609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Northwest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E6F6C8-0259-4A3B-B763-AB26B6AE6F74}"/>
              </a:ext>
            </a:extLst>
          </p:cNvPr>
          <p:cNvSpPr txBox="1"/>
          <p:nvPr/>
        </p:nvSpPr>
        <p:spPr>
          <a:xfrm>
            <a:off x="1696598" y="3946145"/>
            <a:ext cx="2609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Southeast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475E5F-8E8A-4D3E-8B09-731C5D85775B}"/>
              </a:ext>
            </a:extLst>
          </p:cNvPr>
          <p:cNvSpPr txBox="1"/>
          <p:nvPr/>
        </p:nvSpPr>
        <p:spPr>
          <a:xfrm>
            <a:off x="1696598" y="4866346"/>
            <a:ext cx="2609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Southwest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B3C5D1-F60C-40B4-BEC5-E230DFFE4844}"/>
              </a:ext>
            </a:extLst>
          </p:cNvPr>
          <p:cNvSpPr txBox="1"/>
          <p:nvPr/>
        </p:nvSpPr>
        <p:spPr>
          <a:xfrm>
            <a:off x="1696598" y="5786545"/>
            <a:ext cx="2547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TOTAL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645D4F-2C38-4851-A9C5-E65E33AA5EC5}"/>
              </a:ext>
            </a:extLst>
          </p:cNvPr>
          <p:cNvSpPr txBox="1"/>
          <p:nvPr/>
        </p:nvSpPr>
        <p:spPr>
          <a:xfrm>
            <a:off x="4263528" y="1210520"/>
            <a:ext cx="2944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Smoker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484DD7-4741-4106-B975-F680B39D5730}"/>
              </a:ext>
            </a:extLst>
          </p:cNvPr>
          <p:cNvSpPr txBox="1"/>
          <p:nvPr/>
        </p:nvSpPr>
        <p:spPr>
          <a:xfrm>
            <a:off x="7182082" y="1219270"/>
            <a:ext cx="2931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Non-smoker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F7CD71-D099-4162-85A5-C5B1BF387C50}"/>
              </a:ext>
            </a:extLst>
          </p:cNvPr>
          <p:cNvSpPr txBox="1"/>
          <p:nvPr/>
        </p:nvSpPr>
        <p:spPr>
          <a:xfrm>
            <a:off x="10113487" y="1208166"/>
            <a:ext cx="179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TOTAL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1D9679-7FC3-4B85-A5AB-4F878789E0DD}"/>
              </a:ext>
            </a:extLst>
          </p:cNvPr>
          <p:cNvSpPr txBox="1"/>
          <p:nvPr/>
        </p:nvSpPr>
        <p:spPr>
          <a:xfrm>
            <a:off x="4263527" y="2051631"/>
            <a:ext cx="2905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67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B84237-5A9B-44C6-B9E8-3B944AFAB0B3}"/>
              </a:ext>
            </a:extLst>
          </p:cNvPr>
          <p:cNvSpPr txBox="1"/>
          <p:nvPr/>
        </p:nvSpPr>
        <p:spPr>
          <a:xfrm>
            <a:off x="4263527" y="2968955"/>
            <a:ext cx="2905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58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E0A61E-B512-44C8-B992-0FD7DE2AD3E6}"/>
              </a:ext>
            </a:extLst>
          </p:cNvPr>
          <p:cNvSpPr txBox="1"/>
          <p:nvPr/>
        </p:nvSpPr>
        <p:spPr>
          <a:xfrm>
            <a:off x="4263527" y="3886279"/>
            <a:ext cx="2905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91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ADE7F8E-F75E-4C5E-A5FC-2CA60F20A16E}"/>
              </a:ext>
            </a:extLst>
          </p:cNvPr>
          <p:cNvSpPr txBox="1"/>
          <p:nvPr/>
        </p:nvSpPr>
        <p:spPr>
          <a:xfrm>
            <a:off x="4263527" y="4803603"/>
            <a:ext cx="2905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58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F4DF80-9FF6-4F30-8643-1E46151128F5}"/>
              </a:ext>
            </a:extLst>
          </p:cNvPr>
          <p:cNvSpPr txBox="1"/>
          <p:nvPr/>
        </p:nvSpPr>
        <p:spPr>
          <a:xfrm>
            <a:off x="4263527" y="5720925"/>
            <a:ext cx="2905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274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395352-B8CB-435F-82B0-A0CD62CB55E3}"/>
              </a:ext>
            </a:extLst>
          </p:cNvPr>
          <p:cNvSpPr txBox="1"/>
          <p:nvPr/>
        </p:nvSpPr>
        <p:spPr>
          <a:xfrm>
            <a:off x="7194930" y="2051631"/>
            <a:ext cx="2905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257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A193B9-4CDE-4096-9153-79FD8E277C21}"/>
              </a:ext>
            </a:extLst>
          </p:cNvPr>
          <p:cNvSpPr txBox="1"/>
          <p:nvPr/>
        </p:nvSpPr>
        <p:spPr>
          <a:xfrm>
            <a:off x="7194930" y="2968955"/>
            <a:ext cx="2905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267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FA2B53-32E3-4FA9-946C-EA406EC8C14C}"/>
              </a:ext>
            </a:extLst>
          </p:cNvPr>
          <p:cNvSpPr txBox="1"/>
          <p:nvPr/>
        </p:nvSpPr>
        <p:spPr>
          <a:xfrm>
            <a:off x="7194930" y="3886279"/>
            <a:ext cx="2905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273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F28C05-637C-4BBB-8955-4C82EA6DF328}"/>
              </a:ext>
            </a:extLst>
          </p:cNvPr>
          <p:cNvSpPr txBox="1"/>
          <p:nvPr/>
        </p:nvSpPr>
        <p:spPr>
          <a:xfrm>
            <a:off x="7194930" y="4803603"/>
            <a:ext cx="2905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267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45950F-2EA9-4D0F-8B78-FA3114875A09}"/>
              </a:ext>
            </a:extLst>
          </p:cNvPr>
          <p:cNvSpPr txBox="1"/>
          <p:nvPr/>
        </p:nvSpPr>
        <p:spPr>
          <a:xfrm>
            <a:off x="7194930" y="5720925"/>
            <a:ext cx="2905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1064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0E258E-B25A-4FD1-BF81-EE0D3F6DB491}"/>
              </a:ext>
            </a:extLst>
          </p:cNvPr>
          <p:cNvSpPr txBox="1"/>
          <p:nvPr/>
        </p:nvSpPr>
        <p:spPr>
          <a:xfrm>
            <a:off x="10119777" y="2051631"/>
            <a:ext cx="1769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324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2AB958-5E47-4995-9ABB-952F9363CC35}"/>
              </a:ext>
            </a:extLst>
          </p:cNvPr>
          <p:cNvSpPr txBox="1"/>
          <p:nvPr/>
        </p:nvSpPr>
        <p:spPr>
          <a:xfrm>
            <a:off x="10119777" y="2968955"/>
            <a:ext cx="1769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325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B00E45-0187-45B0-BF85-5E28A46CFB27}"/>
              </a:ext>
            </a:extLst>
          </p:cNvPr>
          <p:cNvSpPr txBox="1"/>
          <p:nvPr/>
        </p:nvSpPr>
        <p:spPr>
          <a:xfrm>
            <a:off x="10119777" y="3886279"/>
            <a:ext cx="1769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364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85B3E1-155E-456C-AEB2-B4A5DC2FBB7B}"/>
              </a:ext>
            </a:extLst>
          </p:cNvPr>
          <p:cNvSpPr txBox="1"/>
          <p:nvPr/>
        </p:nvSpPr>
        <p:spPr>
          <a:xfrm>
            <a:off x="10119777" y="4803603"/>
            <a:ext cx="1769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325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CC9192-40CC-4412-8824-5886E62DC747}"/>
              </a:ext>
            </a:extLst>
          </p:cNvPr>
          <p:cNvSpPr txBox="1"/>
          <p:nvPr/>
        </p:nvSpPr>
        <p:spPr>
          <a:xfrm>
            <a:off x="10119777" y="5720925"/>
            <a:ext cx="1769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1338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4283495-FDD9-42E6-8460-A9D23D927AD4}"/>
              </a:ext>
            </a:extLst>
          </p:cNvPr>
          <p:cNvCxnSpPr>
            <a:cxnSpLocks/>
          </p:cNvCxnSpPr>
          <p:nvPr/>
        </p:nvCxnSpPr>
        <p:spPr>
          <a:xfrm rot="5400000">
            <a:off x="1523866" y="3846674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3852F29-248B-473C-973F-8CE0316FE457}"/>
              </a:ext>
            </a:extLst>
          </p:cNvPr>
          <p:cNvSpPr/>
          <p:nvPr/>
        </p:nvSpPr>
        <p:spPr>
          <a:xfrm>
            <a:off x="1693318" y="2017295"/>
            <a:ext cx="10212636" cy="4572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3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owchart: Delay 41">
            <a:extLst>
              <a:ext uri="{FF2B5EF4-FFF2-40B4-BE49-F238E27FC236}">
                <a16:creationId xmlns:a16="http://schemas.microsoft.com/office/drawing/2014/main" id="{A5FF5C87-3F8A-42BE-8EFD-671F50481809}"/>
              </a:ext>
            </a:extLst>
          </p:cNvPr>
          <p:cNvSpPr/>
          <p:nvPr/>
        </p:nvSpPr>
        <p:spPr>
          <a:xfrm rot="10800000" flipH="1">
            <a:off x="1" y="-3"/>
            <a:ext cx="1201782" cy="6871063"/>
          </a:xfrm>
          <a:prstGeom prst="flowChartDela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8923B6-4E7C-477A-B2D6-43846CB20A7A}"/>
              </a:ext>
            </a:extLst>
          </p:cNvPr>
          <p:cNvSpPr txBox="1"/>
          <p:nvPr/>
        </p:nvSpPr>
        <p:spPr>
          <a:xfrm>
            <a:off x="1387560" y="1108141"/>
            <a:ext cx="1080443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7DC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600" dirty="0">
                <a:solidFill>
                  <a:srgbClr val="97DC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Each region appears to have relatively equal proportions of smokers vs non-smokers:</a:t>
            </a:r>
          </a:p>
          <a:p>
            <a:endParaRPr lang="en-US" sz="1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• Northeast: 20.7% smoke, 79.3% do not smoke</a:t>
            </a:r>
          </a:p>
          <a:p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• Northwest: 17.8% smoke, 82.2% do not smoke</a:t>
            </a:r>
          </a:p>
          <a:p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• Southeast: 25.0% smoke, 75.0% do not smoke</a:t>
            </a:r>
          </a:p>
          <a:p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• Southwest: 17.8% smoke, 82.2% do not smoke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B54423-6A71-4138-82A9-C68350DE11B5}"/>
              </a:ext>
            </a:extLst>
          </p:cNvPr>
          <p:cNvGrpSpPr/>
          <p:nvPr/>
        </p:nvGrpSpPr>
        <p:grpSpPr>
          <a:xfrm>
            <a:off x="155912" y="189748"/>
            <a:ext cx="10589621" cy="707886"/>
            <a:chOff x="409303" y="762827"/>
            <a:chExt cx="10589621" cy="707886"/>
          </a:xfrm>
        </p:grpSpPr>
        <p:sp>
          <p:nvSpPr>
            <p:cNvPr id="16" name="Flowchart: Delay 15">
              <a:extLst>
                <a:ext uri="{FF2B5EF4-FFF2-40B4-BE49-F238E27FC236}">
                  <a16:creationId xmlns:a16="http://schemas.microsoft.com/office/drawing/2014/main" id="{73BA8245-FB64-41FA-856D-54FDACC6CFD5}"/>
                </a:ext>
              </a:extLst>
            </p:cNvPr>
            <p:cNvSpPr/>
            <p:nvPr/>
          </p:nvSpPr>
          <p:spPr>
            <a:xfrm flipH="1">
              <a:off x="409303" y="792481"/>
              <a:ext cx="661851" cy="661851"/>
            </a:xfrm>
            <a:prstGeom prst="flowChartDelay">
              <a:avLst/>
            </a:prstGeom>
            <a:solidFill>
              <a:srgbClr val="97D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5E27ED-767B-4A9E-A884-60CFD5F58469}"/>
                </a:ext>
              </a:extLst>
            </p:cNvPr>
            <p:cNvSpPr/>
            <p:nvPr/>
          </p:nvSpPr>
          <p:spPr>
            <a:xfrm>
              <a:off x="1053735" y="794222"/>
              <a:ext cx="9945189" cy="658368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95000"/>
                  </a:schemeClr>
                </a:gs>
                <a:gs pos="80000">
                  <a:schemeClr val="bg1">
                    <a:lumMod val="95000"/>
                    <a:alpha val="50000"/>
                  </a:schemeClr>
                </a:gs>
                <a:gs pos="6000">
                  <a:schemeClr val="bg1"/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CFD34A-C5DB-4338-BBCA-3CF9943031BF}"/>
                </a:ext>
              </a:extLst>
            </p:cNvPr>
            <p:cNvSpPr txBox="1"/>
            <p:nvPr/>
          </p:nvSpPr>
          <p:spPr>
            <a:xfrm>
              <a:off x="524003" y="762827"/>
              <a:ext cx="4940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Lucida Console" panose="020B0609040504020204" pitchFamily="49" charset="0"/>
                </a:rPr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DE4DB3-FC24-4E9C-A1E8-9E116D5949C9}"/>
                </a:ext>
              </a:extLst>
            </p:cNvPr>
            <p:cNvSpPr txBox="1"/>
            <p:nvPr/>
          </p:nvSpPr>
          <p:spPr>
            <a:xfrm>
              <a:off x="1106840" y="841204"/>
              <a:ext cx="58614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Proportion of smokers by region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322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owchart: Delay 41">
            <a:extLst>
              <a:ext uri="{FF2B5EF4-FFF2-40B4-BE49-F238E27FC236}">
                <a16:creationId xmlns:a16="http://schemas.microsoft.com/office/drawing/2014/main" id="{A5FF5C87-3F8A-42BE-8EFD-671F50481809}"/>
              </a:ext>
            </a:extLst>
          </p:cNvPr>
          <p:cNvSpPr/>
          <p:nvPr/>
        </p:nvSpPr>
        <p:spPr>
          <a:xfrm rot="10800000" flipH="1">
            <a:off x="1" y="-3"/>
            <a:ext cx="1201782" cy="6871063"/>
          </a:xfrm>
          <a:prstGeom prst="flowChartDela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8923B6-4E7C-477A-B2D6-43846CB20A7A}"/>
              </a:ext>
            </a:extLst>
          </p:cNvPr>
          <p:cNvSpPr txBox="1"/>
          <p:nvPr/>
        </p:nvSpPr>
        <p:spPr>
          <a:xfrm>
            <a:off x="1328908" y="1056593"/>
            <a:ext cx="1061404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7DC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Let the significance level be </a:t>
            </a:r>
            <a:r>
              <a:rPr lang="el-GR" sz="3600" b="0" i="0" dirty="0">
                <a:solidFill>
                  <a:schemeClr val="bg1"/>
                </a:solidFill>
                <a:effectLst/>
                <a:latin typeface="Helvetica Neue"/>
              </a:rPr>
              <a:t>α 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0.05</a:t>
            </a:r>
          </a:p>
          <a:p>
            <a:endParaRPr lang="en-US" dirty="0">
              <a:solidFill>
                <a:srgbClr val="97DC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600" dirty="0">
                <a:solidFill>
                  <a:srgbClr val="97DC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600" dirty="0">
                <a:solidFill>
                  <a:srgbClr val="97DC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Null Hypothesis:</a:t>
            </a:r>
          </a:p>
          <a:p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lang="en-US" sz="3600" baseline="-25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 Smoking preference is independent of region</a:t>
            </a:r>
          </a:p>
          <a:p>
            <a:endParaRPr lang="en-US" dirty="0">
              <a:solidFill>
                <a:srgbClr val="97DC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600" dirty="0">
                <a:solidFill>
                  <a:srgbClr val="97DC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600" dirty="0">
                <a:solidFill>
                  <a:srgbClr val="97DC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Alternative Hypothesis:</a:t>
            </a:r>
          </a:p>
          <a:p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lang="en-US" sz="3600" baseline="-25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 Smoking preference is not independent of region</a:t>
            </a:r>
          </a:p>
          <a:p>
            <a:endParaRPr lang="en-US" sz="3600" baseline="-25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600" dirty="0">
                <a:solidFill>
                  <a:srgbClr val="97DC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Using a chi-squared test for independence, we find a p-value of 0.0617.  Therefore, we fail to reject the null hypothesis.  </a:t>
            </a:r>
            <a:endParaRPr lang="en-US" sz="3600" baseline="-25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7426B8-A01E-4F25-9A27-FEBFD3558073}"/>
              </a:ext>
            </a:extLst>
          </p:cNvPr>
          <p:cNvGrpSpPr/>
          <p:nvPr/>
        </p:nvGrpSpPr>
        <p:grpSpPr>
          <a:xfrm>
            <a:off x="155912" y="189748"/>
            <a:ext cx="10589621" cy="707886"/>
            <a:chOff x="409303" y="762827"/>
            <a:chExt cx="10589621" cy="707886"/>
          </a:xfrm>
        </p:grpSpPr>
        <p:sp>
          <p:nvSpPr>
            <p:cNvPr id="15" name="Flowchart: Delay 14">
              <a:extLst>
                <a:ext uri="{FF2B5EF4-FFF2-40B4-BE49-F238E27FC236}">
                  <a16:creationId xmlns:a16="http://schemas.microsoft.com/office/drawing/2014/main" id="{1645F6D0-903F-4F9B-AE61-B5A99AEA8A89}"/>
                </a:ext>
              </a:extLst>
            </p:cNvPr>
            <p:cNvSpPr/>
            <p:nvPr/>
          </p:nvSpPr>
          <p:spPr>
            <a:xfrm flipH="1">
              <a:off x="409303" y="792481"/>
              <a:ext cx="661851" cy="661851"/>
            </a:xfrm>
            <a:prstGeom prst="flowChartDelay">
              <a:avLst/>
            </a:prstGeom>
            <a:solidFill>
              <a:srgbClr val="97D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430F08-6D6A-4086-9E40-0BC7E2CBA997}"/>
                </a:ext>
              </a:extLst>
            </p:cNvPr>
            <p:cNvSpPr/>
            <p:nvPr/>
          </p:nvSpPr>
          <p:spPr>
            <a:xfrm>
              <a:off x="1053735" y="794222"/>
              <a:ext cx="9945189" cy="658368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95000"/>
                  </a:schemeClr>
                </a:gs>
                <a:gs pos="80000">
                  <a:schemeClr val="bg1">
                    <a:lumMod val="95000"/>
                    <a:alpha val="50000"/>
                  </a:schemeClr>
                </a:gs>
                <a:gs pos="6000">
                  <a:schemeClr val="bg1"/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EC90F5-99BD-49FD-B59C-98E20C615AC3}"/>
                </a:ext>
              </a:extLst>
            </p:cNvPr>
            <p:cNvSpPr txBox="1"/>
            <p:nvPr/>
          </p:nvSpPr>
          <p:spPr>
            <a:xfrm>
              <a:off x="524003" y="762827"/>
              <a:ext cx="4940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Lucida Console" panose="020B0609040504020204" pitchFamily="49" charset="0"/>
                </a:rPr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76AE96-3C92-419A-B320-6771B2F3961F}"/>
                </a:ext>
              </a:extLst>
            </p:cNvPr>
            <p:cNvSpPr txBox="1"/>
            <p:nvPr/>
          </p:nvSpPr>
          <p:spPr>
            <a:xfrm>
              <a:off x="1106840" y="841204"/>
              <a:ext cx="58614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Proportion of smokers by region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6654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owchart: Delay 41">
            <a:extLst>
              <a:ext uri="{FF2B5EF4-FFF2-40B4-BE49-F238E27FC236}">
                <a16:creationId xmlns:a16="http://schemas.microsoft.com/office/drawing/2014/main" id="{A5FF5C87-3F8A-42BE-8EFD-671F50481809}"/>
              </a:ext>
            </a:extLst>
          </p:cNvPr>
          <p:cNvSpPr/>
          <p:nvPr/>
        </p:nvSpPr>
        <p:spPr>
          <a:xfrm rot="10800000" flipH="1">
            <a:off x="1" y="-3"/>
            <a:ext cx="1201782" cy="6871063"/>
          </a:xfrm>
          <a:prstGeom prst="flowChartDela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8923B6-4E7C-477A-B2D6-43846CB20A7A}"/>
              </a:ext>
            </a:extLst>
          </p:cNvPr>
          <p:cNvSpPr txBox="1"/>
          <p:nvPr/>
        </p:nvSpPr>
        <p:spPr>
          <a:xfrm>
            <a:off x="1328908" y="1056593"/>
            <a:ext cx="4536633" cy="485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97DC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Hypothesis testing confirms that the proportion of smokers is independent of region. </a:t>
            </a:r>
          </a:p>
          <a:p>
            <a:endParaRPr lang="en-US" sz="3200" baseline="-25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200" dirty="0">
                <a:solidFill>
                  <a:srgbClr val="97DC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Therefore, we conclude that the proportion of smokers is not significantly different across regions.</a:t>
            </a:r>
            <a:endParaRPr lang="en-US" sz="3200" baseline="-25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7426B8-A01E-4F25-9A27-FEBFD3558073}"/>
              </a:ext>
            </a:extLst>
          </p:cNvPr>
          <p:cNvGrpSpPr/>
          <p:nvPr/>
        </p:nvGrpSpPr>
        <p:grpSpPr>
          <a:xfrm>
            <a:off x="155912" y="189748"/>
            <a:ext cx="10589621" cy="707886"/>
            <a:chOff x="409303" y="762827"/>
            <a:chExt cx="10589621" cy="707886"/>
          </a:xfrm>
        </p:grpSpPr>
        <p:sp>
          <p:nvSpPr>
            <p:cNvPr id="15" name="Flowchart: Delay 14">
              <a:extLst>
                <a:ext uri="{FF2B5EF4-FFF2-40B4-BE49-F238E27FC236}">
                  <a16:creationId xmlns:a16="http://schemas.microsoft.com/office/drawing/2014/main" id="{1645F6D0-903F-4F9B-AE61-B5A99AEA8A89}"/>
                </a:ext>
              </a:extLst>
            </p:cNvPr>
            <p:cNvSpPr/>
            <p:nvPr/>
          </p:nvSpPr>
          <p:spPr>
            <a:xfrm flipH="1">
              <a:off x="409303" y="792481"/>
              <a:ext cx="661851" cy="661851"/>
            </a:xfrm>
            <a:prstGeom prst="flowChartDelay">
              <a:avLst/>
            </a:prstGeom>
            <a:solidFill>
              <a:srgbClr val="97D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430F08-6D6A-4086-9E40-0BC7E2CBA997}"/>
                </a:ext>
              </a:extLst>
            </p:cNvPr>
            <p:cNvSpPr/>
            <p:nvPr/>
          </p:nvSpPr>
          <p:spPr>
            <a:xfrm>
              <a:off x="1053735" y="794222"/>
              <a:ext cx="9945189" cy="658368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95000"/>
                  </a:schemeClr>
                </a:gs>
                <a:gs pos="80000">
                  <a:schemeClr val="bg1">
                    <a:lumMod val="95000"/>
                    <a:alpha val="50000"/>
                  </a:schemeClr>
                </a:gs>
                <a:gs pos="6000">
                  <a:schemeClr val="bg1"/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EC90F5-99BD-49FD-B59C-98E20C615AC3}"/>
                </a:ext>
              </a:extLst>
            </p:cNvPr>
            <p:cNvSpPr txBox="1"/>
            <p:nvPr/>
          </p:nvSpPr>
          <p:spPr>
            <a:xfrm>
              <a:off x="524003" y="762827"/>
              <a:ext cx="4940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Lucida Console" panose="020B0609040504020204" pitchFamily="49" charset="0"/>
                </a:rPr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76AE96-3C92-419A-B320-6771B2F3961F}"/>
                </a:ext>
              </a:extLst>
            </p:cNvPr>
            <p:cNvSpPr txBox="1"/>
            <p:nvPr/>
          </p:nvSpPr>
          <p:spPr>
            <a:xfrm>
              <a:off x="1106840" y="841204"/>
              <a:ext cx="58614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Proportion of smokers by region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1AAC8758-3D0F-498B-80C2-889E58161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665" y="1100657"/>
            <a:ext cx="6008179" cy="556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783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owchart: Delay 41">
            <a:extLst>
              <a:ext uri="{FF2B5EF4-FFF2-40B4-BE49-F238E27FC236}">
                <a16:creationId xmlns:a16="http://schemas.microsoft.com/office/drawing/2014/main" id="{A5FF5C87-3F8A-42BE-8EFD-671F50481809}"/>
              </a:ext>
            </a:extLst>
          </p:cNvPr>
          <p:cNvSpPr/>
          <p:nvPr/>
        </p:nvSpPr>
        <p:spPr>
          <a:xfrm rot="10800000" flipH="1">
            <a:off x="1" y="-3"/>
            <a:ext cx="1201782" cy="6871063"/>
          </a:xfrm>
          <a:prstGeom prst="flowChartDela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32800C4-1B78-450B-88D9-891CC3BE4DA5}"/>
              </a:ext>
            </a:extLst>
          </p:cNvPr>
          <p:cNvGrpSpPr/>
          <p:nvPr/>
        </p:nvGrpSpPr>
        <p:grpSpPr>
          <a:xfrm>
            <a:off x="156754" y="195094"/>
            <a:ext cx="10589621" cy="707886"/>
            <a:chOff x="409303" y="762827"/>
            <a:chExt cx="10589621" cy="707886"/>
          </a:xfrm>
        </p:grpSpPr>
        <p:sp>
          <p:nvSpPr>
            <p:cNvPr id="16" name="Flowchart: Delay 15">
              <a:extLst>
                <a:ext uri="{FF2B5EF4-FFF2-40B4-BE49-F238E27FC236}">
                  <a16:creationId xmlns:a16="http://schemas.microsoft.com/office/drawing/2014/main" id="{73B5B576-BA80-4533-BA98-62CC6999DB46}"/>
                </a:ext>
              </a:extLst>
            </p:cNvPr>
            <p:cNvSpPr/>
            <p:nvPr/>
          </p:nvSpPr>
          <p:spPr>
            <a:xfrm flipH="1">
              <a:off x="409303" y="793351"/>
              <a:ext cx="661851" cy="658368"/>
            </a:xfrm>
            <a:prstGeom prst="flowChartDelay">
              <a:avLst/>
            </a:prstGeom>
            <a:solidFill>
              <a:srgbClr val="DE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E1A9AA8-3A42-4800-BD8D-FD201EDC1133}"/>
                </a:ext>
              </a:extLst>
            </p:cNvPr>
            <p:cNvSpPr/>
            <p:nvPr/>
          </p:nvSpPr>
          <p:spPr>
            <a:xfrm>
              <a:off x="1053735" y="793351"/>
              <a:ext cx="9945189" cy="658368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95000"/>
                  </a:schemeClr>
                </a:gs>
                <a:gs pos="80000">
                  <a:schemeClr val="bg1">
                    <a:lumMod val="95000"/>
                    <a:alpha val="50000"/>
                  </a:schemeClr>
                </a:gs>
                <a:gs pos="6000">
                  <a:schemeClr val="bg1"/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863234-A171-4992-9600-CB85DABDA05F}"/>
                </a:ext>
              </a:extLst>
            </p:cNvPr>
            <p:cNvSpPr txBox="1"/>
            <p:nvPr/>
          </p:nvSpPr>
          <p:spPr>
            <a:xfrm>
              <a:off x="524003" y="762827"/>
              <a:ext cx="4940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Lucida Console" panose="020B0609040504020204" pitchFamily="49" charset="0"/>
                </a:rPr>
                <a:t>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3D6D4A-B312-488F-AD8D-3BEE3D8DD454}"/>
                </a:ext>
              </a:extLst>
            </p:cNvPr>
            <p:cNvSpPr txBox="1"/>
            <p:nvPr/>
          </p:nvSpPr>
          <p:spPr>
            <a:xfrm>
              <a:off x="1106840" y="841204"/>
              <a:ext cx="78422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BMI of women based on number of children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D8923B6-4E7C-477A-B2D6-43846CB20A7A}"/>
              </a:ext>
            </a:extLst>
          </p:cNvPr>
          <p:cNvSpPr txBox="1"/>
          <p:nvPr/>
        </p:nvSpPr>
        <p:spPr>
          <a:xfrm>
            <a:off x="1387561" y="1108141"/>
            <a:ext cx="59386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 662 female customers</a:t>
            </a:r>
          </a:p>
          <a:p>
            <a:endParaRPr lang="en-US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200" dirty="0">
                <a:solidFill>
                  <a:srgbClr val="360F5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289 have zero children </a:t>
            </a:r>
          </a:p>
          <a:p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(43.7%)</a:t>
            </a:r>
          </a:p>
          <a:p>
            <a:endParaRPr lang="en-US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200" dirty="0">
                <a:solidFill>
                  <a:srgbClr val="591E9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158 have one child </a:t>
            </a:r>
          </a:p>
          <a:p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(23.9%)</a:t>
            </a:r>
          </a:p>
          <a:p>
            <a:endParaRPr lang="en-US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200" dirty="0">
                <a:solidFill>
                  <a:srgbClr val="995DD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119 have two children </a:t>
            </a:r>
          </a:p>
          <a:p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(17.9%)</a:t>
            </a:r>
          </a:p>
          <a:p>
            <a:endParaRPr lang="en-US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200" dirty="0">
                <a:solidFill>
                  <a:srgbClr val="BC91E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96 have three+ children </a:t>
            </a:r>
          </a:p>
          <a:p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(14.5%)</a:t>
            </a:r>
          </a:p>
        </p:txBody>
      </p:sp>
      <p:pic>
        <p:nvPicPr>
          <p:cNvPr id="10248" name="Picture 8">
            <a:extLst>
              <a:ext uri="{FF2B5EF4-FFF2-40B4-BE49-F238E27FC236}">
                <a16:creationId xmlns:a16="http://schemas.microsoft.com/office/drawing/2014/main" id="{5D6F12AE-515A-4BAB-9C6F-7A165DB7E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100" y="1257635"/>
            <a:ext cx="5395685" cy="535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089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owchart: Delay 41">
            <a:extLst>
              <a:ext uri="{FF2B5EF4-FFF2-40B4-BE49-F238E27FC236}">
                <a16:creationId xmlns:a16="http://schemas.microsoft.com/office/drawing/2014/main" id="{A5FF5C87-3F8A-42BE-8EFD-671F50481809}"/>
              </a:ext>
            </a:extLst>
          </p:cNvPr>
          <p:cNvSpPr/>
          <p:nvPr/>
        </p:nvSpPr>
        <p:spPr>
          <a:xfrm rot="10800000" flipH="1">
            <a:off x="1" y="-3"/>
            <a:ext cx="1201782" cy="6871063"/>
          </a:xfrm>
          <a:prstGeom prst="flowChartDela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32800C4-1B78-450B-88D9-891CC3BE4DA5}"/>
              </a:ext>
            </a:extLst>
          </p:cNvPr>
          <p:cNvGrpSpPr/>
          <p:nvPr/>
        </p:nvGrpSpPr>
        <p:grpSpPr>
          <a:xfrm>
            <a:off x="156754" y="195094"/>
            <a:ext cx="10589621" cy="707886"/>
            <a:chOff x="409303" y="762827"/>
            <a:chExt cx="10589621" cy="707886"/>
          </a:xfrm>
        </p:grpSpPr>
        <p:sp>
          <p:nvSpPr>
            <p:cNvPr id="16" name="Flowchart: Delay 15">
              <a:extLst>
                <a:ext uri="{FF2B5EF4-FFF2-40B4-BE49-F238E27FC236}">
                  <a16:creationId xmlns:a16="http://schemas.microsoft.com/office/drawing/2014/main" id="{73B5B576-BA80-4533-BA98-62CC6999DB46}"/>
                </a:ext>
              </a:extLst>
            </p:cNvPr>
            <p:cNvSpPr/>
            <p:nvPr/>
          </p:nvSpPr>
          <p:spPr>
            <a:xfrm flipH="1">
              <a:off x="409303" y="793351"/>
              <a:ext cx="661851" cy="658368"/>
            </a:xfrm>
            <a:prstGeom prst="flowChartDelay">
              <a:avLst/>
            </a:prstGeom>
            <a:solidFill>
              <a:srgbClr val="DE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E1A9AA8-3A42-4800-BD8D-FD201EDC1133}"/>
                </a:ext>
              </a:extLst>
            </p:cNvPr>
            <p:cNvSpPr/>
            <p:nvPr/>
          </p:nvSpPr>
          <p:spPr>
            <a:xfrm>
              <a:off x="1053735" y="793351"/>
              <a:ext cx="9945189" cy="658368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95000"/>
                  </a:schemeClr>
                </a:gs>
                <a:gs pos="80000">
                  <a:schemeClr val="bg1">
                    <a:lumMod val="95000"/>
                    <a:alpha val="50000"/>
                  </a:schemeClr>
                </a:gs>
                <a:gs pos="6000">
                  <a:schemeClr val="bg1"/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863234-A171-4992-9600-CB85DABDA05F}"/>
                </a:ext>
              </a:extLst>
            </p:cNvPr>
            <p:cNvSpPr txBox="1"/>
            <p:nvPr/>
          </p:nvSpPr>
          <p:spPr>
            <a:xfrm>
              <a:off x="524003" y="762827"/>
              <a:ext cx="4940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Lucida Console" panose="020B0609040504020204" pitchFamily="49" charset="0"/>
                </a:rPr>
                <a:t>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3D6D4A-B312-488F-AD8D-3BEE3D8DD454}"/>
                </a:ext>
              </a:extLst>
            </p:cNvPr>
            <p:cNvSpPr txBox="1"/>
            <p:nvPr/>
          </p:nvSpPr>
          <p:spPr>
            <a:xfrm>
              <a:off x="1106840" y="841204"/>
              <a:ext cx="78422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BMI of women based on number of children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D8923B6-4E7C-477A-B2D6-43846CB20A7A}"/>
              </a:ext>
            </a:extLst>
          </p:cNvPr>
          <p:cNvSpPr txBox="1"/>
          <p:nvPr/>
        </p:nvSpPr>
        <p:spPr>
          <a:xfrm>
            <a:off x="1387561" y="1108141"/>
            <a:ext cx="2898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360F5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u="sng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 children </a:t>
            </a:r>
          </a:p>
          <a:p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Min: 17.3</a:t>
            </a:r>
          </a:p>
          <a:p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Median: 29.9</a:t>
            </a:r>
          </a:p>
          <a:p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Mean: 30.4</a:t>
            </a:r>
          </a:p>
          <a:p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Max: 46.09</a:t>
            </a:r>
          </a:p>
          <a:p>
            <a:endParaRPr lang="en-US" sz="3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200" dirty="0">
                <a:solidFill>
                  <a:srgbClr val="591E9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u="sng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 child </a:t>
            </a:r>
          </a:p>
          <a:p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Min: 16.8</a:t>
            </a:r>
          </a:p>
          <a:p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Median: 29.6</a:t>
            </a:r>
          </a:p>
          <a:p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Mean: 30.1</a:t>
            </a:r>
          </a:p>
          <a:p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Max: 46.09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543938-2250-4EBA-9DE9-BC7AB7F75AFF}"/>
              </a:ext>
            </a:extLst>
          </p:cNvPr>
          <p:cNvSpPr txBox="1"/>
          <p:nvPr/>
        </p:nvSpPr>
        <p:spPr>
          <a:xfrm>
            <a:off x="4481745" y="1108141"/>
            <a:ext cx="2898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995DD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u="sng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 children </a:t>
            </a:r>
          </a:p>
          <a:p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Min: 17.2</a:t>
            </a:r>
          </a:p>
          <a:p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Median: 31.3</a:t>
            </a:r>
          </a:p>
          <a:p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Mean: 30.6</a:t>
            </a:r>
          </a:p>
          <a:p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Max: 48.1</a:t>
            </a:r>
          </a:p>
          <a:p>
            <a:endParaRPr lang="en-US" sz="3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200" dirty="0">
                <a:solidFill>
                  <a:srgbClr val="BC91E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u="sng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3+ children</a:t>
            </a:r>
          </a:p>
          <a:p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Min: 18.3</a:t>
            </a:r>
          </a:p>
          <a:p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Median: 30.2</a:t>
            </a:r>
          </a:p>
          <a:p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Mean: 30.6</a:t>
            </a:r>
          </a:p>
          <a:p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Max: 46.8</a:t>
            </a:r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2F5C2B91-12B5-4644-A3AA-48F6615CE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665" y="1123182"/>
            <a:ext cx="4539581" cy="550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33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owchart: Delay 41">
            <a:extLst>
              <a:ext uri="{FF2B5EF4-FFF2-40B4-BE49-F238E27FC236}">
                <a16:creationId xmlns:a16="http://schemas.microsoft.com/office/drawing/2014/main" id="{A5FF5C87-3F8A-42BE-8EFD-671F50481809}"/>
              </a:ext>
            </a:extLst>
          </p:cNvPr>
          <p:cNvSpPr/>
          <p:nvPr/>
        </p:nvSpPr>
        <p:spPr>
          <a:xfrm rot="10800000" flipH="1">
            <a:off x="1" y="-3"/>
            <a:ext cx="1201782" cy="6871063"/>
          </a:xfrm>
          <a:prstGeom prst="flowChartDela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8923B6-4E7C-477A-B2D6-43846CB20A7A}"/>
              </a:ext>
            </a:extLst>
          </p:cNvPr>
          <p:cNvSpPr txBox="1"/>
          <p:nvPr/>
        </p:nvSpPr>
        <p:spPr>
          <a:xfrm>
            <a:off x="1328908" y="1056593"/>
            <a:ext cx="10614047" cy="5550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DEBD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Let µ</a:t>
            </a:r>
            <a:r>
              <a:rPr lang="en-US" sz="2800" baseline="-25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equal the mean BMI of a female customer with zero children</a:t>
            </a:r>
          </a:p>
          <a:p>
            <a:r>
              <a:rPr lang="en-US" sz="2800" dirty="0">
                <a:solidFill>
                  <a:srgbClr val="DEBD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Let µ</a:t>
            </a:r>
            <a:r>
              <a:rPr lang="en-US" sz="2800" baseline="-25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equal the mean BMI of a female customer with one child</a:t>
            </a:r>
          </a:p>
          <a:p>
            <a:r>
              <a:rPr lang="en-US" sz="2800" dirty="0">
                <a:solidFill>
                  <a:srgbClr val="DEBD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Let µ</a:t>
            </a:r>
            <a:r>
              <a:rPr lang="en-US" sz="2800" baseline="-25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equal the mean BMI of a female customer with two children</a:t>
            </a:r>
          </a:p>
          <a:p>
            <a:r>
              <a:rPr lang="en-US" sz="2800" dirty="0">
                <a:solidFill>
                  <a:srgbClr val="DEBD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Let µ</a:t>
            </a:r>
            <a:r>
              <a:rPr lang="en-US" sz="2800" baseline="-25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equal the mean BMI of a female customer with 3+ children</a:t>
            </a:r>
          </a:p>
          <a:p>
            <a:r>
              <a:rPr lang="en-US" sz="2800" dirty="0">
                <a:solidFill>
                  <a:srgbClr val="DEBD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Let the significance level be </a:t>
            </a:r>
            <a:r>
              <a:rPr lang="el-GR" sz="2800" b="0" i="0" dirty="0">
                <a:solidFill>
                  <a:schemeClr val="bg1"/>
                </a:solidFill>
                <a:effectLst/>
                <a:latin typeface="Helvetica Neue"/>
              </a:rPr>
              <a:t>α </a:t>
            </a: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0.05</a:t>
            </a:r>
          </a:p>
          <a:p>
            <a:endParaRPr lang="en-US" sz="1400" dirty="0">
              <a:solidFill>
                <a:srgbClr val="97DC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800" dirty="0">
                <a:solidFill>
                  <a:srgbClr val="DEBD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 Null Hypothesis:</a:t>
            </a:r>
          </a:p>
          <a:p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lang="en-US" sz="2800" baseline="-25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µ</a:t>
            </a:r>
            <a:r>
              <a:rPr lang="en-US" sz="2800" baseline="-25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µ</a:t>
            </a:r>
            <a:r>
              <a:rPr lang="en-US" sz="2800" baseline="-25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µ</a:t>
            </a:r>
            <a:r>
              <a:rPr lang="en-US" sz="2800" baseline="-25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µ</a:t>
            </a:r>
            <a:r>
              <a:rPr lang="en-US" sz="2800" baseline="-25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endParaRPr lang="en-US" sz="28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400" dirty="0">
              <a:solidFill>
                <a:srgbClr val="97DC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800" dirty="0">
                <a:solidFill>
                  <a:srgbClr val="DEBD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 Alternative Hypothesis:</a:t>
            </a:r>
          </a:p>
          <a:p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lang="en-US" sz="2800" baseline="-25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 At least one of the means listed in H</a:t>
            </a:r>
            <a:r>
              <a:rPr lang="en-US" sz="2800" baseline="-25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is not equal to the others</a:t>
            </a:r>
          </a:p>
          <a:p>
            <a:endParaRPr lang="en-US" sz="2800" baseline="-25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800" dirty="0">
                <a:solidFill>
                  <a:srgbClr val="DEBD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Using an ANOVA test, we find a p-value of 0.84.  Therefore, we fail to reject the null hypothesis.</a:t>
            </a:r>
            <a:endParaRPr lang="en-US" sz="2800" baseline="-25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78ADCBD-335E-4264-8FF8-F94D3D70197D}"/>
              </a:ext>
            </a:extLst>
          </p:cNvPr>
          <p:cNvGrpSpPr/>
          <p:nvPr/>
        </p:nvGrpSpPr>
        <p:grpSpPr>
          <a:xfrm>
            <a:off x="156754" y="195094"/>
            <a:ext cx="10589621" cy="707886"/>
            <a:chOff x="409303" y="762827"/>
            <a:chExt cx="10589621" cy="707886"/>
          </a:xfrm>
        </p:grpSpPr>
        <p:sp>
          <p:nvSpPr>
            <p:cNvPr id="10" name="Flowchart: Delay 9">
              <a:extLst>
                <a:ext uri="{FF2B5EF4-FFF2-40B4-BE49-F238E27FC236}">
                  <a16:creationId xmlns:a16="http://schemas.microsoft.com/office/drawing/2014/main" id="{827323E4-90D9-48DF-9868-C5EEA660BB97}"/>
                </a:ext>
              </a:extLst>
            </p:cNvPr>
            <p:cNvSpPr/>
            <p:nvPr/>
          </p:nvSpPr>
          <p:spPr>
            <a:xfrm flipH="1">
              <a:off x="409303" y="793351"/>
              <a:ext cx="661851" cy="658368"/>
            </a:xfrm>
            <a:prstGeom prst="flowChartDelay">
              <a:avLst/>
            </a:prstGeom>
            <a:solidFill>
              <a:srgbClr val="DE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B8CCF4A-E47B-4AA4-BC2A-C7D76B85989E}"/>
                </a:ext>
              </a:extLst>
            </p:cNvPr>
            <p:cNvSpPr/>
            <p:nvPr/>
          </p:nvSpPr>
          <p:spPr>
            <a:xfrm>
              <a:off x="1053735" y="793351"/>
              <a:ext cx="9945189" cy="658368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95000"/>
                  </a:schemeClr>
                </a:gs>
                <a:gs pos="80000">
                  <a:schemeClr val="bg1">
                    <a:lumMod val="95000"/>
                    <a:alpha val="50000"/>
                  </a:schemeClr>
                </a:gs>
                <a:gs pos="6000">
                  <a:schemeClr val="bg1"/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F9778B-77B0-4DF0-B2CA-3E3E44142570}"/>
                </a:ext>
              </a:extLst>
            </p:cNvPr>
            <p:cNvSpPr txBox="1"/>
            <p:nvPr/>
          </p:nvSpPr>
          <p:spPr>
            <a:xfrm>
              <a:off x="524003" y="762827"/>
              <a:ext cx="4940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Lucida Console" panose="020B0609040504020204" pitchFamily="49" charset="0"/>
                </a:rPr>
                <a:t>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323AFD-8879-4298-A3FE-58185CA3E73D}"/>
                </a:ext>
              </a:extLst>
            </p:cNvPr>
            <p:cNvSpPr txBox="1"/>
            <p:nvPr/>
          </p:nvSpPr>
          <p:spPr>
            <a:xfrm>
              <a:off x="1106840" y="841204"/>
              <a:ext cx="78422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BMI of women based on number of children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0238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owchart: Delay 41">
            <a:extLst>
              <a:ext uri="{FF2B5EF4-FFF2-40B4-BE49-F238E27FC236}">
                <a16:creationId xmlns:a16="http://schemas.microsoft.com/office/drawing/2014/main" id="{A5FF5C87-3F8A-42BE-8EFD-671F50481809}"/>
              </a:ext>
            </a:extLst>
          </p:cNvPr>
          <p:cNvSpPr/>
          <p:nvPr/>
        </p:nvSpPr>
        <p:spPr>
          <a:xfrm rot="10800000" flipH="1">
            <a:off x="1" y="-3"/>
            <a:ext cx="1201782" cy="6871063"/>
          </a:xfrm>
          <a:prstGeom prst="flowChartDela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32800C4-1B78-450B-88D9-891CC3BE4DA5}"/>
              </a:ext>
            </a:extLst>
          </p:cNvPr>
          <p:cNvGrpSpPr/>
          <p:nvPr/>
        </p:nvGrpSpPr>
        <p:grpSpPr>
          <a:xfrm>
            <a:off x="156754" y="195094"/>
            <a:ext cx="10589621" cy="707886"/>
            <a:chOff x="409303" y="762827"/>
            <a:chExt cx="10589621" cy="707886"/>
          </a:xfrm>
        </p:grpSpPr>
        <p:sp>
          <p:nvSpPr>
            <p:cNvPr id="16" name="Flowchart: Delay 15">
              <a:extLst>
                <a:ext uri="{FF2B5EF4-FFF2-40B4-BE49-F238E27FC236}">
                  <a16:creationId xmlns:a16="http://schemas.microsoft.com/office/drawing/2014/main" id="{73B5B576-BA80-4533-BA98-62CC6999DB46}"/>
                </a:ext>
              </a:extLst>
            </p:cNvPr>
            <p:cNvSpPr/>
            <p:nvPr/>
          </p:nvSpPr>
          <p:spPr>
            <a:xfrm flipH="1">
              <a:off x="409303" y="793351"/>
              <a:ext cx="661851" cy="658368"/>
            </a:xfrm>
            <a:prstGeom prst="flowChartDelay">
              <a:avLst/>
            </a:prstGeom>
            <a:solidFill>
              <a:srgbClr val="DE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E1A9AA8-3A42-4800-BD8D-FD201EDC1133}"/>
                </a:ext>
              </a:extLst>
            </p:cNvPr>
            <p:cNvSpPr/>
            <p:nvPr/>
          </p:nvSpPr>
          <p:spPr>
            <a:xfrm>
              <a:off x="1053735" y="793351"/>
              <a:ext cx="9945189" cy="658368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95000"/>
                  </a:schemeClr>
                </a:gs>
                <a:gs pos="80000">
                  <a:schemeClr val="bg1">
                    <a:lumMod val="95000"/>
                    <a:alpha val="50000"/>
                  </a:schemeClr>
                </a:gs>
                <a:gs pos="6000">
                  <a:schemeClr val="bg1"/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863234-A171-4992-9600-CB85DABDA05F}"/>
                </a:ext>
              </a:extLst>
            </p:cNvPr>
            <p:cNvSpPr txBox="1"/>
            <p:nvPr/>
          </p:nvSpPr>
          <p:spPr>
            <a:xfrm>
              <a:off x="524003" y="762827"/>
              <a:ext cx="4940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Lucida Console" panose="020B0609040504020204" pitchFamily="49" charset="0"/>
                </a:rPr>
                <a:t>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3D6D4A-B312-488F-AD8D-3BEE3D8DD454}"/>
                </a:ext>
              </a:extLst>
            </p:cNvPr>
            <p:cNvSpPr txBox="1"/>
            <p:nvPr/>
          </p:nvSpPr>
          <p:spPr>
            <a:xfrm>
              <a:off x="1106840" y="841204"/>
              <a:ext cx="78422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BMI of women based on number of children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D8923B6-4E7C-477A-B2D6-43846CB20A7A}"/>
              </a:ext>
            </a:extLst>
          </p:cNvPr>
          <p:cNvSpPr txBox="1"/>
          <p:nvPr/>
        </p:nvSpPr>
        <p:spPr>
          <a:xfrm>
            <a:off x="1387561" y="1108141"/>
            <a:ext cx="54481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DEBD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4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Hypothesis testing confirms that the mean BMIs of women with 0, 1, 2, or 3+ children are statistically equal. </a:t>
            </a:r>
          </a:p>
        </p:txBody>
      </p:sp>
      <p:pic>
        <p:nvPicPr>
          <p:cNvPr id="13320" name="Picture 8">
            <a:extLst>
              <a:ext uri="{FF2B5EF4-FFF2-40B4-BE49-F238E27FC236}">
                <a16:creationId xmlns:a16="http://schemas.microsoft.com/office/drawing/2014/main" id="{402E3EE3-5E46-45BC-9EAF-F636D6D7B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217" y="1219653"/>
            <a:ext cx="5053836" cy="511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86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CD38D0-B5A9-4A0E-BE39-75C41D195B1E}"/>
              </a:ext>
            </a:extLst>
          </p:cNvPr>
          <p:cNvSpPr txBox="1"/>
          <p:nvPr/>
        </p:nvSpPr>
        <p:spPr>
          <a:xfrm>
            <a:off x="0" y="0"/>
            <a:ext cx="48173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Lucida Console" panose="020B0609040504020204" pitchFamily="49" charset="0"/>
              </a:rPr>
              <a:t>OBJECTIVES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0A0B017-404B-46C4-B5EE-1E47615D05A3}"/>
              </a:ext>
            </a:extLst>
          </p:cNvPr>
          <p:cNvGrpSpPr/>
          <p:nvPr/>
        </p:nvGrpSpPr>
        <p:grpSpPr>
          <a:xfrm>
            <a:off x="409303" y="1048396"/>
            <a:ext cx="10589621" cy="707886"/>
            <a:chOff x="409303" y="762827"/>
            <a:chExt cx="10589621" cy="707886"/>
          </a:xfrm>
        </p:grpSpPr>
        <p:sp>
          <p:nvSpPr>
            <p:cNvPr id="23" name="Flowchart: Delay 22">
              <a:extLst>
                <a:ext uri="{FF2B5EF4-FFF2-40B4-BE49-F238E27FC236}">
                  <a16:creationId xmlns:a16="http://schemas.microsoft.com/office/drawing/2014/main" id="{DF562D87-55BE-43F9-97FF-C173F4DA28DF}"/>
                </a:ext>
              </a:extLst>
            </p:cNvPr>
            <p:cNvSpPr/>
            <p:nvPr/>
          </p:nvSpPr>
          <p:spPr>
            <a:xfrm flipH="1">
              <a:off x="409303" y="792481"/>
              <a:ext cx="661851" cy="661851"/>
            </a:xfrm>
            <a:prstGeom prst="flowChartDelay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C056470-8C67-4F39-9A97-6FE0D6F368BA}"/>
                </a:ext>
              </a:extLst>
            </p:cNvPr>
            <p:cNvSpPr/>
            <p:nvPr/>
          </p:nvSpPr>
          <p:spPr>
            <a:xfrm>
              <a:off x="1053735" y="794222"/>
              <a:ext cx="9945189" cy="658368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95000"/>
                  </a:schemeClr>
                </a:gs>
                <a:gs pos="80000">
                  <a:schemeClr val="bg1">
                    <a:lumMod val="95000"/>
                    <a:alpha val="50000"/>
                  </a:schemeClr>
                </a:gs>
                <a:gs pos="6000">
                  <a:schemeClr val="bg1"/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DF895B-78F1-4C08-ACA4-3CEDCA8246A7}"/>
                </a:ext>
              </a:extLst>
            </p:cNvPr>
            <p:cNvSpPr txBox="1"/>
            <p:nvPr/>
          </p:nvSpPr>
          <p:spPr>
            <a:xfrm>
              <a:off x="524003" y="762827"/>
              <a:ext cx="4940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Lucida Console" panose="020B0609040504020204" pitchFamily="49" charset="0"/>
                </a:rPr>
                <a:t>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34D773-E809-4AA0-A764-018D57B3C159}"/>
                </a:ext>
              </a:extLst>
            </p:cNvPr>
            <p:cNvSpPr txBox="1"/>
            <p:nvPr/>
          </p:nvSpPr>
          <p:spPr>
            <a:xfrm>
              <a:off x="1106840" y="841204"/>
              <a:ext cx="77292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Medical claims of smokers vs. non-smokers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9CED1A-850D-45EE-B8E8-2D7EB77915C2}"/>
              </a:ext>
            </a:extLst>
          </p:cNvPr>
          <p:cNvGrpSpPr/>
          <p:nvPr/>
        </p:nvGrpSpPr>
        <p:grpSpPr>
          <a:xfrm>
            <a:off x="409303" y="2487175"/>
            <a:ext cx="10589621" cy="707886"/>
            <a:chOff x="409303" y="762827"/>
            <a:chExt cx="10589621" cy="707886"/>
          </a:xfrm>
        </p:grpSpPr>
        <p:sp>
          <p:nvSpPr>
            <p:cNvPr id="28" name="Flowchart: Delay 27">
              <a:extLst>
                <a:ext uri="{FF2B5EF4-FFF2-40B4-BE49-F238E27FC236}">
                  <a16:creationId xmlns:a16="http://schemas.microsoft.com/office/drawing/2014/main" id="{16E0D858-4BFD-444D-9DA7-9FBF860478FC}"/>
                </a:ext>
              </a:extLst>
            </p:cNvPr>
            <p:cNvSpPr/>
            <p:nvPr/>
          </p:nvSpPr>
          <p:spPr>
            <a:xfrm flipH="1">
              <a:off x="409303" y="793351"/>
              <a:ext cx="661851" cy="658368"/>
            </a:xfrm>
            <a:prstGeom prst="flowChartDelay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03CC247-AB9D-40D7-BC9A-719B29116DE3}"/>
                </a:ext>
              </a:extLst>
            </p:cNvPr>
            <p:cNvSpPr/>
            <p:nvPr/>
          </p:nvSpPr>
          <p:spPr>
            <a:xfrm>
              <a:off x="1053735" y="793351"/>
              <a:ext cx="9945189" cy="658368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95000"/>
                  </a:schemeClr>
                </a:gs>
                <a:gs pos="80000">
                  <a:schemeClr val="bg1">
                    <a:lumMod val="95000"/>
                    <a:alpha val="50000"/>
                  </a:schemeClr>
                </a:gs>
                <a:gs pos="6000">
                  <a:schemeClr val="bg1"/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E43A54F-6C98-44B8-9679-7B161120B91F}"/>
                </a:ext>
              </a:extLst>
            </p:cNvPr>
            <p:cNvSpPr txBox="1"/>
            <p:nvPr/>
          </p:nvSpPr>
          <p:spPr>
            <a:xfrm>
              <a:off x="524003" y="762827"/>
              <a:ext cx="4940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Lucida Console" panose="020B0609040504020204" pitchFamily="49" charset="0"/>
                </a:rPr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D39712A-0DE1-4AA3-9306-965AED4CAB80}"/>
                </a:ext>
              </a:extLst>
            </p:cNvPr>
            <p:cNvSpPr txBox="1"/>
            <p:nvPr/>
          </p:nvSpPr>
          <p:spPr>
            <a:xfrm>
              <a:off x="1106840" y="841204"/>
              <a:ext cx="44520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BMI of females vs. males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F8F36C1-96F4-41A1-A8C0-260E3098CC82}"/>
              </a:ext>
            </a:extLst>
          </p:cNvPr>
          <p:cNvGrpSpPr/>
          <p:nvPr/>
        </p:nvGrpSpPr>
        <p:grpSpPr>
          <a:xfrm>
            <a:off x="409303" y="3925954"/>
            <a:ext cx="10589621" cy="707886"/>
            <a:chOff x="409303" y="762827"/>
            <a:chExt cx="10589621" cy="707886"/>
          </a:xfrm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4A2C6DD5-A69B-42D4-A10D-7DD4BA4B7114}"/>
                </a:ext>
              </a:extLst>
            </p:cNvPr>
            <p:cNvSpPr/>
            <p:nvPr/>
          </p:nvSpPr>
          <p:spPr>
            <a:xfrm flipH="1">
              <a:off x="409303" y="792481"/>
              <a:ext cx="661851" cy="661851"/>
            </a:xfrm>
            <a:prstGeom prst="flowChartDelay">
              <a:avLst/>
            </a:prstGeom>
            <a:solidFill>
              <a:srgbClr val="97D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DB4670-4DA6-450B-873A-BA989DD8B511}"/>
                </a:ext>
              </a:extLst>
            </p:cNvPr>
            <p:cNvSpPr/>
            <p:nvPr/>
          </p:nvSpPr>
          <p:spPr>
            <a:xfrm>
              <a:off x="1053735" y="794222"/>
              <a:ext cx="9945189" cy="658368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95000"/>
                  </a:schemeClr>
                </a:gs>
                <a:gs pos="80000">
                  <a:schemeClr val="bg1">
                    <a:lumMod val="95000"/>
                    <a:alpha val="50000"/>
                  </a:schemeClr>
                </a:gs>
                <a:gs pos="6000">
                  <a:schemeClr val="bg1"/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2AAD172-41F9-478A-B8D3-3DB6762BA64D}"/>
                </a:ext>
              </a:extLst>
            </p:cNvPr>
            <p:cNvSpPr txBox="1"/>
            <p:nvPr/>
          </p:nvSpPr>
          <p:spPr>
            <a:xfrm>
              <a:off x="524003" y="762827"/>
              <a:ext cx="4940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Lucida Console" panose="020B0609040504020204" pitchFamily="49" charset="0"/>
                </a:rPr>
                <a:t>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E9A2A09-893B-47F4-B09B-7BDE934C42DA}"/>
                </a:ext>
              </a:extLst>
            </p:cNvPr>
            <p:cNvSpPr txBox="1"/>
            <p:nvPr/>
          </p:nvSpPr>
          <p:spPr>
            <a:xfrm>
              <a:off x="1106840" y="841204"/>
              <a:ext cx="58614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Proportion of smokers by region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9B099AF-A780-4386-B442-DC60AD89427A}"/>
              </a:ext>
            </a:extLst>
          </p:cNvPr>
          <p:cNvGrpSpPr/>
          <p:nvPr/>
        </p:nvGrpSpPr>
        <p:grpSpPr>
          <a:xfrm>
            <a:off x="409303" y="5364733"/>
            <a:ext cx="10589621" cy="707886"/>
            <a:chOff x="409303" y="762827"/>
            <a:chExt cx="10589621" cy="707886"/>
          </a:xfrm>
        </p:grpSpPr>
        <p:sp>
          <p:nvSpPr>
            <p:cNvPr id="38" name="Flowchart: Delay 37">
              <a:extLst>
                <a:ext uri="{FF2B5EF4-FFF2-40B4-BE49-F238E27FC236}">
                  <a16:creationId xmlns:a16="http://schemas.microsoft.com/office/drawing/2014/main" id="{D64355BA-53D8-4F31-88A1-234D2E348B2D}"/>
                </a:ext>
              </a:extLst>
            </p:cNvPr>
            <p:cNvSpPr/>
            <p:nvPr/>
          </p:nvSpPr>
          <p:spPr>
            <a:xfrm flipH="1">
              <a:off x="409303" y="793351"/>
              <a:ext cx="661851" cy="658368"/>
            </a:xfrm>
            <a:prstGeom prst="flowChartDelay">
              <a:avLst/>
            </a:prstGeom>
            <a:solidFill>
              <a:srgbClr val="DE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6C4CFCD-7E16-4677-A361-5ADC8A578C3C}"/>
                </a:ext>
              </a:extLst>
            </p:cNvPr>
            <p:cNvSpPr/>
            <p:nvPr/>
          </p:nvSpPr>
          <p:spPr>
            <a:xfrm>
              <a:off x="1053735" y="793351"/>
              <a:ext cx="9945189" cy="658368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95000"/>
                  </a:schemeClr>
                </a:gs>
                <a:gs pos="80000">
                  <a:schemeClr val="bg1">
                    <a:lumMod val="95000"/>
                    <a:alpha val="50000"/>
                  </a:schemeClr>
                </a:gs>
                <a:gs pos="6000">
                  <a:schemeClr val="bg1"/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E817D3C-D90B-4DA1-92A2-FE66DCCF7C44}"/>
                </a:ext>
              </a:extLst>
            </p:cNvPr>
            <p:cNvSpPr txBox="1"/>
            <p:nvPr/>
          </p:nvSpPr>
          <p:spPr>
            <a:xfrm>
              <a:off x="524003" y="762827"/>
              <a:ext cx="4940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Lucida Console" panose="020B0609040504020204" pitchFamily="49" charset="0"/>
                </a:rPr>
                <a:t>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36BFA87-987C-4D24-91DE-9A3B190D2F86}"/>
                </a:ext>
              </a:extLst>
            </p:cNvPr>
            <p:cNvSpPr txBox="1"/>
            <p:nvPr/>
          </p:nvSpPr>
          <p:spPr>
            <a:xfrm>
              <a:off x="1106840" y="841204"/>
              <a:ext cx="78422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BMI of women based on number of children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ACDC559-CB23-4C5D-89F9-9525C384D3E5}"/>
              </a:ext>
            </a:extLst>
          </p:cNvPr>
          <p:cNvSpPr txBox="1"/>
          <p:nvPr/>
        </p:nvSpPr>
        <p:spPr>
          <a:xfrm>
            <a:off x="1033597" y="1688393"/>
            <a:ext cx="9476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ea typeface="Cambria" panose="02040503050406030204" pitchFamily="18" charset="0"/>
              </a:rPr>
              <a:t>Are the mean charges claimed by smokers higher than those claimed by non-smokers?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B4F25F-D6DE-4B88-B802-F51FC2C31AC5}"/>
              </a:ext>
            </a:extLst>
          </p:cNvPr>
          <p:cNvSpPr txBox="1"/>
          <p:nvPr/>
        </p:nvSpPr>
        <p:spPr>
          <a:xfrm>
            <a:off x="1132749" y="4554934"/>
            <a:ext cx="9476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ea typeface="Cambria" panose="02040503050406030204" pitchFamily="18" charset="0"/>
              </a:rPr>
              <a:t>Is the proportion of smokers statistically different in each region of the country?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246575-CEA2-43FA-A0ED-96E4C27F4769}"/>
              </a:ext>
            </a:extLst>
          </p:cNvPr>
          <p:cNvSpPr txBox="1"/>
          <p:nvPr/>
        </p:nvSpPr>
        <p:spPr>
          <a:xfrm>
            <a:off x="1132749" y="3116155"/>
            <a:ext cx="9476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ea typeface="Cambria" panose="02040503050406030204" pitchFamily="18" charset="0"/>
              </a:rPr>
              <a:t>Are the BMIs of males and females statistically different from one another?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92763CB-80B5-4E1A-8B88-0F1955503011}"/>
              </a:ext>
            </a:extLst>
          </p:cNvPr>
          <p:cNvSpPr txBox="1"/>
          <p:nvPr/>
        </p:nvSpPr>
        <p:spPr>
          <a:xfrm>
            <a:off x="1132749" y="5993715"/>
            <a:ext cx="9476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ea typeface="Cambria" panose="02040503050406030204" pitchFamily="18" charset="0"/>
              </a:rPr>
              <a:t>Is the mean BMI of women statistically different based on the number of children they have?</a:t>
            </a:r>
          </a:p>
        </p:txBody>
      </p:sp>
    </p:spTree>
    <p:extLst>
      <p:ext uri="{BB962C8B-B14F-4D97-AF65-F5344CB8AC3E}">
        <p14:creationId xmlns:p14="http://schemas.microsoft.com/office/powerpoint/2010/main" val="1475748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CD38D0-B5A9-4A0E-BE39-75C41D195B1E}"/>
              </a:ext>
            </a:extLst>
          </p:cNvPr>
          <p:cNvSpPr txBox="1"/>
          <p:nvPr/>
        </p:nvSpPr>
        <p:spPr>
          <a:xfrm>
            <a:off x="0" y="0"/>
            <a:ext cx="52806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Lucida Console" panose="020B0609040504020204" pitchFamily="49" charset="0"/>
              </a:rPr>
              <a:t>CONCLUSIONS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0A0B017-404B-46C4-B5EE-1E47615D05A3}"/>
              </a:ext>
            </a:extLst>
          </p:cNvPr>
          <p:cNvGrpSpPr/>
          <p:nvPr/>
        </p:nvGrpSpPr>
        <p:grpSpPr>
          <a:xfrm>
            <a:off x="409303" y="1048396"/>
            <a:ext cx="10589621" cy="707886"/>
            <a:chOff x="409303" y="762827"/>
            <a:chExt cx="10589621" cy="707886"/>
          </a:xfrm>
        </p:grpSpPr>
        <p:sp>
          <p:nvSpPr>
            <p:cNvPr id="23" name="Flowchart: Delay 22">
              <a:extLst>
                <a:ext uri="{FF2B5EF4-FFF2-40B4-BE49-F238E27FC236}">
                  <a16:creationId xmlns:a16="http://schemas.microsoft.com/office/drawing/2014/main" id="{DF562D87-55BE-43F9-97FF-C173F4DA28DF}"/>
                </a:ext>
              </a:extLst>
            </p:cNvPr>
            <p:cNvSpPr/>
            <p:nvPr/>
          </p:nvSpPr>
          <p:spPr>
            <a:xfrm flipH="1">
              <a:off x="409303" y="792481"/>
              <a:ext cx="661851" cy="661851"/>
            </a:xfrm>
            <a:prstGeom prst="flowChartDelay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C056470-8C67-4F39-9A97-6FE0D6F368BA}"/>
                </a:ext>
              </a:extLst>
            </p:cNvPr>
            <p:cNvSpPr/>
            <p:nvPr/>
          </p:nvSpPr>
          <p:spPr>
            <a:xfrm>
              <a:off x="1053735" y="794222"/>
              <a:ext cx="9945189" cy="658368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95000"/>
                  </a:schemeClr>
                </a:gs>
                <a:gs pos="80000">
                  <a:schemeClr val="bg1">
                    <a:lumMod val="95000"/>
                    <a:alpha val="50000"/>
                  </a:schemeClr>
                </a:gs>
                <a:gs pos="6000">
                  <a:schemeClr val="bg1"/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DF895B-78F1-4C08-ACA4-3CEDCA8246A7}"/>
                </a:ext>
              </a:extLst>
            </p:cNvPr>
            <p:cNvSpPr txBox="1"/>
            <p:nvPr/>
          </p:nvSpPr>
          <p:spPr>
            <a:xfrm>
              <a:off x="524003" y="762827"/>
              <a:ext cx="4940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Lucida Console" panose="020B0609040504020204" pitchFamily="49" charset="0"/>
                </a:rPr>
                <a:t>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34D773-E809-4AA0-A764-018D57B3C159}"/>
                </a:ext>
              </a:extLst>
            </p:cNvPr>
            <p:cNvSpPr txBox="1"/>
            <p:nvPr/>
          </p:nvSpPr>
          <p:spPr>
            <a:xfrm>
              <a:off x="1106840" y="841204"/>
              <a:ext cx="77292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Medical claims of smokers vs. non-smokers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9CED1A-850D-45EE-B8E8-2D7EB77915C2}"/>
              </a:ext>
            </a:extLst>
          </p:cNvPr>
          <p:cNvGrpSpPr/>
          <p:nvPr/>
        </p:nvGrpSpPr>
        <p:grpSpPr>
          <a:xfrm>
            <a:off x="409303" y="2487175"/>
            <a:ext cx="10589621" cy="707886"/>
            <a:chOff x="409303" y="762827"/>
            <a:chExt cx="10589621" cy="707886"/>
          </a:xfrm>
        </p:grpSpPr>
        <p:sp>
          <p:nvSpPr>
            <p:cNvPr id="28" name="Flowchart: Delay 27">
              <a:extLst>
                <a:ext uri="{FF2B5EF4-FFF2-40B4-BE49-F238E27FC236}">
                  <a16:creationId xmlns:a16="http://schemas.microsoft.com/office/drawing/2014/main" id="{16E0D858-4BFD-444D-9DA7-9FBF860478FC}"/>
                </a:ext>
              </a:extLst>
            </p:cNvPr>
            <p:cNvSpPr/>
            <p:nvPr/>
          </p:nvSpPr>
          <p:spPr>
            <a:xfrm flipH="1">
              <a:off x="409303" y="793351"/>
              <a:ext cx="661851" cy="658368"/>
            </a:xfrm>
            <a:prstGeom prst="flowChartDelay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03CC247-AB9D-40D7-BC9A-719B29116DE3}"/>
                </a:ext>
              </a:extLst>
            </p:cNvPr>
            <p:cNvSpPr/>
            <p:nvPr/>
          </p:nvSpPr>
          <p:spPr>
            <a:xfrm>
              <a:off x="1053735" y="793351"/>
              <a:ext cx="9945189" cy="658368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95000"/>
                  </a:schemeClr>
                </a:gs>
                <a:gs pos="80000">
                  <a:schemeClr val="bg1">
                    <a:lumMod val="95000"/>
                    <a:alpha val="50000"/>
                  </a:schemeClr>
                </a:gs>
                <a:gs pos="6000">
                  <a:schemeClr val="bg1"/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E43A54F-6C98-44B8-9679-7B161120B91F}"/>
                </a:ext>
              </a:extLst>
            </p:cNvPr>
            <p:cNvSpPr txBox="1"/>
            <p:nvPr/>
          </p:nvSpPr>
          <p:spPr>
            <a:xfrm>
              <a:off x="524003" y="762827"/>
              <a:ext cx="4940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Lucida Console" panose="020B0609040504020204" pitchFamily="49" charset="0"/>
                </a:rPr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D39712A-0DE1-4AA3-9306-965AED4CAB80}"/>
                </a:ext>
              </a:extLst>
            </p:cNvPr>
            <p:cNvSpPr txBox="1"/>
            <p:nvPr/>
          </p:nvSpPr>
          <p:spPr>
            <a:xfrm>
              <a:off x="1106840" y="841204"/>
              <a:ext cx="44520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BMI of females vs. males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F8F36C1-96F4-41A1-A8C0-260E3098CC82}"/>
              </a:ext>
            </a:extLst>
          </p:cNvPr>
          <p:cNvGrpSpPr/>
          <p:nvPr/>
        </p:nvGrpSpPr>
        <p:grpSpPr>
          <a:xfrm>
            <a:off x="409303" y="3925954"/>
            <a:ext cx="10589621" cy="707886"/>
            <a:chOff x="409303" y="762827"/>
            <a:chExt cx="10589621" cy="707886"/>
          </a:xfrm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4A2C6DD5-A69B-42D4-A10D-7DD4BA4B7114}"/>
                </a:ext>
              </a:extLst>
            </p:cNvPr>
            <p:cNvSpPr/>
            <p:nvPr/>
          </p:nvSpPr>
          <p:spPr>
            <a:xfrm flipH="1">
              <a:off x="409303" y="792481"/>
              <a:ext cx="661851" cy="661851"/>
            </a:xfrm>
            <a:prstGeom prst="flowChartDelay">
              <a:avLst/>
            </a:prstGeom>
            <a:solidFill>
              <a:srgbClr val="97D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DB4670-4DA6-450B-873A-BA989DD8B511}"/>
                </a:ext>
              </a:extLst>
            </p:cNvPr>
            <p:cNvSpPr/>
            <p:nvPr/>
          </p:nvSpPr>
          <p:spPr>
            <a:xfrm>
              <a:off x="1053735" y="794222"/>
              <a:ext cx="9945189" cy="658368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95000"/>
                  </a:schemeClr>
                </a:gs>
                <a:gs pos="80000">
                  <a:schemeClr val="bg1">
                    <a:lumMod val="95000"/>
                    <a:alpha val="50000"/>
                  </a:schemeClr>
                </a:gs>
                <a:gs pos="6000">
                  <a:schemeClr val="bg1"/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2AAD172-41F9-478A-B8D3-3DB6762BA64D}"/>
                </a:ext>
              </a:extLst>
            </p:cNvPr>
            <p:cNvSpPr txBox="1"/>
            <p:nvPr/>
          </p:nvSpPr>
          <p:spPr>
            <a:xfrm>
              <a:off x="524003" y="762827"/>
              <a:ext cx="4940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Lucida Console" panose="020B0609040504020204" pitchFamily="49" charset="0"/>
                </a:rPr>
                <a:t>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E9A2A09-893B-47F4-B09B-7BDE934C42DA}"/>
                </a:ext>
              </a:extLst>
            </p:cNvPr>
            <p:cNvSpPr txBox="1"/>
            <p:nvPr/>
          </p:nvSpPr>
          <p:spPr>
            <a:xfrm>
              <a:off x="1106840" y="841204"/>
              <a:ext cx="58614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Proportion of smokers by region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9B099AF-A780-4386-B442-DC60AD89427A}"/>
              </a:ext>
            </a:extLst>
          </p:cNvPr>
          <p:cNvGrpSpPr/>
          <p:nvPr/>
        </p:nvGrpSpPr>
        <p:grpSpPr>
          <a:xfrm>
            <a:off x="409303" y="5364733"/>
            <a:ext cx="10589621" cy="707886"/>
            <a:chOff x="409303" y="762827"/>
            <a:chExt cx="10589621" cy="707886"/>
          </a:xfrm>
        </p:grpSpPr>
        <p:sp>
          <p:nvSpPr>
            <p:cNvPr id="38" name="Flowchart: Delay 37">
              <a:extLst>
                <a:ext uri="{FF2B5EF4-FFF2-40B4-BE49-F238E27FC236}">
                  <a16:creationId xmlns:a16="http://schemas.microsoft.com/office/drawing/2014/main" id="{D64355BA-53D8-4F31-88A1-234D2E348B2D}"/>
                </a:ext>
              </a:extLst>
            </p:cNvPr>
            <p:cNvSpPr/>
            <p:nvPr/>
          </p:nvSpPr>
          <p:spPr>
            <a:xfrm flipH="1">
              <a:off x="409303" y="793351"/>
              <a:ext cx="661851" cy="658368"/>
            </a:xfrm>
            <a:prstGeom prst="flowChartDelay">
              <a:avLst/>
            </a:prstGeom>
            <a:solidFill>
              <a:srgbClr val="DE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6C4CFCD-7E16-4677-A361-5ADC8A578C3C}"/>
                </a:ext>
              </a:extLst>
            </p:cNvPr>
            <p:cNvSpPr/>
            <p:nvPr/>
          </p:nvSpPr>
          <p:spPr>
            <a:xfrm>
              <a:off x="1053735" y="793351"/>
              <a:ext cx="9945189" cy="658368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95000"/>
                  </a:schemeClr>
                </a:gs>
                <a:gs pos="80000">
                  <a:schemeClr val="bg1">
                    <a:lumMod val="95000"/>
                    <a:alpha val="50000"/>
                  </a:schemeClr>
                </a:gs>
                <a:gs pos="6000">
                  <a:schemeClr val="bg1"/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E817D3C-D90B-4DA1-92A2-FE66DCCF7C44}"/>
                </a:ext>
              </a:extLst>
            </p:cNvPr>
            <p:cNvSpPr txBox="1"/>
            <p:nvPr/>
          </p:nvSpPr>
          <p:spPr>
            <a:xfrm>
              <a:off x="524003" y="762827"/>
              <a:ext cx="4940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Lucida Console" panose="020B0609040504020204" pitchFamily="49" charset="0"/>
                </a:rPr>
                <a:t>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36BFA87-987C-4D24-91DE-9A3B190D2F86}"/>
                </a:ext>
              </a:extLst>
            </p:cNvPr>
            <p:cNvSpPr txBox="1"/>
            <p:nvPr/>
          </p:nvSpPr>
          <p:spPr>
            <a:xfrm>
              <a:off x="1106840" y="841204"/>
              <a:ext cx="78422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BMI of women based on number of children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ACDC559-CB23-4C5D-89F9-9525C384D3E5}"/>
              </a:ext>
            </a:extLst>
          </p:cNvPr>
          <p:cNvSpPr txBox="1"/>
          <p:nvPr/>
        </p:nvSpPr>
        <p:spPr>
          <a:xfrm>
            <a:off x="1033597" y="1688393"/>
            <a:ext cx="9476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ea typeface="Cambria" panose="02040503050406030204" pitchFamily="18" charset="0"/>
              </a:rPr>
              <a:t>Mean charges claimed by smokers are statistically higher than those of non-smokers.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B4F25F-D6DE-4B88-B802-F51FC2C31AC5}"/>
              </a:ext>
            </a:extLst>
          </p:cNvPr>
          <p:cNvSpPr txBox="1"/>
          <p:nvPr/>
        </p:nvSpPr>
        <p:spPr>
          <a:xfrm>
            <a:off x="1132749" y="4554934"/>
            <a:ext cx="9476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ea typeface="Cambria" panose="02040503050406030204" pitchFamily="18" charset="0"/>
              </a:rPr>
              <a:t>The proportion of smokers is not statistically different in each region of the country.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246575-CEA2-43FA-A0ED-96E4C27F4769}"/>
              </a:ext>
            </a:extLst>
          </p:cNvPr>
          <p:cNvSpPr txBox="1"/>
          <p:nvPr/>
        </p:nvSpPr>
        <p:spPr>
          <a:xfrm>
            <a:off x="1132750" y="3116155"/>
            <a:ext cx="8167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ea typeface="Cambria" panose="02040503050406030204" pitchFamily="18" charset="0"/>
              </a:rPr>
              <a:t>The mean BMIs of males are statistically equal to the mean BMIs of females.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92763CB-80B5-4E1A-8B88-0F1955503011}"/>
              </a:ext>
            </a:extLst>
          </p:cNvPr>
          <p:cNvSpPr txBox="1"/>
          <p:nvPr/>
        </p:nvSpPr>
        <p:spPr>
          <a:xfrm>
            <a:off x="1132749" y="5993715"/>
            <a:ext cx="9476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ea typeface="Cambria" panose="02040503050406030204" pitchFamily="18" charset="0"/>
              </a:rPr>
              <a:t>Is the mean BMIs of women with zero, one, two, or three+ children are statistically equal.</a:t>
            </a:r>
          </a:p>
        </p:txBody>
      </p:sp>
    </p:spTree>
    <p:extLst>
      <p:ext uri="{BB962C8B-B14F-4D97-AF65-F5344CB8AC3E}">
        <p14:creationId xmlns:p14="http://schemas.microsoft.com/office/powerpoint/2010/main" val="302666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owchart: Delay 41">
            <a:extLst>
              <a:ext uri="{FF2B5EF4-FFF2-40B4-BE49-F238E27FC236}">
                <a16:creationId xmlns:a16="http://schemas.microsoft.com/office/drawing/2014/main" id="{A5FF5C87-3F8A-42BE-8EFD-671F50481809}"/>
              </a:ext>
            </a:extLst>
          </p:cNvPr>
          <p:cNvSpPr/>
          <p:nvPr/>
        </p:nvSpPr>
        <p:spPr>
          <a:xfrm rot="10800000" flipH="1">
            <a:off x="1" y="-3"/>
            <a:ext cx="1201782" cy="6871063"/>
          </a:xfrm>
          <a:prstGeom prst="flowChartDela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ACD137D-D6A8-48B9-8956-B1B8291FE69F}"/>
              </a:ext>
            </a:extLst>
          </p:cNvPr>
          <p:cNvGrpSpPr/>
          <p:nvPr/>
        </p:nvGrpSpPr>
        <p:grpSpPr>
          <a:xfrm>
            <a:off x="156754" y="177540"/>
            <a:ext cx="10589621" cy="707886"/>
            <a:chOff x="409303" y="762827"/>
            <a:chExt cx="10589621" cy="707886"/>
          </a:xfrm>
        </p:grpSpPr>
        <p:sp>
          <p:nvSpPr>
            <p:cNvPr id="44" name="Flowchart: Delay 43">
              <a:extLst>
                <a:ext uri="{FF2B5EF4-FFF2-40B4-BE49-F238E27FC236}">
                  <a16:creationId xmlns:a16="http://schemas.microsoft.com/office/drawing/2014/main" id="{8D6D48CC-B5BB-4FC4-914A-73FCFCFA0ACB}"/>
                </a:ext>
              </a:extLst>
            </p:cNvPr>
            <p:cNvSpPr/>
            <p:nvPr/>
          </p:nvSpPr>
          <p:spPr>
            <a:xfrm flipH="1">
              <a:off x="409303" y="792481"/>
              <a:ext cx="661851" cy="661851"/>
            </a:xfrm>
            <a:prstGeom prst="flowChartDelay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937EDDB-EE90-404B-86BD-40FF1E0A5670}"/>
                </a:ext>
              </a:extLst>
            </p:cNvPr>
            <p:cNvSpPr/>
            <p:nvPr/>
          </p:nvSpPr>
          <p:spPr>
            <a:xfrm>
              <a:off x="1053735" y="794222"/>
              <a:ext cx="9945189" cy="658368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95000"/>
                  </a:schemeClr>
                </a:gs>
                <a:gs pos="80000">
                  <a:schemeClr val="bg1">
                    <a:lumMod val="95000"/>
                    <a:alpha val="50000"/>
                  </a:schemeClr>
                </a:gs>
                <a:gs pos="6000">
                  <a:schemeClr val="bg1"/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9A24E76-3880-42EF-982C-F6BB09D3FEB4}"/>
                </a:ext>
              </a:extLst>
            </p:cNvPr>
            <p:cNvSpPr txBox="1"/>
            <p:nvPr/>
          </p:nvSpPr>
          <p:spPr>
            <a:xfrm>
              <a:off x="524003" y="762827"/>
              <a:ext cx="4940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Lucida Console" panose="020B0609040504020204" pitchFamily="49" charset="0"/>
                </a:rPr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9D90978-9B1F-4DEA-872B-43FE2A92C844}"/>
                </a:ext>
              </a:extLst>
            </p:cNvPr>
            <p:cNvSpPr txBox="1"/>
            <p:nvPr/>
          </p:nvSpPr>
          <p:spPr>
            <a:xfrm>
              <a:off x="1106840" y="841204"/>
              <a:ext cx="77292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Medical claims of smokers vs. non-smokers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D8923B6-4E7C-477A-B2D6-43846CB20A7A}"/>
              </a:ext>
            </a:extLst>
          </p:cNvPr>
          <p:cNvSpPr txBox="1"/>
          <p:nvPr/>
        </p:nvSpPr>
        <p:spPr>
          <a:xfrm>
            <a:off x="1328909" y="1056593"/>
            <a:ext cx="514156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CC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1,338 customers were analyzed.</a:t>
            </a:r>
          </a:p>
          <a:p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600" dirty="0">
                <a:solidFill>
                  <a:srgbClr val="FFCC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274 customers smoke (20.5%)</a:t>
            </a:r>
          </a:p>
          <a:p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600" dirty="0">
                <a:solidFill>
                  <a:srgbClr val="FFCC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1,064 do not smoke (79.5%)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8BFD2D1-6D19-4B26-8C9A-E35FD4EE3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449" y="1248183"/>
            <a:ext cx="5455346" cy="393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9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owchart: Delay 41">
            <a:extLst>
              <a:ext uri="{FF2B5EF4-FFF2-40B4-BE49-F238E27FC236}">
                <a16:creationId xmlns:a16="http://schemas.microsoft.com/office/drawing/2014/main" id="{A5FF5C87-3F8A-42BE-8EFD-671F50481809}"/>
              </a:ext>
            </a:extLst>
          </p:cNvPr>
          <p:cNvSpPr/>
          <p:nvPr/>
        </p:nvSpPr>
        <p:spPr>
          <a:xfrm rot="10800000" flipH="1">
            <a:off x="1" y="-3"/>
            <a:ext cx="1201782" cy="6871063"/>
          </a:xfrm>
          <a:prstGeom prst="flowChartDela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ACD137D-D6A8-48B9-8956-B1B8291FE69F}"/>
              </a:ext>
            </a:extLst>
          </p:cNvPr>
          <p:cNvGrpSpPr/>
          <p:nvPr/>
        </p:nvGrpSpPr>
        <p:grpSpPr>
          <a:xfrm>
            <a:off x="156754" y="177540"/>
            <a:ext cx="10589621" cy="707886"/>
            <a:chOff x="409303" y="762827"/>
            <a:chExt cx="10589621" cy="707886"/>
          </a:xfrm>
        </p:grpSpPr>
        <p:sp>
          <p:nvSpPr>
            <p:cNvPr id="44" name="Flowchart: Delay 43">
              <a:extLst>
                <a:ext uri="{FF2B5EF4-FFF2-40B4-BE49-F238E27FC236}">
                  <a16:creationId xmlns:a16="http://schemas.microsoft.com/office/drawing/2014/main" id="{8D6D48CC-B5BB-4FC4-914A-73FCFCFA0ACB}"/>
                </a:ext>
              </a:extLst>
            </p:cNvPr>
            <p:cNvSpPr/>
            <p:nvPr/>
          </p:nvSpPr>
          <p:spPr>
            <a:xfrm flipH="1">
              <a:off x="409303" y="792481"/>
              <a:ext cx="661851" cy="661851"/>
            </a:xfrm>
            <a:prstGeom prst="flowChartDelay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937EDDB-EE90-404B-86BD-40FF1E0A5670}"/>
                </a:ext>
              </a:extLst>
            </p:cNvPr>
            <p:cNvSpPr/>
            <p:nvPr/>
          </p:nvSpPr>
          <p:spPr>
            <a:xfrm>
              <a:off x="1053735" y="794222"/>
              <a:ext cx="9945189" cy="658368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95000"/>
                  </a:schemeClr>
                </a:gs>
                <a:gs pos="80000">
                  <a:schemeClr val="bg1">
                    <a:lumMod val="95000"/>
                    <a:alpha val="50000"/>
                  </a:schemeClr>
                </a:gs>
                <a:gs pos="6000">
                  <a:schemeClr val="bg1"/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9A24E76-3880-42EF-982C-F6BB09D3FEB4}"/>
                </a:ext>
              </a:extLst>
            </p:cNvPr>
            <p:cNvSpPr txBox="1"/>
            <p:nvPr/>
          </p:nvSpPr>
          <p:spPr>
            <a:xfrm>
              <a:off x="524003" y="762827"/>
              <a:ext cx="4940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Lucida Console" panose="020B0609040504020204" pitchFamily="49" charset="0"/>
                </a:rPr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9D90978-9B1F-4DEA-872B-43FE2A92C844}"/>
                </a:ext>
              </a:extLst>
            </p:cNvPr>
            <p:cNvSpPr txBox="1"/>
            <p:nvPr/>
          </p:nvSpPr>
          <p:spPr>
            <a:xfrm>
              <a:off x="1106840" y="841204"/>
              <a:ext cx="77292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Medical claims of smokers vs. non-smokers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D8923B6-4E7C-477A-B2D6-43846CB20A7A}"/>
              </a:ext>
            </a:extLst>
          </p:cNvPr>
          <p:cNvSpPr txBox="1"/>
          <p:nvPr/>
        </p:nvSpPr>
        <p:spPr>
          <a:xfrm>
            <a:off x="1328909" y="1056593"/>
            <a:ext cx="51415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CC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75% of customers who smoke have claims of approximately $21,000 or more.</a:t>
            </a:r>
          </a:p>
          <a:p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600" dirty="0">
                <a:solidFill>
                  <a:srgbClr val="FFCC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75% of customers who do not smoke have claims of approximately $12,000 or less.</a:t>
            </a:r>
          </a:p>
          <a:p>
            <a:endParaRPr lang="en-US" sz="3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67AAB61-D55A-4A92-B4AA-50465BE51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469" y="1205361"/>
            <a:ext cx="5513524" cy="45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08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owchart: Delay 41">
            <a:extLst>
              <a:ext uri="{FF2B5EF4-FFF2-40B4-BE49-F238E27FC236}">
                <a16:creationId xmlns:a16="http://schemas.microsoft.com/office/drawing/2014/main" id="{A5FF5C87-3F8A-42BE-8EFD-671F50481809}"/>
              </a:ext>
            </a:extLst>
          </p:cNvPr>
          <p:cNvSpPr/>
          <p:nvPr/>
        </p:nvSpPr>
        <p:spPr>
          <a:xfrm rot="10800000" flipH="1">
            <a:off x="1" y="-3"/>
            <a:ext cx="1201782" cy="6871063"/>
          </a:xfrm>
          <a:prstGeom prst="flowChartDela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ACD137D-D6A8-48B9-8956-B1B8291FE69F}"/>
              </a:ext>
            </a:extLst>
          </p:cNvPr>
          <p:cNvGrpSpPr/>
          <p:nvPr/>
        </p:nvGrpSpPr>
        <p:grpSpPr>
          <a:xfrm>
            <a:off x="156754" y="177540"/>
            <a:ext cx="10589621" cy="707886"/>
            <a:chOff x="409303" y="762827"/>
            <a:chExt cx="10589621" cy="707886"/>
          </a:xfrm>
        </p:grpSpPr>
        <p:sp>
          <p:nvSpPr>
            <p:cNvPr id="44" name="Flowchart: Delay 43">
              <a:extLst>
                <a:ext uri="{FF2B5EF4-FFF2-40B4-BE49-F238E27FC236}">
                  <a16:creationId xmlns:a16="http://schemas.microsoft.com/office/drawing/2014/main" id="{8D6D48CC-B5BB-4FC4-914A-73FCFCFA0ACB}"/>
                </a:ext>
              </a:extLst>
            </p:cNvPr>
            <p:cNvSpPr/>
            <p:nvPr/>
          </p:nvSpPr>
          <p:spPr>
            <a:xfrm flipH="1">
              <a:off x="409303" y="792481"/>
              <a:ext cx="661851" cy="661851"/>
            </a:xfrm>
            <a:prstGeom prst="flowChartDelay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937EDDB-EE90-404B-86BD-40FF1E0A5670}"/>
                </a:ext>
              </a:extLst>
            </p:cNvPr>
            <p:cNvSpPr/>
            <p:nvPr/>
          </p:nvSpPr>
          <p:spPr>
            <a:xfrm>
              <a:off x="1053735" y="794222"/>
              <a:ext cx="9945189" cy="658368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95000"/>
                  </a:schemeClr>
                </a:gs>
                <a:gs pos="80000">
                  <a:schemeClr val="bg1">
                    <a:lumMod val="95000"/>
                    <a:alpha val="50000"/>
                  </a:schemeClr>
                </a:gs>
                <a:gs pos="6000">
                  <a:schemeClr val="bg1"/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9A24E76-3880-42EF-982C-F6BB09D3FEB4}"/>
                </a:ext>
              </a:extLst>
            </p:cNvPr>
            <p:cNvSpPr txBox="1"/>
            <p:nvPr/>
          </p:nvSpPr>
          <p:spPr>
            <a:xfrm>
              <a:off x="524003" y="762827"/>
              <a:ext cx="4940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Lucida Console" panose="020B0609040504020204" pitchFamily="49" charset="0"/>
                </a:rPr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9D90978-9B1F-4DEA-872B-43FE2A92C844}"/>
                </a:ext>
              </a:extLst>
            </p:cNvPr>
            <p:cNvSpPr txBox="1"/>
            <p:nvPr/>
          </p:nvSpPr>
          <p:spPr>
            <a:xfrm>
              <a:off x="1106840" y="841204"/>
              <a:ext cx="77292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Medical claims of smokers vs. non-smokers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D8923B6-4E7C-477A-B2D6-43846CB20A7A}"/>
              </a:ext>
            </a:extLst>
          </p:cNvPr>
          <p:cNvSpPr txBox="1"/>
          <p:nvPr/>
        </p:nvSpPr>
        <p:spPr>
          <a:xfrm>
            <a:off x="1328909" y="1235009"/>
            <a:ext cx="40459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CC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The average claim of a smoker is </a:t>
            </a:r>
            <a:r>
              <a:rPr lang="en-US" sz="3600" dirty="0">
                <a:solidFill>
                  <a:srgbClr val="7CBAE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$32,050.23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600" dirty="0">
                <a:solidFill>
                  <a:srgbClr val="FFCC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The average claim of a non-smoker is </a:t>
            </a:r>
            <a:r>
              <a:rPr lang="en-US" sz="3600" dirty="0">
                <a:solidFill>
                  <a:srgbClr val="65EC6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$8,434.27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8BEC987-6DAD-4D7B-8618-3F5071A9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17" y="1276947"/>
            <a:ext cx="6400411" cy="532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9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owchart: Delay 41">
            <a:extLst>
              <a:ext uri="{FF2B5EF4-FFF2-40B4-BE49-F238E27FC236}">
                <a16:creationId xmlns:a16="http://schemas.microsoft.com/office/drawing/2014/main" id="{A5FF5C87-3F8A-42BE-8EFD-671F50481809}"/>
              </a:ext>
            </a:extLst>
          </p:cNvPr>
          <p:cNvSpPr/>
          <p:nvPr/>
        </p:nvSpPr>
        <p:spPr>
          <a:xfrm rot="10800000" flipH="1">
            <a:off x="1" y="-3"/>
            <a:ext cx="1201782" cy="6871063"/>
          </a:xfrm>
          <a:prstGeom prst="flowChartDela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ACD137D-D6A8-48B9-8956-B1B8291FE69F}"/>
              </a:ext>
            </a:extLst>
          </p:cNvPr>
          <p:cNvGrpSpPr/>
          <p:nvPr/>
        </p:nvGrpSpPr>
        <p:grpSpPr>
          <a:xfrm>
            <a:off x="156754" y="177540"/>
            <a:ext cx="10589621" cy="707886"/>
            <a:chOff x="409303" y="762827"/>
            <a:chExt cx="10589621" cy="707886"/>
          </a:xfrm>
        </p:grpSpPr>
        <p:sp>
          <p:nvSpPr>
            <p:cNvPr id="44" name="Flowchart: Delay 43">
              <a:extLst>
                <a:ext uri="{FF2B5EF4-FFF2-40B4-BE49-F238E27FC236}">
                  <a16:creationId xmlns:a16="http://schemas.microsoft.com/office/drawing/2014/main" id="{8D6D48CC-B5BB-4FC4-914A-73FCFCFA0ACB}"/>
                </a:ext>
              </a:extLst>
            </p:cNvPr>
            <p:cNvSpPr/>
            <p:nvPr/>
          </p:nvSpPr>
          <p:spPr>
            <a:xfrm flipH="1">
              <a:off x="409303" y="792481"/>
              <a:ext cx="661851" cy="661851"/>
            </a:xfrm>
            <a:prstGeom prst="flowChartDelay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937EDDB-EE90-404B-86BD-40FF1E0A5670}"/>
                </a:ext>
              </a:extLst>
            </p:cNvPr>
            <p:cNvSpPr/>
            <p:nvPr/>
          </p:nvSpPr>
          <p:spPr>
            <a:xfrm>
              <a:off x="1053735" y="794222"/>
              <a:ext cx="9945189" cy="658368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95000"/>
                  </a:schemeClr>
                </a:gs>
                <a:gs pos="80000">
                  <a:schemeClr val="bg1">
                    <a:lumMod val="95000"/>
                    <a:alpha val="50000"/>
                  </a:schemeClr>
                </a:gs>
                <a:gs pos="6000">
                  <a:schemeClr val="bg1"/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9A24E76-3880-42EF-982C-F6BB09D3FEB4}"/>
                </a:ext>
              </a:extLst>
            </p:cNvPr>
            <p:cNvSpPr txBox="1"/>
            <p:nvPr/>
          </p:nvSpPr>
          <p:spPr>
            <a:xfrm>
              <a:off x="524003" y="762827"/>
              <a:ext cx="4940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Lucida Console" panose="020B0609040504020204" pitchFamily="49" charset="0"/>
                </a:rPr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9D90978-9B1F-4DEA-872B-43FE2A92C844}"/>
                </a:ext>
              </a:extLst>
            </p:cNvPr>
            <p:cNvSpPr txBox="1"/>
            <p:nvPr/>
          </p:nvSpPr>
          <p:spPr>
            <a:xfrm>
              <a:off x="1106840" y="841204"/>
              <a:ext cx="77292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Medical claims of smokers vs. non-smokers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D8923B6-4E7C-477A-B2D6-43846CB20A7A}"/>
              </a:ext>
            </a:extLst>
          </p:cNvPr>
          <p:cNvSpPr txBox="1"/>
          <p:nvPr/>
        </p:nvSpPr>
        <p:spPr>
          <a:xfrm>
            <a:off x="1328908" y="1056593"/>
            <a:ext cx="1061404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CC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Let µ</a:t>
            </a:r>
            <a:r>
              <a:rPr lang="en-US" sz="3600" baseline="-25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equal the mean claim value of a smoker</a:t>
            </a:r>
          </a:p>
          <a:p>
            <a:r>
              <a:rPr lang="en-US" sz="3600" dirty="0">
                <a:solidFill>
                  <a:srgbClr val="FFCC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Let µ</a:t>
            </a:r>
            <a:r>
              <a:rPr lang="en-US" sz="3600" baseline="-25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equal the mean claim value of a non-smoker</a:t>
            </a:r>
          </a:p>
          <a:p>
            <a:r>
              <a:rPr lang="en-US" sz="3600" dirty="0">
                <a:solidFill>
                  <a:srgbClr val="FFCC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Let the significance level be </a:t>
            </a:r>
            <a:r>
              <a:rPr lang="el-GR" sz="3600" b="0" i="0" dirty="0">
                <a:solidFill>
                  <a:schemeClr val="bg1"/>
                </a:solidFill>
                <a:effectLst/>
                <a:latin typeface="Helvetica Neue"/>
              </a:rPr>
              <a:t>α 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0.05</a:t>
            </a:r>
          </a:p>
          <a:p>
            <a:endParaRPr lang="en-US" sz="3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600" dirty="0">
                <a:solidFill>
                  <a:srgbClr val="FFCC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Null Hypothesis: 		</a:t>
            </a:r>
            <a:r>
              <a:rPr lang="en-US" sz="3600" dirty="0">
                <a:solidFill>
                  <a:srgbClr val="FFCC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• 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Alternative Hypothesis:</a:t>
            </a:r>
          </a:p>
          <a:p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H</a:t>
            </a:r>
            <a:r>
              <a:rPr lang="en-US" sz="3600" baseline="-25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 µ</a:t>
            </a:r>
            <a:r>
              <a:rPr lang="en-US" sz="3600" baseline="-25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µ</a:t>
            </a:r>
            <a:r>
              <a:rPr lang="en-US" sz="3600" baseline="-25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H</a:t>
            </a:r>
            <a:r>
              <a:rPr lang="en-US" sz="3600" baseline="-25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µ</a:t>
            </a:r>
            <a:r>
              <a:rPr lang="en-US" sz="3600" baseline="-25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&gt; µ</a:t>
            </a:r>
            <a:r>
              <a:rPr lang="en-US" sz="3600" baseline="-25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  <a:p>
            <a:endParaRPr lang="en-US" sz="3600" baseline="-25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600" dirty="0">
                <a:solidFill>
                  <a:srgbClr val="FFCC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Using a two independent sample t-test for equality of means, we find a p-value of 2.9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"/>
              </a:rPr>
              <a:t>✕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10</a:t>
            </a:r>
            <a:r>
              <a:rPr lang="en-US" sz="3600" baseline="30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-103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 Therefore, we reject the null hypothesis.</a:t>
            </a:r>
            <a:endParaRPr lang="en-US" sz="3600" baseline="-25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294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owchart: Delay 41">
            <a:extLst>
              <a:ext uri="{FF2B5EF4-FFF2-40B4-BE49-F238E27FC236}">
                <a16:creationId xmlns:a16="http://schemas.microsoft.com/office/drawing/2014/main" id="{A5FF5C87-3F8A-42BE-8EFD-671F50481809}"/>
              </a:ext>
            </a:extLst>
          </p:cNvPr>
          <p:cNvSpPr/>
          <p:nvPr/>
        </p:nvSpPr>
        <p:spPr>
          <a:xfrm rot="10800000" flipH="1">
            <a:off x="1" y="-3"/>
            <a:ext cx="1201782" cy="6871063"/>
          </a:xfrm>
          <a:prstGeom prst="flowChartDela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ACD137D-D6A8-48B9-8956-B1B8291FE69F}"/>
              </a:ext>
            </a:extLst>
          </p:cNvPr>
          <p:cNvGrpSpPr/>
          <p:nvPr/>
        </p:nvGrpSpPr>
        <p:grpSpPr>
          <a:xfrm>
            <a:off x="156754" y="177540"/>
            <a:ext cx="10589621" cy="707886"/>
            <a:chOff x="409303" y="762827"/>
            <a:chExt cx="10589621" cy="707886"/>
          </a:xfrm>
        </p:grpSpPr>
        <p:sp>
          <p:nvSpPr>
            <p:cNvPr id="44" name="Flowchart: Delay 43">
              <a:extLst>
                <a:ext uri="{FF2B5EF4-FFF2-40B4-BE49-F238E27FC236}">
                  <a16:creationId xmlns:a16="http://schemas.microsoft.com/office/drawing/2014/main" id="{8D6D48CC-B5BB-4FC4-914A-73FCFCFA0ACB}"/>
                </a:ext>
              </a:extLst>
            </p:cNvPr>
            <p:cNvSpPr/>
            <p:nvPr/>
          </p:nvSpPr>
          <p:spPr>
            <a:xfrm flipH="1">
              <a:off x="409303" y="792481"/>
              <a:ext cx="661851" cy="661851"/>
            </a:xfrm>
            <a:prstGeom prst="flowChartDelay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937EDDB-EE90-404B-86BD-40FF1E0A5670}"/>
                </a:ext>
              </a:extLst>
            </p:cNvPr>
            <p:cNvSpPr/>
            <p:nvPr/>
          </p:nvSpPr>
          <p:spPr>
            <a:xfrm>
              <a:off x="1053735" y="794222"/>
              <a:ext cx="9945189" cy="658368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95000"/>
                  </a:schemeClr>
                </a:gs>
                <a:gs pos="80000">
                  <a:schemeClr val="bg1">
                    <a:lumMod val="95000"/>
                    <a:alpha val="50000"/>
                  </a:schemeClr>
                </a:gs>
                <a:gs pos="6000">
                  <a:schemeClr val="bg1"/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9A24E76-3880-42EF-982C-F6BB09D3FEB4}"/>
                </a:ext>
              </a:extLst>
            </p:cNvPr>
            <p:cNvSpPr txBox="1"/>
            <p:nvPr/>
          </p:nvSpPr>
          <p:spPr>
            <a:xfrm>
              <a:off x="524003" y="762827"/>
              <a:ext cx="4940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Lucida Console" panose="020B0609040504020204" pitchFamily="49" charset="0"/>
                </a:rPr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9D90978-9B1F-4DEA-872B-43FE2A92C844}"/>
                </a:ext>
              </a:extLst>
            </p:cNvPr>
            <p:cNvSpPr txBox="1"/>
            <p:nvPr/>
          </p:nvSpPr>
          <p:spPr>
            <a:xfrm>
              <a:off x="1106840" y="841204"/>
              <a:ext cx="77292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Medical claims of smokers vs. non-smokers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D8923B6-4E7C-477A-B2D6-43846CB20A7A}"/>
              </a:ext>
            </a:extLst>
          </p:cNvPr>
          <p:cNvSpPr txBox="1"/>
          <p:nvPr/>
        </p:nvSpPr>
        <p:spPr>
          <a:xfrm>
            <a:off x="1328907" y="1056593"/>
            <a:ext cx="760786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CC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Charges for smokers are statistically greater than the charges for non-smokers.  </a:t>
            </a:r>
          </a:p>
          <a:p>
            <a:endParaRPr lang="en-US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600" dirty="0">
                <a:solidFill>
                  <a:srgbClr val="FFCC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Total claims from smokers account for almost 50% of total charges claimed, even though smokers account for only 20.5% of our customers.</a:t>
            </a:r>
          </a:p>
          <a:p>
            <a:endParaRPr lang="en-US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200" dirty="0">
                <a:solidFill>
                  <a:srgbClr val="FFCC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 </a:t>
            </a: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Therefore, we should consider increasing the premiums of smokers to compensate for the cost of insuring them.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8774BA-CAB5-416C-BC1E-7AF498CF7143}"/>
              </a:ext>
            </a:extLst>
          </p:cNvPr>
          <p:cNvGrpSpPr/>
          <p:nvPr/>
        </p:nvGrpSpPr>
        <p:grpSpPr>
          <a:xfrm>
            <a:off x="8939218" y="1176910"/>
            <a:ext cx="3106583" cy="4504180"/>
            <a:chOff x="8928201" y="1176910"/>
            <a:chExt cx="3106583" cy="450418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EFD6D8A-AA27-41B9-910B-D45C1E105EDD}"/>
                </a:ext>
              </a:extLst>
            </p:cNvPr>
            <p:cNvSpPr/>
            <p:nvPr/>
          </p:nvSpPr>
          <p:spPr>
            <a:xfrm>
              <a:off x="8928202" y="1176910"/>
              <a:ext cx="3106582" cy="4504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678E4CA4-C1A7-47C3-B12E-20468144BF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17"/>
            <a:stretch/>
          </p:blipFill>
          <p:spPr bwMode="auto">
            <a:xfrm>
              <a:off x="8928202" y="1176910"/>
              <a:ext cx="3106582" cy="2012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4507BFAC-5BAF-4FAB-A7B8-4141910C68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9" t="67947" r="60509" b="19631"/>
            <a:stretch/>
          </p:blipFill>
          <p:spPr bwMode="auto">
            <a:xfrm>
              <a:off x="9077835" y="3014877"/>
              <a:ext cx="1785257" cy="250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597187B-4A0B-4098-B03D-4C1EABC85630}"/>
                </a:ext>
              </a:extLst>
            </p:cNvPr>
            <p:cNvGrpSpPr/>
            <p:nvPr/>
          </p:nvGrpSpPr>
          <p:grpSpPr>
            <a:xfrm>
              <a:off x="9077835" y="3783806"/>
              <a:ext cx="1718753" cy="1791937"/>
              <a:chOff x="9144000" y="4469063"/>
              <a:chExt cx="1718753" cy="1791937"/>
            </a:xfrm>
          </p:grpSpPr>
          <p:pic>
            <p:nvPicPr>
              <p:cNvPr id="5122" name="Picture 2">
                <a:extLst>
                  <a:ext uri="{FF2B5EF4-FFF2-40B4-BE49-F238E27FC236}">
                    <a16:creationId xmlns:a16="http://schemas.microsoft.com/office/drawing/2014/main" id="{E2397C5E-8C44-42B5-8042-A74560A838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410" t="11644" r="14708" b="12459"/>
              <a:stretch/>
            </p:blipFill>
            <p:spPr bwMode="auto">
              <a:xfrm>
                <a:off x="9144000" y="4469063"/>
                <a:ext cx="1718753" cy="15650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>
                <a:extLst>
                  <a:ext uri="{FF2B5EF4-FFF2-40B4-BE49-F238E27FC236}">
                    <a16:creationId xmlns:a16="http://schemas.microsoft.com/office/drawing/2014/main" id="{A85E4CE9-53E0-4788-A475-E306D6ACD5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7827" r="43735" b="3088"/>
              <a:stretch/>
            </p:blipFill>
            <p:spPr bwMode="auto">
              <a:xfrm>
                <a:off x="9199867" y="6073674"/>
                <a:ext cx="1642372" cy="1873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F254194-C8B6-4FEB-92A4-E8920F8DEF0A}"/>
                </a:ext>
              </a:extLst>
            </p:cNvPr>
            <p:cNvSpPr/>
            <p:nvPr/>
          </p:nvSpPr>
          <p:spPr>
            <a:xfrm>
              <a:off x="8928201" y="2574707"/>
              <a:ext cx="347114" cy="25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5B147C2D-B711-4F2D-820C-35B82BF64D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293" t="2774" b="87508"/>
            <a:stretch/>
          </p:blipFill>
          <p:spPr bwMode="auto">
            <a:xfrm>
              <a:off x="10617910" y="3876596"/>
              <a:ext cx="1275810" cy="200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5661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owchart: Delay 41">
            <a:extLst>
              <a:ext uri="{FF2B5EF4-FFF2-40B4-BE49-F238E27FC236}">
                <a16:creationId xmlns:a16="http://schemas.microsoft.com/office/drawing/2014/main" id="{A5FF5C87-3F8A-42BE-8EFD-671F50481809}"/>
              </a:ext>
            </a:extLst>
          </p:cNvPr>
          <p:cNvSpPr/>
          <p:nvPr/>
        </p:nvSpPr>
        <p:spPr>
          <a:xfrm rot="10800000" flipH="1">
            <a:off x="1" y="-3"/>
            <a:ext cx="1201782" cy="6871063"/>
          </a:xfrm>
          <a:prstGeom prst="flowChartDela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25615-0EE1-4D3E-9561-628BBD1FD5C5}"/>
              </a:ext>
            </a:extLst>
          </p:cNvPr>
          <p:cNvGrpSpPr/>
          <p:nvPr/>
        </p:nvGrpSpPr>
        <p:grpSpPr>
          <a:xfrm>
            <a:off x="156754" y="194361"/>
            <a:ext cx="10589621" cy="707886"/>
            <a:chOff x="409303" y="762827"/>
            <a:chExt cx="10589621" cy="707886"/>
          </a:xfrm>
        </p:grpSpPr>
        <p:sp>
          <p:nvSpPr>
            <p:cNvPr id="11" name="Flowchart: Delay 10">
              <a:extLst>
                <a:ext uri="{FF2B5EF4-FFF2-40B4-BE49-F238E27FC236}">
                  <a16:creationId xmlns:a16="http://schemas.microsoft.com/office/drawing/2014/main" id="{3FA40550-C08B-4466-BAD1-3F1CB0A72CF9}"/>
                </a:ext>
              </a:extLst>
            </p:cNvPr>
            <p:cNvSpPr/>
            <p:nvPr/>
          </p:nvSpPr>
          <p:spPr>
            <a:xfrm flipH="1">
              <a:off x="409303" y="793351"/>
              <a:ext cx="661851" cy="658368"/>
            </a:xfrm>
            <a:prstGeom prst="flowChartDelay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AEAC3F-5844-4142-839C-C89C01F67216}"/>
                </a:ext>
              </a:extLst>
            </p:cNvPr>
            <p:cNvSpPr/>
            <p:nvPr/>
          </p:nvSpPr>
          <p:spPr>
            <a:xfrm>
              <a:off x="1053735" y="793351"/>
              <a:ext cx="9945189" cy="658368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95000"/>
                  </a:schemeClr>
                </a:gs>
                <a:gs pos="80000">
                  <a:schemeClr val="bg1">
                    <a:lumMod val="95000"/>
                    <a:alpha val="50000"/>
                  </a:schemeClr>
                </a:gs>
                <a:gs pos="6000">
                  <a:schemeClr val="bg1"/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293EDE-048A-4C75-AF6E-E031FFD22755}"/>
                </a:ext>
              </a:extLst>
            </p:cNvPr>
            <p:cNvSpPr txBox="1"/>
            <p:nvPr/>
          </p:nvSpPr>
          <p:spPr>
            <a:xfrm>
              <a:off x="524003" y="762827"/>
              <a:ext cx="4940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Lucida Console" panose="020B0609040504020204" pitchFamily="49" charset="0"/>
                </a:rPr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073B36-BBD9-4B48-8158-D7AEB47F6086}"/>
                </a:ext>
              </a:extLst>
            </p:cNvPr>
            <p:cNvSpPr txBox="1"/>
            <p:nvPr/>
          </p:nvSpPr>
          <p:spPr>
            <a:xfrm>
              <a:off x="1106840" y="841204"/>
              <a:ext cx="44520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BMI of females vs. males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D8923B6-4E7C-477A-B2D6-43846CB20A7A}"/>
              </a:ext>
            </a:extLst>
          </p:cNvPr>
          <p:cNvSpPr txBox="1"/>
          <p:nvPr/>
        </p:nvSpPr>
        <p:spPr>
          <a:xfrm>
            <a:off x="1387561" y="1108141"/>
            <a:ext cx="51415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FF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1,338 customers were analyzed.</a:t>
            </a:r>
          </a:p>
          <a:p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600" dirty="0">
                <a:solidFill>
                  <a:srgbClr val="99FF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662 customers are female (49.5%)</a:t>
            </a:r>
          </a:p>
          <a:p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600" dirty="0">
                <a:solidFill>
                  <a:srgbClr val="99FF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676 customers are male (50.5%)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4A477B3-8CDA-44E0-99B7-9BDE2F7D2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898" y="1310345"/>
            <a:ext cx="5061094" cy="376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256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owchart: Delay 41">
            <a:extLst>
              <a:ext uri="{FF2B5EF4-FFF2-40B4-BE49-F238E27FC236}">
                <a16:creationId xmlns:a16="http://schemas.microsoft.com/office/drawing/2014/main" id="{A5FF5C87-3F8A-42BE-8EFD-671F50481809}"/>
              </a:ext>
            </a:extLst>
          </p:cNvPr>
          <p:cNvSpPr/>
          <p:nvPr/>
        </p:nvSpPr>
        <p:spPr>
          <a:xfrm rot="10800000" flipH="1">
            <a:off x="1" y="-3"/>
            <a:ext cx="1201782" cy="6871063"/>
          </a:xfrm>
          <a:prstGeom prst="flowChartDela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25615-0EE1-4D3E-9561-628BBD1FD5C5}"/>
              </a:ext>
            </a:extLst>
          </p:cNvPr>
          <p:cNvGrpSpPr/>
          <p:nvPr/>
        </p:nvGrpSpPr>
        <p:grpSpPr>
          <a:xfrm>
            <a:off x="156754" y="194361"/>
            <a:ext cx="10589621" cy="707886"/>
            <a:chOff x="409303" y="762827"/>
            <a:chExt cx="10589621" cy="707886"/>
          </a:xfrm>
        </p:grpSpPr>
        <p:sp>
          <p:nvSpPr>
            <p:cNvPr id="11" name="Flowchart: Delay 10">
              <a:extLst>
                <a:ext uri="{FF2B5EF4-FFF2-40B4-BE49-F238E27FC236}">
                  <a16:creationId xmlns:a16="http://schemas.microsoft.com/office/drawing/2014/main" id="{3FA40550-C08B-4466-BAD1-3F1CB0A72CF9}"/>
                </a:ext>
              </a:extLst>
            </p:cNvPr>
            <p:cNvSpPr/>
            <p:nvPr/>
          </p:nvSpPr>
          <p:spPr>
            <a:xfrm flipH="1">
              <a:off x="409303" y="793351"/>
              <a:ext cx="661851" cy="658368"/>
            </a:xfrm>
            <a:prstGeom prst="flowChartDelay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AEAC3F-5844-4142-839C-C89C01F67216}"/>
                </a:ext>
              </a:extLst>
            </p:cNvPr>
            <p:cNvSpPr/>
            <p:nvPr/>
          </p:nvSpPr>
          <p:spPr>
            <a:xfrm>
              <a:off x="1053735" y="793351"/>
              <a:ext cx="9945189" cy="658368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95000"/>
                  </a:schemeClr>
                </a:gs>
                <a:gs pos="80000">
                  <a:schemeClr val="bg1">
                    <a:lumMod val="95000"/>
                    <a:alpha val="50000"/>
                  </a:schemeClr>
                </a:gs>
                <a:gs pos="6000">
                  <a:schemeClr val="bg1"/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293EDE-048A-4C75-AF6E-E031FFD22755}"/>
                </a:ext>
              </a:extLst>
            </p:cNvPr>
            <p:cNvSpPr txBox="1"/>
            <p:nvPr/>
          </p:nvSpPr>
          <p:spPr>
            <a:xfrm>
              <a:off x="524003" y="762827"/>
              <a:ext cx="4940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Lucida Console" panose="020B0609040504020204" pitchFamily="49" charset="0"/>
                </a:rPr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073B36-BBD9-4B48-8158-D7AEB47F6086}"/>
                </a:ext>
              </a:extLst>
            </p:cNvPr>
            <p:cNvSpPr txBox="1"/>
            <p:nvPr/>
          </p:nvSpPr>
          <p:spPr>
            <a:xfrm>
              <a:off x="1106840" y="841204"/>
              <a:ext cx="44520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BMI of females vs. males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D8923B6-4E7C-477A-B2D6-43846CB20A7A}"/>
              </a:ext>
            </a:extLst>
          </p:cNvPr>
          <p:cNvSpPr txBox="1"/>
          <p:nvPr/>
        </p:nvSpPr>
        <p:spPr>
          <a:xfrm>
            <a:off x="1387562" y="1108141"/>
            <a:ext cx="36040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99FF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u="sng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Median BMI:</a:t>
            </a:r>
          </a:p>
          <a:p>
            <a:r>
              <a:rPr lang="en-US" sz="2800" dirty="0">
                <a:solidFill>
                  <a:srgbClr val="FFCC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Female = 30.1</a:t>
            </a:r>
          </a:p>
          <a:p>
            <a:r>
              <a:rPr lang="en-US" sz="2800" dirty="0">
                <a:solidFill>
                  <a:srgbClr val="97DC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Male = 30.7</a:t>
            </a:r>
          </a:p>
          <a:p>
            <a:endParaRPr lang="en-US" sz="1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800" dirty="0">
                <a:solidFill>
                  <a:srgbClr val="99FF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u="sng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Middle 50%:</a:t>
            </a:r>
          </a:p>
          <a:p>
            <a:r>
              <a:rPr lang="en-US" sz="2800" dirty="0">
                <a:solidFill>
                  <a:srgbClr val="FFCC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Female = 26.1–34.3</a:t>
            </a:r>
          </a:p>
          <a:p>
            <a:r>
              <a:rPr lang="en-US" sz="2800" dirty="0">
                <a:solidFill>
                  <a:srgbClr val="97DC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Male = 26.4 –35.0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9C8786-6337-4A11-96A3-08B21631A4D7}"/>
              </a:ext>
            </a:extLst>
          </p:cNvPr>
          <p:cNvSpPr txBox="1"/>
          <p:nvPr/>
        </p:nvSpPr>
        <p:spPr>
          <a:xfrm>
            <a:off x="4991584" y="1108141"/>
            <a:ext cx="28744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99FF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u="sng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Lowest BMI:</a:t>
            </a:r>
          </a:p>
          <a:p>
            <a:r>
              <a:rPr lang="en-US" sz="2800" dirty="0">
                <a:solidFill>
                  <a:srgbClr val="FFCC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Female = 16.8</a:t>
            </a:r>
          </a:p>
          <a:p>
            <a:r>
              <a:rPr lang="en-US" sz="2800" dirty="0">
                <a:solidFill>
                  <a:srgbClr val="97DC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Male = 16.0</a:t>
            </a:r>
          </a:p>
          <a:p>
            <a:endParaRPr lang="en-US" sz="1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800" dirty="0">
                <a:solidFill>
                  <a:srgbClr val="99FF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u="sng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Highest BMI:</a:t>
            </a:r>
          </a:p>
          <a:p>
            <a:r>
              <a:rPr lang="en-US" sz="2800" dirty="0">
                <a:solidFill>
                  <a:srgbClr val="FFCC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Female = 48.1</a:t>
            </a:r>
          </a:p>
          <a:p>
            <a:r>
              <a:rPr lang="en-US" sz="2800" dirty="0">
                <a:solidFill>
                  <a:srgbClr val="97DC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Male = 53.1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98E8A-CBD2-4A50-853E-6F84400FFC73}"/>
              </a:ext>
            </a:extLst>
          </p:cNvPr>
          <p:cNvSpPr txBox="1"/>
          <p:nvPr/>
        </p:nvSpPr>
        <p:spPr>
          <a:xfrm>
            <a:off x="1420612" y="4440015"/>
            <a:ext cx="6335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FF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600" u="sng" dirty="0">
                <a:solidFill>
                  <a:srgbClr val="99FF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Conclusion:</a:t>
            </a:r>
          </a:p>
          <a:p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BMIs of males and females appear to be quite similar.</a:t>
            </a:r>
            <a:endParaRPr lang="en-US" sz="3600" dirty="0">
              <a:solidFill>
                <a:srgbClr val="97DC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F60D89-3F8D-4F65-AA1E-8EDA56FE3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709" y="1121166"/>
            <a:ext cx="4135398" cy="540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532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4809</TotalTime>
  <Words>1179</Words>
  <Application>Microsoft Office PowerPoint</Application>
  <PresentationFormat>Widescreen</PresentationFormat>
  <Paragraphs>211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Helvetica Neue</vt:lpstr>
      <vt:lpstr>Lucida Console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Goforth, Kelly</dc:creator>
  <cp:lastModifiedBy>Kelly z</cp:lastModifiedBy>
  <cp:revision>31</cp:revision>
  <dcterms:created xsi:type="dcterms:W3CDTF">2021-04-24T21:18:49Z</dcterms:created>
  <dcterms:modified xsi:type="dcterms:W3CDTF">2021-05-01T01:51:22Z</dcterms:modified>
</cp:coreProperties>
</file>