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4DB"/>
    <a:srgbClr val="F2BB20"/>
    <a:srgbClr val="000000"/>
    <a:srgbClr val="1B40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A307-9074-445F-9F2F-BAB18B54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C52D9-8970-42C8-92B1-35C66E3D0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07671-8368-426E-A1FA-8EC61778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77E-11C3-4EFE-945D-B82AEC68397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4FAEB-3B08-4D76-AF1E-0F41E98A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F79C-2E9F-4E41-8E04-389642C8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AFC-09F0-461F-B3C6-81398D86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30DF-EF0E-451B-B78D-D5B10EA1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37BC-6A05-472A-A140-261FF107F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D0141-4FA1-4E21-AB2C-FBBD4B73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77E-11C3-4EFE-945D-B82AEC68397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246F3-B1D2-4EB1-BFDA-9F627F8E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8D681-3A28-4C25-9F02-B64684BC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AFC-09F0-461F-B3C6-81398D86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1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591E6-3F05-4EB6-9621-8D0E706A4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56CE6-ED0D-4FDA-B0E0-E67DF4F48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FD1E-D70D-4C59-A3EC-A74D2F57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77E-11C3-4EFE-945D-B82AEC68397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C8B00-E8E8-4E84-9FCF-2FA925BC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FD21D-7362-4E14-BC8A-5832513B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AFC-09F0-461F-B3C6-81398D86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39B3-9820-4A99-8BA6-ED0BBFDB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054C-3C9B-4A25-89FA-AA1270495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2FD8-1772-45E4-96D3-F90A59CB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77E-11C3-4EFE-945D-B82AEC68397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BD3B3-100C-4174-BA1C-162A50C3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AEFAE-8CE1-4A84-92EE-460069CB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AFC-09F0-461F-B3C6-81398D86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8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C5A7-9971-41DA-9564-13CC92AD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8BC9B-F888-4FDB-915A-8BFE4C8B9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9F0FD-C841-4505-9B59-4C03D0C2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77E-11C3-4EFE-945D-B82AEC68397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836B-808B-4CBA-9BAF-255CCF91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DE1FE-9F1D-4383-9811-6E0F3F68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AFC-09F0-461F-B3C6-81398D86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9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2FC9-B184-4B1C-8933-9BD4EF1B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6C7AE-1024-4757-8B82-CA86E77DD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36FA3-6D68-41C7-80CF-5D88BD8B6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77F93-6695-4923-BF98-4708C628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77E-11C3-4EFE-945D-B82AEC68397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C81B9-7B66-4D55-A44C-AD83F560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0227F-7408-49F3-A1DE-D749E5EC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AFC-09F0-461F-B3C6-81398D86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1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5328-AE46-43E6-8BC0-91BA50F4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7ABA-81BC-4222-94F5-CEA7188CE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F91A8-A017-4A15-ACDD-238FC211D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FE302-21F2-4042-9C79-1815670F5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27F1A-3FA6-43BB-A7C1-DF5B9A1A9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144CD-382D-4E6F-9787-D2C83173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77E-11C3-4EFE-945D-B82AEC68397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8A787-8895-4D1B-B732-C03D8216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D299B-D693-44AD-ABB2-D7C83EA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AFC-09F0-461F-B3C6-81398D86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9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6F9F-207B-40E3-8D86-0623D503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C62C5-81F1-476C-B938-FC39FA8C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77E-11C3-4EFE-945D-B82AEC68397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DB1A5-9115-48C3-A848-211DB68F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11D25-F8FB-42F5-8403-0423AC4A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AFC-09F0-461F-B3C6-81398D86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0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D4416-9C5A-4199-AD4C-31CA2D73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77E-11C3-4EFE-945D-B82AEC68397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95CC8-3288-49AD-BB82-FAFAFA74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9F60A-BE92-4DC8-9196-D7239802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AFC-09F0-461F-B3C6-81398D86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58F7-1960-4FA7-B1A9-4FD63D93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6904-164F-472A-9BFD-A0E24D96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CB773-9ABB-4B4D-90AD-A1E473674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3FB15-5FFF-4ABF-90E0-1AD3A5F1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77E-11C3-4EFE-945D-B82AEC68397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93B16-5EFE-40AB-89E5-0313EA7C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EC0BD-28CD-4080-9F05-E7478AE9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AFC-09F0-461F-B3C6-81398D86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CCE2-7145-4116-86C7-5E9030ED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B8C35-647D-4D02-8364-69896AE1F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3F13D-E5AA-40BA-BD2D-7A29949C9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6FCAF-2684-4F6F-8288-07AE4341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77E-11C3-4EFE-945D-B82AEC68397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975B7-E0DF-4D67-BC8A-8B87ECE8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9735C-6C98-4F7D-89CF-BE2B3744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AFC-09F0-461F-B3C6-81398D86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0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B087D-7631-4D88-982A-84D34D59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A4635-AF4E-479D-B3D8-07A099725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A77B-01FC-42BD-BF57-97540236A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B77E-11C3-4EFE-945D-B82AEC68397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9D96-954E-41FE-A405-20955F289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B85F4-0F6E-4CB7-A43E-F51D77CF7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2AAFC-09F0-461F-B3C6-81398D86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3652100-D2D9-40D6-9417-3309D902B0C7}"/>
              </a:ext>
            </a:extLst>
          </p:cNvPr>
          <p:cNvSpPr/>
          <p:nvPr/>
        </p:nvSpPr>
        <p:spPr>
          <a:xfrm>
            <a:off x="0" y="912"/>
            <a:ext cx="12192000" cy="6856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elley Blue Book Announces 2020 Brand Image Award Winners - Apr 8, 2020">
            <a:extLst>
              <a:ext uri="{FF2B5EF4-FFF2-40B4-BE49-F238E27FC236}">
                <a16:creationId xmlns:a16="http://schemas.microsoft.com/office/drawing/2014/main" id="{4078239F-964B-40D7-8A82-3E48EAE08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2" r="30859"/>
          <a:stretch/>
        </p:blipFill>
        <p:spPr bwMode="auto">
          <a:xfrm>
            <a:off x="0" y="0"/>
            <a:ext cx="4972050" cy="685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3B04F0-C10C-4FB9-99AE-84255830BE34}"/>
              </a:ext>
            </a:extLst>
          </p:cNvPr>
          <p:cNvSpPr/>
          <p:nvPr/>
        </p:nvSpPr>
        <p:spPr>
          <a:xfrm rot="3243615">
            <a:off x="3111650" y="1184872"/>
            <a:ext cx="319322" cy="437836"/>
          </a:xfrm>
          <a:prstGeom prst="rect">
            <a:avLst/>
          </a:prstGeom>
          <a:solidFill>
            <a:srgbClr val="1B4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C62EB7-E0D5-4DA2-9FB9-E09063C68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84252">
            <a:off x="2903356" y="995732"/>
            <a:ext cx="313154" cy="392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CE8422-8BED-44A1-B09B-5DB7F8D5CF5F}"/>
              </a:ext>
            </a:extLst>
          </p:cNvPr>
          <p:cNvSpPr txBox="1"/>
          <p:nvPr/>
        </p:nvSpPr>
        <p:spPr>
          <a:xfrm rot="3424910">
            <a:off x="3080281" y="1066979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10B21-EE26-4BA9-A225-23BA69E19DE2}"/>
              </a:ext>
            </a:extLst>
          </p:cNvPr>
          <p:cNvSpPr txBox="1"/>
          <p:nvPr/>
        </p:nvSpPr>
        <p:spPr>
          <a:xfrm rot="13821595">
            <a:off x="3229684" y="791172"/>
            <a:ext cx="312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‘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DAE78-ECB1-4131-BF44-1156CFBE39B3}"/>
              </a:ext>
            </a:extLst>
          </p:cNvPr>
          <p:cNvSpPr/>
          <p:nvPr/>
        </p:nvSpPr>
        <p:spPr>
          <a:xfrm>
            <a:off x="514332" y="4560128"/>
            <a:ext cx="4118628" cy="1499039"/>
          </a:xfrm>
          <a:prstGeom prst="rect">
            <a:avLst/>
          </a:prstGeom>
          <a:solidFill>
            <a:srgbClr val="1B4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D285B-A88C-41EA-8775-D2C97D8428DD}"/>
              </a:ext>
            </a:extLst>
          </p:cNvPr>
          <p:cNvSpPr txBox="1"/>
          <p:nvPr/>
        </p:nvSpPr>
        <p:spPr>
          <a:xfrm>
            <a:off x="106679" y="4455381"/>
            <a:ext cx="47167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Cars4U</a:t>
            </a:r>
          </a:p>
          <a:p>
            <a:pPr algn="ctr"/>
            <a:endParaRPr lang="en-US" sz="96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B8D6A7-B45E-4D9E-846C-687A3BF89637}"/>
              </a:ext>
            </a:extLst>
          </p:cNvPr>
          <p:cNvSpPr/>
          <p:nvPr/>
        </p:nvSpPr>
        <p:spPr>
          <a:xfrm>
            <a:off x="1924032" y="6059167"/>
            <a:ext cx="1089733" cy="519739"/>
          </a:xfrm>
          <a:prstGeom prst="rect">
            <a:avLst/>
          </a:prstGeom>
          <a:solidFill>
            <a:srgbClr val="1B4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BA6373-D0BC-4DFD-AD61-660D3FC17742}"/>
              </a:ext>
            </a:extLst>
          </p:cNvPr>
          <p:cNvSpPr txBox="1"/>
          <p:nvPr/>
        </p:nvSpPr>
        <p:spPr>
          <a:xfrm>
            <a:off x="106678" y="6037779"/>
            <a:ext cx="4716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2021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640A3-2E42-43B0-82A4-CF8A4D5A4D5E}"/>
              </a:ext>
            </a:extLst>
          </p:cNvPr>
          <p:cNvSpPr txBox="1"/>
          <p:nvPr/>
        </p:nvSpPr>
        <p:spPr>
          <a:xfrm>
            <a:off x="4823459" y="327372"/>
            <a:ext cx="7368541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2BB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Predictive Model for Pricing Used Vehicles</a:t>
            </a:r>
          </a:p>
          <a:p>
            <a:pPr algn="ctr"/>
            <a:r>
              <a:rPr lang="en-US" sz="2400" b="1" dirty="0">
                <a:solidFill>
                  <a:srgbClr val="1B4075"/>
                </a:solidFill>
                <a:latin typeface="Franklin Gothic Book" panose="020B0503020102020204" pitchFamily="34" charset="0"/>
              </a:rPr>
              <a:t>a presentation by Kelly Goforth</a:t>
            </a:r>
          </a:p>
        </p:txBody>
      </p:sp>
    </p:spTree>
    <p:extLst>
      <p:ext uri="{BB962C8B-B14F-4D97-AF65-F5344CB8AC3E}">
        <p14:creationId xmlns:p14="http://schemas.microsoft.com/office/powerpoint/2010/main" val="361497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E555CF-F4C3-4984-82AC-D8C506CF8E0E}"/>
              </a:ext>
            </a:extLst>
          </p:cNvPr>
          <p:cNvSpPr/>
          <p:nvPr/>
        </p:nvSpPr>
        <p:spPr>
          <a:xfrm rot="5400000">
            <a:off x="5440402" y="-5163830"/>
            <a:ext cx="1107996" cy="12090400"/>
          </a:xfrm>
          <a:custGeom>
            <a:avLst/>
            <a:gdLst>
              <a:gd name="connsiteX0" fmla="*/ 0 w 1463040"/>
              <a:gd name="connsiteY0" fmla="*/ 10947400 h 10947400"/>
              <a:gd name="connsiteX1" fmla="*/ 0 w 1463040"/>
              <a:gd name="connsiteY1" fmla="*/ 736600 h 10947400"/>
              <a:gd name="connsiteX2" fmla="*/ 0 w 1463040"/>
              <a:gd name="connsiteY2" fmla="*/ 0 h 10947400"/>
              <a:gd name="connsiteX3" fmla="*/ 731520 w 1463040"/>
              <a:gd name="connsiteY3" fmla="*/ 719121 h 10947400"/>
              <a:gd name="connsiteX4" fmla="*/ 1463040 w 1463040"/>
              <a:gd name="connsiteY4" fmla="*/ 0 h 10947400"/>
              <a:gd name="connsiteX5" fmla="*/ 1463040 w 1463040"/>
              <a:gd name="connsiteY5" fmla="*/ 736600 h 10947400"/>
              <a:gd name="connsiteX6" fmla="*/ 1463040 w 1463040"/>
              <a:gd name="connsiteY6" fmla="*/ 10947400 h 1094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3040" h="10947400">
                <a:moveTo>
                  <a:pt x="0" y="10947400"/>
                </a:moveTo>
                <a:lnTo>
                  <a:pt x="0" y="736600"/>
                </a:lnTo>
                <a:lnTo>
                  <a:pt x="0" y="0"/>
                </a:lnTo>
                <a:lnTo>
                  <a:pt x="731520" y="719121"/>
                </a:lnTo>
                <a:lnTo>
                  <a:pt x="1463040" y="0"/>
                </a:lnTo>
                <a:lnTo>
                  <a:pt x="1463040" y="736600"/>
                </a:lnTo>
                <a:lnTo>
                  <a:pt x="1463040" y="109474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F2B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640A3-2E42-43B0-82A4-CF8A4D5A4D5E}"/>
              </a:ext>
            </a:extLst>
          </p:cNvPr>
          <p:cNvSpPr txBox="1"/>
          <p:nvPr/>
        </p:nvSpPr>
        <p:spPr>
          <a:xfrm>
            <a:off x="114301" y="2638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2BB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Pricing Model </a:t>
            </a:r>
            <a:endParaRPr lang="en-US" sz="1400" b="1" dirty="0">
              <a:solidFill>
                <a:srgbClr val="1B4075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11725-4876-4518-9FF5-F4A638423B56}"/>
              </a:ext>
            </a:extLst>
          </p:cNvPr>
          <p:cNvSpPr txBox="1"/>
          <p:nvPr/>
        </p:nvSpPr>
        <p:spPr>
          <a:xfrm>
            <a:off x="0" y="167357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In a nutshell:</a:t>
            </a:r>
          </a:p>
          <a:p>
            <a:r>
              <a:rPr lang="en-US" sz="4800" dirty="0">
                <a:solidFill>
                  <a:srgbClr val="F2BB20"/>
                </a:solidFill>
                <a:latin typeface="Palatino Linotype" panose="02040502050505030304" pitchFamily="18" charset="0"/>
              </a:rPr>
              <a:t>•</a:t>
            </a:r>
            <a:r>
              <a:rPr lang="en-US" sz="4800" dirty="0">
                <a:solidFill>
                  <a:schemeClr val="bg1"/>
                </a:solidFill>
                <a:latin typeface="Palatino Linotype" panose="02040502050505030304" pitchFamily="18" charset="0"/>
              </a:rPr>
              <a:t> </a:t>
            </a:r>
            <a:r>
              <a:rPr lang="en-US" sz="4800" dirty="0">
                <a:solidFill>
                  <a:srgbClr val="FDF4DB"/>
                </a:solidFill>
                <a:latin typeface="Palatino Linotype" panose="02040502050505030304" pitchFamily="18" charset="0"/>
              </a:rPr>
              <a:t>You tell me the following details about the vehicle, and I’ll tell you what price to sell the vehicle for:</a:t>
            </a:r>
          </a:p>
          <a:p>
            <a:r>
              <a:rPr lang="en-US" sz="4400" dirty="0">
                <a:solidFill>
                  <a:schemeClr val="bg1"/>
                </a:solidFill>
                <a:latin typeface="Palatino Linotype" panose="02040502050505030304" pitchFamily="18" charset="0"/>
              </a:rPr>
              <a:t>Make, Kilometers Driven, Year Manufactured, Mileage, Power, Location of Sale, Number of Owners, Number of Seats, Transmission</a:t>
            </a:r>
          </a:p>
        </p:txBody>
      </p:sp>
    </p:spTree>
    <p:extLst>
      <p:ext uri="{BB962C8B-B14F-4D97-AF65-F5344CB8AC3E}">
        <p14:creationId xmlns:p14="http://schemas.microsoft.com/office/powerpoint/2010/main" val="160079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E555CF-F4C3-4984-82AC-D8C506CF8E0E}"/>
              </a:ext>
            </a:extLst>
          </p:cNvPr>
          <p:cNvSpPr/>
          <p:nvPr/>
        </p:nvSpPr>
        <p:spPr>
          <a:xfrm rot="5400000">
            <a:off x="5440402" y="-5163830"/>
            <a:ext cx="1107996" cy="12090400"/>
          </a:xfrm>
          <a:custGeom>
            <a:avLst/>
            <a:gdLst>
              <a:gd name="connsiteX0" fmla="*/ 0 w 1463040"/>
              <a:gd name="connsiteY0" fmla="*/ 10947400 h 10947400"/>
              <a:gd name="connsiteX1" fmla="*/ 0 w 1463040"/>
              <a:gd name="connsiteY1" fmla="*/ 736600 h 10947400"/>
              <a:gd name="connsiteX2" fmla="*/ 0 w 1463040"/>
              <a:gd name="connsiteY2" fmla="*/ 0 h 10947400"/>
              <a:gd name="connsiteX3" fmla="*/ 731520 w 1463040"/>
              <a:gd name="connsiteY3" fmla="*/ 719121 h 10947400"/>
              <a:gd name="connsiteX4" fmla="*/ 1463040 w 1463040"/>
              <a:gd name="connsiteY4" fmla="*/ 0 h 10947400"/>
              <a:gd name="connsiteX5" fmla="*/ 1463040 w 1463040"/>
              <a:gd name="connsiteY5" fmla="*/ 736600 h 10947400"/>
              <a:gd name="connsiteX6" fmla="*/ 1463040 w 1463040"/>
              <a:gd name="connsiteY6" fmla="*/ 10947400 h 1094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3040" h="10947400">
                <a:moveTo>
                  <a:pt x="0" y="10947400"/>
                </a:moveTo>
                <a:lnTo>
                  <a:pt x="0" y="736600"/>
                </a:lnTo>
                <a:lnTo>
                  <a:pt x="0" y="0"/>
                </a:lnTo>
                <a:lnTo>
                  <a:pt x="731520" y="719121"/>
                </a:lnTo>
                <a:lnTo>
                  <a:pt x="1463040" y="0"/>
                </a:lnTo>
                <a:lnTo>
                  <a:pt x="1463040" y="736600"/>
                </a:lnTo>
                <a:lnTo>
                  <a:pt x="1463040" y="109474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F2B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640A3-2E42-43B0-82A4-CF8A4D5A4D5E}"/>
              </a:ext>
            </a:extLst>
          </p:cNvPr>
          <p:cNvSpPr txBox="1"/>
          <p:nvPr/>
        </p:nvSpPr>
        <p:spPr>
          <a:xfrm>
            <a:off x="114301" y="2638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2BB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Key Pricing Indicators</a:t>
            </a:r>
            <a:endParaRPr lang="en-US" sz="1400" b="1" dirty="0">
              <a:solidFill>
                <a:srgbClr val="1B4075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11725-4876-4518-9FF5-F4A638423B56}"/>
              </a:ext>
            </a:extLst>
          </p:cNvPr>
          <p:cNvSpPr txBox="1"/>
          <p:nvPr/>
        </p:nvSpPr>
        <p:spPr>
          <a:xfrm>
            <a:off x="0" y="1673572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2BB20"/>
                </a:solidFill>
                <a:latin typeface="Palatino Linotype" panose="02040502050505030304" pitchFamily="18" charset="0"/>
              </a:rPr>
              <a:t>• 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</a:rPr>
              <a:t>Power has a strong positive impact on the price of the vehicle. </a:t>
            </a:r>
          </a:p>
          <a:p>
            <a:endParaRPr lang="en-US" sz="30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r>
              <a:rPr lang="en-US" sz="6000" dirty="0">
                <a:solidFill>
                  <a:srgbClr val="F2BB20"/>
                </a:solidFill>
                <a:latin typeface="Palatino Linotype" panose="02040502050505030304" pitchFamily="18" charset="0"/>
              </a:rPr>
              <a:t>• 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</a:rPr>
              <a:t>The more power the engine has, the more we can sell the vehicle for.</a:t>
            </a:r>
          </a:p>
        </p:txBody>
      </p:sp>
    </p:spTree>
    <p:extLst>
      <p:ext uri="{BB962C8B-B14F-4D97-AF65-F5344CB8AC3E}">
        <p14:creationId xmlns:p14="http://schemas.microsoft.com/office/powerpoint/2010/main" val="401722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E555CF-F4C3-4984-82AC-D8C506CF8E0E}"/>
              </a:ext>
            </a:extLst>
          </p:cNvPr>
          <p:cNvSpPr/>
          <p:nvPr/>
        </p:nvSpPr>
        <p:spPr>
          <a:xfrm rot="5400000">
            <a:off x="5440402" y="-5163830"/>
            <a:ext cx="1107996" cy="12090400"/>
          </a:xfrm>
          <a:custGeom>
            <a:avLst/>
            <a:gdLst>
              <a:gd name="connsiteX0" fmla="*/ 0 w 1463040"/>
              <a:gd name="connsiteY0" fmla="*/ 10947400 h 10947400"/>
              <a:gd name="connsiteX1" fmla="*/ 0 w 1463040"/>
              <a:gd name="connsiteY1" fmla="*/ 736600 h 10947400"/>
              <a:gd name="connsiteX2" fmla="*/ 0 w 1463040"/>
              <a:gd name="connsiteY2" fmla="*/ 0 h 10947400"/>
              <a:gd name="connsiteX3" fmla="*/ 731520 w 1463040"/>
              <a:gd name="connsiteY3" fmla="*/ 719121 h 10947400"/>
              <a:gd name="connsiteX4" fmla="*/ 1463040 w 1463040"/>
              <a:gd name="connsiteY4" fmla="*/ 0 h 10947400"/>
              <a:gd name="connsiteX5" fmla="*/ 1463040 w 1463040"/>
              <a:gd name="connsiteY5" fmla="*/ 736600 h 10947400"/>
              <a:gd name="connsiteX6" fmla="*/ 1463040 w 1463040"/>
              <a:gd name="connsiteY6" fmla="*/ 10947400 h 1094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3040" h="10947400">
                <a:moveTo>
                  <a:pt x="0" y="10947400"/>
                </a:moveTo>
                <a:lnTo>
                  <a:pt x="0" y="736600"/>
                </a:lnTo>
                <a:lnTo>
                  <a:pt x="0" y="0"/>
                </a:lnTo>
                <a:lnTo>
                  <a:pt x="731520" y="719121"/>
                </a:lnTo>
                <a:lnTo>
                  <a:pt x="1463040" y="0"/>
                </a:lnTo>
                <a:lnTo>
                  <a:pt x="1463040" y="736600"/>
                </a:lnTo>
                <a:lnTo>
                  <a:pt x="1463040" y="109474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F2B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640A3-2E42-43B0-82A4-CF8A4D5A4D5E}"/>
              </a:ext>
            </a:extLst>
          </p:cNvPr>
          <p:cNvSpPr txBox="1"/>
          <p:nvPr/>
        </p:nvSpPr>
        <p:spPr>
          <a:xfrm>
            <a:off x="114301" y="2638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2BB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Key Pricing Indicators</a:t>
            </a:r>
            <a:endParaRPr lang="en-US" sz="1400" b="1" dirty="0">
              <a:solidFill>
                <a:srgbClr val="1B4075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11725-4876-4518-9FF5-F4A638423B56}"/>
              </a:ext>
            </a:extLst>
          </p:cNvPr>
          <p:cNvSpPr txBox="1"/>
          <p:nvPr/>
        </p:nvSpPr>
        <p:spPr>
          <a:xfrm>
            <a:off x="0" y="1673572"/>
            <a:ext cx="12192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2BB20"/>
                </a:solidFill>
                <a:latin typeface="Palatino Linotype" panose="02040502050505030304" pitchFamily="18" charset="0"/>
              </a:rPr>
              <a:t>• </a:t>
            </a:r>
            <a:r>
              <a:rPr lang="en-US" sz="5400" dirty="0">
                <a:solidFill>
                  <a:schemeClr val="bg1"/>
                </a:solidFill>
                <a:latin typeface="Palatino Linotype" panose="02040502050505030304" pitchFamily="18" charset="0"/>
              </a:rPr>
              <a:t>The age of the vehicle has a strong impact on the price of the vehicle.  </a:t>
            </a:r>
          </a:p>
          <a:p>
            <a:endParaRPr lang="en-US" sz="2800" dirty="0">
              <a:solidFill>
                <a:srgbClr val="F2BB20"/>
              </a:solidFill>
              <a:latin typeface="Palatino Linotype" panose="02040502050505030304" pitchFamily="18" charset="0"/>
            </a:endParaRPr>
          </a:p>
          <a:p>
            <a:r>
              <a:rPr lang="en-US" sz="5400" dirty="0">
                <a:solidFill>
                  <a:srgbClr val="F2BB20"/>
                </a:solidFill>
                <a:latin typeface="Palatino Linotype" panose="02040502050505030304" pitchFamily="18" charset="0"/>
              </a:rPr>
              <a:t>• </a:t>
            </a:r>
            <a:r>
              <a:rPr lang="en-US" sz="5400" dirty="0">
                <a:solidFill>
                  <a:schemeClr val="bg1"/>
                </a:solidFill>
                <a:latin typeface="Palatino Linotype" panose="02040502050505030304" pitchFamily="18" charset="0"/>
              </a:rPr>
              <a:t>The newest vehicles sell for the most, while older vehicles sell for less.</a:t>
            </a:r>
          </a:p>
        </p:txBody>
      </p:sp>
    </p:spTree>
    <p:extLst>
      <p:ext uri="{BB962C8B-B14F-4D97-AF65-F5344CB8AC3E}">
        <p14:creationId xmlns:p14="http://schemas.microsoft.com/office/powerpoint/2010/main" val="319417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E555CF-F4C3-4984-82AC-D8C506CF8E0E}"/>
              </a:ext>
            </a:extLst>
          </p:cNvPr>
          <p:cNvSpPr/>
          <p:nvPr/>
        </p:nvSpPr>
        <p:spPr>
          <a:xfrm rot="5400000">
            <a:off x="5440402" y="-5163830"/>
            <a:ext cx="1107996" cy="12090400"/>
          </a:xfrm>
          <a:custGeom>
            <a:avLst/>
            <a:gdLst>
              <a:gd name="connsiteX0" fmla="*/ 0 w 1463040"/>
              <a:gd name="connsiteY0" fmla="*/ 10947400 h 10947400"/>
              <a:gd name="connsiteX1" fmla="*/ 0 w 1463040"/>
              <a:gd name="connsiteY1" fmla="*/ 736600 h 10947400"/>
              <a:gd name="connsiteX2" fmla="*/ 0 w 1463040"/>
              <a:gd name="connsiteY2" fmla="*/ 0 h 10947400"/>
              <a:gd name="connsiteX3" fmla="*/ 731520 w 1463040"/>
              <a:gd name="connsiteY3" fmla="*/ 719121 h 10947400"/>
              <a:gd name="connsiteX4" fmla="*/ 1463040 w 1463040"/>
              <a:gd name="connsiteY4" fmla="*/ 0 h 10947400"/>
              <a:gd name="connsiteX5" fmla="*/ 1463040 w 1463040"/>
              <a:gd name="connsiteY5" fmla="*/ 736600 h 10947400"/>
              <a:gd name="connsiteX6" fmla="*/ 1463040 w 1463040"/>
              <a:gd name="connsiteY6" fmla="*/ 10947400 h 1094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3040" h="10947400">
                <a:moveTo>
                  <a:pt x="0" y="10947400"/>
                </a:moveTo>
                <a:lnTo>
                  <a:pt x="0" y="736600"/>
                </a:lnTo>
                <a:lnTo>
                  <a:pt x="0" y="0"/>
                </a:lnTo>
                <a:lnTo>
                  <a:pt x="731520" y="719121"/>
                </a:lnTo>
                <a:lnTo>
                  <a:pt x="1463040" y="0"/>
                </a:lnTo>
                <a:lnTo>
                  <a:pt x="1463040" y="736600"/>
                </a:lnTo>
                <a:lnTo>
                  <a:pt x="1463040" y="109474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F2B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640A3-2E42-43B0-82A4-CF8A4D5A4D5E}"/>
              </a:ext>
            </a:extLst>
          </p:cNvPr>
          <p:cNvSpPr txBox="1"/>
          <p:nvPr/>
        </p:nvSpPr>
        <p:spPr>
          <a:xfrm>
            <a:off x="114301" y="2638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2BB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Key Pricing Indicators</a:t>
            </a:r>
            <a:endParaRPr lang="en-US" sz="1400" b="1" dirty="0">
              <a:solidFill>
                <a:srgbClr val="1B4075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11725-4876-4518-9FF5-F4A638423B56}"/>
              </a:ext>
            </a:extLst>
          </p:cNvPr>
          <p:cNvSpPr txBox="1"/>
          <p:nvPr/>
        </p:nvSpPr>
        <p:spPr>
          <a:xfrm>
            <a:off x="0" y="1673572"/>
            <a:ext cx="12192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2BB20"/>
                </a:solidFill>
                <a:latin typeface="Palatino Linotype" panose="02040502050505030304" pitchFamily="18" charset="0"/>
              </a:rPr>
              <a:t>• </a:t>
            </a:r>
            <a:r>
              <a:rPr lang="en-US" sz="4400" dirty="0">
                <a:solidFill>
                  <a:schemeClr val="bg1"/>
                </a:solidFill>
                <a:latin typeface="Palatino Linotype" panose="02040502050505030304" pitchFamily="18" charset="0"/>
              </a:rPr>
              <a:t>Some car makes increase the price of the vehicle as you would expect (such as Mini, Land Rover, BMW, and Audi), but it is not as a rule.  </a:t>
            </a:r>
          </a:p>
          <a:p>
            <a:endParaRPr lang="en-US" sz="2000" dirty="0">
              <a:solidFill>
                <a:srgbClr val="F2BB20"/>
              </a:solidFill>
              <a:latin typeface="Palatino Linotype" panose="02040502050505030304" pitchFamily="18" charset="0"/>
            </a:endParaRPr>
          </a:p>
          <a:p>
            <a:r>
              <a:rPr lang="en-US" sz="4400" dirty="0">
                <a:solidFill>
                  <a:srgbClr val="F2BB20"/>
                </a:solidFill>
                <a:latin typeface="Palatino Linotype" panose="02040502050505030304" pitchFamily="18" charset="0"/>
              </a:rPr>
              <a:t>• </a:t>
            </a:r>
            <a:r>
              <a:rPr lang="en-US" sz="4400" dirty="0">
                <a:solidFill>
                  <a:schemeClr val="bg1"/>
                </a:solidFill>
                <a:latin typeface="Palatino Linotype" panose="02040502050505030304" pitchFamily="18" charset="0"/>
              </a:rPr>
              <a:t>For example, Porsche has a high negative coefficient, indicating that the model predicts that that make lowers the predicted price.</a:t>
            </a:r>
          </a:p>
        </p:txBody>
      </p:sp>
    </p:spTree>
    <p:extLst>
      <p:ext uri="{BB962C8B-B14F-4D97-AF65-F5344CB8AC3E}">
        <p14:creationId xmlns:p14="http://schemas.microsoft.com/office/powerpoint/2010/main" val="343395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E555CF-F4C3-4984-82AC-D8C506CF8E0E}"/>
              </a:ext>
            </a:extLst>
          </p:cNvPr>
          <p:cNvSpPr/>
          <p:nvPr/>
        </p:nvSpPr>
        <p:spPr>
          <a:xfrm rot="5400000">
            <a:off x="5440402" y="-5163830"/>
            <a:ext cx="1107996" cy="12090400"/>
          </a:xfrm>
          <a:custGeom>
            <a:avLst/>
            <a:gdLst>
              <a:gd name="connsiteX0" fmla="*/ 0 w 1463040"/>
              <a:gd name="connsiteY0" fmla="*/ 10947400 h 10947400"/>
              <a:gd name="connsiteX1" fmla="*/ 0 w 1463040"/>
              <a:gd name="connsiteY1" fmla="*/ 736600 h 10947400"/>
              <a:gd name="connsiteX2" fmla="*/ 0 w 1463040"/>
              <a:gd name="connsiteY2" fmla="*/ 0 h 10947400"/>
              <a:gd name="connsiteX3" fmla="*/ 731520 w 1463040"/>
              <a:gd name="connsiteY3" fmla="*/ 719121 h 10947400"/>
              <a:gd name="connsiteX4" fmla="*/ 1463040 w 1463040"/>
              <a:gd name="connsiteY4" fmla="*/ 0 h 10947400"/>
              <a:gd name="connsiteX5" fmla="*/ 1463040 w 1463040"/>
              <a:gd name="connsiteY5" fmla="*/ 736600 h 10947400"/>
              <a:gd name="connsiteX6" fmla="*/ 1463040 w 1463040"/>
              <a:gd name="connsiteY6" fmla="*/ 10947400 h 1094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3040" h="10947400">
                <a:moveTo>
                  <a:pt x="0" y="10947400"/>
                </a:moveTo>
                <a:lnTo>
                  <a:pt x="0" y="736600"/>
                </a:lnTo>
                <a:lnTo>
                  <a:pt x="0" y="0"/>
                </a:lnTo>
                <a:lnTo>
                  <a:pt x="731520" y="719121"/>
                </a:lnTo>
                <a:lnTo>
                  <a:pt x="1463040" y="0"/>
                </a:lnTo>
                <a:lnTo>
                  <a:pt x="1463040" y="736600"/>
                </a:lnTo>
                <a:lnTo>
                  <a:pt x="1463040" y="109474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F2B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640A3-2E42-43B0-82A4-CF8A4D5A4D5E}"/>
              </a:ext>
            </a:extLst>
          </p:cNvPr>
          <p:cNvSpPr txBox="1"/>
          <p:nvPr/>
        </p:nvSpPr>
        <p:spPr>
          <a:xfrm>
            <a:off x="114301" y="2638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2BB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Overall Take-Aways</a:t>
            </a:r>
            <a:endParaRPr lang="en-US" sz="1400" b="1" dirty="0">
              <a:solidFill>
                <a:srgbClr val="1B4075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11725-4876-4518-9FF5-F4A638423B56}"/>
              </a:ext>
            </a:extLst>
          </p:cNvPr>
          <p:cNvSpPr txBox="1"/>
          <p:nvPr/>
        </p:nvSpPr>
        <p:spPr>
          <a:xfrm>
            <a:off x="0" y="1673572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2BB20"/>
                </a:solidFill>
                <a:latin typeface="Palatino Linotype" panose="02040502050505030304" pitchFamily="18" charset="0"/>
              </a:rPr>
              <a:t>• </a:t>
            </a:r>
            <a:r>
              <a:rPr lang="en-US" sz="4800" dirty="0">
                <a:solidFill>
                  <a:schemeClr val="bg1"/>
                </a:solidFill>
                <a:latin typeface="Palatino Linotype" panose="02040502050505030304" pitchFamily="18" charset="0"/>
              </a:rPr>
              <a:t>Machine learning can find patterns that humans cannot.</a:t>
            </a:r>
          </a:p>
          <a:p>
            <a:endParaRPr lang="en-US" sz="2400" dirty="0">
              <a:solidFill>
                <a:srgbClr val="F2BB20"/>
              </a:solidFill>
              <a:latin typeface="Palatino Linotype" panose="02040502050505030304" pitchFamily="18" charset="0"/>
            </a:endParaRPr>
          </a:p>
          <a:p>
            <a:r>
              <a:rPr lang="en-US" sz="4800" dirty="0">
                <a:solidFill>
                  <a:srgbClr val="F2BB20"/>
                </a:solidFill>
                <a:latin typeface="Palatino Linotype" panose="02040502050505030304" pitchFamily="18" charset="0"/>
              </a:rPr>
              <a:t>• </a:t>
            </a:r>
            <a:r>
              <a:rPr lang="en-US" sz="4800" dirty="0">
                <a:solidFill>
                  <a:schemeClr val="bg1"/>
                </a:solidFill>
                <a:latin typeface="Palatino Linotype" panose="02040502050505030304" pitchFamily="18" charset="0"/>
              </a:rPr>
              <a:t>This pricing model will allow us to accurately price our used vehicles, leading to higher sales, and therefore, higher profits.</a:t>
            </a:r>
          </a:p>
        </p:txBody>
      </p:sp>
    </p:spTree>
    <p:extLst>
      <p:ext uri="{BB962C8B-B14F-4D97-AF65-F5344CB8AC3E}">
        <p14:creationId xmlns:p14="http://schemas.microsoft.com/office/powerpoint/2010/main" val="59531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E555CF-F4C3-4984-82AC-D8C506CF8E0E}"/>
              </a:ext>
            </a:extLst>
          </p:cNvPr>
          <p:cNvSpPr/>
          <p:nvPr/>
        </p:nvSpPr>
        <p:spPr>
          <a:xfrm rot="5400000">
            <a:off x="5440402" y="-5163830"/>
            <a:ext cx="1107996" cy="12090400"/>
          </a:xfrm>
          <a:custGeom>
            <a:avLst/>
            <a:gdLst>
              <a:gd name="connsiteX0" fmla="*/ 0 w 1463040"/>
              <a:gd name="connsiteY0" fmla="*/ 10947400 h 10947400"/>
              <a:gd name="connsiteX1" fmla="*/ 0 w 1463040"/>
              <a:gd name="connsiteY1" fmla="*/ 736600 h 10947400"/>
              <a:gd name="connsiteX2" fmla="*/ 0 w 1463040"/>
              <a:gd name="connsiteY2" fmla="*/ 0 h 10947400"/>
              <a:gd name="connsiteX3" fmla="*/ 731520 w 1463040"/>
              <a:gd name="connsiteY3" fmla="*/ 719121 h 10947400"/>
              <a:gd name="connsiteX4" fmla="*/ 1463040 w 1463040"/>
              <a:gd name="connsiteY4" fmla="*/ 0 h 10947400"/>
              <a:gd name="connsiteX5" fmla="*/ 1463040 w 1463040"/>
              <a:gd name="connsiteY5" fmla="*/ 736600 h 10947400"/>
              <a:gd name="connsiteX6" fmla="*/ 1463040 w 1463040"/>
              <a:gd name="connsiteY6" fmla="*/ 10947400 h 1094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3040" h="10947400">
                <a:moveTo>
                  <a:pt x="0" y="10947400"/>
                </a:moveTo>
                <a:lnTo>
                  <a:pt x="0" y="736600"/>
                </a:lnTo>
                <a:lnTo>
                  <a:pt x="0" y="0"/>
                </a:lnTo>
                <a:lnTo>
                  <a:pt x="731520" y="719121"/>
                </a:lnTo>
                <a:lnTo>
                  <a:pt x="1463040" y="0"/>
                </a:lnTo>
                <a:lnTo>
                  <a:pt x="1463040" y="736600"/>
                </a:lnTo>
                <a:lnTo>
                  <a:pt x="1463040" y="109474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F2B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640A3-2E42-43B0-82A4-CF8A4D5A4D5E}"/>
              </a:ext>
            </a:extLst>
          </p:cNvPr>
          <p:cNvSpPr txBox="1"/>
          <p:nvPr/>
        </p:nvSpPr>
        <p:spPr>
          <a:xfrm>
            <a:off x="114301" y="2638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2BB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Room for Improvement?</a:t>
            </a:r>
            <a:endParaRPr lang="en-US" sz="1400" b="1" dirty="0">
              <a:solidFill>
                <a:srgbClr val="1B4075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11725-4876-4518-9FF5-F4A638423B56}"/>
              </a:ext>
            </a:extLst>
          </p:cNvPr>
          <p:cNvSpPr txBox="1"/>
          <p:nvPr/>
        </p:nvSpPr>
        <p:spPr>
          <a:xfrm>
            <a:off x="0" y="1673572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2BB20"/>
                </a:solidFill>
                <a:latin typeface="Palatino Linotype" panose="02040502050505030304" pitchFamily="18" charset="0"/>
              </a:rPr>
              <a:t>• </a:t>
            </a:r>
            <a:r>
              <a:rPr lang="en-US" sz="4800" dirty="0">
                <a:solidFill>
                  <a:schemeClr val="bg1"/>
                </a:solidFill>
                <a:latin typeface="Palatino Linotype" panose="02040502050505030304" pitchFamily="18" charset="0"/>
              </a:rPr>
              <a:t>More data is required in order to build a reliable model for pricing vehicles with high Power and alternative fuel types.</a:t>
            </a:r>
          </a:p>
        </p:txBody>
      </p:sp>
    </p:spTree>
    <p:extLst>
      <p:ext uri="{BB962C8B-B14F-4D97-AF65-F5344CB8AC3E}">
        <p14:creationId xmlns:p14="http://schemas.microsoft.com/office/powerpoint/2010/main" val="373648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E555CF-F4C3-4984-82AC-D8C506CF8E0E}"/>
              </a:ext>
            </a:extLst>
          </p:cNvPr>
          <p:cNvSpPr/>
          <p:nvPr/>
        </p:nvSpPr>
        <p:spPr>
          <a:xfrm rot="5400000">
            <a:off x="5440402" y="-5163830"/>
            <a:ext cx="1107996" cy="12090400"/>
          </a:xfrm>
          <a:custGeom>
            <a:avLst/>
            <a:gdLst>
              <a:gd name="connsiteX0" fmla="*/ 0 w 1463040"/>
              <a:gd name="connsiteY0" fmla="*/ 10947400 h 10947400"/>
              <a:gd name="connsiteX1" fmla="*/ 0 w 1463040"/>
              <a:gd name="connsiteY1" fmla="*/ 736600 h 10947400"/>
              <a:gd name="connsiteX2" fmla="*/ 0 w 1463040"/>
              <a:gd name="connsiteY2" fmla="*/ 0 h 10947400"/>
              <a:gd name="connsiteX3" fmla="*/ 731520 w 1463040"/>
              <a:gd name="connsiteY3" fmla="*/ 719121 h 10947400"/>
              <a:gd name="connsiteX4" fmla="*/ 1463040 w 1463040"/>
              <a:gd name="connsiteY4" fmla="*/ 0 h 10947400"/>
              <a:gd name="connsiteX5" fmla="*/ 1463040 w 1463040"/>
              <a:gd name="connsiteY5" fmla="*/ 736600 h 10947400"/>
              <a:gd name="connsiteX6" fmla="*/ 1463040 w 1463040"/>
              <a:gd name="connsiteY6" fmla="*/ 10947400 h 1094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3040" h="10947400">
                <a:moveTo>
                  <a:pt x="0" y="10947400"/>
                </a:moveTo>
                <a:lnTo>
                  <a:pt x="0" y="736600"/>
                </a:lnTo>
                <a:lnTo>
                  <a:pt x="0" y="0"/>
                </a:lnTo>
                <a:lnTo>
                  <a:pt x="731520" y="719121"/>
                </a:lnTo>
                <a:lnTo>
                  <a:pt x="1463040" y="0"/>
                </a:lnTo>
                <a:lnTo>
                  <a:pt x="1463040" y="736600"/>
                </a:lnTo>
                <a:lnTo>
                  <a:pt x="1463040" y="109474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F2B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640A3-2E42-43B0-82A4-CF8A4D5A4D5E}"/>
              </a:ext>
            </a:extLst>
          </p:cNvPr>
          <p:cNvSpPr txBox="1"/>
          <p:nvPr/>
        </p:nvSpPr>
        <p:spPr>
          <a:xfrm>
            <a:off x="114301" y="2638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2BB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Project Goals</a:t>
            </a:r>
            <a:endParaRPr lang="en-US" sz="1400" b="1" dirty="0">
              <a:solidFill>
                <a:srgbClr val="1B4075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11725-4876-4518-9FF5-F4A638423B56}"/>
              </a:ext>
            </a:extLst>
          </p:cNvPr>
          <p:cNvSpPr txBox="1"/>
          <p:nvPr/>
        </p:nvSpPr>
        <p:spPr>
          <a:xfrm>
            <a:off x="0" y="1673572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2BB20"/>
                </a:solidFill>
                <a:latin typeface="Palatino Linotype" panose="02040502050505030304" pitchFamily="18" charset="0"/>
              </a:rPr>
              <a:t>•</a:t>
            </a:r>
            <a:r>
              <a:rPr lang="en-US" sz="4800" dirty="0">
                <a:solidFill>
                  <a:schemeClr val="bg1"/>
                </a:solidFill>
                <a:latin typeface="Palatino Linotype" panose="02040502050505030304" pitchFamily="18" charset="0"/>
              </a:rPr>
              <a:t> Clean, analyze, visualize, and refine the data in order to identify patterns and trends to build a dependable model.</a:t>
            </a:r>
          </a:p>
          <a:p>
            <a:endParaRPr lang="en-US" sz="2400" dirty="0">
              <a:solidFill>
                <a:srgbClr val="FDF4DB"/>
              </a:solidFill>
              <a:latin typeface="Palatino Linotype" panose="02040502050505030304" pitchFamily="18" charset="0"/>
            </a:endParaRPr>
          </a:p>
          <a:p>
            <a:r>
              <a:rPr lang="en-US" sz="4800" dirty="0">
                <a:solidFill>
                  <a:srgbClr val="F2BB20"/>
                </a:solidFill>
                <a:latin typeface="Palatino Linotype" panose="02040502050505030304" pitchFamily="18" charset="0"/>
              </a:rPr>
              <a:t>•</a:t>
            </a:r>
            <a:r>
              <a:rPr lang="en-US" sz="4800" dirty="0">
                <a:solidFill>
                  <a:schemeClr val="bg1"/>
                </a:solidFill>
                <a:latin typeface="Palatino Linotype" panose="02040502050505030304" pitchFamily="18" charset="0"/>
              </a:rPr>
              <a:t> Develop a sound and reliable predictive method to accurately estimate pricing for used vehicles.</a:t>
            </a:r>
            <a:endParaRPr lang="en-US" sz="4800" dirty="0">
              <a:solidFill>
                <a:srgbClr val="FDF4DB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62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E555CF-F4C3-4984-82AC-D8C506CF8E0E}"/>
              </a:ext>
            </a:extLst>
          </p:cNvPr>
          <p:cNvSpPr/>
          <p:nvPr/>
        </p:nvSpPr>
        <p:spPr>
          <a:xfrm rot="5400000">
            <a:off x="5440402" y="-5163830"/>
            <a:ext cx="1107996" cy="12090400"/>
          </a:xfrm>
          <a:custGeom>
            <a:avLst/>
            <a:gdLst>
              <a:gd name="connsiteX0" fmla="*/ 0 w 1463040"/>
              <a:gd name="connsiteY0" fmla="*/ 10947400 h 10947400"/>
              <a:gd name="connsiteX1" fmla="*/ 0 w 1463040"/>
              <a:gd name="connsiteY1" fmla="*/ 736600 h 10947400"/>
              <a:gd name="connsiteX2" fmla="*/ 0 w 1463040"/>
              <a:gd name="connsiteY2" fmla="*/ 0 h 10947400"/>
              <a:gd name="connsiteX3" fmla="*/ 731520 w 1463040"/>
              <a:gd name="connsiteY3" fmla="*/ 719121 h 10947400"/>
              <a:gd name="connsiteX4" fmla="*/ 1463040 w 1463040"/>
              <a:gd name="connsiteY4" fmla="*/ 0 h 10947400"/>
              <a:gd name="connsiteX5" fmla="*/ 1463040 w 1463040"/>
              <a:gd name="connsiteY5" fmla="*/ 736600 h 10947400"/>
              <a:gd name="connsiteX6" fmla="*/ 1463040 w 1463040"/>
              <a:gd name="connsiteY6" fmla="*/ 10947400 h 1094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3040" h="10947400">
                <a:moveTo>
                  <a:pt x="0" y="10947400"/>
                </a:moveTo>
                <a:lnTo>
                  <a:pt x="0" y="736600"/>
                </a:lnTo>
                <a:lnTo>
                  <a:pt x="0" y="0"/>
                </a:lnTo>
                <a:lnTo>
                  <a:pt x="731520" y="719121"/>
                </a:lnTo>
                <a:lnTo>
                  <a:pt x="1463040" y="0"/>
                </a:lnTo>
                <a:lnTo>
                  <a:pt x="1463040" y="736600"/>
                </a:lnTo>
                <a:lnTo>
                  <a:pt x="1463040" y="109474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F2B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640A3-2E42-43B0-82A4-CF8A4D5A4D5E}"/>
              </a:ext>
            </a:extLst>
          </p:cNvPr>
          <p:cNvSpPr txBox="1"/>
          <p:nvPr/>
        </p:nvSpPr>
        <p:spPr>
          <a:xfrm>
            <a:off x="114301" y="2638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2BB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Model Data</a:t>
            </a:r>
            <a:endParaRPr lang="en-US" sz="1400" b="1" dirty="0">
              <a:solidFill>
                <a:srgbClr val="1B4075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11725-4876-4518-9FF5-F4A638423B56}"/>
              </a:ext>
            </a:extLst>
          </p:cNvPr>
          <p:cNvSpPr txBox="1"/>
          <p:nvPr/>
        </p:nvSpPr>
        <p:spPr>
          <a:xfrm>
            <a:off x="0" y="1673572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2BB20"/>
                </a:solidFill>
                <a:latin typeface="Palatino Linotype" panose="02040502050505030304" pitchFamily="18" charset="0"/>
              </a:rPr>
              <a:t>•</a:t>
            </a:r>
            <a:r>
              <a:rPr lang="en-US" sz="4800" dirty="0">
                <a:solidFill>
                  <a:schemeClr val="bg1"/>
                </a:solidFill>
                <a:latin typeface="Palatino Linotype" panose="02040502050505030304" pitchFamily="18" charset="0"/>
              </a:rPr>
              <a:t> 5068 usable rows of data</a:t>
            </a:r>
          </a:p>
          <a:p>
            <a:endParaRPr lang="en-US" sz="2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r>
              <a:rPr lang="en-US" sz="4800" dirty="0">
                <a:solidFill>
                  <a:srgbClr val="F2BB20"/>
                </a:solidFill>
                <a:latin typeface="Palatino Linotype" panose="02040502050505030304" pitchFamily="18" charset="0"/>
              </a:rPr>
              <a:t>•</a:t>
            </a:r>
            <a:r>
              <a:rPr lang="en-US" sz="4800" dirty="0">
                <a:solidFill>
                  <a:schemeClr val="bg1"/>
                </a:solidFill>
                <a:latin typeface="Palatino Linotype" panose="02040502050505030304" pitchFamily="18" charset="0"/>
              </a:rPr>
              <a:t> 12 meaningful columns of information</a:t>
            </a:r>
          </a:p>
          <a:p>
            <a:r>
              <a:rPr lang="en-US" sz="4800" dirty="0">
                <a:solidFill>
                  <a:schemeClr val="bg1"/>
                </a:solidFill>
                <a:latin typeface="Palatino Linotype" panose="02040502050505030304" pitchFamily="18" charset="0"/>
              </a:rPr>
              <a:t>	</a:t>
            </a:r>
            <a:r>
              <a:rPr lang="en-US" sz="4800" dirty="0">
                <a:solidFill>
                  <a:srgbClr val="FDF4DB"/>
                </a:solidFill>
                <a:latin typeface="Palatino Linotype" panose="02040502050505030304" pitchFamily="18" charset="0"/>
              </a:rPr>
              <a:t>- Make         - Fuel Type            - Engine</a:t>
            </a:r>
          </a:p>
          <a:p>
            <a:r>
              <a:rPr lang="en-US" sz="4800" dirty="0">
                <a:solidFill>
                  <a:srgbClr val="FDF4DB"/>
                </a:solidFill>
                <a:latin typeface="Palatino Linotype" panose="02040502050505030304" pitchFamily="18" charset="0"/>
              </a:rPr>
              <a:t>      - Year           - # of Owners        - Power</a:t>
            </a:r>
          </a:p>
          <a:p>
            <a:r>
              <a:rPr lang="en-US" sz="4800" dirty="0">
                <a:solidFill>
                  <a:srgbClr val="FDF4DB"/>
                </a:solidFill>
                <a:latin typeface="Palatino Linotype" panose="02040502050505030304" pitchFamily="18" charset="0"/>
              </a:rPr>
              <a:t>      - Mileage  </a:t>
            </a:r>
            <a:r>
              <a:rPr lang="en-US" sz="4000" dirty="0">
                <a:solidFill>
                  <a:srgbClr val="FDF4DB"/>
                </a:solidFill>
                <a:latin typeface="Palatino Linotype" panose="02040502050505030304" pitchFamily="18" charset="0"/>
              </a:rPr>
              <a:t>  </a:t>
            </a:r>
            <a:r>
              <a:rPr lang="en-US" sz="4800" dirty="0">
                <a:solidFill>
                  <a:srgbClr val="FDF4DB"/>
                </a:solidFill>
                <a:latin typeface="Palatino Linotype" panose="02040502050505030304" pitchFamily="18" charset="0"/>
              </a:rPr>
              <a:t> - Transmission      - Location</a:t>
            </a:r>
          </a:p>
          <a:p>
            <a:r>
              <a:rPr lang="en-US" sz="4800" dirty="0">
                <a:solidFill>
                  <a:srgbClr val="FDF4DB"/>
                </a:solidFill>
                <a:latin typeface="Palatino Linotype" panose="02040502050505030304" pitchFamily="18" charset="0"/>
              </a:rPr>
              <a:t>      - Seats          - Kilo’s Driven     </a:t>
            </a:r>
            <a:r>
              <a:rPr lang="en-US" dirty="0">
                <a:solidFill>
                  <a:srgbClr val="FDF4DB"/>
                </a:solidFill>
                <a:latin typeface="Palatino Linotype" panose="02040502050505030304" pitchFamily="18" charset="0"/>
              </a:rPr>
              <a:t> </a:t>
            </a:r>
            <a:r>
              <a:rPr lang="en-US" sz="4800" dirty="0">
                <a:solidFill>
                  <a:srgbClr val="FDF4DB"/>
                </a:solidFill>
                <a:latin typeface="Palatino Linotype" panose="02040502050505030304" pitchFamily="18" charset="0"/>
              </a:rPr>
              <a:t> - Price</a:t>
            </a:r>
          </a:p>
        </p:txBody>
      </p:sp>
    </p:spTree>
    <p:extLst>
      <p:ext uri="{BB962C8B-B14F-4D97-AF65-F5344CB8AC3E}">
        <p14:creationId xmlns:p14="http://schemas.microsoft.com/office/powerpoint/2010/main" val="232486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E555CF-F4C3-4984-82AC-D8C506CF8E0E}"/>
              </a:ext>
            </a:extLst>
          </p:cNvPr>
          <p:cNvSpPr/>
          <p:nvPr/>
        </p:nvSpPr>
        <p:spPr>
          <a:xfrm rot="5400000">
            <a:off x="5440402" y="-5163830"/>
            <a:ext cx="1107996" cy="12090400"/>
          </a:xfrm>
          <a:custGeom>
            <a:avLst/>
            <a:gdLst>
              <a:gd name="connsiteX0" fmla="*/ 0 w 1463040"/>
              <a:gd name="connsiteY0" fmla="*/ 10947400 h 10947400"/>
              <a:gd name="connsiteX1" fmla="*/ 0 w 1463040"/>
              <a:gd name="connsiteY1" fmla="*/ 736600 h 10947400"/>
              <a:gd name="connsiteX2" fmla="*/ 0 w 1463040"/>
              <a:gd name="connsiteY2" fmla="*/ 0 h 10947400"/>
              <a:gd name="connsiteX3" fmla="*/ 731520 w 1463040"/>
              <a:gd name="connsiteY3" fmla="*/ 719121 h 10947400"/>
              <a:gd name="connsiteX4" fmla="*/ 1463040 w 1463040"/>
              <a:gd name="connsiteY4" fmla="*/ 0 h 10947400"/>
              <a:gd name="connsiteX5" fmla="*/ 1463040 w 1463040"/>
              <a:gd name="connsiteY5" fmla="*/ 736600 h 10947400"/>
              <a:gd name="connsiteX6" fmla="*/ 1463040 w 1463040"/>
              <a:gd name="connsiteY6" fmla="*/ 10947400 h 1094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3040" h="10947400">
                <a:moveTo>
                  <a:pt x="0" y="10947400"/>
                </a:moveTo>
                <a:lnTo>
                  <a:pt x="0" y="736600"/>
                </a:lnTo>
                <a:lnTo>
                  <a:pt x="0" y="0"/>
                </a:lnTo>
                <a:lnTo>
                  <a:pt x="731520" y="719121"/>
                </a:lnTo>
                <a:lnTo>
                  <a:pt x="1463040" y="0"/>
                </a:lnTo>
                <a:lnTo>
                  <a:pt x="1463040" y="736600"/>
                </a:lnTo>
                <a:lnTo>
                  <a:pt x="1463040" y="109474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F2B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640A3-2E42-43B0-82A4-CF8A4D5A4D5E}"/>
              </a:ext>
            </a:extLst>
          </p:cNvPr>
          <p:cNvSpPr txBox="1"/>
          <p:nvPr/>
        </p:nvSpPr>
        <p:spPr>
          <a:xfrm>
            <a:off x="114301" y="2638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2BB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Model Data</a:t>
            </a:r>
            <a:endParaRPr lang="en-US" sz="1400" b="1" dirty="0">
              <a:solidFill>
                <a:srgbClr val="1B4075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11725-4876-4518-9FF5-F4A638423B56}"/>
              </a:ext>
            </a:extLst>
          </p:cNvPr>
          <p:cNvSpPr txBox="1"/>
          <p:nvPr/>
        </p:nvSpPr>
        <p:spPr>
          <a:xfrm>
            <a:off x="0" y="1673572"/>
            <a:ext cx="121920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Important manipulations performed:</a:t>
            </a:r>
          </a:p>
          <a:p>
            <a:pPr lvl="1"/>
            <a:r>
              <a:rPr lang="en-US" sz="4400" dirty="0">
                <a:solidFill>
                  <a:srgbClr val="F2BB20"/>
                </a:solidFill>
                <a:latin typeface="Palatino Linotype" panose="02040502050505030304" pitchFamily="18" charset="0"/>
              </a:rPr>
              <a:t>•</a:t>
            </a:r>
            <a:r>
              <a:rPr lang="en-US" sz="4400" dirty="0">
                <a:solidFill>
                  <a:srgbClr val="FDF4DB"/>
                </a:solidFill>
                <a:latin typeface="Palatino Linotype" panose="02040502050505030304" pitchFamily="18" charset="0"/>
              </a:rPr>
              <a:t> Outliers removed from data set – model may not be able to predict “unique” vehicles (such as Lamborghinis and electric cars).</a:t>
            </a:r>
          </a:p>
          <a:p>
            <a:pPr lvl="1"/>
            <a:endParaRPr lang="en-US" sz="1200" dirty="0">
              <a:solidFill>
                <a:srgbClr val="FDF4DB"/>
              </a:solidFill>
              <a:latin typeface="Palatino Linotype" panose="02040502050505030304" pitchFamily="18" charset="0"/>
            </a:endParaRPr>
          </a:p>
          <a:p>
            <a:pPr lvl="1"/>
            <a:r>
              <a:rPr lang="en-US" sz="4400" dirty="0">
                <a:solidFill>
                  <a:srgbClr val="F2BB20"/>
                </a:solidFill>
                <a:latin typeface="Palatino Linotype" panose="02040502050505030304" pitchFamily="18" charset="0"/>
              </a:rPr>
              <a:t>•</a:t>
            </a:r>
            <a:r>
              <a:rPr lang="en-US" sz="4400" dirty="0">
                <a:solidFill>
                  <a:srgbClr val="FDF4DB"/>
                </a:solidFill>
                <a:latin typeface="Palatino Linotype" panose="02040502050505030304" pitchFamily="18" charset="0"/>
              </a:rPr>
              <a:t> Missing values removed from data set or investigated and filled to ensure model reliability and accuracy.</a:t>
            </a:r>
          </a:p>
        </p:txBody>
      </p:sp>
    </p:spTree>
    <p:extLst>
      <p:ext uri="{BB962C8B-B14F-4D97-AF65-F5344CB8AC3E}">
        <p14:creationId xmlns:p14="http://schemas.microsoft.com/office/powerpoint/2010/main" val="304422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E555CF-F4C3-4984-82AC-D8C506CF8E0E}"/>
              </a:ext>
            </a:extLst>
          </p:cNvPr>
          <p:cNvSpPr/>
          <p:nvPr/>
        </p:nvSpPr>
        <p:spPr>
          <a:xfrm rot="5400000">
            <a:off x="5440402" y="-5163830"/>
            <a:ext cx="1107996" cy="12090400"/>
          </a:xfrm>
          <a:custGeom>
            <a:avLst/>
            <a:gdLst>
              <a:gd name="connsiteX0" fmla="*/ 0 w 1463040"/>
              <a:gd name="connsiteY0" fmla="*/ 10947400 h 10947400"/>
              <a:gd name="connsiteX1" fmla="*/ 0 w 1463040"/>
              <a:gd name="connsiteY1" fmla="*/ 736600 h 10947400"/>
              <a:gd name="connsiteX2" fmla="*/ 0 w 1463040"/>
              <a:gd name="connsiteY2" fmla="*/ 0 h 10947400"/>
              <a:gd name="connsiteX3" fmla="*/ 731520 w 1463040"/>
              <a:gd name="connsiteY3" fmla="*/ 719121 h 10947400"/>
              <a:gd name="connsiteX4" fmla="*/ 1463040 w 1463040"/>
              <a:gd name="connsiteY4" fmla="*/ 0 h 10947400"/>
              <a:gd name="connsiteX5" fmla="*/ 1463040 w 1463040"/>
              <a:gd name="connsiteY5" fmla="*/ 736600 h 10947400"/>
              <a:gd name="connsiteX6" fmla="*/ 1463040 w 1463040"/>
              <a:gd name="connsiteY6" fmla="*/ 10947400 h 1094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3040" h="10947400">
                <a:moveTo>
                  <a:pt x="0" y="10947400"/>
                </a:moveTo>
                <a:lnTo>
                  <a:pt x="0" y="736600"/>
                </a:lnTo>
                <a:lnTo>
                  <a:pt x="0" y="0"/>
                </a:lnTo>
                <a:lnTo>
                  <a:pt x="731520" y="719121"/>
                </a:lnTo>
                <a:lnTo>
                  <a:pt x="1463040" y="0"/>
                </a:lnTo>
                <a:lnTo>
                  <a:pt x="1463040" y="736600"/>
                </a:lnTo>
                <a:lnTo>
                  <a:pt x="1463040" y="109474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F2B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640A3-2E42-43B0-82A4-CF8A4D5A4D5E}"/>
              </a:ext>
            </a:extLst>
          </p:cNvPr>
          <p:cNvSpPr txBox="1"/>
          <p:nvPr/>
        </p:nvSpPr>
        <p:spPr>
          <a:xfrm>
            <a:off x="114301" y="2638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2BB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Data Trends – </a:t>
            </a:r>
            <a:r>
              <a:rPr lang="en-US" sz="6600" b="1" dirty="0">
                <a:solidFill>
                  <a:srgbClr val="1B40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Location </a:t>
            </a:r>
            <a:endParaRPr lang="en-US" sz="1400" b="1" dirty="0">
              <a:solidFill>
                <a:srgbClr val="1B4075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11725-4876-4518-9FF5-F4A638423B56}"/>
              </a:ext>
            </a:extLst>
          </p:cNvPr>
          <p:cNvSpPr txBox="1"/>
          <p:nvPr/>
        </p:nvSpPr>
        <p:spPr>
          <a:xfrm>
            <a:off x="0" y="1680555"/>
            <a:ext cx="40370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DF4DB"/>
                </a:solidFill>
                <a:latin typeface="Palatino Linotype" panose="02040502050505030304" pitchFamily="18" charset="0"/>
              </a:rPr>
              <a:t>Top selling cities: </a:t>
            </a:r>
          </a:p>
          <a:p>
            <a:r>
              <a:rPr lang="en-US" sz="4800" dirty="0">
                <a:solidFill>
                  <a:schemeClr val="bg1"/>
                </a:solidFill>
                <a:latin typeface="Palatino Linotype" panose="02040502050505030304" pitchFamily="18" charset="0"/>
              </a:rPr>
              <a:t>1) Mumbai </a:t>
            </a:r>
          </a:p>
          <a:p>
            <a:r>
              <a:rPr lang="en-US" sz="4800" dirty="0">
                <a:solidFill>
                  <a:schemeClr val="bg1"/>
                </a:solidFill>
                <a:latin typeface="Palatino Linotype" panose="02040502050505030304" pitchFamily="18" charset="0"/>
              </a:rPr>
              <a:t>2) Hyderabad</a:t>
            </a:r>
          </a:p>
          <a:p>
            <a:r>
              <a:rPr lang="en-US" sz="4800" dirty="0">
                <a:solidFill>
                  <a:schemeClr val="bg1"/>
                </a:solidFill>
                <a:latin typeface="Palatino Linotype" panose="02040502050505030304" pitchFamily="18" charset="0"/>
              </a:rPr>
              <a:t>3) Kochi</a:t>
            </a:r>
          </a:p>
          <a:p>
            <a:endParaRPr lang="en-US" sz="4800" dirty="0">
              <a:solidFill>
                <a:srgbClr val="FDF4DB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C8D9FB-42AA-4860-BC08-5B707103DE78}"/>
              </a:ext>
            </a:extLst>
          </p:cNvPr>
          <p:cNvGrpSpPr/>
          <p:nvPr/>
        </p:nvGrpSpPr>
        <p:grpSpPr>
          <a:xfrm>
            <a:off x="4089400" y="1739900"/>
            <a:ext cx="7810500" cy="4099272"/>
            <a:chOff x="4051300" y="1638300"/>
            <a:chExt cx="7810500" cy="40992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96B38EC-8BDF-414E-88C4-42DAE6D31AA7}"/>
                </a:ext>
              </a:extLst>
            </p:cNvPr>
            <p:cNvSpPr/>
            <p:nvPr/>
          </p:nvSpPr>
          <p:spPr>
            <a:xfrm>
              <a:off x="4051300" y="1638300"/>
              <a:ext cx="7810500" cy="40992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2B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1402ECA7-1400-4E5C-A0DD-708019674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000" y="1657983"/>
              <a:ext cx="7783513" cy="4079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977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E555CF-F4C3-4984-82AC-D8C506CF8E0E}"/>
              </a:ext>
            </a:extLst>
          </p:cNvPr>
          <p:cNvSpPr/>
          <p:nvPr/>
        </p:nvSpPr>
        <p:spPr>
          <a:xfrm rot="5400000">
            <a:off x="5440402" y="-5163830"/>
            <a:ext cx="1107996" cy="12090400"/>
          </a:xfrm>
          <a:custGeom>
            <a:avLst/>
            <a:gdLst>
              <a:gd name="connsiteX0" fmla="*/ 0 w 1463040"/>
              <a:gd name="connsiteY0" fmla="*/ 10947400 h 10947400"/>
              <a:gd name="connsiteX1" fmla="*/ 0 w 1463040"/>
              <a:gd name="connsiteY1" fmla="*/ 736600 h 10947400"/>
              <a:gd name="connsiteX2" fmla="*/ 0 w 1463040"/>
              <a:gd name="connsiteY2" fmla="*/ 0 h 10947400"/>
              <a:gd name="connsiteX3" fmla="*/ 731520 w 1463040"/>
              <a:gd name="connsiteY3" fmla="*/ 719121 h 10947400"/>
              <a:gd name="connsiteX4" fmla="*/ 1463040 w 1463040"/>
              <a:gd name="connsiteY4" fmla="*/ 0 h 10947400"/>
              <a:gd name="connsiteX5" fmla="*/ 1463040 w 1463040"/>
              <a:gd name="connsiteY5" fmla="*/ 736600 h 10947400"/>
              <a:gd name="connsiteX6" fmla="*/ 1463040 w 1463040"/>
              <a:gd name="connsiteY6" fmla="*/ 10947400 h 1094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3040" h="10947400">
                <a:moveTo>
                  <a:pt x="0" y="10947400"/>
                </a:moveTo>
                <a:lnTo>
                  <a:pt x="0" y="736600"/>
                </a:lnTo>
                <a:lnTo>
                  <a:pt x="0" y="0"/>
                </a:lnTo>
                <a:lnTo>
                  <a:pt x="731520" y="719121"/>
                </a:lnTo>
                <a:lnTo>
                  <a:pt x="1463040" y="0"/>
                </a:lnTo>
                <a:lnTo>
                  <a:pt x="1463040" y="736600"/>
                </a:lnTo>
                <a:lnTo>
                  <a:pt x="1463040" y="109474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F2B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640A3-2E42-43B0-82A4-CF8A4D5A4D5E}"/>
              </a:ext>
            </a:extLst>
          </p:cNvPr>
          <p:cNvSpPr txBox="1"/>
          <p:nvPr/>
        </p:nvSpPr>
        <p:spPr>
          <a:xfrm>
            <a:off x="114301" y="2638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2BB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Data Trends – </a:t>
            </a:r>
            <a:r>
              <a:rPr lang="en-US" sz="6600" b="1" dirty="0">
                <a:solidFill>
                  <a:srgbClr val="1B40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Fuel Type</a:t>
            </a:r>
            <a:endParaRPr lang="en-US" sz="1400" b="1" dirty="0">
              <a:solidFill>
                <a:srgbClr val="1B4075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11725-4876-4518-9FF5-F4A638423B56}"/>
              </a:ext>
            </a:extLst>
          </p:cNvPr>
          <p:cNvSpPr txBox="1"/>
          <p:nvPr/>
        </p:nvSpPr>
        <p:spPr>
          <a:xfrm>
            <a:off x="52387" y="1896710"/>
            <a:ext cx="40370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alatino Linotype" panose="02040502050505030304" pitchFamily="18" charset="0"/>
              </a:rPr>
              <a:t>Diesel and Petrol dominate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Palatino Linotype" panose="02040502050505030304" pitchFamily="18" charset="0"/>
              </a:rPr>
              <a:t>the used car market.</a:t>
            </a:r>
            <a:endParaRPr lang="en-US" sz="4800" dirty="0">
              <a:solidFill>
                <a:srgbClr val="FDF4DB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6B38EC-8BDF-414E-88C4-42DAE6D31AA7}"/>
              </a:ext>
            </a:extLst>
          </p:cNvPr>
          <p:cNvSpPr/>
          <p:nvPr/>
        </p:nvSpPr>
        <p:spPr>
          <a:xfrm>
            <a:off x="4089400" y="1739900"/>
            <a:ext cx="7810500" cy="4099272"/>
          </a:xfrm>
          <a:prstGeom prst="rect">
            <a:avLst/>
          </a:prstGeom>
          <a:solidFill>
            <a:schemeClr val="bg1"/>
          </a:solidFill>
          <a:ln>
            <a:solidFill>
              <a:srgbClr val="F2B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86DB4B8-2183-4B4F-8FD7-902EC40D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1739900"/>
            <a:ext cx="7845425" cy="413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2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E555CF-F4C3-4984-82AC-D8C506CF8E0E}"/>
              </a:ext>
            </a:extLst>
          </p:cNvPr>
          <p:cNvSpPr/>
          <p:nvPr/>
        </p:nvSpPr>
        <p:spPr>
          <a:xfrm rot="5400000">
            <a:off x="5440402" y="-5163830"/>
            <a:ext cx="1107996" cy="12090400"/>
          </a:xfrm>
          <a:custGeom>
            <a:avLst/>
            <a:gdLst>
              <a:gd name="connsiteX0" fmla="*/ 0 w 1463040"/>
              <a:gd name="connsiteY0" fmla="*/ 10947400 h 10947400"/>
              <a:gd name="connsiteX1" fmla="*/ 0 w 1463040"/>
              <a:gd name="connsiteY1" fmla="*/ 736600 h 10947400"/>
              <a:gd name="connsiteX2" fmla="*/ 0 w 1463040"/>
              <a:gd name="connsiteY2" fmla="*/ 0 h 10947400"/>
              <a:gd name="connsiteX3" fmla="*/ 731520 w 1463040"/>
              <a:gd name="connsiteY3" fmla="*/ 719121 h 10947400"/>
              <a:gd name="connsiteX4" fmla="*/ 1463040 w 1463040"/>
              <a:gd name="connsiteY4" fmla="*/ 0 h 10947400"/>
              <a:gd name="connsiteX5" fmla="*/ 1463040 w 1463040"/>
              <a:gd name="connsiteY5" fmla="*/ 736600 h 10947400"/>
              <a:gd name="connsiteX6" fmla="*/ 1463040 w 1463040"/>
              <a:gd name="connsiteY6" fmla="*/ 10947400 h 1094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3040" h="10947400">
                <a:moveTo>
                  <a:pt x="0" y="10947400"/>
                </a:moveTo>
                <a:lnTo>
                  <a:pt x="0" y="736600"/>
                </a:lnTo>
                <a:lnTo>
                  <a:pt x="0" y="0"/>
                </a:lnTo>
                <a:lnTo>
                  <a:pt x="731520" y="719121"/>
                </a:lnTo>
                <a:lnTo>
                  <a:pt x="1463040" y="0"/>
                </a:lnTo>
                <a:lnTo>
                  <a:pt x="1463040" y="736600"/>
                </a:lnTo>
                <a:lnTo>
                  <a:pt x="1463040" y="109474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F2B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640A3-2E42-43B0-82A4-CF8A4D5A4D5E}"/>
              </a:ext>
            </a:extLst>
          </p:cNvPr>
          <p:cNvSpPr txBox="1"/>
          <p:nvPr/>
        </p:nvSpPr>
        <p:spPr>
          <a:xfrm>
            <a:off x="114301" y="2638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2BB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Data Trends – </a:t>
            </a:r>
            <a:r>
              <a:rPr lang="en-US" sz="6600" b="1" dirty="0">
                <a:solidFill>
                  <a:srgbClr val="1B40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Power</a:t>
            </a:r>
            <a:endParaRPr lang="en-US" sz="1400" b="1" dirty="0">
              <a:solidFill>
                <a:srgbClr val="1B4075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11725-4876-4518-9FF5-F4A638423B56}"/>
              </a:ext>
            </a:extLst>
          </p:cNvPr>
          <p:cNvSpPr txBox="1"/>
          <p:nvPr/>
        </p:nvSpPr>
        <p:spPr>
          <a:xfrm>
            <a:off x="52387" y="1833210"/>
            <a:ext cx="48117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alatino Linotype" panose="02040502050505030304" pitchFamily="18" charset="0"/>
              </a:rPr>
              <a:t>Manual transmission cars sell for much less  and are less powerful than Automatics.</a:t>
            </a:r>
            <a:endParaRPr lang="en-US" sz="4800" dirty="0">
              <a:solidFill>
                <a:srgbClr val="FDF4DB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6B38EC-8BDF-414E-88C4-42DAE6D31AA7}"/>
              </a:ext>
            </a:extLst>
          </p:cNvPr>
          <p:cNvSpPr/>
          <p:nvPr/>
        </p:nvSpPr>
        <p:spPr>
          <a:xfrm>
            <a:off x="4991100" y="1739900"/>
            <a:ext cx="6908800" cy="4953000"/>
          </a:xfrm>
          <a:prstGeom prst="rect">
            <a:avLst/>
          </a:prstGeom>
          <a:solidFill>
            <a:schemeClr val="bg1"/>
          </a:solidFill>
          <a:ln>
            <a:solidFill>
              <a:srgbClr val="F2B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1F21DCA-AF88-4162-9C97-94FA94F92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90" y="1809750"/>
            <a:ext cx="6707210" cy="472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20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E555CF-F4C3-4984-82AC-D8C506CF8E0E}"/>
              </a:ext>
            </a:extLst>
          </p:cNvPr>
          <p:cNvSpPr/>
          <p:nvPr/>
        </p:nvSpPr>
        <p:spPr>
          <a:xfrm rot="5400000">
            <a:off x="5440402" y="-5163830"/>
            <a:ext cx="1107996" cy="12090400"/>
          </a:xfrm>
          <a:custGeom>
            <a:avLst/>
            <a:gdLst>
              <a:gd name="connsiteX0" fmla="*/ 0 w 1463040"/>
              <a:gd name="connsiteY0" fmla="*/ 10947400 h 10947400"/>
              <a:gd name="connsiteX1" fmla="*/ 0 w 1463040"/>
              <a:gd name="connsiteY1" fmla="*/ 736600 h 10947400"/>
              <a:gd name="connsiteX2" fmla="*/ 0 w 1463040"/>
              <a:gd name="connsiteY2" fmla="*/ 0 h 10947400"/>
              <a:gd name="connsiteX3" fmla="*/ 731520 w 1463040"/>
              <a:gd name="connsiteY3" fmla="*/ 719121 h 10947400"/>
              <a:gd name="connsiteX4" fmla="*/ 1463040 w 1463040"/>
              <a:gd name="connsiteY4" fmla="*/ 0 h 10947400"/>
              <a:gd name="connsiteX5" fmla="*/ 1463040 w 1463040"/>
              <a:gd name="connsiteY5" fmla="*/ 736600 h 10947400"/>
              <a:gd name="connsiteX6" fmla="*/ 1463040 w 1463040"/>
              <a:gd name="connsiteY6" fmla="*/ 10947400 h 1094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3040" h="10947400">
                <a:moveTo>
                  <a:pt x="0" y="10947400"/>
                </a:moveTo>
                <a:lnTo>
                  <a:pt x="0" y="736600"/>
                </a:lnTo>
                <a:lnTo>
                  <a:pt x="0" y="0"/>
                </a:lnTo>
                <a:lnTo>
                  <a:pt x="731520" y="719121"/>
                </a:lnTo>
                <a:lnTo>
                  <a:pt x="1463040" y="0"/>
                </a:lnTo>
                <a:lnTo>
                  <a:pt x="1463040" y="736600"/>
                </a:lnTo>
                <a:lnTo>
                  <a:pt x="1463040" y="109474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F2B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640A3-2E42-43B0-82A4-CF8A4D5A4D5E}"/>
              </a:ext>
            </a:extLst>
          </p:cNvPr>
          <p:cNvSpPr txBox="1"/>
          <p:nvPr/>
        </p:nvSpPr>
        <p:spPr>
          <a:xfrm>
            <a:off x="114301" y="2638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2BB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Data Trends – </a:t>
            </a:r>
            <a:r>
              <a:rPr lang="en-US" sz="6600" b="1" dirty="0">
                <a:solidFill>
                  <a:srgbClr val="1B40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Year </a:t>
            </a:r>
            <a:endParaRPr lang="en-US" sz="1400" b="1" dirty="0">
              <a:solidFill>
                <a:srgbClr val="1B4075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11725-4876-4518-9FF5-F4A638423B56}"/>
              </a:ext>
            </a:extLst>
          </p:cNvPr>
          <p:cNvSpPr txBox="1"/>
          <p:nvPr/>
        </p:nvSpPr>
        <p:spPr>
          <a:xfrm>
            <a:off x="-76200" y="1769455"/>
            <a:ext cx="40370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alatino Linotype" panose="02040502050505030304" pitchFamily="18" charset="0"/>
              </a:rPr>
              <a:t>Most used cars on the market now were made after 2010.</a:t>
            </a:r>
            <a:endParaRPr lang="en-US" sz="4800" dirty="0">
              <a:solidFill>
                <a:srgbClr val="FDF4DB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6B38EC-8BDF-414E-88C4-42DAE6D31AA7}"/>
              </a:ext>
            </a:extLst>
          </p:cNvPr>
          <p:cNvSpPr/>
          <p:nvPr/>
        </p:nvSpPr>
        <p:spPr>
          <a:xfrm>
            <a:off x="4089400" y="1739900"/>
            <a:ext cx="7810500" cy="4099272"/>
          </a:xfrm>
          <a:prstGeom prst="rect">
            <a:avLst/>
          </a:prstGeom>
          <a:solidFill>
            <a:schemeClr val="bg1"/>
          </a:solidFill>
          <a:ln>
            <a:solidFill>
              <a:srgbClr val="F2B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EF6A239-AF16-461A-BDCB-B11F2CBF9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747" y="1943100"/>
            <a:ext cx="7658203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62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E555CF-F4C3-4984-82AC-D8C506CF8E0E}"/>
              </a:ext>
            </a:extLst>
          </p:cNvPr>
          <p:cNvSpPr/>
          <p:nvPr/>
        </p:nvSpPr>
        <p:spPr>
          <a:xfrm rot="5400000">
            <a:off x="5440402" y="-5163830"/>
            <a:ext cx="1107996" cy="12090400"/>
          </a:xfrm>
          <a:custGeom>
            <a:avLst/>
            <a:gdLst>
              <a:gd name="connsiteX0" fmla="*/ 0 w 1463040"/>
              <a:gd name="connsiteY0" fmla="*/ 10947400 h 10947400"/>
              <a:gd name="connsiteX1" fmla="*/ 0 w 1463040"/>
              <a:gd name="connsiteY1" fmla="*/ 736600 h 10947400"/>
              <a:gd name="connsiteX2" fmla="*/ 0 w 1463040"/>
              <a:gd name="connsiteY2" fmla="*/ 0 h 10947400"/>
              <a:gd name="connsiteX3" fmla="*/ 731520 w 1463040"/>
              <a:gd name="connsiteY3" fmla="*/ 719121 h 10947400"/>
              <a:gd name="connsiteX4" fmla="*/ 1463040 w 1463040"/>
              <a:gd name="connsiteY4" fmla="*/ 0 h 10947400"/>
              <a:gd name="connsiteX5" fmla="*/ 1463040 w 1463040"/>
              <a:gd name="connsiteY5" fmla="*/ 736600 h 10947400"/>
              <a:gd name="connsiteX6" fmla="*/ 1463040 w 1463040"/>
              <a:gd name="connsiteY6" fmla="*/ 10947400 h 1094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3040" h="10947400">
                <a:moveTo>
                  <a:pt x="0" y="10947400"/>
                </a:moveTo>
                <a:lnTo>
                  <a:pt x="0" y="736600"/>
                </a:lnTo>
                <a:lnTo>
                  <a:pt x="0" y="0"/>
                </a:lnTo>
                <a:lnTo>
                  <a:pt x="731520" y="719121"/>
                </a:lnTo>
                <a:lnTo>
                  <a:pt x="1463040" y="0"/>
                </a:lnTo>
                <a:lnTo>
                  <a:pt x="1463040" y="736600"/>
                </a:lnTo>
                <a:lnTo>
                  <a:pt x="1463040" y="109474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F2B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640A3-2E42-43B0-82A4-CF8A4D5A4D5E}"/>
              </a:ext>
            </a:extLst>
          </p:cNvPr>
          <p:cNvSpPr txBox="1"/>
          <p:nvPr/>
        </p:nvSpPr>
        <p:spPr>
          <a:xfrm>
            <a:off x="114301" y="2638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2BB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Pricing Model </a:t>
            </a:r>
            <a:endParaRPr lang="en-US" sz="1400" b="1" dirty="0">
              <a:solidFill>
                <a:srgbClr val="1B4075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11725-4876-4518-9FF5-F4A638423B56}"/>
              </a:ext>
            </a:extLst>
          </p:cNvPr>
          <p:cNvSpPr txBox="1"/>
          <p:nvPr/>
        </p:nvSpPr>
        <p:spPr>
          <a:xfrm>
            <a:off x="0" y="1673572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2BB20"/>
                </a:solidFill>
                <a:latin typeface="Palatino Linotype" panose="02040502050505030304" pitchFamily="18" charset="0"/>
              </a:rPr>
              <a:t>•</a:t>
            </a:r>
            <a:r>
              <a:rPr lang="en-US" sz="4800" dirty="0">
                <a:solidFill>
                  <a:schemeClr val="bg1"/>
                </a:solidFill>
                <a:latin typeface="Palatino Linotype" panose="02040502050505030304" pitchFamily="18" charset="0"/>
              </a:rPr>
              <a:t> Machine learning techniques were used to develop and refine a pricing model based on the trends in the data.</a:t>
            </a:r>
          </a:p>
          <a:p>
            <a:endParaRPr lang="en-US" sz="2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r>
              <a:rPr lang="en-US" sz="4800" dirty="0">
                <a:solidFill>
                  <a:srgbClr val="F2BB20"/>
                </a:solidFill>
                <a:latin typeface="Palatino Linotype" panose="02040502050505030304" pitchFamily="18" charset="0"/>
              </a:rPr>
              <a:t>•</a:t>
            </a:r>
            <a:r>
              <a:rPr lang="en-US" sz="4800" dirty="0">
                <a:solidFill>
                  <a:schemeClr val="bg1"/>
                </a:solidFill>
                <a:latin typeface="Palatino Linotype" panose="02040502050505030304" pitchFamily="18" charset="0"/>
              </a:rPr>
              <a:t> Variance Inflation Factors and p-values were minimized in order to create the most accurate model possible.</a:t>
            </a:r>
            <a:endParaRPr lang="en-US" sz="4800" dirty="0">
              <a:solidFill>
                <a:srgbClr val="FDF4DB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4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509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z</dc:creator>
  <cp:lastModifiedBy>Kelly z</cp:lastModifiedBy>
  <cp:revision>7</cp:revision>
  <dcterms:created xsi:type="dcterms:W3CDTF">2021-05-22T05:04:30Z</dcterms:created>
  <dcterms:modified xsi:type="dcterms:W3CDTF">2021-05-22T05:57:45Z</dcterms:modified>
</cp:coreProperties>
</file>