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6" r:id="rId9"/>
    <p:sldId id="263" r:id="rId10"/>
    <p:sldId id="264" r:id="rId11"/>
    <p:sldId id="265" r:id="rId12"/>
    <p:sldId id="273" r:id="rId13"/>
    <p:sldId id="271" r:id="rId14"/>
    <p:sldId id="267" r:id="rId15"/>
    <p:sldId id="269" r:id="rId16"/>
    <p:sldId id="28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6" r:id="rId28"/>
    <p:sldId id="287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hin KJ" initials="NK" lastIdx="1" clrIdx="0">
    <p:extLst>
      <p:ext uri="{19B8F6BF-5375-455C-9EA6-DF929625EA0E}">
        <p15:presenceInfo xmlns:p15="http://schemas.microsoft.com/office/powerpoint/2012/main" userId="2c1806c59b181b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88D2D-D30C-431B-BC74-65EE8C1893D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A551B8-900E-4DA1-9580-F33A9B254284}">
      <dgm:prSet phldrT="[Text]" custT="1"/>
      <dgm:spPr/>
      <dgm:t>
        <a:bodyPr/>
        <a:lstStyle/>
        <a:p>
          <a:r>
            <a:rPr lang="en-US" sz="1600" b="1" dirty="0">
              <a:latin typeface="Bookman Old Style" panose="02050604050505020204" pitchFamily="18" charset="0"/>
            </a:rPr>
            <a:t>Understanding The Business Objective</a:t>
          </a:r>
          <a:endParaRPr lang="en-IN" sz="1600" b="1" dirty="0">
            <a:latin typeface="Bookman Old Style" panose="02050604050505020204" pitchFamily="18" charset="0"/>
          </a:endParaRPr>
        </a:p>
      </dgm:t>
    </dgm:pt>
    <dgm:pt modelId="{A38A1A97-D9BD-4608-860A-0E8A08AA3F1E}" type="parTrans" cxnId="{9E46D267-27E2-4C23-BA1E-972AB7542694}">
      <dgm:prSet/>
      <dgm:spPr/>
      <dgm:t>
        <a:bodyPr/>
        <a:lstStyle/>
        <a:p>
          <a:endParaRPr lang="en-IN"/>
        </a:p>
      </dgm:t>
    </dgm:pt>
    <dgm:pt modelId="{B9880382-8801-4693-BA52-3DAF85E49231}" type="sibTrans" cxnId="{9E46D267-27E2-4C23-BA1E-972AB7542694}">
      <dgm:prSet/>
      <dgm:spPr/>
      <dgm:t>
        <a:bodyPr/>
        <a:lstStyle/>
        <a:p>
          <a:endParaRPr lang="en-IN"/>
        </a:p>
      </dgm:t>
    </dgm:pt>
    <dgm:pt modelId="{CB6A768E-7C25-4BD9-A4CE-9F4AE47B9BC0}">
      <dgm:prSet phldrT="[Text]" custT="1"/>
      <dgm:spPr/>
      <dgm:t>
        <a:bodyPr/>
        <a:lstStyle/>
        <a:p>
          <a:r>
            <a:rPr lang="en-US" sz="1600" b="1" dirty="0">
              <a:latin typeface="Bookman Old Style" panose="02050604050505020204" pitchFamily="18" charset="0"/>
            </a:rPr>
            <a:t>Data Collection</a:t>
          </a:r>
          <a:endParaRPr lang="en-IN" sz="1600" b="1" dirty="0">
            <a:latin typeface="Bookman Old Style" panose="02050604050505020204" pitchFamily="18" charset="0"/>
          </a:endParaRPr>
        </a:p>
      </dgm:t>
    </dgm:pt>
    <dgm:pt modelId="{3D8D4387-F856-49AB-B585-B4D79B0D04F8}" type="parTrans" cxnId="{71C794B6-0ADF-41EE-BA6D-A7F51EF55228}">
      <dgm:prSet/>
      <dgm:spPr/>
      <dgm:t>
        <a:bodyPr/>
        <a:lstStyle/>
        <a:p>
          <a:endParaRPr lang="en-IN"/>
        </a:p>
      </dgm:t>
    </dgm:pt>
    <dgm:pt modelId="{C5EA6CFD-50E7-4644-98EF-FB56799B5ACC}" type="sibTrans" cxnId="{71C794B6-0ADF-41EE-BA6D-A7F51EF55228}">
      <dgm:prSet/>
      <dgm:spPr/>
      <dgm:t>
        <a:bodyPr/>
        <a:lstStyle/>
        <a:p>
          <a:endParaRPr lang="en-IN"/>
        </a:p>
      </dgm:t>
    </dgm:pt>
    <dgm:pt modelId="{08A5DCC7-F39E-4A82-9B8B-218FD2210D2E}">
      <dgm:prSet phldrT="[Text]" custT="1"/>
      <dgm:spPr/>
      <dgm:t>
        <a:bodyPr/>
        <a:lstStyle/>
        <a:p>
          <a:r>
            <a:rPr lang="en-US" sz="1600" b="1" dirty="0">
              <a:latin typeface="Bookman Old Style" panose="02050604050505020204" pitchFamily="18" charset="0"/>
            </a:rPr>
            <a:t>EDA</a:t>
          </a:r>
          <a:endParaRPr lang="en-IN" sz="1600" b="1" dirty="0">
            <a:latin typeface="Bookman Old Style" panose="02050604050505020204" pitchFamily="18" charset="0"/>
          </a:endParaRPr>
        </a:p>
      </dgm:t>
    </dgm:pt>
    <dgm:pt modelId="{7029CAB1-FF49-42A0-99A4-24F53FC5DC14}" type="parTrans" cxnId="{B6934B30-5998-4450-BC77-8A64DEE3B90F}">
      <dgm:prSet/>
      <dgm:spPr/>
      <dgm:t>
        <a:bodyPr/>
        <a:lstStyle/>
        <a:p>
          <a:endParaRPr lang="en-IN"/>
        </a:p>
      </dgm:t>
    </dgm:pt>
    <dgm:pt modelId="{15267BE8-E352-450A-A073-2837E60F4C60}" type="sibTrans" cxnId="{B6934B30-5998-4450-BC77-8A64DEE3B90F}">
      <dgm:prSet/>
      <dgm:spPr/>
      <dgm:t>
        <a:bodyPr/>
        <a:lstStyle/>
        <a:p>
          <a:endParaRPr lang="en-IN"/>
        </a:p>
      </dgm:t>
    </dgm:pt>
    <dgm:pt modelId="{F11A0A1C-F8F2-4D17-9BF6-3746F1572ABF}">
      <dgm:prSet custT="1"/>
      <dgm:spPr/>
      <dgm:t>
        <a:bodyPr/>
        <a:lstStyle/>
        <a:p>
          <a:r>
            <a:rPr lang="en-US" sz="1600" b="1" dirty="0">
              <a:latin typeface="Bookman Old Style" panose="02050604050505020204" pitchFamily="18" charset="0"/>
            </a:rPr>
            <a:t>Modelling</a:t>
          </a:r>
          <a:endParaRPr lang="en-IN" sz="1600" b="1" dirty="0">
            <a:latin typeface="Bookman Old Style" panose="02050604050505020204" pitchFamily="18" charset="0"/>
          </a:endParaRPr>
        </a:p>
      </dgm:t>
    </dgm:pt>
    <dgm:pt modelId="{CE4E94D3-8920-4F11-8FAB-734D8F4BB172}" type="parTrans" cxnId="{121D399A-A4EE-4254-80FA-AD285BD676D7}">
      <dgm:prSet/>
      <dgm:spPr/>
      <dgm:t>
        <a:bodyPr/>
        <a:lstStyle/>
        <a:p>
          <a:endParaRPr lang="en-IN"/>
        </a:p>
      </dgm:t>
    </dgm:pt>
    <dgm:pt modelId="{35D66756-B8F2-4033-81C4-488D852E549E}" type="sibTrans" cxnId="{121D399A-A4EE-4254-80FA-AD285BD676D7}">
      <dgm:prSet/>
      <dgm:spPr/>
      <dgm:t>
        <a:bodyPr/>
        <a:lstStyle/>
        <a:p>
          <a:endParaRPr lang="en-IN"/>
        </a:p>
      </dgm:t>
    </dgm:pt>
    <dgm:pt modelId="{B2E06A22-5B74-4536-8BA8-1071103137EF}">
      <dgm:prSet custT="1"/>
      <dgm:spPr/>
      <dgm:t>
        <a:bodyPr/>
        <a:lstStyle/>
        <a:p>
          <a:r>
            <a:rPr lang="en-US" sz="1600" b="1" dirty="0">
              <a:latin typeface="Bookman Old Style" panose="02050604050505020204" pitchFamily="18" charset="0"/>
            </a:rPr>
            <a:t>Model Evaluation</a:t>
          </a:r>
          <a:endParaRPr lang="en-IN" sz="1600" b="1" dirty="0">
            <a:latin typeface="Bookman Old Style" panose="02050604050505020204" pitchFamily="18" charset="0"/>
          </a:endParaRPr>
        </a:p>
      </dgm:t>
    </dgm:pt>
    <dgm:pt modelId="{EFFC8F30-209C-41B6-8F4A-DCB266E3476C}" type="parTrans" cxnId="{A5396263-A38F-4C0A-AEB7-B6E160703805}">
      <dgm:prSet/>
      <dgm:spPr/>
      <dgm:t>
        <a:bodyPr/>
        <a:lstStyle/>
        <a:p>
          <a:endParaRPr lang="en-IN"/>
        </a:p>
      </dgm:t>
    </dgm:pt>
    <dgm:pt modelId="{4A06E179-A15A-480E-AB3E-91B36FB63E3E}" type="sibTrans" cxnId="{A5396263-A38F-4C0A-AEB7-B6E160703805}">
      <dgm:prSet/>
      <dgm:spPr/>
      <dgm:t>
        <a:bodyPr/>
        <a:lstStyle/>
        <a:p>
          <a:endParaRPr lang="en-IN"/>
        </a:p>
      </dgm:t>
    </dgm:pt>
    <dgm:pt modelId="{58D0FD8F-4E2A-4484-A020-642072B02C0F}">
      <dgm:prSet custT="1"/>
      <dgm:spPr/>
      <dgm:t>
        <a:bodyPr/>
        <a:lstStyle/>
        <a:p>
          <a:r>
            <a:rPr lang="en-US" sz="1600" b="1" dirty="0">
              <a:latin typeface="Bookman Old Style" panose="02050604050505020204" pitchFamily="18" charset="0"/>
            </a:rPr>
            <a:t>Model Deployment</a:t>
          </a:r>
          <a:endParaRPr lang="en-IN" sz="1600" b="1" dirty="0">
            <a:latin typeface="Bookman Old Style" panose="02050604050505020204" pitchFamily="18" charset="0"/>
          </a:endParaRPr>
        </a:p>
      </dgm:t>
    </dgm:pt>
    <dgm:pt modelId="{6007DA6C-49B9-4138-BA4A-1A41A746C2C9}" type="parTrans" cxnId="{A3E421B2-105E-47A1-B916-44F3608CF994}">
      <dgm:prSet/>
      <dgm:spPr/>
      <dgm:t>
        <a:bodyPr/>
        <a:lstStyle/>
        <a:p>
          <a:endParaRPr lang="en-IN"/>
        </a:p>
      </dgm:t>
    </dgm:pt>
    <dgm:pt modelId="{212D361A-70A1-427D-8CE7-84150125B7A3}" type="sibTrans" cxnId="{A3E421B2-105E-47A1-B916-44F3608CF994}">
      <dgm:prSet/>
      <dgm:spPr/>
      <dgm:t>
        <a:bodyPr/>
        <a:lstStyle/>
        <a:p>
          <a:endParaRPr lang="en-IN"/>
        </a:p>
      </dgm:t>
    </dgm:pt>
    <dgm:pt modelId="{9C23C918-5E16-448F-9247-510DDB838728}" type="pres">
      <dgm:prSet presAssocID="{04F88D2D-D30C-431B-BC74-65EE8C1893DF}" presName="Name0" presStyleCnt="0">
        <dgm:presLayoutVars>
          <dgm:dir/>
          <dgm:animLvl val="lvl"/>
          <dgm:resizeHandles val="exact"/>
        </dgm:presLayoutVars>
      </dgm:prSet>
      <dgm:spPr/>
    </dgm:pt>
    <dgm:pt modelId="{C09DBD32-F8C8-48CE-B01B-D722ADFF2013}" type="pres">
      <dgm:prSet presAssocID="{5AA551B8-900E-4DA1-9580-F33A9B254284}" presName="parTxOnly" presStyleLbl="node1" presStyleIdx="0" presStyleCnt="6" custScaleX="152337" custScaleY="127802">
        <dgm:presLayoutVars>
          <dgm:chMax val="0"/>
          <dgm:chPref val="0"/>
          <dgm:bulletEnabled val="1"/>
        </dgm:presLayoutVars>
      </dgm:prSet>
      <dgm:spPr/>
    </dgm:pt>
    <dgm:pt modelId="{38370BD5-DE9F-4E2E-8402-6D679D96C095}" type="pres">
      <dgm:prSet presAssocID="{B9880382-8801-4693-BA52-3DAF85E49231}" presName="parTxOnlySpace" presStyleCnt="0"/>
      <dgm:spPr/>
    </dgm:pt>
    <dgm:pt modelId="{70EA753B-0B2A-4299-9A44-0F7C66CAA90F}" type="pres">
      <dgm:prSet presAssocID="{CB6A768E-7C25-4BD9-A4CE-9F4AE47B9BC0}" presName="parTxOnly" presStyleLbl="node1" presStyleIdx="1" presStyleCnt="6" custScaleX="120356" custScaleY="129894">
        <dgm:presLayoutVars>
          <dgm:chMax val="0"/>
          <dgm:chPref val="0"/>
          <dgm:bulletEnabled val="1"/>
        </dgm:presLayoutVars>
      </dgm:prSet>
      <dgm:spPr/>
    </dgm:pt>
    <dgm:pt modelId="{C4934FE2-5F5B-427A-AAC8-9875406BF9AC}" type="pres">
      <dgm:prSet presAssocID="{C5EA6CFD-50E7-4644-98EF-FB56799B5ACC}" presName="parTxOnlySpace" presStyleCnt="0"/>
      <dgm:spPr/>
    </dgm:pt>
    <dgm:pt modelId="{E46652FC-5EAD-475B-992D-D67F84DFA343}" type="pres">
      <dgm:prSet presAssocID="{08A5DCC7-F39E-4A82-9B8B-218FD2210D2E}" presName="parTxOnly" presStyleLbl="node1" presStyleIdx="2" presStyleCnt="6" custScaleX="91170" custScaleY="127555">
        <dgm:presLayoutVars>
          <dgm:chMax val="0"/>
          <dgm:chPref val="0"/>
          <dgm:bulletEnabled val="1"/>
        </dgm:presLayoutVars>
      </dgm:prSet>
      <dgm:spPr/>
    </dgm:pt>
    <dgm:pt modelId="{65C9ECE5-EE93-459F-9CAC-1C9B916DC0F8}" type="pres">
      <dgm:prSet presAssocID="{15267BE8-E352-450A-A073-2837E60F4C60}" presName="parTxOnlySpace" presStyleCnt="0"/>
      <dgm:spPr/>
    </dgm:pt>
    <dgm:pt modelId="{72AD798E-6DCE-4BD3-9B9A-9CE14FEC89D5}" type="pres">
      <dgm:prSet presAssocID="{F11A0A1C-F8F2-4D17-9BF6-3746F1572ABF}" presName="parTxOnly" presStyleLbl="node1" presStyleIdx="3" presStyleCnt="6" custScaleX="123317" custScaleY="130113">
        <dgm:presLayoutVars>
          <dgm:chMax val="0"/>
          <dgm:chPref val="0"/>
          <dgm:bulletEnabled val="1"/>
        </dgm:presLayoutVars>
      </dgm:prSet>
      <dgm:spPr/>
    </dgm:pt>
    <dgm:pt modelId="{50E39595-CD56-45DB-86A2-73EBE780E326}" type="pres">
      <dgm:prSet presAssocID="{35D66756-B8F2-4033-81C4-488D852E549E}" presName="parTxOnlySpace" presStyleCnt="0"/>
      <dgm:spPr/>
    </dgm:pt>
    <dgm:pt modelId="{1EDDAE49-BE83-49AC-9EF8-B4FB7BB58362}" type="pres">
      <dgm:prSet presAssocID="{B2E06A22-5B74-4536-8BA8-1071103137EF}" presName="parTxOnly" presStyleLbl="node1" presStyleIdx="4" presStyleCnt="6" custScaleX="122623" custScaleY="123602">
        <dgm:presLayoutVars>
          <dgm:chMax val="0"/>
          <dgm:chPref val="0"/>
          <dgm:bulletEnabled val="1"/>
        </dgm:presLayoutVars>
      </dgm:prSet>
      <dgm:spPr/>
    </dgm:pt>
    <dgm:pt modelId="{09B25C12-04CF-47A5-9C00-F0081973C589}" type="pres">
      <dgm:prSet presAssocID="{4A06E179-A15A-480E-AB3E-91B36FB63E3E}" presName="parTxOnlySpace" presStyleCnt="0"/>
      <dgm:spPr/>
    </dgm:pt>
    <dgm:pt modelId="{A5BCF64C-C544-4673-9658-2EC7E4A33E78}" type="pres">
      <dgm:prSet presAssocID="{58D0FD8F-4E2A-4484-A020-642072B02C0F}" presName="parTxOnly" presStyleLbl="node1" presStyleIdx="5" presStyleCnt="6" custScaleX="130178" custScaleY="125683">
        <dgm:presLayoutVars>
          <dgm:chMax val="0"/>
          <dgm:chPref val="0"/>
          <dgm:bulletEnabled val="1"/>
        </dgm:presLayoutVars>
      </dgm:prSet>
      <dgm:spPr/>
    </dgm:pt>
  </dgm:ptLst>
  <dgm:cxnLst>
    <dgm:cxn modelId="{B6934B30-5998-4450-BC77-8A64DEE3B90F}" srcId="{04F88D2D-D30C-431B-BC74-65EE8C1893DF}" destId="{08A5DCC7-F39E-4A82-9B8B-218FD2210D2E}" srcOrd="2" destOrd="0" parTransId="{7029CAB1-FF49-42A0-99A4-24F53FC5DC14}" sibTransId="{15267BE8-E352-450A-A073-2837E60F4C60}"/>
    <dgm:cxn modelId="{A5396263-A38F-4C0A-AEB7-B6E160703805}" srcId="{04F88D2D-D30C-431B-BC74-65EE8C1893DF}" destId="{B2E06A22-5B74-4536-8BA8-1071103137EF}" srcOrd="4" destOrd="0" parTransId="{EFFC8F30-209C-41B6-8F4A-DCB266E3476C}" sibTransId="{4A06E179-A15A-480E-AB3E-91B36FB63E3E}"/>
    <dgm:cxn modelId="{9E46D267-27E2-4C23-BA1E-972AB7542694}" srcId="{04F88D2D-D30C-431B-BC74-65EE8C1893DF}" destId="{5AA551B8-900E-4DA1-9580-F33A9B254284}" srcOrd="0" destOrd="0" parTransId="{A38A1A97-D9BD-4608-860A-0E8A08AA3F1E}" sibTransId="{B9880382-8801-4693-BA52-3DAF85E49231}"/>
    <dgm:cxn modelId="{F78C2870-D192-488D-8C33-94AE6DA859E2}" type="presOf" srcId="{58D0FD8F-4E2A-4484-A020-642072B02C0F}" destId="{A5BCF64C-C544-4673-9658-2EC7E4A33E78}" srcOrd="0" destOrd="0" presId="urn:microsoft.com/office/officeart/2005/8/layout/chevron1"/>
    <dgm:cxn modelId="{D89AEF50-3EB2-48B7-AAF0-3CBDABE7C656}" type="presOf" srcId="{04F88D2D-D30C-431B-BC74-65EE8C1893DF}" destId="{9C23C918-5E16-448F-9247-510DDB838728}" srcOrd="0" destOrd="0" presId="urn:microsoft.com/office/officeart/2005/8/layout/chevron1"/>
    <dgm:cxn modelId="{8B6AED54-3C48-45E2-9313-1822ABF9D1A6}" type="presOf" srcId="{5AA551B8-900E-4DA1-9580-F33A9B254284}" destId="{C09DBD32-F8C8-48CE-B01B-D722ADFF2013}" srcOrd="0" destOrd="0" presId="urn:microsoft.com/office/officeart/2005/8/layout/chevron1"/>
    <dgm:cxn modelId="{32634589-1EE2-4A53-BF65-F8726CB4F023}" type="presOf" srcId="{B2E06A22-5B74-4536-8BA8-1071103137EF}" destId="{1EDDAE49-BE83-49AC-9EF8-B4FB7BB58362}" srcOrd="0" destOrd="0" presId="urn:microsoft.com/office/officeart/2005/8/layout/chevron1"/>
    <dgm:cxn modelId="{121D399A-A4EE-4254-80FA-AD285BD676D7}" srcId="{04F88D2D-D30C-431B-BC74-65EE8C1893DF}" destId="{F11A0A1C-F8F2-4D17-9BF6-3746F1572ABF}" srcOrd="3" destOrd="0" parTransId="{CE4E94D3-8920-4F11-8FAB-734D8F4BB172}" sibTransId="{35D66756-B8F2-4033-81C4-488D852E549E}"/>
    <dgm:cxn modelId="{6F676FA1-5C43-4915-8A35-4D1045D7072B}" type="presOf" srcId="{F11A0A1C-F8F2-4D17-9BF6-3746F1572ABF}" destId="{72AD798E-6DCE-4BD3-9B9A-9CE14FEC89D5}" srcOrd="0" destOrd="0" presId="urn:microsoft.com/office/officeart/2005/8/layout/chevron1"/>
    <dgm:cxn modelId="{A3E421B2-105E-47A1-B916-44F3608CF994}" srcId="{04F88D2D-D30C-431B-BC74-65EE8C1893DF}" destId="{58D0FD8F-4E2A-4484-A020-642072B02C0F}" srcOrd="5" destOrd="0" parTransId="{6007DA6C-49B9-4138-BA4A-1A41A746C2C9}" sibTransId="{212D361A-70A1-427D-8CE7-84150125B7A3}"/>
    <dgm:cxn modelId="{71C794B6-0ADF-41EE-BA6D-A7F51EF55228}" srcId="{04F88D2D-D30C-431B-BC74-65EE8C1893DF}" destId="{CB6A768E-7C25-4BD9-A4CE-9F4AE47B9BC0}" srcOrd="1" destOrd="0" parTransId="{3D8D4387-F856-49AB-B585-B4D79B0D04F8}" sibTransId="{C5EA6CFD-50E7-4644-98EF-FB56799B5ACC}"/>
    <dgm:cxn modelId="{C6454BE6-26C2-4CE6-9B4C-AA1BF7D9EE69}" type="presOf" srcId="{08A5DCC7-F39E-4A82-9B8B-218FD2210D2E}" destId="{E46652FC-5EAD-475B-992D-D67F84DFA343}" srcOrd="0" destOrd="0" presId="urn:microsoft.com/office/officeart/2005/8/layout/chevron1"/>
    <dgm:cxn modelId="{D13961FC-5E3B-4DE7-AB61-39F07C219B79}" type="presOf" srcId="{CB6A768E-7C25-4BD9-A4CE-9F4AE47B9BC0}" destId="{70EA753B-0B2A-4299-9A44-0F7C66CAA90F}" srcOrd="0" destOrd="0" presId="urn:microsoft.com/office/officeart/2005/8/layout/chevron1"/>
    <dgm:cxn modelId="{C5FED69F-5DD8-4727-BE03-D61F33834633}" type="presParOf" srcId="{9C23C918-5E16-448F-9247-510DDB838728}" destId="{C09DBD32-F8C8-48CE-B01B-D722ADFF2013}" srcOrd="0" destOrd="0" presId="urn:microsoft.com/office/officeart/2005/8/layout/chevron1"/>
    <dgm:cxn modelId="{35A3FBEE-AAB7-4D98-9F91-209B99DB332A}" type="presParOf" srcId="{9C23C918-5E16-448F-9247-510DDB838728}" destId="{38370BD5-DE9F-4E2E-8402-6D679D96C095}" srcOrd="1" destOrd="0" presId="urn:microsoft.com/office/officeart/2005/8/layout/chevron1"/>
    <dgm:cxn modelId="{45A5644F-1AB4-482A-8104-E5A4AEE029FB}" type="presParOf" srcId="{9C23C918-5E16-448F-9247-510DDB838728}" destId="{70EA753B-0B2A-4299-9A44-0F7C66CAA90F}" srcOrd="2" destOrd="0" presId="urn:microsoft.com/office/officeart/2005/8/layout/chevron1"/>
    <dgm:cxn modelId="{E4FDD81F-0CFE-48F7-B5A0-FE3093DE25FA}" type="presParOf" srcId="{9C23C918-5E16-448F-9247-510DDB838728}" destId="{C4934FE2-5F5B-427A-AAC8-9875406BF9AC}" srcOrd="3" destOrd="0" presId="urn:microsoft.com/office/officeart/2005/8/layout/chevron1"/>
    <dgm:cxn modelId="{83EF09A4-AE22-4968-8A56-F43E8581AA2F}" type="presParOf" srcId="{9C23C918-5E16-448F-9247-510DDB838728}" destId="{E46652FC-5EAD-475B-992D-D67F84DFA343}" srcOrd="4" destOrd="0" presId="urn:microsoft.com/office/officeart/2005/8/layout/chevron1"/>
    <dgm:cxn modelId="{B35FD6F5-9E60-466F-9BCD-569A5447056A}" type="presParOf" srcId="{9C23C918-5E16-448F-9247-510DDB838728}" destId="{65C9ECE5-EE93-459F-9CAC-1C9B916DC0F8}" srcOrd="5" destOrd="0" presId="urn:microsoft.com/office/officeart/2005/8/layout/chevron1"/>
    <dgm:cxn modelId="{8FC248CA-B915-4A01-B33C-596C9EBA3D49}" type="presParOf" srcId="{9C23C918-5E16-448F-9247-510DDB838728}" destId="{72AD798E-6DCE-4BD3-9B9A-9CE14FEC89D5}" srcOrd="6" destOrd="0" presId="urn:microsoft.com/office/officeart/2005/8/layout/chevron1"/>
    <dgm:cxn modelId="{89CC8445-9EA3-499F-9434-04FA9B805CA7}" type="presParOf" srcId="{9C23C918-5E16-448F-9247-510DDB838728}" destId="{50E39595-CD56-45DB-86A2-73EBE780E326}" srcOrd="7" destOrd="0" presId="urn:microsoft.com/office/officeart/2005/8/layout/chevron1"/>
    <dgm:cxn modelId="{82A58FB8-FD8E-4981-AB28-9C6331F026C7}" type="presParOf" srcId="{9C23C918-5E16-448F-9247-510DDB838728}" destId="{1EDDAE49-BE83-49AC-9EF8-B4FB7BB58362}" srcOrd="8" destOrd="0" presId="urn:microsoft.com/office/officeart/2005/8/layout/chevron1"/>
    <dgm:cxn modelId="{28318E7B-8596-4C3C-9E12-17BCBEC91220}" type="presParOf" srcId="{9C23C918-5E16-448F-9247-510DDB838728}" destId="{09B25C12-04CF-47A5-9C00-F0081973C589}" srcOrd="9" destOrd="0" presId="urn:microsoft.com/office/officeart/2005/8/layout/chevron1"/>
    <dgm:cxn modelId="{71AD322B-8317-4C93-9C01-E7EEE10729A7}" type="presParOf" srcId="{9C23C918-5E16-448F-9247-510DDB838728}" destId="{A5BCF64C-C544-4673-9658-2EC7E4A33E78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DBD32-F8C8-48CE-B01B-D722ADFF2013}">
      <dsp:nvSpPr>
        <dsp:cNvPr id="0" name=""/>
        <dsp:cNvSpPr/>
      </dsp:nvSpPr>
      <dsp:spPr>
        <a:xfrm>
          <a:off x="6430" y="1839075"/>
          <a:ext cx="2633009" cy="8835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Bookman Old Style" panose="02050604050505020204" pitchFamily="18" charset="0"/>
            </a:rPr>
            <a:t>Understanding The Business Objective</a:t>
          </a:r>
          <a:endParaRPr lang="en-IN" sz="1600" b="1" kern="1200" dirty="0">
            <a:latin typeface="Bookman Old Style" panose="02050604050505020204" pitchFamily="18" charset="0"/>
          </a:endParaRPr>
        </a:p>
      </dsp:txBody>
      <dsp:txXfrm>
        <a:off x="448219" y="1839075"/>
        <a:ext cx="1749432" cy="883577"/>
      </dsp:txXfrm>
    </dsp:sp>
    <dsp:sp modelId="{70EA753B-0B2A-4299-9A44-0F7C66CAA90F}">
      <dsp:nvSpPr>
        <dsp:cNvPr id="0" name=""/>
        <dsp:cNvSpPr/>
      </dsp:nvSpPr>
      <dsp:spPr>
        <a:xfrm>
          <a:off x="2466599" y="1831843"/>
          <a:ext cx="2080246" cy="898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Bookman Old Style" panose="02050604050505020204" pitchFamily="18" charset="0"/>
            </a:rPr>
            <a:t>Data Collection</a:t>
          </a:r>
          <a:endParaRPr lang="en-IN" sz="1600" b="1" kern="1200" dirty="0">
            <a:latin typeface="Bookman Old Style" panose="02050604050505020204" pitchFamily="18" charset="0"/>
          </a:endParaRPr>
        </a:p>
      </dsp:txBody>
      <dsp:txXfrm>
        <a:off x="2915619" y="1831843"/>
        <a:ext cx="1182206" cy="898040"/>
      </dsp:txXfrm>
    </dsp:sp>
    <dsp:sp modelId="{E46652FC-5EAD-475B-992D-D67F84DFA343}">
      <dsp:nvSpPr>
        <dsp:cNvPr id="0" name=""/>
        <dsp:cNvSpPr/>
      </dsp:nvSpPr>
      <dsp:spPr>
        <a:xfrm>
          <a:off x="4374004" y="1839929"/>
          <a:ext cx="1575792" cy="881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Bookman Old Style" panose="02050604050505020204" pitchFamily="18" charset="0"/>
            </a:rPr>
            <a:t>EDA</a:t>
          </a:r>
          <a:endParaRPr lang="en-IN" sz="1600" b="1" kern="1200" dirty="0">
            <a:latin typeface="Bookman Old Style" panose="02050604050505020204" pitchFamily="18" charset="0"/>
          </a:endParaRPr>
        </a:p>
      </dsp:txBody>
      <dsp:txXfrm>
        <a:off x="4814939" y="1839929"/>
        <a:ext cx="693923" cy="881869"/>
      </dsp:txXfrm>
    </dsp:sp>
    <dsp:sp modelId="{72AD798E-6DCE-4BD3-9B9A-9CE14FEC89D5}">
      <dsp:nvSpPr>
        <dsp:cNvPr id="0" name=""/>
        <dsp:cNvSpPr/>
      </dsp:nvSpPr>
      <dsp:spPr>
        <a:xfrm>
          <a:off x="5776956" y="1831086"/>
          <a:ext cx="2131424" cy="8995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Bookman Old Style" panose="02050604050505020204" pitchFamily="18" charset="0"/>
            </a:rPr>
            <a:t>Modelling</a:t>
          </a:r>
          <a:endParaRPr lang="en-IN" sz="1600" b="1" kern="1200" dirty="0">
            <a:latin typeface="Bookman Old Style" panose="02050604050505020204" pitchFamily="18" charset="0"/>
          </a:endParaRPr>
        </a:p>
      </dsp:txBody>
      <dsp:txXfrm>
        <a:off x="6226734" y="1831086"/>
        <a:ext cx="1231869" cy="899555"/>
      </dsp:txXfrm>
    </dsp:sp>
    <dsp:sp modelId="{1EDDAE49-BE83-49AC-9EF8-B4FB7BB58362}">
      <dsp:nvSpPr>
        <dsp:cNvPr id="0" name=""/>
        <dsp:cNvSpPr/>
      </dsp:nvSpPr>
      <dsp:spPr>
        <a:xfrm>
          <a:off x="7735539" y="1853593"/>
          <a:ext cx="2119429" cy="8545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Bookman Old Style" panose="02050604050505020204" pitchFamily="18" charset="0"/>
            </a:rPr>
            <a:t>Model Evaluation</a:t>
          </a:r>
          <a:endParaRPr lang="en-IN" sz="1600" b="1" kern="1200" dirty="0">
            <a:latin typeface="Bookman Old Style" panose="02050604050505020204" pitchFamily="18" charset="0"/>
          </a:endParaRPr>
        </a:p>
      </dsp:txBody>
      <dsp:txXfrm>
        <a:off x="8162809" y="1853593"/>
        <a:ext cx="1264889" cy="854540"/>
      </dsp:txXfrm>
    </dsp:sp>
    <dsp:sp modelId="{A5BCF64C-C544-4673-9658-2EC7E4A33E78}">
      <dsp:nvSpPr>
        <dsp:cNvPr id="0" name=""/>
        <dsp:cNvSpPr/>
      </dsp:nvSpPr>
      <dsp:spPr>
        <a:xfrm>
          <a:off x="9682128" y="1846400"/>
          <a:ext cx="2250011" cy="8689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Bookman Old Style" panose="02050604050505020204" pitchFamily="18" charset="0"/>
            </a:rPr>
            <a:t>Model Deployment</a:t>
          </a:r>
          <a:endParaRPr lang="en-IN" sz="1600" b="1" kern="1200" dirty="0">
            <a:latin typeface="Bookman Old Style" panose="02050604050505020204" pitchFamily="18" charset="0"/>
          </a:endParaRPr>
        </a:p>
      </dsp:txBody>
      <dsp:txXfrm>
        <a:off x="10116592" y="1846400"/>
        <a:ext cx="1381084" cy="868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36172-F24D-4194-9E66-49C9C8BB95EE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BE19F-F675-4FC7-B3D5-5F63E6522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9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01-12-2022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104E14-B1B7-4587-9E35-7E18C180C1B1}" type="datetimeFigureOut">
              <a:rPr lang="en-IN" smtClean="0"/>
              <a:pPr/>
              <a:t>01-12-2022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B1C4-5B31-4337-14C0-178AE492D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73" y="513708"/>
            <a:ext cx="11199223" cy="71420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Project-P165- Hotel Rating Classification </a:t>
            </a:r>
            <a:endParaRPr lang="en-IN" sz="4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4DF56-388C-3D72-AAF7-1A0F798D0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773" y="2332234"/>
            <a:ext cx="11558427" cy="4376792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Mentor: </a:t>
            </a:r>
            <a:r>
              <a:rPr lang="en-US" sz="1800" b="1" dirty="0">
                <a:latin typeface="Bookman Old Style" panose="02050604050505020204" pitchFamily="18" charset="0"/>
              </a:rPr>
              <a:t>Mr  Adhvaith </a:t>
            </a:r>
          </a:p>
          <a:p>
            <a:pPr algn="r"/>
            <a:r>
              <a:rPr lang="en-IN" sz="18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Group 4:</a:t>
            </a:r>
          </a:p>
          <a:p>
            <a:pPr algn="r"/>
            <a:r>
              <a:rPr lang="en-IN" sz="18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Group Members</a:t>
            </a:r>
            <a:r>
              <a:rPr lang="en-IN" sz="1800" b="1" dirty="0">
                <a:solidFill>
                  <a:schemeClr val="accent4"/>
                </a:solidFill>
                <a:latin typeface="Bookman Old Style" panose="02050604050505020204" pitchFamily="18" charset="0"/>
              </a:rPr>
              <a:t>:</a:t>
            </a:r>
          </a:p>
          <a:p>
            <a:pPr algn="r"/>
            <a:r>
              <a:rPr lang="en-IN" sz="1400" b="1" dirty="0">
                <a:latin typeface="Bookman Old Style" panose="02050604050505020204" pitchFamily="18" charset="0"/>
              </a:rPr>
              <a:t>Mr. Dharmendra Vinod Makwana</a:t>
            </a:r>
          </a:p>
          <a:p>
            <a:pPr algn="r"/>
            <a:r>
              <a:rPr lang="en-IN" sz="1400" b="1" dirty="0">
                <a:latin typeface="Bookman Old Style" panose="02050604050505020204" pitchFamily="18" charset="0"/>
              </a:rPr>
              <a:t>Sonali Sahu</a:t>
            </a:r>
          </a:p>
          <a:p>
            <a:pPr algn="r"/>
            <a:r>
              <a:rPr lang="en-IN" sz="1400" b="1" dirty="0">
                <a:latin typeface="Bookman Old Style" panose="02050604050505020204" pitchFamily="18" charset="0"/>
              </a:rPr>
              <a:t>Mr. Sonu Kumar</a:t>
            </a:r>
          </a:p>
          <a:p>
            <a:pPr algn="r"/>
            <a:r>
              <a:rPr lang="en-IN" sz="1400" b="1" dirty="0">
                <a:latin typeface="Bookman Old Style" panose="02050604050505020204" pitchFamily="18" charset="0"/>
              </a:rPr>
              <a:t>Ms Pranjal Sharma</a:t>
            </a:r>
          </a:p>
          <a:p>
            <a:pPr algn="r"/>
            <a:r>
              <a:rPr lang="en-IN" sz="1400" b="1" dirty="0">
                <a:latin typeface="Bookman Old Style" panose="02050604050505020204" pitchFamily="18" charset="0"/>
              </a:rPr>
              <a:t>Mr.Rajesh Mukund Bharati</a:t>
            </a:r>
          </a:p>
          <a:p>
            <a:pPr algn="r"/>
            <a:r>
              <a:rPr lang="en-IN" sz="1400" b="1" dirty="0">
                <a:latin typeface="Bookman Old Style" panose="02050604050505020204" pitchFamily="18" charset="0"/>
              </a:rPr>
              <a:t>Mr. Akshay Arvind Ukey</a:t>
            </a:r>
          </a:p>
          <a:p>
            <a:pPr algn="r"/>
            <a:r>
              <a:rPr lang="en-IN" sz="1400" b="1" dirty="0">
                <a:latin typeface="Bookman Old Style" panose="02050604050505020204" pitchFamily="18" charset="0"/>
              </a:rPr>
              <a:t>Mr . Tejas RAdhvaith</a:t>
            </a:r>
            <a:endParaRPr lang="en-IN" sz="1800" b="1" dirty="0">
              <a:latin typeface="Bookman Old Style" panose="02050604050505020204" pitchFamily="18" charset="0"/>
            </a:endParaRPr>
          </a:p>
        </p:txBody>
      </p:sp>
      <p:pic>
        <p:nvPicPr>
          <p:cNvPr id="4" name="Google Shape;362;p4">
            <a:extLst>
              <a:ext uri="{FF2B5EF4-FFF2-40B4-BE49-F238E27FC236}">
                <a16:creationId xmlns:a16="http://schemas.microsoft.com/office/drawing/2014/main" id="{381C9FD0-B24C-48A5-9F05-A526DD1FFE9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478" y="148974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41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4344-8E93-1F04-A981-107FE751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14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Bookman Old Style" panose="02050604050505020204" pitchFamily="18" charset="0"/>
              </a:rPr>
              <a:t>DENSITY PLOT AND HEAT MAP FOR CORRELATION</a:t>
            </a:r>
            <a:endParaRPr lang="en-IN" sz="2800" b="1" dirty="0">
              <a:latin typeface="Bookman Old Style" panose="020506040505050202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9B8F619-1C52-1E9D-A842-A773387D3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014" y="1701768"/>
            <a:ext cx="5003514" cy="364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2CF8340-ED67-1593-A6FC-26067092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474" y="1530848"/>
            <a:ext cx="4791180" cy="40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362;p4">
            <a:extLst>
              <a:ext uri="{FF2B5EF4-FFF2-40B4-BE49-F238E27FC236}">
                <a16:creationId xmlns:a16="http://schemas.microsoft.com/office/drawing/2014/main" id="{C2EE2248-D50F-415D-B768-871C060B714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60274" y="29327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CC5B-C21D-D799-A6BB-047726B4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68" y="589106"/>
            <a:ext cx="10515600" cy="647272"/>
          </a:xfrm>
        </p:spPr>
        <p:txBody>
          <a:bodyPr>
            <a:normAutofit/>
          </a:bodyPr>
          <a:lstStyle/>
          <a:p>
            <a:r>
              <a:rPr lang="en-US" sz="2800" b="1" dirty="0"/>
              <a:t>Pair Plot</a:t>
            </a:r>
            <a:endParaRPr lang="en-IN" sz="2800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42DFABF-A499-F522-9728-AE461D85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79543" y="1334852"/>
            <a:ext cx="2586517" cy="258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18D7BB-158D-C0E6-3F6E-541D344DB85A}"/>
              </a:ext>
            </a:extLst>
          </p:cNvPr>
          <p:cNvSpPr txBox="1"/>
          <p:nvPr/>
        </p:nvSpPr>
        <p:spPr>
          <a:xfrm>
            <a:off x="838200" y="3719244"/>
            <a:ext cx="10515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Value Counts:</a:t>
            </a:r>
          </a:p>
          <a:p>
            <a:endParaRPr lang="en-US" sz="2400" b="1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Rating_1 :- 1421 (7%)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Rating_2 :- 1793 (9%)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Rating_3 :- 2184 (11%)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Rating_4 :- 6039 (29%)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Rating_5 :- 9054 (44%)</a:t>
            </a:r>
          </a:p>
        </p:txBody>
      </p:sp>
      <p:pic>
        <p:nvPicPr>
          <p:cNvPr id="5" name="Google Shape;362;p4">
            <a:extLst>
              <a:ext uri="{FF2B5EF4-FFF2-40B4-BE49-F238E27FC236}">
                <a16:creationId xmlns:a16="http://schemas.microsoft.com/office/drawing/2014/main" id="{01BEBBF1-E3F1-4E90-8D91-9346577CB8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1858" y="35751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97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5881D3-158B-3883-E8A1-4069E5B23F4E}"/>
              </a:ext>
            </a:extLst>
          </p:cNvPr>
          <p:cNvSpPr txBox="1">
            <a:spLocks/>
          </p:cNvSpPr>
          <p:nvPr/>
        </p:nvSpPr>
        <p:spPr>
          <a:xfrm>
            <a:off x="866335" y="1281742"/>
            <a:ext cx="10515600" cy="6780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Pre-processing steps: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5881D3-158B-3883-E8A1-4069E5B23F4E}"/>
              </a:ext>
            </a:extLst>
          </p:cNvPr>
          <p:cNvSpPr txBox="1">
            <a:spLocks/>
          </p:cNvSpPr>
          <p:nvPr/>
        </p:nvSpPr>
        <p:spPr>
          <a:xfrm>
            <a:off x="793653" y="2756505"/>
            <a:ext cx="10515600" cy="24204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Cleaning</a:t>
            </a:r>
            <a:r>
              <a:rPr kumimoji="0" lang="en-IN" sz="2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data by removing </a:t>
            </a:r>
            <a:r>
              <a:rPr kumimoji="0" lang="en-IN" sz="24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punctuations,Hashtags,RH,urls,tags</a:t>
            </a:r>
            <a:r>
              <a:rPr kumimoji="0" lang="en-IN" sz="2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from the data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2400" baseline="0" dirty="0">
                <a:latin typeface="+mj-lt"/>
                <a:ea typeface="+mj-ea"/>
                <a:cs typeface="+mj-cs"/>
              </a:rPr>
              <a:t>Removing</a:t>
            </a:r>
            <a:r>
              <a:rPr lang="en-IN" sz="2400" dirty="0">
                <a:latin typeface="+mj-lt"/>
                <a:ea typeface="+mj-ea"/>
                <a:cs typeface="+mj-cs"/>
              </a:rPr>
              <a:t> Stop words.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2400" dirty="0">
                <a:latin typeface="+mj-lt"/>
                <a:ea typeface="+mj-ea"/>
                <a:cs typeface="+mj-cs"/>
              </a:rPr>
              <a:t>Reducing words to their root form through Lemmatization.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2400" dirty="0">
                <a:latin typeface="+mj-lt"/>
                <a:ea typeface="+mj-ea"/>
                <a:cs typeface="+mj-cs"/>
              </a:rPr>
              <a:t>Finding Polarity and subjectivity of the words to understand the sentiment behind it.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5" name="Google Shape;362;p4">
            <a:extLst>
              <a:ext uri="{FF2B5EF4-FFF2-40B4-BE49-F238E27FC236}">
                <a16:creationId xmlns:a16="http://schemas.microsoft.com/office/drawing/2014/main" id="{50E0DE81-2A8E-42FC-A7A4-5EB9400724B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110" y="27939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40FFF4-375C-BA60-59B8-9DE6A8604333}"/>
              </a:ext>
            </a:extLst>
          </p:cNvPr>
          <p:cNvSpPr txBox="1"/>
          <p:nvPr/>
        </p:nvSpPr>
        <p:spPr>
          <a:xfrm>
            <a:off x="491447" y="249484"/>
            <a:ext cx="1120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man Old Style" panose="02050604050505020204" pitchFamily="18" charset="0"/>
              </a:rPr>
              <a:t>Word Cloud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1CC1DC-FE4A-1E81-82EA-6F6C94376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67842" y="914400"/>
            <a:ext cx="6656316" cy="416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9C780-BC1B-8CF1-AEA1-A7352EFD7115}"/>
              </a:ext>
            </a:extLst>
          </p:cNvPr>
          <p:cNvSpPr txBox="1"/>
          <p:nvPr/>
        </p:nvSpPr>
        <p:spPr>
          <a:xfrm>
            <a:off x="491447" y="5280155"/>
            <a:ext cx="11209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Most of the words are indeed related to the customer experience with the hotel stay: </a:t>
            </a:r>
            <a:r>
              <a:rPr lang="en-US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great, nice, awesome, good, expensive </a:t>
            </a:r>
            <a:r>
              <a:rPr lang="en-US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etc. 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Some words are related to the hotels: </a:t>
            </a:r>
            <a:r>
              <a:rPr lang="en-US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hotel, rooms, parking </a:t>
            </a:r>
            <a:r>
              <a:rPr lang="en-US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etc.</a:t>
            </a:r>
          </a:p>
        </p:txBody>
      </p:sp>
      <p:pic>
        <p:nvPicPr>
          <p:cNvPr id="6" name="Google Shape;362;p4">
            <a:extLst>
              <a:ext uri="{FF2B5EF4-FFF2-40B4-BE49-F238E27FC236}">
                <a16:creationId xmlns:a16="http://schemas.microsoft.com/office/drawing/2014/main" id="{EF9B543E-DF3B-4D74-AFBF-1C87034698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3502" y="25802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138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81D3-158B-3883-E8A1-4069E5B2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97" y="733102"/>
            <a:ext cx="10515600" cy="67809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n-gram analysis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E24EA-1500-7758-3581-8CC71F777B6F}"/>
              </a:ext>
            </a:extLst>
          </p:cNvPr>
          <p:cNvSpPr txBox="1"/>
          <p:nvPr/>
        </p:nvSpPr>
        <p:spPr>
          <a:xfrm>
            <a:off x="680723" y="2059108"/>
            <a:ext cx="1080242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For rating 4</a:t>
            </a:r>
          </a:p>
          <a:p>
            <a:r>
              <a:rPr lang="en-US" dirty="0">
                <a:latin typeface="Bookman Old Style" panose="02050604050505020204" pitchFamily="18" charset="0"/>
              </a:rPr>
              <a:t>[('great location', 845),                    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('staff friendly', 763),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</a:t>
            </a:r>
            <a:r>
              <a:rPr lang="en-US" dirty="0" err="1">
                <a:latin typeface="Bookman Old Style" panose="02050604050505020204" pitchFamily="18" charset="0"/>
              </a:rPr>
              <a:t>punta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cana</a:t>
            </a:r>
            <a:r>
              <a:rPr lang="en-US" dirty="0">
                <a:latin typeface="Bookman Old Style" panose="02050604050505020204" pitchFamily="18" charset="0"/>
              </a:rPr>
              <a:t>', 565),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('walking distance', 528),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('friendly helpful', 503),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('staff helpful', 416),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('good value', 414),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('stayed nights', 409),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('minute walk', 402),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('great time', 401)]</a:t>
            </a: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5544" y="2067950"/>
            <a:ext cx="4979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For rating 5</a:t>
            </a:r>
          </a:p>
          <a:p>
            <a:r>
              <a:rPr lang="en-US" dirty="0">
                <a:latin typeface="Bookman Old Style" panose="02050604050505020204" pitchFamily="18" charset="0"/>
              </a:rPr>
              <a:t>[('great location', 1014),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('staff friendly', 1013),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('friendly helpful', 777),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('highly recommend', 736),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('walking distance', 735),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</a:t>
            </a:r>
            <a:r>
              <a:rPr lang="en-US" dirty="0" err="1">
                <a:latin typeface="Bookman Old Style" panose="02050604050505020204" pitchFamily="18" charset="0"/>
              </a:rPr>
              <a:t>punta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cana</a:t>
            </a:r>
            <a:r>
              <a:rPr lang="en-US" dirty="0">
                <a:latin typeface="Bookman Old Style" panose="02050604050505020204" pitchFamily="18" charset="0"/>
              </a:rPr>
              <a:t>', 603),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('staff helpful', 540),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('place stay', 540),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('stayed nights', 511),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('minute walk', 511)]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" y="1448973"/>
            <a:ext cx="455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Bigram rating counts for 4 and 5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Google Shape;362;p4">
            <a:extLst>
              <a:ext uri="{FF2B5EF4-FFF2-40B4-BE49-F238E27FC236}">
                <a16:creationId xmlns:a16="http://schemas.microsoft.com/office/drawing/2014/main" id="{E6CB8693-2798-4EED-9980-463F7A4560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18612" y="216730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183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109EB6-7AF2-48B8-59F9-F96DC86D57C6}"/>
              </a:ext>
            </a:extLst>
          </p:cNvPr>
          <p:cNvSpPr txBox="1"/>
          <p:nvPr/>
        </p:nvSpPr>
        <p:spPr>
          <a:xfrm>
            <a:off x="823038" y="2290821"/>
            <a:ext cx="1094197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b="1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For rating 4</a:t>
            </a:r>
          </a:p>
          <a:p>
            <a:endParaRPr lang="en-US" b="1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[('staff friendly helpful', 298),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('good value money', 125),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('10 minute walk', 99),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('great place stay', 98),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('flat screen tv', 89),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('easy walking distance', 85),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('la carte restaurants', 85),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('king size bed', 73),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('staff helpful friendly', 68),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('free internet access', 68)]</a:t>
            </a:r>
          </a:p>
          <a:p>
            <a:endParaRPr lang="en-US" sz="900" dirty="0">
              <a:latin typeface="Bookman Old Style" panose="02050604050505020204" pitchFamily="18" charset="0"/>
            </a:endParaRPr>
          </a:p>
          <a:p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0461" y="2405575"/>
            <a:ext cx="440318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For rating 5</a:t>
            </a:r>
          </a:p>
          <a:p>
            <a:endParaRPr lang="en-US" sz="900" b="1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[('staff friendly helpful', 403),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('great place stay', 169),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('flat screen </a:t>
            </a:r>
            <a:r>
              <a:rPr lang="en-US" dirty="0" err="1">
                <a:latin typeface="Bookman Old Style" panose="02050604050505020204" pitchFamily="18" charset="0"/>
              </a:rPr>
              <a:t>tv</a:t>
            </a:r>
            <a:r>
              <a:rPr lang="en-US" dirty="0">
                <a:latin typeface="Bookman Old Style" panose="02050604050505020204" pitchFamily="18" charset="0"/>
              </a:rPr>
              <a:t>', 151),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('king size bed', 114),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('10 minute walk', 114),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('staff helpful friendly', 104),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('great location great', 100),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('free internet access', 100),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('easy walking distance', 96),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('staff extremely helpful', 94)]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1858" y="1139483"/>
            <a:ext cx="6977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Tri gram rating counts for 4 and 5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  <p:pic>
        <p:nvPicPr>
          <p:cNvPr id="5" name="Google Shape;362;p4">
            <a:extLst>
              <a:ext uri="{FF2B5EF4-FFF2-40B4-BE49-F238E27FC236}">
                <a16:creationId xmlns:a16="http://schemas.microsoft.com/office/drawing/2014/main" id="{40FE095B-A5F0-4B62-8F25-EE619C17CAB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110" y="4219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21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B00B58-F443-F79B-E9DA-9AE8D2B7188E}"/>
              </a:ext>
            </a:extLst>
          </p:cNvPr>
          <p:cNvSpPr txBox="1"/>
          <p:nvPr/>
        </p:nvSpPr>
        <p:spPr>
          <a:xfrm>
            <a:off x="532544" y="976042"/>
            <a:ext cx="1135294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Bookman Old Style" panose="02050604050505020204" pitchFamily="18" charset="0"/>
              </a:rPr>
              <a:t>Check for common words in highest rated reviews</a:t>
            </a:r>
          </a:p>
          <a:p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FA7FB-0B32-FE4E-8DB2-95BFC15309AD}"/>
              </a:ext>
            </a:extLst>
          </p:cNvPr>
          <p:cNvSpPr txBox="1"/>
          <p:nvPr/>
        </p:nvSpPr>
        <p:spPr>
          <a:xfrm>
            <a:off x="532544" y="1720840"/>
            <a:ext cx="1135294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{'great location',</a:t>
            </a:r>
          </a:p>
          <a:p>
            <a:r>
              <a:rPr lang="en-US" sz="2000" dirty="0"/>
              <a:t> '</a:t>
            </a:r>
            <a:r>
              <a:rPr lang="en-US" sz="2000" dirty="0" err="1"/>
              <a:t>punta</a:t>
            </a:r>
            <a:r>
              <a:rPr lang="en-US" sz="2000" dirty="0"/>
              <a:t> </a:t>
            </a:r>
            <a:r>
              <a:rPr lang="en-US" sz="2000" dirty="0" err="1"/>
              <a:t>cana</a:t>
            </a:r>
            <a:r>
              <a:rPr lang="en-US" sz="2000" dirty="0"/>
              <a:t>',</a:t>
            </a:r>
          </a:p>
          <a:p>
            <a:r>
              <a:rPr lang="en-US" sz="2000" dirty="0"/>
              <a:t> 'staff friendly',</a:t>
            </a:r>
          </a:p>
          <a:p>
            <a:r>
              <a:rPr lang="en-US" sz="2000" dirty="0"/>
              <a:t> 'stayed nights',</a:t>
            </a:r>
          </a:p>
          <a:p>
            <a:r>
              <a:rPr lang="en-US" sz="2000" dirty="0"/>
              <a:t> 'walking distance’}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latin typeface="Bookman Old Style" panose="02050604050505020204" pitchFamily="18" charset="0"/>
              </a:rPr>
              <a:t>Check for common words in least rated reviews</a:t>
            </a:r>
          </a:p>
          <a:p>
            <a:endParaRPr lang="en-US" sz="2000" b="1" dirty="0">
              <a:latin typeface="Bookman Old Style" panose="02050604050505020204" pitchFamily="18" charset="0"/>
            </a:endParaRPr>
          </a:p>
          <a:p>
            <a:r>
              <a:rPr lang="en-IN" sz="2000" dirty="0">
                <a:latin typeface="Bookman Old Style" panose="02050604050505020204" pitchFamily="18" charset="0"/>
              </a:rPr>
              <a:t>{'</a:t>
            </a:r>
            <a:r>
              <a:rPr lang="en-IN" sz="2000" dirty="0" err="1">
                <a:latin typeface="Bookman Old Style" panose="02050604050505020204" pitchFamily="18" charset="0"/>
              </a:rPr>
              <a:t>punta</a:t>
            </a:r>
            <a:r>
              <a:rPr lang="en-IN" sz="2000" dirty="0">
                <a:latin typeface="Bookman Old Style" panose="02050604050505020204" pitchFamily="18" charset="0"/>
              </a:rPr>
              <a:t> </a:t>
            </a:r>
            <a:r>
              <a:rPr lang="en-IN" sz="2000" dirty="0" err="1">
                <a:latin typeface="Bookman Old Style" panose="02050604050505020204" pitchFamily="18" charset="0"/>
              </a:rPr>
              <a:t>cana</a:t>
            </a:r>
            <a:r>
              <a:rPr lang="en-IN" sz="2000" dirty="0">
                <a:latin typeface="Bookman Old Style" panose="02050604050505020204" pitchFamily="18" charset="0"/>
              </a:rPr>
              <a:t>', '</a:t>
            </a:r>
            <a:r>
              <a:rPr lang="en-IN" sz="2000" dirty="0" err="1">
                <a:latin typeface="Bookman Old Style" panose="02050604050505020204" pitchFamily="18" charset="0"/>
              </a:rPr>
              <a:t>san</a:t>
            </a:r>
            <a:r>
              <a:rPr lang="en-IN" sz="2000" dirty="0">
                <a:latin typeface="Bookman Old Style" panose="02050604050505020204" pitchFamily="18" charset="0"/>
              </a:rPr>
              <a:t> </a:t>
            </a:r>
            <a:r>
              <a:rPr lang="en-IN" sz="2000" dirty="0" err="1">
                <a:latin typeface="Bookman Old Style" panose="02050604050505020204" pitchFamily="18" charset="0"/>
              </a:rPr>
              <a:t>juan</a:t>
            </a:r>
            <a:r>
              <a:rPr lang="en-IN" sz="2000" dirty="0">
                <a:latin typeface="Bookman Old Style" panose="02050604050505020204" pitchFamily="18" charset="0"/>
              </a:rPr>
              <a:t>'}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4" name="Google Shape;362;p4">
            <a:extLst>
              <a:ext uri="{FF2B5EF4-FFF2-40B4-BE49-F238E27FC236}">
                <a16:creationId xmlns:a16="http://schemas.microsoft.com/office/drawing/2014/main" id="{7890030F-E7F9-4427-BE81-1300ABEF9F0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6989" y="3251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1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0789" y="872198"/>
            <a:ext cx="9212325" cy="535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Google Shape;362;p4">
            <a:extLst>
              <a:ext uri="{FF2B5EF4-FFF2-40B4-BE49-F238E27FC236}">
                <a16:creationId xmlns:a16="http://schemas.microsoft.com/office/drawing/2014/main" id="{6661E96B-2E93-4504-828C-49D76E2D398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3115" y="27343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15291" y="562708"/>
            <a:ext cx="9261566" cy="554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Google Shape;362;p4">
            <a:extLst>
              <a:ext uri="{FF2B5EF4-FFF2-40B4-BE49-F238E27FC236}">
                <a16:creationId xmlns:a16="http://schemas.microsoft.com/office/drawing/2014/main" id="{B3368FA4-5660-408E-96EF-87D58D2567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3115" y="15134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5108" y="815926"/>
            <a:ext cx="8830491" cy="497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Google Shape;362;p4">
            <a:extLst>
              <a:ext uri="{FF2B5EF4-FFF2-40B4-BE49-F238E27FC236}">
                <a16:creationId xmlns:a16="http://schemas.microsoft.com/office/drawing/2014/main" id="{97431CD0-CC66-4E0B-8C50-4BC217A844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9870" y="21886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7A0F7F-BA89-61E2-76C2-BB9FDBB3EABD}"/>
              </a:ext>
            </a:extLst>
          </p:cNvPr>
          <p:cNvSpPr txBox="1"/>
          <p:nvPr/>
        </p:nvSpPr>
        <p:spPr>
          <a:xfrm>
            <a:off x="472612" y="852754"/>
            <a:ext cx="111577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Objective:</a:t>
            </a:r>
          </a:p>
          <a:p>
            <a:endParaRPr lang="en-US" sz="32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Bookman Old Style" panose="02050604050505020204" pitchFamily="18" charset="0"/>
              </a:rPr>
              <a:t>This is a Classification Project, </a:t>
            </a:r>
            <a:r>
              <a:rPr lang="en-IN" sz="2400" dirty="0"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our goal is to examine how travellers are communicating their positive and negative experiences in online platforms for staying in a specific hotel and major objective is what are the attributes that travellers are considering while selecting a hotel.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With this manager can understand which elements of their hotel influence more in forming a positive review or improves hotel brand image.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6F91C1-0DA5-413D-9FC9-53DE26E9A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857" y="255857"/>
            <a:ext cx="1188823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897" y="576775"/>
            <a:ext cx="9878533" cy="588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Google Shape;362;p4">
            <a:extLst>
              <a:ext uri="{FF2B5EF4-FFF2-40B4-BE49-F238E27FC236}">
                <a16:creationId xmlns:a16="http://schemas.microsoft.com/office/drawing/2014/main" id="{FC94935B-2DDF-4712-991C-496AA87814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8430" y="37109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45474" y="618978"/>
            <a:ext cx="9588137" cy="565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Google Shape;362;p4">
            <a:extLst>
              <a:ext uri="{FF2B5EF4-FFF2-40B4-BE49-F238E27FC236}">
                <a16:creationId xmlns:a16="http://schemas.microsoft.com/office/drawing/2014/main" id="{92115F9E-C50A-4EE5-B7EF-81646C1576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1492" y="20761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137" y="691612"/>
            <a:ext cx="10109272" cy="423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12875" y="5472333"/>
            <a:ext cx="77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TF-IDF Data is converted into structured numerical format.</a:t>
            </a:r>
          </a:p>
        </p:txBody>
      </p:sp>
      <p:pic>
        <p:nvPicPr>
          <p:cNvPr id="5" name="Google Shape;362;p4">
            <a:extLst>
              <a:ext uri="{FF2B5EF4-FFF2-40B4-BE49-F238E27FC236}">
                <a16:creationId xmlns:a16="http://schemas.microsoft.com/office/drawing/2014/main" id="{62B41831-5FF3-4F4F-87A9-4DC32B2787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0681" y="188690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90895-7B42-4ADB-F0DF-CF5DC1CCBDC5}"/>
              </a:ext>
            </a:extLst>
          </p:cNvPr>
          <p:cNvSpPr txBox="1"/>
          <p:nvPr/>
        </p:nvSpPr>
        <p:spPr>
          <a:xfrm>
            <a:off x="123289" y="3000054"/>
            <a:ext cx="11825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MODEL BUILDING</a:t>
            </a:r>
            <a:endParaRPr lang="en-IN" sz="4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Google Shape;362;p4">
            <a:extLst>
              <a:ext uri="{FF2B5EF4-FFF2-40B4-BE49-F238E27FC236}">
                <a16:creationId xmlns:a16="http://schemas.microsoft.com/office/drawing/2014/main" id="{E850151A-AFF6-4962-B392-B6F0FEE7E25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6990" y="21886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385" y="661181"/>
            <a:ext cx="870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1.Logistic Regression: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50498"/>
            <a:ext cx="6344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Accuracy of train dataset is </a:t>
            </a:r>
            <a:r>
              <a:rPr lang="en-US" sz="2400" b="1" dirty="0">
                <a:latin typeface="+mj-lt"/>
              </a:rPr>
              <a:t>0.974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Accuracy of test dataset is </a:t>
            </a:r>
            <a:r>
              <a:rPr lang="en-US" sz="2400" b="1" dirty="0">
                <a:latin typeface="+mj-lt"/>
              </a:rPr>
              <a:t>0.964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040" y="2642381"/>
            <a:ext cx="870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2.Random Forest Classifier: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8664" y="3444240"/>
            <a:ext cx="6344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Accuracy of train dataset is </a:t>
            </a:r>
            <a:r>
              <a:rPr lang="en-US" sz="2400" b="1" dirty="0">
                <a:latin typeface="+mj-lt"/>
              </a:rPr>
              <a:t>1.0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Accuracy of test dataset is </a:t>
            </a:r>
            <a:r>
              <a:rPr lang="en-US" sz="2400" b="1" dirty="0">
                <a:latin typeface="+mj-lt"/>
              </a:rPr>
              <a:t>0.95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763" y="4482905"/>
            <a:ext cx="870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3.Naivebayes: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0386" y="5326967"/>
            <a:ext cx="6344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Accuracy of train dataset is </a:t>
            </a:r>
            <a:r>
              <a:rPr lang="en-US" sz="2400" b="1" dirty="0">
                <a:latin typeface="+mj-lt"/>
              </a:rPr>
              <a:t>0.949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Accuracy of test dataset is </a:t>
            </a:r>
            <a:r>
              <a:rPr lang="en-US" sz="2400" b="1" dirty="0">
                <a:latin typeface="+mj-lt"/>
              </a:rPr>
              <a:t>0.955</a:t>
            </a:r>
            <a:endParaRPr lang="en-US" sz="2400" dirty="0">
              <a:latin typeface="+mj-lt"/>
            </a:endParaRPr>
          </a:p>
        </p:txBody>
      </p:sp>
      <p:pic>
        <p:nvPicPr>
          <p:cNvPr id="8" name="Google Shape;362;p4">
            <a:extLst>
              <a:ext uri="{FF2B5EF4-FFF2-40B4-BE49-F238E27FC236}">
                <a16:creationId xmlns:a16="http://schemas.microsoft.com/office/drawing/2014/main" id="{F75012E6-5346-4B1C-B421-784646A839F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49241" y="249822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33981AA-AC6A-4F91-ADB5-9BC442955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0.97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70B8E33-447A-4268-9ABE-D6D51AF1F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0.97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350498"/>
            <a:ext cx="6344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Accuracy of train dataset is </a:t>
            </a:r>
            <a:r>
              <a:rPr lang="en-US" sz="2400" b="1" dirty="0">
                <a:latin typeface="+mj-lt"/>
              </a:rPr>
              <a:t>0.943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Accuracy of test dataset is </a:t>
            </a:r>
            <a:r>
              <a:rPr lang="en-US" sz="2400" b="1" dirty="0">
                <a:latin typeface="+mj-lt"/>
              </a:rPr>
              <a:t>0.950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311" y="2529839"/>
            <a:ext cx="870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5.SVM: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2394" y="3387968"/>
            <a:ext cx="6344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Accuracy of train dataset is </a:t>
            </a:r>
            <a:r>
              <a:rPr lang="en-US" sz="2400" b="1" dirty="0">
                <a:latin typeface="+mj-lt"/>
              </a:rPr>
              <a:t>0.997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Accuracy of test dataset is </a:t>
            </a:r>
            <a:r>
              <a:rPr lang="en-US" sz="2400" b="1" dirty="0">
                <a:latin typeface="+mj-lt"/>
              </a:rPr>
              <a:t>0.959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582" y="4344572"/>
            <a:ext cx="870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6.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Adaboost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8665" y="5202701"/>
            <a:ext cx="6344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Accuracy of train dataset is </a:t>
            </a:r>
            <a:r>
              <a:rPr lang="en-US" sz="2400" b="1" dirty="0">
                <a:latin typeface="+mj-lt"/>
              </a:rPr>
              <a:t>0.949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Accuracy of test dataset is </a:t>
            </a:r>
            <a:r>
              <a:rPr lang="en-US" sz="2400" b="1" dirty="0">
                <a:latin typeface="+mj-lt"/>
              </a:rPr>
              <a:t>0.955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493" y="656492"/>
            <a:ext cx="870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4. K-Nearest Algorithm</a:t>
            </a:r>
          </a:p>
        </p:txBody>
      </p:sp>
      <p:pic>
        <p:nvPicPr>
          <p:cNvPr id="8" name="Google Shape;362;p4">
            <a:extLst>
              <a:ext uri="{FF2B5EF4-FFF2-40B4-BE49-F238E27FC236}">
                <a16:creationId xmlns:a16="http://schemas.microsoft.com/office/drawing/2014/main" id="{16B186CD-AB37-4018-8927-DD4EDAB07F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5549" y="24513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62;p4">
            <a:extLst>
              <a:ext uri="{FF2B5EF4-FFF2-40B4-BE49-F238E27FC236}">
                <a16:creationId xmlns:a16="http://schemas.microsoft.com/office/drawing/2014/main" id="{EF3B3EEB-2A09-483D-A119-B1C6BF2709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5549" y="245133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8D976F-5046-4731-ADD0-095DBB2E4918}"/>
              </a:ext>
            </a:extLst>
          </p:cNvPr>
          <p:cNvSpPr txBox="1"/>
          <p:nvPr/>
        </p:nvSpPr>
        <p:spPr>
          <a:xfrm>
            <a:off x="123289" y="3000054"/>
            <a:ext cx="11825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Deployment</a:t>
            </a:r>
          </a:p>
          <a:p>
            <a:pPr algn="ctr"/>
            <a:endParaRPr lang="en-IN" sz="4400" dirty="0"/>
          </a:p>
          <a:p>
            <a:pPr algn="ctr"/>
            <a:endParaRPr lang="en-IN" sz="4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62;p4">
            <a:extLst>
              <a:ext uri="{FF2B5EF4-FFF2-40B4-BE49-F238E27FC236}">
                <a16:creationId xmlns:a16="http://schemas.microsoft.com/office/drawing/2014/main" id="{EF3B3EEB-2A09-483D-A119-B1C6BF2709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5549" y="245133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A54B9E-0C7D-65DE-B414-AA640E164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117600"/>
            <a:ext cx="111125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87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03696C-67BA-9D8D-F30D-2D9E45C7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371600"/>
            <a:ext cx="109347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04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3834" y="2953267"/>
            <a:ext cx="4322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</a:p>
        </p:txBody>
      </p:sp>
      <p:pic>
        <p:nvPicPr>
          <p:cNvPr id="3" name="Google Shape;362;p4">
            <a:extLst>
              <a:ext uri="{FF2B5EF4-FFF2-40B4-BE49-F238E27FC236}">
                <a16:creationId xmlns:a16="http://schemas.microsoft.com/office/drawing/2014/main" id="{EF3B3EEB-2A09-483D-A119-B1C6BF2709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5549" y="24513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86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9D423-C972-A541-B8F8-BD6B473C01F9}"/>
              </a:ext>
            </a:extLst>
          </p:cNvPr>
          <p:cNvSpPr txBox="1"/>
          <p:nvPr/>
        </p:nvSpPr>
        <p:spPr>
          <a:xfrm>
            <a:off x="236306" y="863027"/>
            <a:ext cx="11661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ookman Old Style" panose="02050604050505020204" pitchFamily="18" charset="0"/>
              </a:rPr>
              <a:t>Project Flow</a:t>
            </a:r>
          </a:p>
          <a:p>
            <a:pPr algn="ctr"/>
            <a:endParaRPr lang="en-IN" sz="28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A2B9FB1-60E4-A4E8-F0B7-B08E36996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776190"/>
              </p:ext>
            </p:extLst>
          </p:nvPr>
        </p:nvGraphicFramePr>
        <p:xfrm>
          <a:off x="143839" y="863027"/>
          <a:ext cx="11938570" cy="4561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oogle Shape;362;p4">
            <a:extLst>
              <a:ext uri="{FF2B5EF4-FFF2-40B4-BE49-F238E27FC236}">
                <a16:creationId xmlns:a16="http://schemas.microsoft.com/office/drawing/2014/main" id="{4DC575C8-78EC-4FF0-9566-667B0BBED5F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19132" y="1012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38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90895-7B42-4ADB-F0DF-CF5DC1CCBDC5}"/>
              </a:ext>
            </a:extLst>
          </p:cNvPr>
          <p:cNvSpPr txBox="1"/>
          <p:nvPr/>
        </p:nvSpPr>
        <p:spPr>
          <a:xfrm>
            <a:off x="123289" y="3000054"/>
            <a:ext cx="11825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EXPLORATORY DATA ANALYSIS</a:t>
            </a:r>
            <a:endParaRPr lang="en-IN" sz="4400" b="1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Google Shape;362;p4">
            <a:extLst>
              <a:ext uri="{FF2B5EF4-FFF2-40B4-BE49-F238E27FC236}">
                <a16:creationId xmlns:a16="http://schemas.microsoft.com/office/drawing/2014/main" id="{AFD2D260-D549-4B26-92AF-3FFD8ACEDE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61793" y="166611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75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3E3FA3-5350-5208-B368-8A43F12586BE}"/>
              </a:ext>
            </a:extLst>
          </p:cNvPr>
          <p:cNvSpPr txBox="1"/>
          <p:nvPr/>
        </p:nvSpPr>
        <p:spPr>
          <a:xfrm>
            <a:off x="753439" y="256853"/>
            <a:ext cx="1068512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4"/>
              </a:solidFill>
              <a:latin typeface="Bookman Old Style" panose="02050604050505020204" pitchFamily="18" charset="0"/>
            </a:endParaRPr>
          </a:p>
          <a:p>
            <a:endParaRPr lang="en-US" sz="2400" b="1" dirty="0">
              <a:solidFill>
                <a:schemeClr val="accent4"/>
              </a:solidFill>
              <a:latin typeface="Bookman Old Style" panose="02050604050505020204" pitchFamily="18" charset="0"/>
            </a:endParaRP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 Set Details:</a:t>
            </a:r>
          </a:p>
          <a:p>
            <a:endParaRPr lang="en-US" sz="2400" b="1" dirty="0">
              <a:solidFill>
                <a:schemeClr val="accent4"/>
              </a:solidFill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Shape of the dataset is 20491 Rows ,2 Columns.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The two features are “Reviews” and “Ratings”.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Reviews Feature contain categorical values and it is a “object” </a:t>
            </a:r>
            <a:r>
              <a:rPr lang="en-US" sz="2400" dirty="0" err="1">
                <a:latin typeface="+mj-lt"/>
              </a:rPr>
              <a:t>Datatype</a:t>
            </a:r>
            <a:r>
              <a:rPr lang="en-US" sz="2400" dirty="0">
                <a:latin typeface="+mj-lt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Ratings Feature contain numerical values and it is a “float64” </a:t>
            </a:r>
            <a:r>
              <a:rPr lang="en-US" sz="2400" dirty="0" err="1">
                <a:latin typeface="+mj-lt"/>
              </a:rPr>
              <a:t>Datatype</a:t>
            </a:r>
            <a:r>
              <a:rPr lang="en-US" sz="2400" dirty="0">
                <a:latin typeface="+mj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+mj-lt"/>
              </a:rPr>
              <a:t>There are No null or missing values.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+mj-lt"/>
              </a:rPr>
              <a:t>No outliers in data.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Bookman Old Style" panose="02050604050505020204" pitchFamily="18" charset="0"/>
            </a:endParaRPr>
          </a:p>
          <a:p>
            <a:pPr algn="just"/>
            <a:endParaRPr lang="en-IN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Google Shape;362;p4">
            <a:extLst>
              <a:ext uri="{FF2B5EF4-FFF2-40B4-BE49-F238E27FC236}">
                <a16:creationId xmlns:a16="http://schemas.microsoft.com/office/drawing/2014/main" id="{DCFD920B-B05E-492C-912B-6DDC12676F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5035" y="25685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76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190895-7B42-4ADB-F0DF-CF5DC1CCBDC5}"/>
              </a:ext>
            </a:extLst>
          </p:cNvPr>
          <p:cNvSpPr txBox="1"/>
          <p:nvPr/>
        </p:nvSpPr>
        <p:spPr>
          <a:xfrm>
            <a:off x="123289" y="3000054"/>
            <a:ext cx="11825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DATA VISUALIZATION</a:t>
            </a:r>
            <a:endParaRPr lang="en-IN" sz="4400" b="1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Google Shape;362;p4">
            <a:extLst>
              <a:ext uri="{FF2B5EF4-FFF2-40B4-BE49-F238E27FC236}">
                <a16:creationId xmlns:a16="http://schemas.microsoft.com/office/drawing/2014/main" id="{C70365F9-ECA1-442D-8EB3-F3CB29315DD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61793" y="297240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79541FC-C24D-5EEE-5C7F-EEC540E1B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04817"/>
            <a:ext cx="10227066" cy="391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FE568F-8947-9272-50DB-B6CBF065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321"/>
            <a:ext cx="10515600" cy="91440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Bookman Old Style" panose="02050604050505020204" pitchFamily="18" charset="0"/>
              </a:rPr>
              <a:t>HISTOGRAM</a:t>
            </a:r>
            <a:endParaRPr lang="en-IN" sz="2800" b="1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79A49-0E71-9CBB-D8A3-C88B6635CCFA}"/>
              </a:ext>
            </a:extLst>
          </p:cNvPr>
          <p:cNvSpPr txBox="1"/>
          <p:nvPr/>
        </p:nvSpPr>
        <p:spPr>
          <a:xfrm>
            <a:off x="1126734" y="5553183"/>
            <a:ext cx="9815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Bookman Old Style" panose="02050604050505020204" pitchFamily="18" charset="0"/>
              </a:rPr>
              <a:t>Here it is found that the given Data Set have more reviews with Rating 5 as compared with the reviews with rest of the ratings. 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pic>
        <p:nvPicPr>
          <p:cNvPr id="6" name="Google Shape;362;p4">
            <a:extLst>
              <a:ext uri="{FF2B5EF4-FFF2-40B4-BE49-F238E27FC236}">
                <a16:creationId xmlns:a16="http://schemas.microsoft.com/office/drawing/2014/main" id="{625CDE3D-0B34-48BB-B690-3B7F057D79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0274" y="395162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09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2B2C-2F42-4022-2BEE-A4DC6B62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3"/>
            <a:ext cx="10515600" cy="64727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Pie Plot</a:t>
            </a:r>
            <a:endParaRPr lang="en-IN" sz="3200" b="1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55286C-D288-E503-F1A7-D025B614D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94764" y="801385"/>
            <a:ext cx="5718911" cy="500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ABA64-0F64-CE71-B81E-A7038ED97342}"/>
              </a:ext>
            </a:extLst>
          </p:cNvPr>
          <p:cNvSpPr txBox="1"/>
          <p:nvPr/>
        </p:nvSpPr>
        <p:spPr>
          <a:xfrm>
            <a:off x="636997" y="5858730"/>
            <a:ext cx="1139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By looking in to the plots plotted it is found that the major portion reviews in the Data Set are Good Reviews (i.e., 4 &amp; 5).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6" name="Google Shape;362;p4">
            <a:extLst>
              <a:ext uri="{FF2B5EF4-FFF2-40B4-BE49-F238E27FC236}">
                <a16:creationId xmlns:a16="http://schemas.microsoft.com/office/drawing/2014/main" id="{24D23E83-2EE0-421A-8A15-069FA550D4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3987" y="370431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83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8396-77EB-EFD6-D5BD-ACDE2836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5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Bookman Old Style" panose="02050604050505020204" pitchFamily="18" charset="0"/>
              </a:rPr>
              <a:t>BOX PLOT</a:t>
            </a:r>
            <a:endParaRPr lang="en-IN" sz="2800" b="1" dirty="0">
              <a:latin typeface="Bookman Old Style" panose="020506040505050202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3F45C0-0A61-15BF-BB89-C3E117B27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91962" y="1222626"/>
            <a:ext cx="4939580" cy="372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B3D5B-925A-33EC-B874-7812FAD111FE}"/>
              </a:ext>
            </a:extLst>
          </p:cNvPr>
          <p:cNvSpPr txBox="1"/>
          <p:nvPr/>
        </p:nvSpPr>
        <p:spPr>
          <a:xfrm>
            <a:off x="1742885" y="5029467"/>
            <a:ext cx="870623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>
                <a:latin typeface="Bookman Old Style" panose="02050604050505020204" pitchFamily="18" charset="0"/>
              </a:rPr>
              <a:t>The Box Plot Shows there are no Outliers in the given Data Set and </a:t>
            </a:r>
          </a:p>
          <a:p>
            <a:pPr algn="just"/>
            <a:r>
              <a:rPr lang="en-US" sz="2000" dirty="0">
                <a:latin typeface="Bookman Old Style" panose="02050604050505020204" pitchFamily="18" charset="0"/>
              </a:rPr>
              <a:t>It is Positively Skewed.</a:t>
            </a:r>
          </a:p>
          <a:p>
            <a:pPr algn="just"/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Google Shape;362;p4">
            <a:extLst>
              <a:ext uri="{FF2B5EF4-FFF2-40B4-BE49-F238E27FC236}">
                <a16:creationId xmlns:a16="http://schemas.microsoft.com/office/drawing/2014/main" id="{AE722ACB-CD8D-42ED-ACEE-93A203E0E0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303" y="45436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134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415</TotalTime>
  <Words>908</Words>
  <Application>Microsoft Office PowerPoint</Application>
  <PresentationFormat>Widescreen</PresentationFormat>
  <Paragraphs>144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Unicode MS</vt:lpstr>
      <vt:lpstr>Bookman Old Style</vt:lpstr>
      <vt:lpstr>Calibri</vt:lpstr>
      <vt:lpstr>Constantia</vt:lpstr>
      <vt:lpstr>Wingdings</vt:lpstr>
      <vt:lpstr>Wingdings 2</vt:lpstr>
      <vt:lpstr>Flow</vt:lpstr>
      <vt:lpstr>Project-P165- Hotel Rating Classification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HISTOGRAM</vt:lpstr>
      <vt:lpstr>Pie Plot</vt:lpstr>
      <vt:lpstr>BOX PLOT</vt:lpstr>
      <vt:lpstr>DENSITY PLOT AND HEAT MAP FOR CORRELATION</vt:lpstr>
      <vt:lpstr>Pair Plot</vt:lpstr>
      <vt:lpstr>PowerPoint Presentation</vt:lpstr>
      <vt:lpstr>PowerPoint Presentation</vt:lpstr>
      <vt:lpstr>n-gram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KJ</dc:creator>
  <cp:lastModifiedBy>Neha Sharma</cp:lastModifiedBy>
  <cp:revision>126</cp:revision>
  <dcterms:created xsi:type="dcterms:W3CDTF">2022-07-20T13:32:00Z</dcterms:created>
  <dcterms:modified xsi:type="dcterms:W3CDTF">2022-12-01T08:44:06Z</dcterms:modified>
</cp:coreProperties>
</file>