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31"/>
  </p:notesMasterIdLst>
  <p:sldIdLst>
    <p:sldId id="256" r:id="rId4"/>
    <p:sldId id="257" r:id="rId5"/>
    <p:sldId id="258" r:id="rId6"/>
    <p:sldId id="259" r:id="rId7"/>
    <p:sldId id="260" r:id="rId8"/>
    <p:sldId id="282" r:id="rId9"/>
    <p:sldId id="283" r:id="rId10"/>
    <p:sldId id="284" r:id="rId11"/>
    <p:sldId id="285" r:id="rId12"/>
    <p:sldId id="286" r:id="rId13"/>
    <p:sldId id="287" r:id="rId14"/>
    <p:sldId id="262" r:id="rId15"/>
    <p:sldId id="289" r:id="rId16"/>
    <p:sldId id="272" r:id="rId17"/>
    <p:sldId id="291" r:id="rId18"/>
    <p:sldId id="298" r:id="rId19"/>
    <p:sldId id="297" r:id="rId20"/>
    <p:sldId id="290" r:id="rId21"/>
    <p:sldId id="269" r:id="rId22"/>
    <p:sldId id="270" r:id="rId23"/>
    <p:sldId id="271" r:id="rId24"/>
    <p:sldId id="299" r:id="rId25"/>
    <p:sldId id="294" r:id="rId26"/>
    <p:sldId id="292" r:id="rId27"/>
    <p:sldId id="300" r:id="rId28"/>
    <p:sldId id="301" r:id="rId29"/>
    <p:sldId id="302"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wu1WJz+IbArrC55nVE7ycsTn2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950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745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53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640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057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7953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994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94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724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486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20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404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2244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370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5"/>
        <p:cNvGrpSpPr/>
        <p:nvPr/>
      </p:nvGrpSpPr>
      <p:grpSpPr>
        <a:xfrm>
          <a:off x="0" y="0"/>
          <a:ext cx="0" cy="0"/>
          <a:chOff x="0" y="0"/>
          <a:chExt cx="0" cy="0"/>
        </a:xfrm>
      </p:grpSpPr>
      <p:pic>
        <p:nvPicPr>
          <p:cNvPr id="16" name="Google Shape;16;p2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7" name="Google Shape;17;p2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3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4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4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3" name="Google Shape;103;p4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4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4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4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4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4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4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4" name="Google Shape;134;p4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4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9"/>
          <p:cNvSpPr>
            <a:spLocks noGrp="1"/>
          </p:cNvSpPr>
          <p:nvPr>
            <p:ph type="pic" idx="2"/>
          </p:nvPr>
        </p:nvSpPr>
        <p:spPr>
          <a:xfrm>
            <a:off x="3887788" y="987425"/>
            <a:ext cx="4629150" cy="4873625"/>
          </a:xfrm>
          <a:prstGeom prst="rect">
            <a:avLst/>
          </a:prstGeom>
          <a:noFill/>
          <a:ln>
            <a:noFill/>
          </a:ln>
        </p:spPr>
      </p:sp>
      <p:sp>
        <p:nvSpPr>
          <p:cNvPr id="141" name="Google Shape;141;p4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5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p5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7" name="Google Shape;167;p5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68" name="Google Shape;168;p5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9" name="Google Shape;169;p5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0"/>
        <p:cNvGrpSpPr/>
        <p:nvPr/>
      </p:nvGrpSpPr>
      <p:grpSpPr>
        <a:xfrm>
          <a:off x="0" y="0"/>
          <a:ext cx="0" cy="0"/>
          <a:chOff x="0" y="0"/>
          <a:chExt cx="0" cy="0"/>
        </a:xfrm>
      </p:grpSpPr>
      <p:sp>
        <p:nvSpPr>
          <p:cNvPr id="171" name="Google Shape;17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2" name="Google Shape;172;p5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73" name="Google Shape;173;p5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4" name="Google Shape;174;p5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75"/>
        <p:cNvGrpSpPr/>
        <p:nvPr/>
      </p:nvGrpSpPr>
      <p:grpSpPr>
        <a:xfrm>
          <a:off x="0" y="0"/>
          <a:ext cx="0" cy="0"/>
          <a:chOff x="0" y="0"/>
          <a:chExt cx="0" cy="0"/>
        </a:xfrm>
      </p:grpSpPr>
      <p:sp>
        <p:nvSpPr>
          <p:cNvPr id="176" name="Google Shape;176;p5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7" name="Google Shape;177;p5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78" name="Google Shape;178;p5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9" name="Google Shape;179;p5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80"/>
        <p:cNvGrpSpPr/>
        <p:nvPr/>
      </p:nvGrpSpPr>
      <p:grpSpPr>
        <a:xfrm>
          <a:off x="0" y="0"/>
          <a:ext cx="0" cy="0"/>
          <a:chOff x="0" y="0"/>
          <a:chExt cx="0" cy="0"/>
        </a:xfrm>
      </p:grpSpPr>
      <p:sp>
        <p:nvSpPr>
          <p:cNvPr id="181" name="Google Shape;181;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2" name="Google Shape;182;p5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83" name="Google Shape;183;p5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84" name="Google Shape;184;p5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5" name="Google Shape;185;p5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86"/>
        <p:cNvGrpSpPr/>
        <p:nvPr/>
      </p:nvGrpSpPr>
      <p:grpSpPr>
        <a:xfrm>
          <a:off x="0" y="0"/>
          <a:ext cx="0" cy="0"/>
          <a:chOff x="0" y="0"/>
          <a:chExt cx="0" cy="0"/>
        </a:xfrm>
      </p:grpSpPr>
      <p:sp>
        <p:nvSpPr>
          <p:cNvPr id="187" name="Google Shape;187;p5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8" name="Google Shape;188;p5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89" name="Google Shape;189;p5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90" name="Google Shape;190;p5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91" name="Google Shape;191;p5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92" name="Google Shape;192;p5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3" name="Google Shape;193;p5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94"/>
        <p:cNvGrpSpPr/>
        <p:nvPr/>
      </p:nvGrpSpPr>
      <p:grpSpPr>
        <a:xfrm>
          <a:off x="0" y="0"/>
          <a:ext cx="0" cy="0"/>
          <a:chOff x="0" y="0"/>
          <a:chExt cx="0" cy="0"/>
        </a:xfrm>
      </p:grpSpPr>
      <p:sp>
        <p:nvSpPr>
          <p:cNvPr id="195" name="Google Shape;195;p5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96" name="Google Shape;196;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7" name="Google Shape;197;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8"/>
        <p:cNvGrpSpPr/>
        <p:nvPr/>
      </p:nvGrpSpPr>
      <p:grpSpPr>
        <a:xfrm>
          <a:off x="0" y="0"/>
          <a:ext cx="0" cy="0"/>
          <a:chOff x="0" y="0"/>
          <a:chExt cx="0" cy="0"/>
        </a:xfrm>
      </p:grpSpPr>
      <p:pic>
        <p:nvPicPr>
          <p:cNvPr id="199" name="Google Shape;199;p5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0" name="Google Shape;200;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1"/>
        <p:cNvGrpSpPr/>
        <p:nvPr/>
      </p:nvGrpSpPr>
      <p:grpSpPr>
        <a:xfrm>
          <a:off x="0" y="0"/>
          <a:ext cx="0" cy="0"/>
          <a:chOff x="0" y="0"/>
          <a:chExt cx="0" cy="0"/>
        </a:xfrm>
      </p:grpSpPr>
      <p:sp>
        <p:nvSpPr>
          <p:cNvPr id="202" name="Google Shape;202;p6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3" name="Google Shape;203;p6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204" name="Google Shape;204;p6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05" name="Google Shape;205;p6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6" name="Google Shape;206;p60"/>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6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9" name="Google Shape;209;p61"/>
          <p:cNvSpPr>
            <a:spLocks noGrp="1"/>
          </p:cNvSpPr>
          <p:nvPr>
            <p:ph type="pic" idx="2"/>
          </p:nvPr>
        </p:nvSpPr>
        <p:spPr>
          <a:xfrm>
            <a:off x="1792288" y="612775"/>
            <a:ext cx="5486400" cy="4114800"/>
          </a:xfrm>
          <a:prstGeom prst="rect">
            <a:avLst/>
          </a:prstGeom>
          <a:noFill/>
          <a:ln>
            <a:noFill/>
          </a:ln>
        </p:spPr>
      </p:sp>
      <p:sp>
        <p:nvSpPr>
          <p:cNvPr id="210" name="Google Shape;210;p6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11" name="Google Shape;211;p6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2" name="Google Shape;21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13"/>
        <p:cNvGrpSpPr/>
        <p:nvPr/>
      </p:nvGrpSpPr>
      <p:grpSpPr>
        <a:xfrm>
          <a:off x="0" y="0"/>
          <a:ext cx="0" cy="0"/>
          <a:chOff x="0" y="0"/>
          <a:chExt cx="0" cy="0"/>
        </a:xfrm>
      </p:grpSpPr>
      <p:sp>
        <p:nvSpPr>
          <p:cNvPr id="214" name="Google Shape;214;p6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15" name="Google Shape;215;p6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16" name="Google Shape;216;p6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7" name="Google Shape;217;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18"/>
        <p:cNvGrpSpPr/>
        <p:nvPr/>
      </p:nvGrpSpPr>
      <p:grpSpPr>
        <a:xfrm>
          <a:off x="0" y="0"/>
          <a:ext cx="0" cy="0"/>
          <a:chOff x="0" y="0"/>
          <a:chExt cx="0" cy="0"/>
        </a:xfrm>
      </p:grpSpPr>
      <p:sp>
        <p:nvSpPr>
          <p:cNvPr id="219" name="Google Shape;219;p6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20" name="Google Shape;220;p6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21" name="Google Shape;221;p6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2" name="Google Shape;222;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223"/>
        <p:cNvGrpSpPr/>
        <p:nvPr/>
      </p:nvGrpSpPr>
      <p:grpSpPr>
        <a:xfrm>
          <a:off x="0" y="0"/>
          <a:ext cx="0" cy="0"/>
          <a:chOff x="0" y="0"/>
          <a:chExt cx="0" cy="0"/>
        </a:xfrm>
      </p:grpSpPr>
      <p:sp>
        <p:nvSpPr>
          <p:cNvPr id="224" name="Google Shape;224;p6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25" name="Google Shape;225;p6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6" name="Google Shape;226;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7"/>
        <p:cNvGrpSpPr/>
        <p:nvPr/>
      </p:nvGrpSpPr>
      <p:grpSpPr>
        <a:xfrm>
          <a:off x="0" y="0"/>
          <a:ext cx="0" cy="0"/>
          <a:chOff x="0" y="0"/>
          <a:chExt cx="0" cy="0"/>
        </a:xfrm>
      </p:grpSpPr>
      <p:sp>
        <p:nvSpPr>
          <p:cNvPr id="228" name="Google Shape;228;p6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29"/>
        <p:cNvGrpSpPr/>
        <p:nvPr/>
      </p:nvGrpSpPr>
      <p:grpSpPr>
        <a:xfrm>
          <a:off x="0" y="0"/>
          <a:ext cx="0" cy="0"/>
          <a:chOff x="0" y="0"/>
          <a:chExt cx="0" cy="0"/>
        </a:xfrm>
      </p:grpSpPr>
      <p:sp>
        <p:nvSpPr>
          <p:cNvPr id="230" name="Google Shape;230;p6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3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3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a:spLocks noGrp="1"/>
          </p:cNvSpPr>
          <p:nvPr>
            <p:ph type="pic" idx="2"/>
          </p:nvPr>
        </p:nvSpPr>
        <p:spPr>
          <a:xfrm>
            <a:off x="3887391" y="987428"/>
            <a:ext cx="4629150" cy="4873625"/>
          </a:xfrm>
          <a:prstGeom prst="rect">
            <a:avLst/>
          </a:prstGeom>
          <a:noFill/>
          <a:ln>
            <a:noFill/>
          </a:ln>
        </p:spPr>
      </p:sp>
      <p:sp>
        <p:nvSpPr>
          <p:cNvPr id="65" name="Google Shape;65;p3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4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86" name="Google Shape;86;p4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87" name="Google Shape;87;p40"/>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59" name="Google Shape;159;p5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60" name="Google Shape;160;p5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61" name="Google Shape;161;p52"/>
          <p:cNvCxnSpPr/>
          <p:nvPr/>
        </p:nvCxnSpPr>
        <p:spPr>
          <a:xfrm>
            <a:off x="469900" y="992188"/>
            <a:ext cx="8504238" cy="0"/>
          </a:xfrm>
          <a:prstGeom prst="straightConnector1">
            <a:avLst/>
          </a:prstGeom>
          <a:noFill/>
          <a:ln>
            <a:noFill/>
          </a:ln>
        </p:spPr>
      </p:cxnSp>
      <p:sp>
        <p:nvSpPr>
          <p:cNvPr id="162" name="Google Shape;162;p5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63" name="Google Shape;163;p5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4" name="Google Shape;164;p52"/>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mrsksonukumar-pj-pjmw-energy-consumption-forecasting-app-rlxgzq.streamlitapp.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697584" y="308238"/>
            <a:ext cx="11151333" cy="10928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4400" b="1" i="0" u="none" strike="noStrike" cap="none" dirty="0">
                <a:solidFill>
                  <a:schemeClr val="dk1"/>
                </a:solidFill>
                <a:latin typeface="Arial"/>
                <a:ea typeface="Arial"/>
                <a:cs typeface="Arial"/>
                <a:sym typeface="Arial"/>
              </a:rPr>
              <a:t>       </a:t>
            </a:r>
            <a:r>
              <a:rPr lang="en-IN" sz="2800" b="1" dirty="0">
                <a:effectLst/>
                <a:latin typeface="Arial" panose="020B0604020202020204" pitchFamily="34" charset="0"/>
                <a:ea typeface="Arial" panose="020B0604020202020204" pitchFamily="34" charset="0"/>
              </a:rPr>
              <a:t>P-153- Hourly Energy Consumption Forecast </a:t>
            </a:r>
            <a:endParaRPr sz="2800" b="1" i="0" u="none" strike="noStrike" cap="none" dirty="0">
              <a:solidFill>
                <a:srgbClr val="000000"/>
              </a:solidFill>
              <a:latin typeface="Arial"/>
              <a:ea typeface="Arial"/>
              <a:cs typeface="Arial"/>
              <a:sym typeface="Arial"/>
            </a:endParaRPr>
          </a:p>
        </p:txBody>
      </p:sp>
      <p:pic>
        <p:nvPicPr>
          <p:cNvPr id="236" name="Google Shape;236;p1"/>
          <p:cNvPicPr preferRelativeResize="0"/>
          <p:nvPr/>
        </p:nvPicPr>
        <p:blipFill rotWithShape="1">
          <a:blip r:embed="rId3">
            <a:alphaModFix/>
          </a:blip>
          <a:srcRect/>
          <a:stretch/>
        </p:blipFill>
        <p:spPr>
          <a:xfrm>
            <a:off x="9860225" y="102559"/>
            <a:ext cx="1187051" cy="411359"/>
          </a:xfrm>
          <a:prstGeom prst="rect">
            <a:avLst/>
          </a:prstGeom>
          <a:noFill/>
          <a:ln>
            <a:noFill/>
          </a:ln>
        </p:spPr>
      </p:pic>
      <p:sp>
        <p:nvSpPr>
          <p:cNvPr id="237" name="Google Shape;237;p1"/>
          <p:cNvSpPr txBox="1"/>
          <p:nvPr/>
        </p:nvSpPr>
        <p:spPr>
          <a:xfrm>
            <a:off x="6131738" y="2089672"/>
            <a:ext cx="4322011" cy="21236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2776"/>
                </a:solidFill>
                <a:latin typeface="Verdana"/>
                <a:ea typeface="Verdana"/>
                <a:cs typeface="Verdana"/>
                <a:sym typeface="Verdana"/>
              </a:rPr>
              <a:t>TEAM 4</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Dharmendra Vinod Makwana</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Rajesh Mukund Bharati</a:t>
            </a: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Mohd</a:t>
            </a:r>
            <a:r>
              <a:rPr lang="en-US" sz="1400" b="1" i="0" u="none" strike="noStrike" cap="none" dirty="0">
                <a:solidFill>
                  <a:srgbClr val="002776"/>
                </a:solidFill>
                <a:latin typeface="Verdana"/>
                <a:ea typeface="Verdana"/>
                <a:cs typeface="Verdana"/>
                <a:sym typeface="Verdana"/>
              </a:rPr>
              <a:t> Yasir</a:t>
            </a:r>
          </a:p>
          <a:p>
            <a:pPr marL="0" marR="0" lvl="0" indent="0" algn="l" rtl="0">
              <a:lnSpc>
                <a:spcPct val="100000"/>
              </a:lnSpc>
              <a:spcBef>
                <a:spcPts val="0"/>
              </a:spcBef>
              <a:spcAft>
                <a:spcPts val="0"/>
              </a:spcAft>
              <a:buNone/>
            </a:pPr>
            <a:r>
              <a:rPr lang="en-US" b="1" dirty="0">
                <a:solidFill>
                  <a:srgbClr val="002776"/>
                </a:solidFill>
                <a:latin typeface="Verdana"/>
                <a:ea typeface="Verdana"/>
                <a:cs typeface="Verdana"/>
                <a:sym typeface="Verdana"/>
              </a:rPr>
              <a:t>Ms. </a:t>
            </a:r>
            <a:r>
              <a:rPr lang="en-US" sz="1400" b="1" i="0" u="none" strike="noStrike" cap="none" dirty="0">
                <a:solidFill>
                  <a:srgbClr val="002776"/>
                </a:solidFill>
                <a:latin typeface="Verdana"/>
                <a:ea typeface="Verdana"/>
                <a:cs typeface="Verdana"/>
                <a:sym typeface="Verdana"/>
              </a:rPr>
              <a:t>Sonali </a:t>
            </a:r>
            <a:r>
              <a:rPr lang="en-US" sz="1400" b="1" i="0" u="none" strike="noStrike" cap="none" dirty="0" err="1">
                <a:solidFill>
                  <a:srgbClr val="002776"/>
                </a:solidFill>
                <a:latin typeface="Verdana"/>
                <a:ea typeface="Verdana"/>
                <a:cs typeface="Verdana"/>
                <a:sym typeface="Verdana"/>
              </a:rPr>
              <a:t>Sahu</a:t>
            </a:r>
            <a:endParaRPr lang="en-US" sz="1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Akshay</a:t>
            </a:r>
            <a:r>
              <a:rPr lang="en-US" sz="1400" b="1" i="0" u="none" strike="noStrike" cap="none" dirty="0">
                <a:solidFill>
                  <a:srgbClr val="002776"/>
                </a:solidFill>
                <a:latin typeface="Verdana"/>
                <a:ea typeface="Verdana"/>
                <a:cs typeface="Verdana"/>
                <a:sym typeface="Verdana"/>
              </a:rPr>
              <a:t> Arvind </a:t>
            </a:r>
            <a:r>
              <a:rPr lang="en-US" sz="1400" b="1" i="0" u="none" strike="noStrike" cap="none" dirty="0" err="1">
                <a:solidFill>
                  <a:srgbClr val="002776"/>
                </a:solidFill>
                <a:latin typeface="Verdana"/>
                <a:ea typeface="Verdana"/>
                <a:cs typeface="Verdana"/>
                <a:sym typeface="Verdana"/>
              </a:rPr>
              <a:t>Ukey</a:t>
            </a:r>
            <a:endParaRPr lang="en-US" sz="1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dirty="0">
                <a:solidFill>
                  <a:srgbClr val="002776"/>
                </a:solidFill>
                <a:latin typeface="Verdana"/>
                <a:ea typeface="Verdana"/>
                <a:cs typeface="Verdana"/>
                <a:sym typeface="Verdana"/>
              </a:rPr>
              <a:t>Mr. </a:t>
            </a:r>
            <a:r>
              <a:rPr lang="en-US" sz="1400" b="1" i="0" u="none" strike="noStrike" cap="none" dirty="0" err="1">
                <a:solidFill>
                  <a:srgbClr val="002776"/>
                </a:solidFill>
                <a:latin typeface="Verdana"/>
                <a:ea typeface="Verdana"/>
                <a:cs typeface="Verdana"/>
                <a:sym typeface="Verdana"/>
              </a:rPr>
              <a:t>Tejas</a:t>
            </a:r>
            <a:r>
              <a:rPr lang="en-US" sz="1400" b="1" i="0" u="none" strike="noStrike" cap="none" dirty="0">
                <a:solidFill>
                  <a:srgbClr val="002776"/>
                </a:solidFill>
                <a:latin typeface="Verdana"/>
                <a:ea typeface="Verdana"/>
                <a:cs typeface="Verdana"/>
                <a:sym typeface="Verdana"/>
              </a:rPr>
              <a:t> </a:t>
            </a:r>
            <a:r>
              <a:rPr lang="en-US" sz="1400" b="1" i="0" u="none" strike="noStrike" cap="none" dirty="0" err="1">
                <a:solidFill>
                  <a:srgbClr val="002776"/>
                </a:solidFill>
                <a:latin typeface="Verdana"/>
                <a:ea typeface="Verdana"/>
                <a:cs typeface="Verdana"/>
                <a:sym typeface="Verdana"/>
              </a:rPr>
              <a:t>Ratti</a:t>
            </a:r>
            <a:endParaRPr lang="en-US" b="1"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r>
              <a:rPr lang="en-IN" b="1" dirty="0">
                <a:solidFill>
                  <a:srgbClr val="002776"/>
                </a:solidFill>
                <a:latin typeface="Verdana"/>
                <a:ea typeface="Verdana"/>
              </a:rPr>
              <a:t>Mr</a:t>
            </a:r>
            <a:r>
              <a:rPr lang="en-IN" dirty="0">
                <a:ea typeface="Verdana"/>
              </a:rPr>
              <a:t>. </a:t>
            </a:r>
            <a:r>
              <a:rPr lang="en-IN" b="1" dirty="0">
                <a:solidFill>
                  <a:srgbClr val="002776"/>
                </a:solidFill>
                <a:latin typeface="Verdana"/>
                <a:ea typeface="Verdana"/>
              </a:rPr>
              <a:t>Sonu</a:t>
            </a:r>
            <a:r>
              <a:rPr lang="en-IN" sz="1400" b="0" i="0" u="none" strike="noStrike" cap="none" dirty="0">
                <a:solidFill>
                  <a:srgbClr val="000000"/>
                </a:solidFill>
                <a:latin typeface="Arial"/>
                <a:ea typeface="Arial"/>
                <a:cs typeface="Arial"/>
                <a:sym typeface="Arial"/>
              </a:rPr>
              <a:t> </a:t>
            </a:r>
            <a:r>
              <a:rPr lang="en-IN" b="1" dirty="0">
                <a:solidFill>
                  <a:srgbClr val="002776"/>
                </a:solidFill>
                <a:latin typeface="Verdana"/>
                <a:ea typeface="Verdana"/>
              </a:rPr>
              <a:t>Kumar</a:t>
            </a:r>
            <a:endParaRPr b="1" dirty="0">
              <a:solidFill>
                <a:srgbClr val="002776"/>
              </a:solidFill>
              <a:latin typeface="Verdana"/>
              <a:ea typeface="Verdana"/>
            </a:endParaRPr>
          </a:p>
          <a:p>
            <a:pPr marL="228600" marR="0" lvl="0" indent="-139700" algn="l" rtl="0">
              <a:lnSpc>
                <a:spcPct val="100000"/>
              </a:lnSpc>
              <a:spcBef>
                <a:spcPts val="0"/>
              </a:spcBef>
              <a:spcAft>
                <a:spcPts val="0"/>
              </a:spcAft>
              <a:buClr>
                <a:srgbClr val="002776"/>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8" name="Google Shape;238;p1"/>
          <p:cNvSpPr txBox="1"/>
          <p:nvPr/>
        </p:nvSpPr>
        <p:spPr>
          <a:xfrm>
            <a:off x="-116540" y="3235765"/>
            <a:ext cx="341713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rgbClr val="002776"/>
                </a:solidFill>
                <a:latin typeface="Verdana"/>
                <a:ea typeface="Verdana"/>
                <a:cs typeface="Verdana"/>
                <a:sym typeface="Verdana"/>
              </a:rPr>
              <a:t>Mentor – Neha Gupta</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11604"/>
            <a:ext cx="6134581" cy="738623"/>
          </a:xfrm>
          <a:prstGeom prst="rect">
            <a:avLst/>
          </a:prstGeom>
          <a:noFill/>
          <a:ln>
            <a:noFill/>
          </a:ln>
        </p:spPr>
        <p:txBody>
          <a:bodyPr spcFirstLastPara="1" wrap="square" lIns="91425" tIns="45700" rIns="91425" bIns="45700" anchor="t" anchorCtr="0">
            <a:spAutoFit/>
          </a:bodyPr>
          <a:lstStyle/>
          <a:p>
            <a:pPr algn="ctr">
              <a:buSzPts val="2800"/>
            </a:pPr>
            <a:r>
              <a:rPr lang="en-IN" sz="2800" b="1" dirty="0">
                <a:solidFill>
                  <a:srgbClr val="002776"/>
                </a:solidFill>
              </a:rPr>
              <a:t>ETS</a:t>
            </a:r>
            <a:r>
              <a:rPr lang="en-IN" b="1" i="0" dirty="0">
                <a:solidFill>
                  <a:srgbClr val="000000"/>
                </a:solidFill>
                <a:effectLst/>
                <a:latin typeface="Helvetica Neue"/>
              </a:rPr>
              <a:t> </a:t>
            </a:r>
            <a:r>
              <a:rPr lang="en-IN" sz="2800" b="1" dirty="0">
                <a:solidFill>
                  <a:srgbClr val="002776"/>
                </a:solidFill>
              </a:rPr>
              <a:t>Decomposition</a:t>
            </a:r>
          </a:p>
          <a:p>
            <a:pPr marL="0" marR="0" lvl="0" indent="0" algn="ctr" rtl="0">
              <a:lnSpc>
                <a:spcPct val="100000"/>
              </a:lnSpc>
              <a:spcBef>
                <a:spcPts val="0"/>
              </a:spcBef>
              <a:spcAft>
                <a:spcPts val="0"/>
              </a:spcAft>
              <a:buClr>
                <a:srgbClr val="000000"/>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270" name="Google Shape;270;p5"/>
          <p:cNvPicPr preferRelativeResize="0"/>
          <p:nvPr/>
        </p:nvPicPr>
        <p:blipFill>
          <a:blip r:embed="rId4"/>
          <a:srcRect/>
          <a:stretch/>
        </p:blipFill>
        <p:spPr>
          <a:xfrm>
            <a:off x="619125" y="1587502"/>
            <a:ext cx="6915150" cy="3641723"/>
          </a:xfrm>
          <a:prstGeom prst="rect">
            <a:avLst/>
          </a:prstGeom>
          <a:noFill/>
          <a:ln>
            <a:noFill/>
          </a:ln>
        </p:spPr>
      </p:pic>
      <p:sp>
        <p:nvSpPr>
          <p:cNvPr id="2" name="TextBox 1">
            <a:extLst>
              <a:ext uri="{FF2B5EF4-FFF2-40B4-BE49-F238E27FC236}">
                <a16:creationId xmlns:a16="http://schemas.microsoft.com/office/drawing/2014/main" id="{57E91FC2-F690-02C6-CA04-27C177DD284C}"/>
              </a:ext>
            </a:extLst>
          </p:cNvPr>
          <p:cNvSpPr txBox="1"/>
          <p:nvPr/>
        </p:nvSpPr>
        <p:spPr>
          <a:xfrm>
            <a:off x="1622611" y="5809129"/>
            <a:ext cx="6317739" cy="646331"/>
          </a:xfrm>
          <a:prstGeom prst="rect">
            <a:avLst/>
          </a:prstGeom>
          <a:noFill/>
        </p:spPr>
        <p:txBody>
          <a:bodyPr wrap="square" rtlCol="0">
            <a:spAutoFit/>
          </a:bodyPr>
          <a:lstStyle/>
          <a:p>
            <a:pPr algn="just"/>
            <a:r>
              <a:rPr lang="en-IN" sz="1800" dirty="0"/>
              <a:t>We can see that, there is no trend. However, there is seasonality</a:t>
            </a:r>
            <a:r>
              <a:rPr lang="en-IN" sz="1600" dirty="0"/>
              <a:t>. </a:t>
            </a:r>
          </a:p>
        </p:txBody>
      </p:sp>
    </p:spTree>
    <p:extLst>
      <p:ext uri="{BB962C8B-B14F-4D97-AF65-F5344CB8AC3E}">
        <p14:creationId xmlns:p14="http://schemas.microsoft.com/office/powerpoint/2010/main" val="39119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2400300" y="305924"/>
            <a:ext cx="4247546" cy="646290"/>
          </a:xfrm>
          <a:prstGeom prst="rect">
            <a:avLst/>
          </a:prstGeom>
          <a:noFill/>
          <a:ln>
            <a:noFill/>
          </a:ln>
        </p:spPr>
        <p:txBody>
          <a:bodyPr spcFirstLastPara="1" wrap="square" lIns="91425" tIns="45700" rIns="91425" bIns="45700" anchor="t" anchorCtr="0">
            <a:spAutoFit/>
          </a:bodyPr>
          <a:lstStyle/>
          <a:p>
            <a:pPr algn="ctr">
              <a:buSzPts val="2800"/>
            </a:pPr>
            <a:r>
              <a:rPr lang="en-IN" sz="2800" b="1" dirty="0">
                <a:solidFill>
                  <a:srgbClr val="002776"/>
                </a:solidFill>
              </a:rPr>
              <a:t>Energy</a:t>
            </a:r>
            <a:r>
              <a:rPr lang="en-IN" sz="3600" b="1" i="0" dirty="0">
                <a:solidFill>
                  <a:srgbClr val="000000"/>
                </a:solidFill>
                <a:effectLst/>
                <a:latin typeface="Helvetica Neue"/>
              </a:rPr>
              <a:t> </a:t>
            </a:r>
            <a:r>
              <a:rPr lang="en-IN" sz="2800" b="1" dirty="0">
                <a:solidFill>
                  <a:srgbClr val="002776"/>
                </a:solidFill>
              </a:rPr>
              <a:t>Distribution</a:t>
            </a:r>
            <a:endParaRPr lang="en-IN" sz="3600" b="1" i="0" dirty="0">
              <a:solidFill>
                <a:srgbClr val="000000"/>
              </a:solidFill>
              <a:effectLst/>
              <a:latin typeface="Helvetica Neue"/>
            </a:endParaRPr>
          </a:p>
        </p:txBody>
      </p:sp>
      <p:sp>
        <p:nvSpPr>
          <p:cNvPr id="269" name="Google Shape;269;p5"/>
          <p:cNvSpPr txBox="1"/>
          <p:nvPr/>
        </p:nvSpPr>
        <p:spPr>
          <a:xfrm>
            <a:off x="1779494" y="5615953"/>
            <a:ext cx="5585012"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800" dirty="0">
                <a:latin typeface="+mj-lt"/>
              </a:rPr>
              <a:t>Due to constant trend, we see the normal distribution. </a:t>
            </a:r>
            <a:endParaRPr sz="1800" dirty="0">
              <a:latin typeface="+mj-lt"/>
            </a:endParaRPr>
          </a:p>
        </p:txBody>
      </p:sp>
      <p:pic>
        <p:nvPicPr>
          <p:cNvPr id="270" name="Google Shape;270;p5"/>
          <p:cNvPicPr preferRelativeResize="0"/>
          <p:nvPr/>
        </p:nvPicPr>
        <p:blipFill>
          <a:blip r:embed="rId4"/>
          <a:srcRect/>
          <a:stretch/>
        </p:blipFill>
        <p:spPr>
          <a:xfrm>
            <a:off x="971550" y="1078943"/>
            <a:ext cx="6581775" cy="4188381"/>
          </a:xfrm>
          <a:prstGeom prst="rect">
            <a:avLst/>
          </a:prstGeom>
          <a:noFill/>
          <a:ln>
            <a:noFill/>
          </a:ln>
        </p:spPr>
      </p:pic>
    </p:spTree>
    <p:extLst>
      <p:ext uri="{BB962C8B-B14F-4D97-AF65-F5344CB8AC3E}">
        <p14:creationId xmlns:p14="http://schemas.microsoft.com/office/powerpoint/2010/main" val="36240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613458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Stationarity Check</a:t>
            </a:r>
            <a:endParaRPr sz="3600" b="1" i="0" u="none" strike="noStrike" cap="none">
              <a:solidFill>
                <a:srgbClr val="000000"/>
              </a:solidFill>
              <a:latin typeface="Arial"/>
              <a:ea typeface="Arial"/>
              <a:cs typeface="Arial"/>
              <a:sym typeface="Arial"/>
            </a:endParaRPr>
          </a:p>
        </p:txBody>
      </p:sp>
      <p:sp>
        <p:nvSpPr>
          <p:cNvPr id="288" name="Google Shape;288;p7"/>
          <p:cNvSpPr/>
          <p:nvPr/>
        </p:nvSpPr>
        <p:spPr>
          <a:xfrm>
            <a:off x="224073" y="1093361"/>
            <a:ext cx="8708082" cy="255450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Test stationary using Augmented Dickey Fuller’s Test.</a:t>
            </a:r>
            <a:endParaRPr dirty="0"/>
          </a:p>
          <a:p>
            <a:pPr marL="0" marR="0" lvl="0" indent="0" algn="just"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dirty="0">
                <a:latin typeface="Times New Roman"/>
                <a:ea typeface="Times New Roman"/>
                <a:cs typeface="Times New Roman"/>
                <a:sym typeface="Times New Roman"/>
              </a:rPr>
              <a:t>S</a:t>
            </a:r>
            <a:r>
              <a:rPr lang="en-US" sz="2000" b="0" i="0" u="none" strike="noStrike" cap="none" dirty="0">
                <a:solidFill>
                  <a:srgbClr val="000000"/>
                </a:solidFill>
                <a:latin typeface="Times New Roman"/>
                <a:ea typeface="Times New Roman"/>
                <a:cs typeface="Times New Roman"/>
                <a:sym typeface="Times New Roman"/>
              </a:rPr>
              <a:t>tationary data is data whose statistical properties like mean, variance, covariance do not vary with time or these statistical properties are not the function of time. a stationary data series has without a Trend or Seasonal components.</a:t>
            </a: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Stationary series is easier for statistical models to predict effectively and precisely.</a:t>
            </a:r>
            <a:endParaRPr sz="2000" b="0" i="0" u="none" strike="noStrike" cap="none" dirty="0">
              <a:solidFill>
                <a:srgbClr val="000000"/>
              </a:solidFill>
              <a:latin typeface="Arial"/>
              <a:ea typeface="Arial"/>
              <a:cs typeface="Arial"/>
              <a:sym typeface="Arial"/>
            </a:endParaRPr>
          </a:p>
        </p:txBody>
      </p:sp>
      <p:pic>
        <p:nvPicPr>
          <p:cNvPr id="289" name="Google Shape;289;p7"/>
          <p:cNvPicPr preferRelativeResize="0"/>
          <p:nvPr/>
        </p:nvPicPr>
        <p:blipFill>
          <a:blip r:embed="rId4"/>
          <a:srcRect/>
          <a:stretch/>
        </p:blipFill>
        <p:spPr>
          <a:xfrm>
            <a:off x="407413" y="3647867"/>
            <a:ext cx="3859787" cy="2279144"/>
          </a:xfrm>
          <a:prstGeom prst="rect">
            <a:avLst/>
          </a:prstGeom>
          <a:noFill/>
          <a:ln>
            <a:noFill/>
          </a:ln>
        </p:spPr>
      </p:pic>
      <p:sp>
        <p:nvSpPr>
          <p:cNvPr id="290" name="Google Shape;290;p7"/>
          <p:cNvSpPr/>
          <p:nvPr/>
        </p:nvSpPr>
        <p:spPr>
          <a:xfrm>
            <a:off x="4556260" y="3828719"/>
            <a:ext cx="4180327"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Test Statistic                    -19.935246</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p-value                             0.000000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#Lags Used                         74.000000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Number of Observations Used    143157.000000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(1%)                -3.430396</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(5%)                -2.861560</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Critical Value (10%)               -2.566781</a:t>
            </a:r>
          </a:p>
          <a:p>
            <a:pPr marL="0" marR="0" lvl="0" indent="0" algn="l" rtl="0">
              <a:lnSpc>
                <a:spcPct val="100000"/>
              </a:lnSpc>
              <a:spcBef>
                <a:spcPts val="0"/>
              </a:spcBef>
              <a:spcAft>
                <a:spcPts val="0"/>
              </a:spcAft>
              <a:buNone/>
            </a:pPr>
            <a:r>
              <a:rPr lang="en-US" sz="1400" b="0" i="0" u="none" strike="noStrike" cap="none" dirty="0" err="1">
                <a:solidFill>
                  <a:srgbClr val="000000"/>
                </a:solidFill>
                <a:latin typeface="Arial"/>
                <a:ea typeface="Arial"/>
                <a:cs typeface="Arial"/>
                <a:sym typeface="Arial"/>
              </a:rPr>
              <a:t>dtype</a:t>
            </a:r>
            <a:r>
              <a:rPr lang="en-US" sz="1400" b="0" i="0" u="none" strike="noStrike" cap="none" dirty="0">
                <a:solidFill>
                  <a:srgbClr val="000000"/>
                </a:solidFill>
                <a:latin typeface="Arial"/>
                <a:ea typeface="Arial"/>
                <a:cs typeface="Arial"/>
                <a:sym typeface="Arial"/>
              </a:rPr>
              <a:t>: float64</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Failed to reject null hypothesis. Data is stationary</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8A920BE-694C-56FF-01CD-CD97BCC16770}"/>
              </a:ext>
            </a:extLst>
          </p:cNvPr>
          <p:cNvSpPr txBox="1"/>
          <p:nvPr/>
        </p:nvSpPr>
        <p:spPr>
          <a:xfrm>
            <a:off x="813495" y="6107864"/>
            <a:ext cx="7485529" cy="369332"/>
          </a:xfrm>
          <a:prstGeom prst="rect">
            <a:avLst/>
          </a:prstGeom>
          <a:noFill/>
        </p:spPr>
        <p:txBody>
          <a:bodyPr wrap="square" rtlCol="0">
            <a:spAutoFit/>
          </a:bodyPr>
          <a:lstStyle/>
          <a:p>
            <a:pPr algn="ctr"/>
            <a:r>
              <a:rPr lang="en-IN" sz="1800" dirty="0"/>
              <a:t>Here we got P-value as 0 because there is no trend in our 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613458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a:latin typeface="Times New Roman"/>
                <a:ea typeface="Times New Roman"/>
                <a:cs typeface="Times New Roman"/>
                <a:sym typeface="Times New Roman"/>
              </a:rPr>
              <a:t>Resampling of data</a:t>
            </a:r>
            <a:endParaRPr sz="3600" b="1" i="0" u="none" strike="noStrike" cap="none" dirty="0">
              <a:solidFill>
                <a:srgbClr val="000000"/>
              </a:solidFill>
              <a:latin typeface="Arial"/>
              <a:ea typeface="Arial"/>
              <a:cs typeface="Arial"/>
              <a:sym typeface="Arial"/>
            </a:endParaRPr>
          </a:p>
        </p:txBody>
      </p:sp>
      <p:sp>
        <p:nvSpPr>
          <p:cNvPr id="288" name="Google Shape;288;p7"/>
          <p:cNvSpPr/>
          <p:nvPr/>
        </p:nvSpPr>
        <p:spPr>
          <a:xfrm>
            <a:off x="247648" y="1227832"/>
            <a:ext cx="8684505" cy="1345969"/>
          </a:xfrm>
          <a:prstGeom prst="rect">
            <a:avLst/>
          </a:prstGeom>
          <a:noFill/>
          <a:ln>
            <a:noFill/>
          </a:ln>
        </p:spPr>
        <p:txBody>
          <a:bodyPr spcFirstLastPara="1" wrap="square" lIns="91425" tIns="45700" rIns="91425" bIns="45700" anchor="t" anchorCtr="0">
            <a:spAutoFit/>
          </a:bodyPr>
          <a:lstStyle/>
          <a:p>
            <a:pPr marL="457200" lvl="0" indent="-342900" algn="just" rtl="0">
              <a:lnSpc>
                <a:spcPct val="90000"/>
              </a:lnSpc>
              <a:spcBef>
                <a:spcPts val="1000"/>
              </a:spcBef>
              <a:spcAft>
                <a:spcPts val="0"/>
              </a:spcAft>
              <a:buSzPct val="91836"/>
              <a:buChar char="•"/>
            </a:pPr>
            <a:r>
              <a:rPr lang="en-US" sz="1800" dirty="0">
                <a:latin typeface="Times New Roman"/>
                <a:ea typeface="Times New Roman"/>
                <a:cs typeface="Times New Roman"/>
                <a:sym typeface="Times New Roman"/>
              </a:rPr>
              <a:t>Our data set have very large number of data points so we have down sampling our data for reducing the no. of data point.</a:t>
            </a:r>
          </a:p>
          <a:p>
            <a:pPr marL="457200" lvl="0" indent="-342900" algn="just" rtl="0">
              <a:lnSpc>
                <a:spcPct val="90000"/>
              </a:lnSpc>
              <a:spcBef>
                <a:spcPts val="1000"/>
              </a:spcBef>
              <a:spcAft>
                <a:spcPts val="0"/>
              </a:spcAft>
              <a:buSzPct val="91836"/>
              <a:buChar char="•"/>
            </a:pPr>
            <a:r>
              <a:rPr lang="en-US" sz="1800" dirty="0">
                <a:latin typeface="Times New Roman"/>
                <a:ea typeface="Times New Roman"/>
                <a:cs typeface="Times New Roman"/>
                <a:sym typeface="Times New Roman"/>
              </a:rPr>
              <a:t>By applying resample method the hourly data converted into daily data by which no. of data points decreases into 143232 to 5969. </a:t>
            </a:r>
            <a:endParaRPr lang="en-US" sz="1800" dirty="0"/>
          </a:p>
        </p:txBody>
      </p:sp>
      <p:sp>
        <p:nvSpPr>
          <p:cNvPr id="2" name="TextBox 1">
            <a:extLst>
              <a:ext uri="{FF2B5EF4-FFF2-40B4-BE49-F238E27FC236}">
                <a16:creationId xmlns:a16="http://schemas.microsoft.com/office/drawing/2014/main" id="{FE0C558D-425C-42B9-9B84-931BAC67DAF7}"/>
              </a:ext>
            </a:extLst>
          </p:cNvPr>
          <p:cNvSpPr txBox="1"/>
          <p:nvPr/>
        </p:nvSpPr>
        <p:spPr>
          <a:xfrm>
            <a:off x="2361353" y="3159746"/>
            <a:ext cx="4457096" cy="2031325"/>
          </a:xfrm>
          <a:prstGeom prst="rect">
            <a:avLst/>
          </a:prstGeom>
          <a:noFill/>
        </p:spPr>
        <p:txBody>
          <a:bodyPr wrap="square" rtlCol="0">
            <a:spAutoFit/>
          </a:bodyPr>
          <a:lstStyle/>
          <a:p>
            <a:r>
              <a:rPr lang="en-US" dirty="0"/>
              <a:t>Test Statistic            -7.265243483352551,</a:t>
            </a:r>
          </a:p>
          <a:p>
            <a:r>
              <a:rPr lang="en-US" dirty="0"/>
              <a:t> p-value                1.6415165880027295e-10,</a:t>
            </a:r>
          </a:p>
          <a:p>
            <a:r>
              <a:rPr lang="en-US" dirty="0"/>
              <a:t>#Lags Used                                  33,</a:t>
            </a:r>
          </a:p>
          <a:p>
            <a:r>
              <a:rPr lang="en-US" dirty="0"/>
              <a:t>Number of Observations Used               5935,</a:t>
            </a:r>
          </a:p>
          <a:p>
            <a:r>
              <a:rPr lang="en-US" dirty="0"/>
              <a:t> {Critical Value '1%':       -3.43145229664056,</a:t>
            </a:r>
          </a:p>
          <a:p>
            <a:r>
              <a:rPr lang="en-US" dirty="0"/>
              <a:t>  Critical Value  '5%':    -2.8620271128107553,</a:t>
            </a:r>
          </a:p>
          <a:p>
            <a:r>
              <a:rPr lang="en-US" dirty="0"/>
              <a:t>  Critical Value '10%':     -2.56702928783387},</a:t>
            </a:r>
          </a:p>
          <a:p>
            <a:r>
              <a:rPr lang="en-US" dirty="0"/>
              <a:t> 84235.17424544465)</a:t>
            </a:r>
            <a:endParaRPr lang="en-IN" dirty="0"/>
          </a:p>
          <a:p>
            <a:endParaRPr lang="en-IN" dirty="0"/>
          </a:p>
        </p:txBody>
      </p:sp>
    </p:spTree>
    <p:extLst>
      <p:ext uri="{BB962C8B-B14F-4D97-AF65-F5344CB8AC3E}">
        <p14:creationId xmlns:p14="http://schemas.microsoft.com/office/powerpoint/2010/main" val="231919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8650" y="365127"/>
            <a:ext cx="7886700" cy="1006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b="1">
                <a:latin typeface="Times New Roman"/>
                <a:ea typeface="Times New Roman"/>
                <a:cs typeface="Times New Roman"/>
                <a:sym typeface="Times New Roman"/>
              </a:rPr>
              <a:t>Plot the ACF and PACF charts</a:t>
            </a:r>
            <a:endParaRPr sz="3600" b="1"/>
          </a:p>
        </p:txBody>
      </p:sp>
      <p:sp>
        <p:nvSpPr>
          <p:cNvPr id="360" name="Google Shape;360;p17"/>
          <p:cNvSpPr txBox="1">
            <a:spLocks noGrp="1"/>
          </p:cNvSpPr>
          <p:nvPr>
            <p:ph type="body" idx="1"/>
          </p:nvPr>
        </p:nvSpPr>
        <p:spPr>
          <a:xfrm>
            <a:off x="162231" y="1799303"/>
            <a:ext cx="8790039" cy="4377661"/>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Autocorrelation Function (ACF)</a:t>
            </a:r>
            <a:r>
              <a:rPr lang="en-US">
                <a:latin typeface="Times New Roman"/>
                <a:ea typeface="Times New Roman"/>
                <a:cs typeface="Times New Roman"/>
                <a:sym typeface="Times New Roman"/>
              </a:rPr>
              <a:t>: It is a measure of the correlation between the  time series with a lagged version of itself.</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ct val="82949"/>
              <a:buChar char="•"/>
            </a:pPr>
            <a:r>
              <a:rPr lang="en-US" b="1">
                <a:latin typeface="Times New Roman"/>
                <a:ea typeface="Times New Roman"/>
                <a:cs typeface="Times New Roman"/>
                <a:sym typeface="Times New Roman"/>
              </a:rPr>
              <a:t>Partial Autocorrelation Function (PACF)</a:t>
            </a:r>
            <a:r>
              <a:rPr lang="en-US">
                <a:latin typeface="Times New Roman"/>
                <a:ea typeface="Times New Roman"/>
                <a:cs typeface="Times New Roman"/>
                <a:sym typeface="Times New Roman"/>
              </a:rPr>
              <a:t>: This measures the correlation between the time series with a lagged version of itself but after eliminating the variations already explained by the intervening comparisons.</a:t>
            </a:r>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SzPct val="82949"/>
              <a:buNone/>
            </a:pPr>
            <a:r>
              <a:rPr lang="en-US">
                <a:latin typeface="Times New Roman"/>
                <a:ea typeface="Times New Roman"/>
                <a:cs typeface="Times New Roman"/>
                <a:sym typeface="Times New Roman"/>
              </a:rPr>
              <a:t>In the next step we will be determining the tuning parameters (p and q) of the model by looking at the autocorrelation and partial autocorrelation plots. The plot below provides a brief guide on how to read the autocorrelation and partial autocorrelation graphs in order to select the parameters.</a:t>
            </a:r>
            <a:endParaRPr/>
          </a:p>
          <a:p>
            <a:pPr marL="457200" lvl="0" indent="-228600" algn="l" rtl="0">
              <a:lnSpc>
                <a:spcPct val="90000"/>
              </a:lnSpc>
              <a:spcBef>
                <a:spcPts val="1000"/>
              </a:spcBef>
              <a:spcAft>
                <a:spcPts val="0"/>
              </a:spcAft>
              <a:buClr>
                <a:schemeClr val="dk1"/>
              </a:buClr>
              <a:buSzPct val="82949"/>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dirty="0">
                <a:solidFill>
                  <a:srgbClr val="000000"/>
                </a:solidFill>
                <a:effectLst/>
                <a:latin typeface="Helvetica Neue"/>
              </a:rPr>
              <a:t>ACF and PACF for PJMW_MW</a:t>
            </a:r>
            <a:endParaRPr sz="36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BD3F0722-BC74-412E-87CC-ABA61321C27D}"/>
              </a:ext>
            </a:extLst>
          </p:cNvPr>
          <p:cNvPicPr>
            <a:picLocks noChangeAspect="1"/>
          </p:cNvPicPr>
          <p:nvPr/>
        </p:nvPicPr>
        <p:blipFill>
          <a:blip r:embed="rId4"/>
          <a:stretch>
            <a:fillRect/>
          </a:stretch>
        </p:blipFill>
        <p:spPr>
          <a:xfrm>
            <a:off x="181096" y="1817816"/>
            <a:ext cx="4256499" cy="2333416"/>
          </a:xfrm>
          <a:prstGeom prst="rect">
            <a:avLst/>
          </a:prstGeom>
        </p:spPr>
      </p:pic>
      <p:pic>
        <p:nvPicPr>
          <p:cNvPr id="6" name="Picture 5">
            <a:extLst>
              <a:ext uri="{FF2B5EF4-FFF2-40B4-BE49-F238E27FC236}">
                <a16:creationId xmlns:a16="http://schemas.microsoft.com/office/drawing/2014/main" id="{57C86A7E-69A6-4F47-B634-31A879851640}"/>
              </a:ext>
            </a:extLst>
          </p:cNvPr>
          <p:cNvPicPr>
            <a:picLocks noChangeAspect="1"/>
          </p:cNvPicPr>
          <p:nvPr/>
        </p:nvPicPr>
        <p:blipFill>
          <a:blip r:embed="rId5"/>
          <a:stretch>
            <a:fillRect/>
          </a:stretch>
        </p:blipFill>
        <p:spPr>
          <a:xfrm>
            <a:off x="4572000" y="1848378"/>
            <a:ext cx="4572000" cy="2272292"/>
          </a:xfrm>
          <a:prstGeom prst="rect">
            <a:avLst/>
          </a:prstGeom>
        </p:spPr>
      </p:pic>
      <p:sp>
        <p:nvSpPr>
          <p:cNvPr id="2" name="TextBox 1">
            <a:extLst>
              <a:ext uri="{FF2B5EF4-FFF2-40B4-BE49-F238E27FC236}">
                <a16:creationId xmlns:a16="http://schemas.microsoft.com/office/drawing/2014/main" id="{78858891-E1EF-093E-D36C-BEAE204DCDD9}"/>
              </a:ext>
            </a:extLst>
          </p:cNvPr>
          <p:cNvSpPr txBox="1"/>
          <p:nvPr/>
        </p:nvSpPr>
        <p:spPr>
          <a:xfrm>
            <a:off x="370390" y="5307106"/>
            <a:ext cx="8423986" cy="1569660"/>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The above figure shows ACF and PACF relation for the resampled data without any differentiation.</a:t>
            </a:r>
          </a:p>
          <a:p>
            <a:pPr marL="285750" indent="-285750" algn="just">
              <a:buFont typeface="Arial" panose="020B0604020202020204" pitchFamily="34" charset="0"/>
              <a:buChar char="•"/>
            </a:pPr>
            <a:r>
              <a:rPr lang="en-IN" sz="1600" dirty="0"/>
              <a:t> we didn’t get any considerable value of p and q here.</a:t>
            </a:r>
          </a:p>
          <a:p>
            <a:pPr algn="just"/>
            <a:endParaRPr lang="en-IN" sz="1600" dirty="0"/>
          </a:p>
          <a:p>
            <a:pPr algn="just"/>
            <a:endParaRPr lang="en-IN" sz="1600" dirty="0"/>
          </a:p>
          <a:p>
            <a:pPr algn="just"/>
            <a:r>
              <a:rPr lang="en-IN" sz="1600" dirty="0"/>
              <a:t> </a:t>
            </a:r>
          </a:p>
        </p:txBody>
      </p:sp>
    </p:spTree>
    <p:extLst>
      <p:ext uri="{BB962C8B-B14F-4D97-AF65-F5344CB8AC3E}">
        <p14:creationId xmlns:p14="http://schemas.microsoft.com/office/powerpoint/2010/main" val="349276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589C-854D-00E8-28A9-DE3F3454DF4F}"/>
              </a:ext>
            </a:extLst>
          </p:cNvPr>
          <p:cNvSpPr>
            <a:spLocks noGrp="1"/>
          </p:cNvSpPr>
          <p:nvPr>
            <p:ph type="title"/>
          </p:nvPr>
        </p:nvSpPr>
        <p:spPr/>
        <p:txBody>
          <a:bodyPr/>
          <a:lstStyle/>
          <a:p>
            <a:r>
              <a:rPr lang="en-US" sz="4400" dirty="0">
                <a:latin typeface="Times New Roman"/>
                <a:ea typeface="Times New Roman"/>
                <a:cs typeface="Times New Roman"/>
                <a:sym typeface="Times New Roman"/>
              </a:rPr>
              <a:t>Eliminating Trend &amp; seasonality : Differencing</a:t>
            </a:r>
            <a:endParaRPr lang="en-MY" dirty="0"/>
          </a:p>
        </p:txBody>
      </p:sp>
      <p:sp>
        <p:nvSpPr>
          <p:cNvPr id="3" name="Text Placeholder 2">
            <a:extLst>
              <a:ext uri="{FF2B5EF4-FFF2-40B4-BE49-F238E27FC236}">
                <a16:creationId xmlns:a16="http://schemas.microsoft.com/office/drawing/2014/main" id="{2F931227-7297-FAF8-F03B-07D6618328FE}"/>
              </a:ext>
            </a:extLst>
          </p:cNvPr>
          <p:cNvSpPr>
            <a:spLocks noGrp="1"/>
          </p:cNvSpPr>
          <p:nvPr>
            <p:ph type="body" idx="1"/>
          </p:nvPr>
        </p:nvSpPr>
        <p:spPr>
          <a:xfrm>
            <a:off x="628650" y="3694922"/>
            <a:ext cx="7886700" cy="2482042"/>
          </a:xfrm>
        </p:spPr>
        <p:txBody>
          <a:bodyPr/>
          <a:lstStyle/>
          <a:p>
            <a:r>
              <a:rPr lang="en-US" sz="2000" b="1" dirty="0">
                <a:latin typeface="Times New Roman"/>
                <a:ea typeface="Times New Roman"/>
                <a:cs typeface="Times New Roman"/>
                <a:sym typeface="Times New Roman"/>
              </a:rPr>
              <a:t>Differencing : </a:t>
            </a:r>
            <a:r>
              <a:rPr lang="en-US" sz="2000" dirty="0">
                <a:latin typeface="Times New Roman"/>
                <a:ea typeface="Times New Roman"/>
                <a:cs typeface="Times New Roman"/>
                <a:sym typeface="Times New Roman"/>
              </a:rPr>
              <a:t>One of the most common methods of dealing with both trend and seasonality is differencing. In this technique, we take the difference of the observation at a particular instant with that at the previous instant. the dataset is a non stationary series.</a:t>
            </a:r>
            <a:endParaRPr lang="en-US" sz="2000" dirty="0"/>
          </a:p>
          <a:p>
            <a:endParaRPr lang="en-MY" dirty="0"/>
          </a:p>
        </p:txBody>
      </p:sp>
    </p:spTree>
    <p:extLst>
      <p:ext uri="{BB962C8B-B14F-4D97-AF65-F5344CB8AC3E}">
        <p14:creationId xmlns:p14="http://schemas.microsoft.com/office/powerpoint/2010/main" val="86344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22AB0-E86B-2C22-556F-42C541ABEB1B}"/>
              </a:ext>
            </a:extLst>
          </p:cNvPr>
          <p:cNvPicPr>
            <a:picLocks noChangeAspect="1"/>
          </p:cNvPicPr>
          <p:nvPr/>
        </p:nvPicPr>
        <p:blipFill>
          <a:blip r:embed="rId2"/>
          <a:stretch>
            <a:fillRect/>
          </a:stretch>
        </p:blipFill>
        <p:spPr>
          <a:xfrm>
            <a:off x="510988" y="0"/>
            <a:ext cx="3339522" cy="2268071"/>
          </a:xfrm>
          <a:prstGeom prst="rect">
            <a:avLst/>
          </a:prstGeom>
        </p:spPr>
      </p:pic>
      <p:pic>
        <p:nvPicPr>
          <p:cNvPr id="7" name="Picture 6">
            <a:extLst>
              <a:ext uri="{FF2B5EF4-FFF2-40B4-BE49-F238E27FC236}">
                <a16:creationId xmlns:a16="http://schemas.microsoft.com/office/drawing/2014/main" id="{14466CF7-CDA9-A47D-35F1-0705164804F7}"/>
              </a:ext>
            </a:extLst>
          </p:cNvPr>
          <p:cNvPicPr>
            <a:picLocks noChangeAspect="1"/>
          </p:cNvPicPr>
          <p:nvPr/>
        </p:nvPicPr>
        <p:blipFill>
          <a:blip r:embed="rId3"/>
          <a:stretch>
            <a:fillRect/>
          </a:stretch>
        </p:blipFill>
        <p:spPr>
          <a:xfrm>
            <a:off x="5067419" y="0"/>
            <a:ext cx="3292682" cy="2268071"/>
          </a:xfrm>
          <a:prstGeom prst="rect">
            <a:avLst/>
          </a:prstGeom>
        </p:spPr>
      </p:pic>
      <p:pic>
        <p:nvPicPr>
          <p:cNvPr id="9" name="Picture 8">
            <a:extLst>
              <a:ext uri="{FF2B5EF4-FFF2-40B4-BE49-F238E27FC236}">
                <a16:creationId xmlns:a16="http://schemas.microsoft.com/office/drawing/2014/main" id="{11D9683E-4E27-99C7-FBBE-7B0D714B8EF2}"/>
              </a:ext>
            </a:extLst>
          </p:cNvPr>
          <p:cNvPicPr>
            <a:picLocks noChangeAspect="1"/>
          </p:cNvPicPr>
          <p:nvPr/>
        </p:nvPicPr>
        <p:blipFill>
          <a:blip r:embed="rId4"/>
          <a:stretch>
            <a:fillRect/>
          </a:stretch>
        </p:blipFill>
        <p:spPr>
          <a:xfrm>
            <a:off x="436357" y="3429000"/>
            <a:ext cx="3594467" cy="2029061"/>
          </a:xfrm>
          <a:prstGeom prst="rect">
            <a:avLst/>
          </a:prstGeom>
        </p:spPr>
      </p:pic>
      <p:pic>
        <p:nvPicPr>
          <p:cNvPr id="11" name="Picture 10">
            <a:extLst>
              <a:ext uri="{FF2B5EF4-FFF2-40B4-BE49-F238E27FC236}">
                <a16:creationId xmlns:a16="http://schemas.microsoft.com/office/drawing/2014/main" id="{2FF1DC68-439C-C45D-C1A5-3ACFC417DC14}"/>
              </a:ext>
            </a:extLst>
          </p:cNvPr>
          <p:cNvPicPr>
            <a:picLocks noChangeAspect="1"/>
          </p:cNvPicPr>
          <p:nvPr/>
        </p:nvPicPr>
        <p:blipFill>
          <a:blip r:embed="rId5"/>
          <a:stretch>
            <a:fillRect/>
          </a:stretch>
        </p:blipFill>
        <p:spPr>
          <a:xfrm>
            <a:off x="4730685" y="3429000"/>
            <a:ext cx="3256319" cy="1968480"/>
          </a:xfrm>
          <a:prstGeom prst="rect">
            <a:avLst/>
          </a:prstGeom>
        </p:spPr>
      </p:pic>
      <p:sp>
        <p:nvSpPr>
          <p:cNvPr id="4" name="TextBox 3">
            <a:extLst>
              <a:ext uri="{FF2B5EF4-FFF2-40B4-BE49-F238E27FC236}">
                <a16:creationId xmlns:a16="http://schemas.microsoft.com/office/drawing/2014/main" id="{80A96A1C-7319-CBCD-9876-9385F7935F6A}"/>
              </a:ext>
            </a:extLst>
          </p:cNvPr>
          <p:cNvSpPr txBox="1"/>
          <p:nvPr/>
        </p:nvSpPr>
        <p:spPr>
          <a:xfrm>
            <a:off x="821223" y="2556588"/>
            <a:ext cx="7716288" cy="1600438"/>
          </a:xfrm>
          <a:prstGeom prst="rect">
            <a:avLst/>
          </a:prstGeom>
          <a:noFill/>
        </p:spPr>
        <p:txBody>
          <a:bodyPr wrap="square" rtlCol="0">
            <a:spAutoFit/>
          </a:bodyPr>
          <a:lstStyle/>
          <a:p>
            <a:pPr marL="285750" indent="-285750">
              <a:buFont typeface="Arial" panose="020B0604020202020204" pitchFamily="34" charset="0"/>
              <a:buChar char="•"/>
            </a:pPr>
            <a:r>
              <a:rPr lang="en-MY" dirty="0"/>
              <a:t>The above figures shows the </a:t>
            </a:r>
            <a:r>
              <a:rPr lang="en-MY" dirty="0" err="1"/>
              <a:t>acf</a:t>
            </a:r>
            <a:r>
              <a:rPr lang="en-MY" dirty="0"/>
              <a:t> and </a:t>
            </a:r>
            <a:r>
              <a:rPr lang="en-MY" dirty="0" err="1"/>
              <a:t>pacf</a:t>
            </a:r>
            <a:r>
              <a:rPr lang="en-MY" dirty="0"/>
              <a:t>  for 1</a:t>
            </a:r>
            <a:r>
              <a:rPr lang="en-MY" baseline="30000" dirty="0"/>
              <a:t>st</a:t>
            </a:r>
            <a:r>
              <a:rPr lang="en-MY" dirty="0"/>
              <a:t> order seasonal differentiation of seasonal period</a:t>
            </a:r>
          </a:p>
          <a:p>
            <a:pPr marL="285750" indent="-285750">
              <a:buFont typeface="Arial" panose="020B0604020202020204" pitchFamily="34" charset="0"/>
              <a:buChar char="•"/>
            </a:pPr>
            <a:r>
              <a:rPr lang="en-MY" dirty="0"/>
              <a:t>We did not get any considerable P and Q value again.</a:t>
            </a:r>
          </a:p>
          <a:p>
            <a:pPr marL="285750" indent="-285750">
              <a:buFont typeface="Arial" panose="020B0604020202020204" pitchFamily="34" charset="0"/>
              <a:buChar char="•"/>
            </a:pPr>
            <a:r>
              <a:rPr lang="en-MY" dirty="0"/>
              <a:t>Then we proceed for one more simple differentiation </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p:txBody>
      </p:sp>
      <p:sp>
        <p:nvSpPr>
          <p:cNvPr id="6" name="TextBox 5">
            <a:extLst>
              <a:ext uri="{FF2B5EF4-FFF2-40B4-BE49-F238E27FC236}">
                <a16:creationId xmlns:a16="http://schemas.microsoft.com/office/drawing/2014/main" id="{BAF8D239-9C64-B246-205D-F28E294FB76E}"/>
              </a:ext>
            </a:extLst>
          </p:cNvPr>
          <p:cNvSpPr txBox="1"/>
          <p:nvPr/>
        </p:nvSpPr>
        <p:spPr>
          <a:xfrm>
            <a:off x="1080532" y="5626352"/>
            <a:ext cx="7064132" cy="1169551"/>
          </a:xfrm>
          <a:prstGeom prst="rect">
            <a:avLst/>
          </a:prstGeom>
          <a:noFill/>
        </p:spPr>
        <p:txBody>
          <a:bodyPr wrap="square" rtlCol="0">
            <a:spAutoFit/>
          </a:bodyPr>
          <a:lstStyle/>
          <a:p>
            <a:pPr marL="285750" indent="-285750">
              <a:buFont typeface="Arial" panose="020B0604020202020204" pitchFamily="34" charset="0"/>
              <a:buChar char="•"/>
            </a:pPr>
            <a:r>
              <a:rPr lang="en-MY" dirty="0"/>
              <a:t>The above figures shows the </a:t>
            </a:r>
            <a:r>
              <a:rPr lang="en-MY" dirty="0" err="1"/>
              <a:t>acf</a:t>
            </a:r>
            <a:r>
              <a:rPr lang="en-MY" dirty="0"/>
              <a:t> and </a:t>
            </a:r>
            <a:r>
              <a:rPr lang="en-MY" dirty="0" err="1"/>
              <a:t>pacf</a:t>
            </a:r>
            <a:r>
              <a:rPr lang="en-MY" dirty="0"/>
              <a:t> after one seasonal and one simple differentiation and got  conservable “q” value which is equals to 2  </a:t>
            </a:r>
          </a:p>
          <a:p>
            <a:pPr marL="285750" indent="-285750">
              <a:buFont typeface="Arial" panose="020B0604020202020204" pitchFamily="34" charset="0"/>
              <a:buChar char="•"/>
            </a:pPr>
            <a:r>
              <a:rPr lang="en-MY" dirty="0"/>
              <a:t>Again not got any considerable PACF value because the spikes are seems like exponentially decreasing .</a:t>
            </a:r>
          </a:p>
          <a:p>
            <a:pPr marL="285750" indent="-285750">
              <a:buFont typeface="Arial" panose="020B0604020202020204" pitchFamily="34" charset="0"/>
              <a:buChar char="•"/>
            </a:pPr>
            <a:r>
              <a:rPr lang="en-MY" dirty="0"/>
              <a:t>Then Finalised value of “q” as 2 and then proceed for model building. </a:t>
            </a:r>
          </a:p>
        </p:txBody>
      </p:sp>
    </p:spTree>
    <p:extLst>
      <p:ext uri="{BB962C8B-B14F-4D97-AF65-F5344CB8AC3E}">
        <p14:creationId xmlns:p14="http://schemas.microsoft.com/office/powerpoint/2010/main" val="141008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Splitting</a:t>
            </a:r>
            <a:r>
              <a:rPr lang="en-US" sz="2000" b="1" i="0" dirty="0">
                <a:solidFill>
                  <a:srgbClr val="000000"/>
                </a:solidFill>
                <a:effectLst/>
                <a:latin typeface="Helvetica Neue"/>
              </a:rPr>
              <a:t> the data set into train and test</a:t>
            </a: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903790" y="2020104"/>
            <a:ext cx="7763960" cy="3467100"/>
          </a:xfrm>
          <a:prstGeom prst="rect">
            <a:avLst/>
          </a:prstGeom>
        </p:spPr>
      </p:pic>
      <p:sp>
        <p:nvSpPr>
          <p:cNvPr id="13" name="TextBox 12">
            <a:extLst>
              <a:ext uri="{FF2B5EF4-FFF2-40B4-BE49-F238E27FC236}">
                <a16:creationId xmlns:a16="http://schemas.microsoft.com/office/drawing/2014/main" id="{C4045489-5EF5-4FFB-9C0A-12167FD01F73}"/>
              </a:ext>
            </a:extLst>
          </p:cNvPr>
          <p:cNvSpPr txBox="1"/>
          <p:nvPr/>
        </p:nvSpPr>
        <p:spPr>
          <a:xfrm>
            <a:off x="903790" y="1281440"/>
            <a:ext cx="7221035"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effectLst/>
                <a:latin typeface="Helvetica Neue"/>
              </a:rPr>
              <a:t>80% of our data set are taken for training and 20% of data taken for testing purpose</a:t>
            </a:r>
          </a:p>
          <a:p>
            <a:pPr marL="285750" indent="-285750">
              <a:buFont typeface="Arial" panose="020B0604020202020204" pitchFamily="34" charset="0"/>
              <a:buChar char="•"/>
            </a:pPr>
            <a:r>
              <a:rPr lang="en-IN" dirty="0"/>
              <a:t>Train 5754 rows And 1 column</a:t>
            </a:r>
          </a:p>
          <a:p>
            <a:pPr marL="285750" indent="-285750">
              <a:buFont typeface="Arial" panose="020B0604020202020204" pitchFamily="34" charset="0"/>
              <a:buChar char="•"/>
            </a:pPr>
            <a:r>
              <a:rPr lang="en-IN" dirty="0"/>
              <a:t>Test 215 rows and 1 column</a:t>
            </a:r>
          </a:p>
        </p:txBody>
      </p:sp>
    </p:spTree>
    <p:extLst>
      <p:ext uri="{BB962C8B-B14F-4D97-AF65-F5344CB8AC3E}">
        <p14:creationId xmlns:p14="http://schemas.microsoft.com/office/powerpoint/2010/main" val="416238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14"/>
          <p:cNvSpPr txBox="1">
            <a:spLocks noGrp="1"/>
          </p:cNvSpPr>
          <p:nvPr>
            <p:ph type="body" idx="1"/>
          </p:nvPr>
        </p:nvSpPr>
        <p:spPr>
          <a:xfrm>
            <a:off x="628650" y="2462982"/>
            <a:ext cx="7886700" cy="1165121"/>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4400" b="1">
                <a:latin typeface="Rockwell"/>
                <a:ea typeface="Rockwell"/>
                <a:cs typeface="Rockwell"/>
                <a:sym typeface="Rockwell"/>
              </a:rPr>
              <a:t>MODEL BUILDING</a:t>
            </a:r>
            <a:endParaRPr sz="4400" b="1">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p:nvPr/>
        </p:nvSpPr>
        <p:spPr>
          <a:xfrm>
            <a:off x="0" y="112649"/>
            <a:ext cx="746268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                   </a:t>
            </a:r>
            <a:r>
              <a:rPr lang="en-US" sz="4000" b="1" i="0" u="none" strike="noStrike" cap="none">
                <a:solidFill>
                  <a:srgbClr val="000000"/>
                </a:solidFill>
                <a:latin typeface="Times New Roman"/>
                <a:ea typeface="Times New Roman"/>
                <a:cs typeface="Times New Roman"/>
                <a:sym typeface="Times New Roman"/>
              </a:rPr>
              <a:t>BUSINESS OBJECTIVE</a:t>
            </a:r>
            <a:endParaRPr sz="4000" b="1" i="0" u="none" strike="noStrike" cap="none">
              <a:solidFill>
                <a:srgbClr val="000000"/>
              </a:solidFill>
              <a:latin typeface="Arial"/>
              <a:ea typeface="Arial"/>
              <a:cs typeface="Arial"/>
              <a:sym typeface="Arial"/>
            </a:endParaRPr>
          </a:p>
        </p:txBody>
      </p:sp>
      <p:sp>
        <p:nvSpPr>
          <p:cNvPr id="244" name="Google Shape;244;p2"/>
          <p:cNvSpPr txBox="1"/>
          <p:nvPr/>
        </p:nvSpPr>
        <p:spPr>
          <a:xfrm>
            <a:off x="248403" y="1629263"/>
            <a:ext cx="8647194" cy="4247276"/>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PJM Interconnection LLC (PJM) is a regional transmission organization (RTO) in the United States. It is part of the Eastern Interconnection grid operating an electric transmission system serving all or parts of Delaware, Illinois, Indiana, Kentucky, Maryland, Michigan, New Jersey, North Carolina, Ohio, Pennsylvania, Tennessee, Virginia, West Virginia, and the District of Columbia.</a:t>
            </a:r>
          </a:p>
          <a:p>
            <a:pPr marL="457200" marR="0" lvl="0" indent="-457200" algn="just" rtl="0">
              <a:lnSpc>
                <a:spcPct val="100000"/>
              </a:lnSpc>
              <a:spcBef>
                <a:spcPts val="0"/>
              </a:spcBef>
              <a:spcAft>
                <a:spcPts val="0"/>
              </a:spcAft>
              <a:buClr>
                <a:srgbClr val="000000"/>
              </a:buClr>
              <a:buSzPts val="20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The hourly power consumption data comes from PJM's website and are in megawatts (MW).</a:t>
            </a:r>
          </a:p>
          <a:p>
            <a:pPr marL="457200" marR="0" lvl="0" indent="-457200" algn="just" rtl="0">
              <a:lnSpc>
                <a:spcPct val="100000"/>
              </a:lnSpc>
              <a:spcBef>
                <a:spcPts val="0"/>
              </a:spcBef>
              <a:spcAft>
                <a:spcPts val="0"/>
              </a:spcAft>
              <a:buClr>
                <a:srgbClr val="000000"/>
              </a:buClr>
              <a:buSzPts val="20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Arial"/>
              <a:buChar char="•"/>
            </a:pPr>
            <a:r>
              <a:rPr lang="en-US" sz="1800" b="0" i="0" u="none" strike="noStrike" cap="none" dirty="0">
                <a:solidFill>
                  <a:srgbClr val="000000"/>
                </a:solidFill>
                <a:latin typeface="Arial"/>
                <a:ea typeface="Arial"/>
                <a:cs typeface="Arial"/>
                <a:sym typeface="Arial"/>
              </a:rPr>
              <a:t>The regions have changed over the years so data may only appear for certain dates per region.</a:t>
            </a:r>
          </a:p>
          <a:p>
            <a:pPr marL="457200" marR="0" lvl="0" indent="-457200" algn="just" rtl="0">
              <a:lnSpc>
                <a:spcPct val="100000"/>
              </a:lnSpc>
              <a:spcBef>
                <a:spcPts val="0"/>
              </a:spcBef>
              <a:spcAft>
                <a:spcPts val="0"/>
              </a:spcAft>
              <a:buClr>
                <a:srgbClr val="000000"/>
              </a:buClr>
              <a:buSzPts val="2000"/>
              <a:buFont typeface="Arial"/>
              <a:buChar char="•"/>
            </a:pPr>
            <a:r>
              <a:rPr lang="en-US" sz="1800" dirty="0">
                <a:latin typeface="+mj-lt"/>
              </a:rPr>
              <a:t>Throughout</a:t>
            </a:r>
            <a:r>
              <a:rPr lang="en-US" sz="1800" dirty="0">
                <a:solidFill>
                  <a:srgbClr val="000000"/>
                </a:solidFill>
                <a:effectLst/>
                <a:latin typeface="+mj-lt"/>
              </a:rPr>
              <a:t> </a:t>
            </a:r>
            <a:r>
              <a:rPr lang="en-US" sz="1800" dirty="0">
                <a:latin typeface="+mj-lt"/>
              </a:rPr>
              <a:t>this</a:t>
            </a:r>
            <a:r>
              <a:rPr lang="en-US" sz="1800" dirty="0">
                <a:solidFill>
                  <a:srgbClr val="000000"/>
                </a:solidFill>
                <a:effectLst/>
                <a:latin typeface="+mj-lt"/>
              </a:rPr>
              <a:t> project, we will be building a model to </a:t>
            </a:r>
            <a:r>
              <a:rPr lang="en-US" sz="1800" dirty="0">
                <a:latin typeface="+mj-lt"/>
              </a:rPr>
              <a:t>forecast</a:t>
            </a:r>
            <a:r>
              <a:rPr lang="en-US" sz="1800" dirty="0">
                <a:solidFill>
                  <a:srgbClr val="000000"/>
                </a:solidFill>
                <a:effectLst/>
                <a:latin typeface="+mj-lt"/>
              </a:rPr>
              <a:t> monthly electricity consumption from PJM'S website. This model will be based on time series data.</a:t>
            </a:r>
            <a:endParaRPr lang="en-US" sz="1800" u="none" strike="noStrike" cap="none" dirty="0">
              <a:solidFill>
                <a:srgbClr val="000000"/>
              </a:solidFill>
              <a:latin typeface="+mj-lt"/>
              <a:ea typeface="Arial"/>
              <a:cs typeface="Arial"/>
              <a:sym typeface="Arial"/>
            </a:endParaRPr>
          </a:p>
          <a:p>
            <a:pPr marR="0" lvl="0" algn="l" rtl="0">
              <a:lnSpc>
                <a:spcPct val="100000"/>
              </a:lnSpc>
              <a:spcBef>
                <a:spcPts val="0"/>
              </a:spcBef>
              <a:spcAft>
                <a:spcPts val="0"/>
              </a:spcAft>
              <a:buClr>
                <a:srgbClr val="000000"/>
              </a:buClr>
              <a:buSzPts val="2000"/>
            </a:pPr>
            <a:r>
              <a:rPr lang="en-US" sz="1800" u="none" strike="noStrike" cap="none" dirty="0">
                <a:solidFill>
                  <a:srgbClr val="000000"/>
                </a:solidFill>
                <a:latin typeface="+mj-lt"/>
                <a:ea typeface="Arial"/>
                <a:cs typeface="Arial"/>
                <a:sym typeface="Arial"/>
              </a:rPr>
              <a:t> </a:t>
            </a:r>
            <a:endParaRPr sz="1800" dirty="0">
              <a:latin typeface="+mj-lt"/>
            </a:endParaRPr>
          </a:p>
        </p:txBody>
      </p:sp>
      <p:pic>
        <p:nvPicPr>
          <p:cNvPr id="245" name="Google Shape;245;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5"/>
          <p:cNvSpPr txBox="1">
            <a:spLocks noGrp="1"/>
          </p:cNvSpPr>
          <p:nvPr>
            <p:ph type="title"/>
          </p:nvPr>
        </p:nvSpPr>
        <p:spPr>
          <a:xfrm>
            <a:off x="628650" y="365128"/>
            <a:ext cx="7886700" cy="8294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Model Building</a:t>
            </a:r>
            <a:endParaRPr sz="3600" b="1"/>
          </a:p>
        </p:txBody>
      </p:sp>
      <p:sp>
        <p:nvSpPr>
          <p:cNvPr id="348" name="Google Shape;348;p15"/>
          <p:cNvSpPr txBox="1">
            <a:spLocks noGrp="1"/>
          </p:cNvSpPr>
          <p:nvPr>
            <p:ph type="body" idx="1"/>
          </p:nvPr>
        </p:nvSpPr>
        <p:spPr>
          <a:xfrm>
            <a:off x="554005" y="974698"/>
            <a:ext cx="7886700" cy="4908603"/>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90000"/>
              </a:lnSpc>
              <a:spcBef>
                <a:spcPts val="1000"/>
              </a:spcBef>
              <a:spcAft>
                <a:spcPts val="0"/>
              </a:spcAft>
              <a:buSzPct val="75630"/>
              <a:buChar char="•"/>
            </a:pPr>
            <a:r>
              <a:rPr lang="en-US" dirty="0">
                <a:latin typeface="Times New Roman"/>
                <a:ea typeface="Times New Roman"/>
                <a:cs typeface="Times New Roman"/>
                <a:sym typeface="Times New Roman"/>
              </a:rPr>
              <a:t>Model building done both on Stationary and non-stationary data set</a:t>
            </a:r>
            <a:endParaRPr dirty="0"/>
          </a:p>
          <a:p>
            <a:pPr marL="457200" lvl="0" indent="-342900" algn="just" rtl="0">
              <a:lnSpc>
                <a:spcPct val="90000"/>
              </a:lnSpc>
              <a:spcBef>
                <a:spcPts val="1000"/>
              </a:spcBef>
              <a:spcAft>
                <a:spcPts val="0"/>
              </a:spcAft>
              <a:buSzPct val="75630"/>
              <a:buChar char="•"/>
            </a:pPr>
            <a:r>
              <a:rPr lang="en-US" dirty="0">
                <a:latin typeface="Times New Roman"/>
                <a:ea typeface="Times New Roman"/>
                <a:cs typeface="Times New Roman"/>
                <a:sym typeface="Times New Roman"/>
              </a:rPr>
              <a:t>Models used:</a:t>
            </a:r>
            <a:endParaRPr dirty="0"/>
          </a:p>
          <a:p>
            <a:pPr marL="571500" lvl="0" indent="-571500" algn="just" rtl="0">
              <a:lnSpc>
                <a:spcPct val="90000"/>
              </a:lnSpc>
              <a:spcBef>
                <a:spcPts val="1000"/>
              </a:spcBef>
              <a:spcAft>
                <a:spcPts val="0"/>
              </a:spcAft>
              <a:buSzPct val="75630"/>
              <a:buFont typeface="Arial"/>
              <a:buAutoNum type="romanUcPeriod"/>
            </a:pPr>
            <a:r>
              <a:rPr lang="en-US" dirty="0">
                <a:latin typeface="Times New Roman"/>
                <a:ea typeface="Times New Roman"/>
                <a:cs typeface="Times New Roman"/>
                <a:sym typeface="Times New Roman"/>
              </a:rPr>
              <a:t>Simple Exponential smoothing</a:t>
            </a:r>
            <a:endParaRPr dirty="0"/>
          </a:p>
          <a:p>
            <a:pPr marL="571500" lvl="0" indent="-571500" algn="just" rtl="0">
              <a:lnSpc>
                <a:spcPct val="90000"/>
              </a:lnSpc>
              <a:spcBef>
                <a:spcPts val="1000"/>
              </a:spcBef>
              <a:spcAft>
                <a:spcPts val="0"/>
              </a:spcAft>
              <a:buSzPct val="75630"/>
              <a:buFont typeface="Arial"/>
              <a:buAutoNum type="romanUcPeriod"/>
            </a:pPr>
            <a:r>
              <a:rPr lang="en-US" dirty="0">
                <a:latin typeface="Times New Roman"/>
                <a:ea typeface="Times New Roman"/>
                <a:cs typeface="Times New Roman"/>
                <a:sym typeface="Times New Roman"/>
              </a:rPr>
              <a:t>Double Exponential smoothing or Holt’s method</a:t>
            </a:r>
            <a:endParaRPr dirty="0"/>
          </a:p>
          <a:p>
            <a:pPr marL="571500" lvl="0" indent="-571500" algn="just" rtl="0">
              <a:lnSpc>
                <a:spcPct val="90000"/>
              </a:lnSpc>
              <a:spcBef>
                <a:spcPts val="1000"/>
              </a:spcBef>
              <a:spcAft>
                <a:spcPts val="0"/>
              </a:spcAft>
              <a:buSzPct val="75630"/>
              <a:buFont typeface="Arial"/>
              <a:buAutoNum type="romanUcPeriod"/>
            </a:pPr>
            <a:r>
              <a:rPr lang="en-US" dirty="0">
                <a:latin typeface="Times New Roman"/>
                <a:ea typeface="Times New Roman"/>
                <a:cs typeface="Times New Roman"/>
                <a:sym typeface="Times New Roman"/>
              </a:rPr>
              <a:t>Triple Exponential smoothing or Holt’s –Winter method</a:t>
            </a:r>
          </a:p>
          <a:p>
            <a:pPr marL="571500" indent="-571500" algn="just">
              <a:buSzPct val="75630"/>
              <a:buFont typeface="Arial"/>
              <a:buAutoNum type="romanUcPeriod"/>
            </a:pPr>
            <a:r>
              <a:rPr lang="en-US" dirty="0">
                <a:latin typeface="Times New Roman"/>
                <a:ea typeface="Times New Roman"/>
                <a:cs typeface="Times New Roman"/>
                <a:sym typeface="Times New Roman"/>
              </a:rPr>
              <a:t>ARIMA(Auto Regressive Integrated Moving Average)</a:t>
            </a:r>
            <a:endParaRPr lang="en-US" dirty="0"/>
          </a:p>
          <a:p>
            <a:pPr marL="571500" lvl="0" indent="-571500" algn="just" rtl="0">
              <a:lnSpc>
                <a:spcPct val="90000"/>
              </a:lnSpc>
              <a:spcBef>
                <a:spcPts val="1000"/>
              </a:spcBef>
              <a:spcAft>
                <a:spcPts val="0"/>
              </a:spcAft>
              <a:buSzPct val="75630"/>
              <a:buFont typeface="Arial"/>
              <a:buAutoNum type="romanUcPeriod"/>
            </a:pPr>
            <a:r>
              <a:rPr lang="en-US" dirty="0">
                <a:latin typeface="Times New Roman"/>
                <a:cs typeface="Times New Roman"/>
                <a:sym typeface="Times New Roman"/>
              </a:rPr>
              <a:t>SARIMA(seasonal </a:t>
            </a:r>
            <a:r>
              <a:rPr lang="en-US" dirty="0" err="1">
                <a:latin typeface="Times New Roman"/>
                <a:cs typeface="Times New Roman"/>
                <a:sym typeface="Times New Roman"/>
              </a:rPr>
              <a:t>arima</a:t>
            </a:r>
            <a:r>
              <a:rPr lang="en-US" dirty="0">
                <a:latin typeface="Times New Roman"/>
                <a:cs typeface="Times New Roman"/>
                <a:sym typeface="Times New Roman"/>
              </a:rPr>
              <a:t> )</a:t>
            </a:r>
          </a:p>
          <a:p>
            <a:pPr marL="571500" lvl="0" indent="-571500" algn="just" rtl="0">
              <a:lnSpc>
                <a:spcPct val="90000"/>
              </a:lnSpc>
              <a:spcBef>
                <a:spcPts val="1000"/>
              </a:spcBef>
              <a:spcAft>
                <a:spcPts val="0"/>
              </a:spcAft>
              <a:buSzPct val="75630"/>
              <a:buFont typeface="Arial"/>
              <a:buAutoNum type="romanUcPeriod"/>
            </a:pPr>
            <a:r>
              <a:rPr lang="en-MY" dirty="0"/>
              <a:t>Linear regression model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6"/>
          <p:cNvSpPr txBox="1">
            <a:spLocks noGrp="1"/>
          </p:cNvSpPr>
          <p:nvPr>
            <p:ph type="title"/>
          </p:nvPr>
        </p:nvSpPr>
        <p:spPr>
          <a:xfrm>
            <a:off x="250723" y="1976284"/>
            <a:ext cx="8598309" cy="15928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600"/>
              <a:t>          Model Building on Stationary data</a:t>
            </a:r>
            <a:endParaRPr sz="3600"/>
          </a:p>
        </p:txBody>
      </p:sp>
      <p:sp>
        <p:nvSpPr>
          <p:cNvPr id="354" name="Google Shape;354;p16"/>
          <p:cNvSpPr txBox="1">
            <a:spLocks noGrp="1"/>
          </p:cNvSpPr>
          <p:nvPr>
            <p:ph type="body" idx="1"/>
          </p:nvPr>
        </p:nvSpPr>
        <p:spPr>
          <a:xfrm>
            <a:off x="206477" y="4439264"/>
            <a:ext cx="8819536" cy="1929429"/>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a:t>Now building model on stationary after transforming the original data to stationary data</a:t>
            </a:r>
            <a:r>
              <a:rPr lang="en-US"/>
              <a: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6" name="Picture 5">
            <a:extLst>
              <a:ext uri="{FF2B5EF4-FFF2-40B4-BE49-F238E27FC236}">
                <a16:creationId xmlns:a16="http://schemas.microsoft.com/office/drawing/2014/main" id="{86B95B98-E350-B1E6-4C56-C976510085A7}"/>
              </a:ext>
            </a:extLst>
          </p:cNvPr>
          <p:cNvPicPr>
            <a:picLocks noChangeAspect="1"/>
          </p:cNvPicPr>
          <p:nvPr/>
        </p:nvPicPr>
        <p:blipFill>
          <a:blip r:embed="rId3"/>
          <a:stretch>
            <a:fillRect/>
          </a:stretch>
        </p:blipFill>
        <p:spPr>
          <a:xfrm>
            <a:off x="0" y="307910"/>
            <a:ext cx="9144000" cy="4945226"/>
          </a:xfrm>
          <a:prstGeom prst="rect">
            <a:avLst/>
          </a:prstGeom>
        </p:spPr>
      </p:pic>
      <p:sp>
        <p:nvSpPr>
          <p:cNvPr id="7" name="TextBox 6">
            <a:extLst>
              <a:ext uri="{FF2B5EF4-FFF2-40B4-BE49-F238E27FC236}">
                <a16:creationId xmlns:a16="http://schemas.microsoft.com/office/drawing/2014/main" id="{3798B945-DB41-E8A3-93B5-172DE54D116E}"/>
              </a:ext>
            </a:extLst>
          </p:cNvPr>
          <p:cNvSpPr txBox="1"/>
          <p:nvPr/>
        </p:nvSpPr>
        <p:spPr>
          <a:xfrm>
            <a:off x="270588" y="4898571"/>
            <a:ext cx="8341567" cy="523220"/>
          </a:xfrm>
          <a:prstGeom prst="rect">
            <a:avLst/>
          </a:prstGeom>
          <a:noFill/>
        </p:spPr>
        <p:txBody>
          <a:bodyPr wrap="square" rtlCol="0">
            <a:spAutoFit/>
          </a:bodyPr>
          <a:lstStyle/>
          <a:p>
            <a:pPr marL="285750" indent="-285750">
              <a:buFont typeface="Arial" panose="020B0604020202020204" pitchFamily="34" charset="0"/>
              <a:buChar char="•"/>
            </a:pPr>
            <a:r>
              <a:rPr lang="en-MY" dirty="0"/>
              <a:t>We finalised linear regression model for forecasting and deployment as it is giving considerable accuracy and convenient for deployment.</a:t>
            </a:r>
          </a:p>
        </p:txBody>
      </p:sp>
    </p:spTree>
    <p:extLst>
      <p:ext uri="{BB962C8B-B14F-4D97-AF65-F5344CB8AC3E}">
        <p14:creationId xmlns:p14="http://schemas.microsoft.com/office/powerpoint/2010/main" val="224842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calculating forecasting accuracy</a:t>
            </a:r>
            <a:endParaRPr lang="en-US" sz="2000" b="1" i="0" dirty="0">
              <a:solidFill>
                <a:srgbClr val="000000"/>
              </a:solidFill>
              <a:effectLst/>
              <a:latin typeface="Helvetica Neue"/>
            </a:endParaRP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370390" y="2717086"/>
            <a:ext cx="7763958" cy="3006586"/>
          </a:xfrm>
          <a:prstGeom prst="rect">
            <a:avLst/>
          </a:prstGeom>
        </p:spPr>
      </p:pic>
      <p:sp>
        <p:nvSpPr>
          <p:cNvPr id="2" name="TextBox 1">
            <a:extLst>
              <a:ext uri="{FF2B5EF4-FFF2-40B4-BE49-F238E27FC236}">
                <a16:creationId xmlns:a16="http://schemas.microsoft.com/office/drawing/2014/main" id="{9E4D02EF-91AD-4102-9F87-96C17D51BC2C}"/>
              </a:ext>
            </a:extLst>
          </p:cNvPr>
          <p:cNvSpPr txBox="1"/>
          <p:nvPr/>
        </p:nvSpPr>
        <p:spPr>
          <a:xfrm>
            <a:off x="904875" y="1196925"/>
            <a:ext cx="5619749" cy="738664"/>
          </a:xfrm>
          <a:prstGeom prst="rect">
            <a:avLst/>
          </a:prstGeom>
          <a:noFill/>
        </p:spPr>
        <p:txBody>
          <a:bodyPr wrap="square" rtlCol="0">
            <a:spAutoFit/>
          </a:bodyPr>
          <a:lstStyle/>
          <a:p>
            <a:r>
              <a:rPr lang="en-IN" dirty="0"/>
              <a:t>Linear Regression Model</a:t>
            </a:r>
          </a:p>
          <a:p>
            <a:endParaRPr lang="en-IN" dirty="0"/>
          </a:p>
          <a:p>
            <a:r>
              <a:rPr lang="en-IN" dirty="0"/>
              <a:t>Date range '2018-07-05','2018-08-03'</a:t>
            </a:r>
          </a:p>
        </p:txBody>
      </p:sp>
    </p:spTree>
    <p:extLst>
      <p:ext uri="{BB962C8B-B14F-4D97-AF65-F5344CB8AC3E}">
        <p14:creationId xmlns:p14="http://schemas.microsoft.com/office/powerpoint/2010/main" val="208703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7" name="Google Shape;287;p7"/>
          <p:cNvSpPr txBox="1"/>
          <p:nvPr/>
        </p:nvSpPr>
        <p:spPr>
          <a:xfrm>
            <a:off x="370390" y="266218"/>
            <a:ext cx="7221035" cy="400069"/>
          </a:xfrm>
          <a:prstGeom prst="rect">
            <a:avLst/>
          </a:prstGeom>
          <a:noFill/>
          <a:ln>
            <a:noFill/>
          </a:ln>
        </p:spPr>
        <p:txBody>
          <a:bodyPr spcFirstLastPara="1" wrap="square" lIns="91425" tIns="45700" rIns="91425" bIns="45700" anchor="t" anchorCtr="0">
            <a:spAutoFit/>
          </a:bodyPr>
          <a:lstStyle/>
          <a:p>
            <a:pPr algn="ctr"/>
            <a:r>
              <a:rPr lang="en-US" sz="2000" b="1" dirty="0">
                <a:latin typeface="Helvetica Neue"/>
              </a:rPr>
              <a:t>Forecast for future using linear regression model</a:t>
            </a:r>
            <a:endParaRPr lang="en-US" sz="2000" b="1" i="0" dirty="0">
              <a:solidFill>
                <a:srgbClr val="000000"/>
              </a:solidFill>
              <a:effectLst/>
              <a:latin typeface="Helvetica Neue"/>
            </a:endParaRPr>
          </a:p>
        </p:txBody>
      </p:sp>
      <p:pic>
        <p:nvPicPr>
          <p:cNvPr id="11" name="Picture 10">
            <a:extLst>
              <a:ext uri="{FF2B5EF4-FFF2-40B4-BE49-F238E27FC236}">
                <a16:creationId xmlns:a16="http://schemas.microsoft.com/office/drawing/2014/main" id="{B2537EB6-944D-4DE8-AC3A-781273B1C0C3}"/>
              </a:ext>
            </a:extLst>
          </p:cNvPr>
          <p:cNvPicPr>
            <a:picLocks noChangeAspect="1"/>
          </p:cNvPicPr>
          <p:nvPr/>
        </p:nvPicPr>
        <p:blipFill>
          <a:blip r:embed="rId4"/>
          <a:srcRect/>
          <a:stretch/>
        </p:blipFill>
        <p:spPr>
          <a:xfrm>
            <a:off x="484690" y="1574086"/>
            <a:ext cx="7763960" cy="3006586"/>
          </a:xfrm>
          <a:prstGeom prst="rect">
            <a:avLst/>
          </a:prstGeom>
        </p:spPr>
      </p:pic>
      <p:sp>
        <p:nvSpPr>
          <p:cNvPr id="2" name="TextBox 1">
            <a:extLst>
              <a:ext uri="{FF2B5EF4-FFF2-40B4-BE49-F238E27FC236}">
                <a16:creationId xmlns:a16="http://schemas.microsoft.com/office/drawing/2014/main" id="{9E4D02EF-91AD-4102-9F87-96C17D51BC2C}"/>
              </a:ext>
            </a:extLst>
          </p:cNvPr>
          <p:cNvSpPr txBox="1"/>
          <p:nvPr/>
        </p:nvSpPr>
        <p:spPr>
          <a:xfrm>
            <a:off x="1285875" y="1009650"/>
            <a:ext cx="5619749" cy="307777"/>
          </a:xfrm>
          <a:prstGeom prst="rect">
            <a:avLst/>
          </a:prstGeom>
          <a:noFill/>
        </p:spPr>
        <p:txBody>
          <a:bodyPr wrap="square" rtlCol="0">
            <a:spAutoFit/>
          </a:bodyPr>
          <a:lstStyle/>
          <a:p>
            <a:r>
              <a:rPr lang="en-IN" dirty="0"/>
              <a:t>Date range '2018-08-04','2018-09-02</a:t>
            </a:r>
          </a:p>
        </p:txBody>
      </p:sp>
    </p:spTree>
    <p:extLst>
      <p:ext uri="{BB962C8B-B14F-4D97-AF65-F5344CB8AC3E}">
        <p14:creationId xmlns:p14="http://schemas.microsoft.com/office/powerpoint/2010/main" val="162870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9E4D02EF-91AD-4102-9F87-96C17D51BC2C}"/>
              </a:ext>
            </a:extLst>
          </p:cNvPr>
          <p:cNvSpPr txBox="1"/>
          <p:nvPr/>
        </p:nvSpPr>
        <p:spPr>
          <a:xfrm>
            <a:off x="185195" y="100245"/>
            <a:ext cx="6784327" cy="523220"/>
          </a:xfrm>
          <a:prstGeom prst="rect">
            <a:avLst/>
          </a:prstGeom>
          <a:noFill/>
        </p:spPr>
        <p:txBody>
          <a:bodyPr wrap="square" rtlCol="0">
            <a:spAutoFit/>
          </a:bodyPr>
          <a:lstStyle/>
          <a:p>
            <a:r>
              <a:rPr lang="en-IN" sz="2800" b="1" dirty="0"/>
              <a:t>DEPLOYMENT-</a:t>
            </a:r>
          </a:p>
        </p:txBody>
      </p:sp>
      <p:pic>
        <p:nvPicPr>
          <p:cNvPr id="6" name="Picture 5">
            <a:extLst>
              <a:ext uri="{FF2B5EF4-FFF2-40B4-BE49-F238E27FC236}">
                <a16:creationId xmlns:a16="http://schemas.microsoft.com/office/drawing/2014/main" id="{D2B807F0-C9AA-D311-DC87-D4FE7D02A302}"/>
              </a:ext>
            </a:extLst>
          </p:cNvPr>
          <p:cNvPicPr>
            <a:picLocks noChangeAspect="1"/>
          </p:cNvPicPr>
          <p:nvPr/>
        </p:nvPicPr>
        <p:blipFill>
          <a:blip r:embed="rId4"/>
          <a:stretch>
            <a:fillRect/>
          </a:stretch>
        </p:blipFill>
        <p:spPr>
          <a:xfrm>
            <a:off x="0" y="697717"/>
            <a:ext cx="8958805" cy="5236552"/>
          </a:xfrm>
          <a:prstGeom prst="rect">
            <a:avLst/>
          </a:prstGeom>
        </p:spPr>
      </p:pic>
      <p:sp>
        <p:nvSpPr>
          <p:cNvPr id="7" name="TextBox 6">
            <a:extLst>
              <a:ext uri="{FF2B5EF4-FFF2-40B4-BE49-F238E27FC236}">
                <a16:creationId xmlns:a16="http://schemas.microsoft.com/office/drawing/2014/main" id="{D4AB8D0A-39ED-42E7-F54E-CB06023940B7}"/>
              </a:ext>
            </a:extLst>
          </p:cNvPr>
          <p:cNvSpPr txBox="1"/>
          <p:nvPr/>
        </p:nvSpPr>
        <p:spPr>
          <a:xfrm>
            <a:off x="485192" y="6160283"/>
            <a:ext cx="8406881" cy="307777"/>
          </a:xfrm>
          <a:prstGeom prst="rect">
            <a:avLst/>
          </a:prstGeom>
          <a:noFill/>
        </p:spPr>
        <p:txBody>
          <a:bodyPr wrap="square" rtlCol="0">
            <a:spAutoFit/>
          </a:bodyPr>
          <a:lstStyle/>
          <a:p>
            <a:r>
              <a:rPr lang="en-MY" dirty="0"/>
              <a:t>The above image is from our deployed app page</a:t>
            </a:r>
          </a:p>
        </p:txBody>
      </p:sp>
    </p:spTree>
    <p:extLst>
      <p:ext uri="{BB962C8B-B14F-4D97-AF65-F5344CB8AC3E}">
        <p14:creationId xmlns:p14="http://schemas.microsoft.com/office/powerpoint/2010/main" val="1062415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9E4D02EF-91AD-4102-9F87-96C17D51BC2C}"/>
              </a:ext>
            </a:extLst>
          </p:cNvPr>
          <p:cNvSpPr txBox="1"/>
          <p:nvPr/>
        </p:nvSpPr>
        <p:spPr>
          <a:xfrm>
            <a:off x="185195" y="100245"/>
            <a:ext cx="6784327" cy="523220"/>
          </a:xfrm>
          <a:prstGeom prst="rect">
            <a:avLst/>
          </a:prstGeom>
          <a:noFill/>
        </p:spPr>
        <p:txBody>
          <a:bodyPr wrap="square" rtlCol="0">
            <a:spAutoFit/>
          </a:bodyPr>
          <a:lstStyle/>
          <a:p>
            <a:r>
              <a:rPr lang="en-IN" sz="2800" b="1" dirty="0"/>
              <a:t>DEPLOYMENT-</a:t>
            </a:r>
          </a:p>
        </p:txBody>
      </p:sp>
      <p:sp>
        <p:nvSpPr>
          <p:cNvPr id="7" name="TextBox 6">
            <a:extLst>
              <a:ext uri="{FF2B5EF4-FFF2-40B4-BE49-F238E27FC236}">
                <a16:creationId xmlns:a16="http://schemas.microsoft.com/office/drawing/2014/main" id="{D4AB8D0A-39ED-42E7-F54E-CB06023940B7}"/>
              </a:ext>
            </a:extLst>
          </p:cNvPr>
          <p:cNvSpPr txBox="1"/>
          <p:nvPr/>
        </p:nvSpPr>
        <p:spPr>
          <a:xfrm>
            <a:off x="485192" y="6160283"/>
            <a:ext cx="8406881" cy="307777"/>
          </a:xfrm>
          <a:prstGeom prst="rect">
            <a:avLst/>
          </a:prstGeom>
          <a:noFill/>
        </p:spPr>
        <p:txBody>
          <a:bodyPr wrap="square" rtlCol="0">
            <a:spAutoFit/>
          </a:bodyPr>
          <a:lstStyle/>
          <a:p>
            <a:r>
              <a:rPr lang="en-MY" dirty="0"/>
              <a:t>Deployed app link -</a:t>
            </a:r>
            <a:r>
              <a:rPr lang="en-MY" dirty="0" err="1">
                <a:hlinkClick r:id="rId4"/>
              </a:rPr>
              <a:t>Streamlit</a:t>
            </a:r>
            <a:r>
              <a:rPr lang="en-MY" dirty="0">
                <a:hlinkClick r:id="rId4"/>
              </a:rPr>
              <a:t> (streamlitapp.com)</a:t>
            </a:r>
            <a:r>
              <a:rPr lang="en-MY" dirty="0"/>
              <a:t>		</a:t>
            </a:r>
          </a:p>
        </p:txBody>
      </p:sp>
      <p:pic>
        <p:nvPicPr>
          <p:cNvPr id="4" name="Picture 3">
            <a:extLst>
              <a:ext uri="{FF2B5EF4-FFF2-40B4-BE49-F238E27FC236}">
                <a16:creationId xmlns:a16="http://schemas.microsoft.com/office/drawing/2014/main" id="{2B4C5ADA-D917-9ECC-06C0-39BA7F2DAB8D}"/>
              </a:ext>
            </a:extLst>
          </p:cNvPr>
          <p:cNvPicPr>
            <a:picLocks noChangeAspect="1"/>
          </p:cNvPicPr>
          <p:nvPr/>
        </p:nvPicPr>
        <p:blipFill>
          <a:blip r:embed="rId5"/>
          <a:stretch>
            <a:fillRect/>
          </a:stretch>
        </p:blipFill>
        <p:spPr>
          <a:xfrm>
            <a:off x="41988" y="661444"/>
            <a:ext cx="9060024" cy="5237138"/>
          </a:xfrm>
          <a:prstGeom prst="rect">
            <a:avLst/>
          </a:prstGeom>
        </p:spPr>
      </p:pic>
    </p:spTree>
    <p:extLst>
      <p:ext uri="{BB962C8B-B14F-4D97-AF65-F5344CB8AC3E}">
        <p14:creationId xmlns:p14="http://schemas.microsoft.com/office/powerpoint/2010/main" val="14893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B11245-6F1D-6E41-B758-F56D1B8E80A3}"/>
              </a:ext>
            </a:extLst>
          </p:cNvPr>
          <p:cNvSpPr>
            <a:spLocks noGrp="1"/>
          </p:cNvSpPr>
          <p:nvPr>
            <p:ph type="body" idx="1"/>
          </p:nvPr>
        </p:nvSpPr>
        <p:spPr>
          <a:xfrm>
            <a:off x="0" y="0"/>
            <a:ext cx="9144000" cy="6857999"/>
          </a:xfrm>
        </p:spPr>
        <p:txBody>
          <a:bodyPr/>
          <a:lstStyle/>
          <a:p>
            <a:pPr marL="114300" indent="0">
              <a:buNone/>
            </a:pPr>
            <a:endParaRPr lang="en-MY" dirty="0"/>
          </a:p>
        </p:txBody>
      </p:sp>
      <p:sp>
        <p:nvSpPr>
          <p:cNvPr id="4" name="Rectangle 3">
            <a:extLst>
              <a:ext uri="{FF2B5EF4-FFF2-40B4-BE49-F238E27FC236}">
                <a16:creationId xmlns:a16="http://schemas.microsoft.com/office/drawing/2014/main" id="{7DA217F7-15BB-B78D-42FA-DC15B7CD2141}"/>
              </a:ext>
            </a:extLst>
          </p:cNvPr>
          <p:cNvSpPr/>
          <p:nvPr/>
        </p:nvSpPr>
        <p:spPr>
          <a:xfrm>
            <a:off x="-522514" y="2967335"/>
            <a:ext cx="10438285" cy="2277547"/>
          </a:xfrm>
          <a:prstGeom prst="rect">
            <a:avLst/>
          </a:prstGeom>
          <a:noFill/>
        </p:spPr>
        <p:txBody>
          <a:bodyPr wrap="square" lIns="91440" tIns="45720" rIns="91440" bIns="45720">
            <a:spAutoFit/>
          </a:bodyPr>
          <a:lstStyle/>
          <a:p>
            <a:pPr algn="ctr"/>
            <a:r>
              <a:rPr lang="en-MY" sz="8800" dirty="0">
                <a:ln w="0"/>
                <a:solidFill>
                  <a:schemeClr val="tx1"/>
                </a:solidFill>
                <a:effectLst>
                  <a:outerShdw blurRad="38100" dist="19050" dir="2700000" algn="tl" rotWithShape="0">
                    <a:schemeClr val="dk1">
                      <a:alpha val="40000"/>
                    </a:schemeClr>
                  </a:outerShdw>
                </a:effectLst>
              </a:rPr>
              <a:t>THANK YOU</a:t>
            </a:r>
          </a:p>
          <a:p>
            <a:pPr algn="ctr"/>
            <a:endParaRPr lang="en-US" sz="5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8339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1" name="Google Shape;251;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pic>
        <p:nvPicPr>
          <p:cNvPr id="252" name="Google Shape;252;p3"/>
          <p:cNvPicPr preferRelativeResize="0"/>
          <p:nvPr/>
        </p:nvPicPr>
        <p:blipFill rotWithShape="1">
          <a:blip r:embed="rId4">
            <a:alphaModFix/>
          </a:blip>
          <a:srcRect l="3789" t="5945" r="1405" b="4593"/>
          <a:stretch/>
        </p:blipFill>
        <p:spPr>
          <a:xfrm>
            <a:off x="1837130" y="1282496"/>
            <a:ext cx="5469739" cy="547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8" name="Google Shape;258;p4"/>
          <p:cNvSpPr txBox="1"/>
          <p:nvPr/>
        </p:nvSpPr>
        <p:spPr>
          <a:xfrm>
            <a:off x="370390" y="266218"/>
            <a:ext cx="722502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EXPLORATORY DATA ANALYSIS</a:t>
            </a:r>
            <a:endParaRPr sz="3200" b="1" i="0" u="none" strike="noStrike" cap="none">
              <a:solidFill>
                <a:srgbClr val="000000"/>
              </a:solidFill>
              <a:latin typeface="Arial"/>
              <a:ea typeface="Arial"/>
              <a:cs typeface="Arial"/>
              <a:sym typeface="Arial"/>
            </a:endParaRPr>
          </a:p>
        </p:txBody>
      </p:sp>
      <p:sp>
        <p:nvSpPr>
          <p:cNvPr id="259" name="Google Shape;259;p4"/>
          <p:cNvSpPr txBox="1"/>
          <p:nvPr/>
        </p:nvSpPr>
        <p:spPr>
          <a:xfrm>
            <a:off x="191730" y="1376737"/>
            <a:ext cx="6150076"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u="none" strike="noStrike" cap="none" dirty="0">
                <a:solidFill>
                  <a:srgbClr val="000000"/>
                </a:solidFill>
                <a:latin typeface="+mj-lt"/>
                <a:ea typeface="Times New Roman"/>
                <a:cs typeface="Times New Roman"/>
                <a:sym typeface="Times New Roman"/>
              </a:rPr>
              <a:t>Insights of the dataset:</a:t>
            </a:r>
            <a:endParaRPr sz="2400" dirty="0">
              <a:latin typeface="+mj-lt"/>
            </a:endParaRPr>
          </a:p>
          <a:p>
            <a:pPr marL="0" marR="0" lvl="0" indent="0" algn="just"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mj-lt"/>
              <a:ea typeface="Times New Roman"/>
              <a:cs typeface="Times New Roman"/>
              <a:sym typeface="Times New Roman"/>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a:t>
            </a:r>
            <a:r>
              <a:rPr lang="en-IN" sz="2400" dirty="0">
                <a:latin typeface="+mj-lt"/>
                <a:cs typeface="Times New Roman"/>
              </a:rPr>
              <a:t>143206</a:t>
            </a:r>
            <a:r>
              <a:rPr lang="en-IN" sz="2400" dirty="0">
                <a:solidFill>
                  <a:srgbClr val="000000"/>
                </a:solidFill>
                <a:effectLst/>
                <a:latin typeface="+mj-lt"/>
              </a:rPr>
              <a:t> </a:t>
            </a:r>
            <a:r>
              <a:rPr lang="en-US" sz="2400" u="none" strike="noStrike" cap="none" dirty="0">
                <a:solidFill>
                  <a:srgbClr val="000000"/>
                </a:solidFill>
                <a:latin typeface="+mj-lt"/>
                <a:ea typeface="Times New Roman"/>
                <a:cs typeface="Times New Roman"/>
                <a:sym typeface="Times New Roman"/>
              </a:rPr>
              <a:t> rows &amp; </a:t>
            </a:r>
            <a:r>
              <a:rPr lang="en-US" sz="2400" dirty="0">
                <a:latin typeface="+mj-lt"/>
                <a:ea typeface="Times New Roman"/>
                <a:cs typeface="Times New Roman"/>
                <a:sym typeface="Times New Roman"/>
              </a:rPr>
              <a:t>1 </a:t>
            </a:r>
            <a:r>
              <a:rPr lang="en-US" sz="2400" u="none" strike="noStrike" cap="none" dirty="0">
                <a:solidFill>
                  <a:srgbClr val="000000"/>
                </a:solidFill>
                <a:latin typeface="+mj-lt"/>
                <a:ea typeface="Times New Roman"/>
                <a:cs typeface="Times New Roman"/>
                <a:sym typeface="Times New Roman"/>
              </a:rPr>
              <a:t>columns.</a:t>
            </a:r>
            <a:endParaRPr sz="2400" dirty="0">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dirty="0">
                <a:solidFill>
                  <a:srgbClr val="000000"/>
                </a:solidFill>
                <a:effectLst/>
                <a:latin typeface="+mj-lt"/>
              </a:rPr>
              <a:t> 4 </a:t>
            </a:r>
            <a:r>
              <a:rPr lang="en-US" sz="2400" dirty="0">
                <a:latin typeface="+mj-lt"/>
                <a:cs typeface="Times New Roman"/>
              </a:rPr>
              <a:t>duplicates </a:t>
            </a:r>
            <a:r>
              <a:rPr lang="en-US" sz="2400" u="none" strike="noStrike" cap="none" dirty="0">
                <a:solidFill>
                  <a:srgbClr val="000000"/>
                </a:solidFill>
                <a:latin typeface="+mj-lt"/>
                <a:ea typeface="Times New Roman"/>
                <a:cs typeface="Times New Roman"/>
                <a:sym typeface="Times New Roman"/>
              </a:rPr>
              <a:t>values</a:t>
            </a:r>
            <a:r>
              <a:rPr lang="en-US" sz="2400" dirty="0">
                <a:solidFill>
                  <a:srgbClr val="000000"/>
                </a:solidFill>
                <a:effectLst/>
                <a:latin typeface="+mj-lt"/>
              </a:rPr>
              <a:t> found</a:t>
            </a:r>
            <a:r>
              <a:rPr lang="en-US" sz="2400" dirty="0">
                <a:solidFill>
                  <a:srgbClr val="296EAA"/>
                </a:solidFill>
                <a:effectLst/>
                <a:latin typeface="+mj-lt"/>
              </a:rPr>
              <a:t>.</a:t>
            </a:r>
            <a:endParaRPr lang="en-US" sz="2400" u="none" strike="noStrike" dirty="0">
              <a:solidFill>
                <a:srgbClr val="296EAA"/>
              </a:solidFill>
              <a:effectLst/>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30 Missing values.</a:t>
            </a:r>
            <a:endParaRPr sz="2400" dirty="0">
              <a:latin typeface="+mj-lt"/>
            </a:endParaRPr>
          </a:p>
          <a:p>
            <a:pPr marL="0" marR="0" lvl="0" indent="-152400" algn="just" rtl="0">
              <a:lnSpc>
                <a:spcPct val="100000"/>
              </a:lnSpc>
              <a:spcBef>
                <a:spcPts val="0"/>
              </a:spcBef>
              <a:spcAft>
                <a:spcPts val="0"/>
              </a:spcAft>
              <a:buClr>
                <a:srgbClr val="000000"/>
              </a:buClr>
              <a:buSzPts val="2400"/>
              <a:buFont typeface="Noto Sans Symbols"/>
              <a:buChar char="❖"/>
            </a:pPr>
            <a:r>
              <a:rPr lang="en-US" sz="2400" u="none" strike="noStrike" cap="none" dirty="0">
                <a:solidFill>
                  <a:srgbClr val="000000"/>
                </a:solidFill>
                <a:latin typeface="+mj-lt"/>
                <a:ea typeface="Times New Roman"/>
                <a:cs typeface="Times New Roman"/>
                <a:sym typeface="Times New Roman"/>
              </a:rPr>
              <a:t> No outliers detected</a:t>
            </a:r>
            <a:endParaRPr sz="2400" dirty="0">
              <a:latin typeface="+mj-lt"/>
            </a:endParaRPr>
          </a:p>
          <a:p>
            <a:pPr marL="285750" marR="0" lvl="0" indent="-171450" algn="l" rtl="0">
              <a:lnSpc>
                <a:spcPct val="100000"/>
              </a:lnSpc>
              <a:spcBef>
                <a:spcPts val="0"/>
              </a:spcBef>
              <a:spcAft>
                <a:spcPts val="0"/>
              </a:spcAft>
              <a:buClr>
                <a:srgbClr val="000000"/>
              </a:buClr>
              <a:buSzPts val="1800"/>
              <a:buFont typeface="Arial"/>
              <a:buNone/>
            </a:pPr>
            <a:endParaRPr sz="2400" u="none" strike="noStrike" cap="none" dirty="0">
              <a:solidFill>
                <a:srgbClr val="000000"/>
              </a:solidFill>
              <a:latin typeface="+mj-lt"/>
              <a:ea typeface="Arial"/>
              <a:cs typeface="Arial"/>
              <a:sym typeface="Arial"/>
            </a:endParaRPr>
          </a:p>
        </p:txBody>
      </p:sp>
      <p:sp>
        <p:nvSpPr>
          <p:cNvPr id="260" name="Google Shape;260;p4" descr="data:image/png;base64,iVBORw0KGgoAAAANSUhEUgAAAWcAAAEHCAYAAAByTIfXAAAAOXRFWHRTb2Z0d2FyZQBNYXRwbG90bGliIHZlcnNpb24zLjQuMywgaHR0cHM6Ly9tYXRwbG90bGliLm9yZy/MnkTPAAAACXBIWXMAAAsTAAALEwEAmpwYAAAOX0lEQVR4nO3db4xc1XnH8e9jryEmJCHYgJwFxUGuqBBp+GOlpAkRIqa1oyhqX0QkIsXqP6QqNQbUVlDUVH1RtWmrtuAobSlNYpeUqIGkRant1rRBjaKm1OZPbIJJNtQIDNiwpCEBt/XaT1/caxjW651de8bzzPr7kVZ798y5Z84zO/757pndM5GZSJJqmTfoCUiSDmc4S1JBhrMkFWQ4S1JBhrMkFTTSi0EWL16cS5cu7cVQknTC2LZt2wuZecZUt/UknJcuXcrWrVt7MZQknTAi4skj3eayhiQVZDhLUkGGsyQVZDhLUkGGsyQVZDhLUkGGsyQVZDhLUkGGsyQVZDhLUkGGsyQVZDhLUkGGsyQVZDhLUkGGsyQVZDhLUkGGsyQVZDhLUkGGsyQV1JP3ENSRrVu3jrGxsZ6OuXv3bgBGR0d7Ou4hy5YtY82aNX0ZW9LMGM59NjY2xsM7HuPAKaf3bMz5r/wAgOf+t/ffvvmvvNjzMSXNnuF8HBw45XT2/fgHezbewp0bAXo65uSxJQ2Wa86SVJDhLEkFGc6SVJDhLEkFGc6SVJDhLEkFGc6SVJDhLEkFGc6SVJDhLEkFGc6SVJDhLEkFGc6SVJDhLEkFGc6SVJDhLEkFGc6SVJDhLEkFGc6SVJDhLEkFGc6SVJDhLEkFGc6SVJDhLEkFGc6SVJDhLEkFGc6SVJDhLEkFGc6SVJDhLEkFGc6SVJDhLEkFGc6SVJDhLEkFGc6SVJDhLEkFGc6SVJDhLEkFGc6SVJDhLEkFGc6SVNDAw3ndunWsW7du0NOQDuNzU4M0MugJjI2NDXoK0pR8bmqQBn7lLEk6nOEsSQUZzpJUkOEsSQUZzpJUkOEsSQUZzpJUkOEsSQUZzpJUkOEsSQUZzpJUkOEsSQUZzpJUkOEsSQUZzpJUkOEsSQUZzpJUkOEsSQUZzpJUkOEsSQUZzpJUkOEsSQUZzpJUkOEsSQUZzpJUkOEsSQUZzpJUkOEsSQUZzpJUkOEsSQUZzpJUkOEsSQUZzpJUkOEsSQUZzpJUkOEsSQUZzpJUkOEsSQUZztIxGh8f57rrrmN8fPx1x7M5T0dW+XHq59wMZ+kYrV+/nu3bt7Nhw4bXHc/mPB1Z5cepn3MznKVjMD4+zubNm8lMNm3axKZNm8hMNm/ePO3VVOd53fqeyCo/Tv2e20hPRzsKu3fvZt++faxdu3bQU+mLsbEx5v1fDnoaMzbvf15ibOyHc/b7MRtjY2MsXLhw2j7r16/n4MGDAOzfv//V9gMHDrBhwwZuuOGGrud163siq/w49XtuR33lHBHXRsTWiNj6/PPP92xC0jC57777mJiYACAzyWz+I56YmGDLli0zOq9b3xNZ5cep33M76ivnzLwduB1g+fLlR31pODo6CsCtt956tEOUtnbtWrY9sWfQ05ixg294M8vOPWvOfj9mYyY/PaxYsYKNGzcyMTFBRABNSI+MjHDllVfO6LxufU9klR+nfs/NNWfpGKxevZp585p/RgsWLGBkpLnemT9/Ptdcc82MzuvW90RW+XHq99wMZ+kYLFq0iJUrVxIRrFq1ilWrVhERrFy5kkWLFs3ovG59T2SVH6d+z23gLwhKw2716tXs2rXr1SunzuPZnKepVX6c+jk3w1k6RosWLeK222579evO49mcp6lVfpz6OTeXNSSpIMNZkgoynCWpIMNZkgoynCWpIMNZkgoynCWpIMNZkgoynCWpIMNZkgoynCWpIMNZkgoynCWpIMNZkgoynCWpIMNZkgoynCWpIMNZkgoynCWpIMNZkgoynCWpIMNZkgoynCWpIMNZkgoynCWpIMNZkgoynCWpIMNZkgoynCWpIMNZkgoynCWpIMNZkgoynCWpIMNZkgoynCWpIMNZkgoynCWpIMNZkgoaGfQEli1bNugpSFPyualBGng4r1mzZtBTkKbkc1OD5LKGJBVkOEtSQYazJBVkOEtSQYazJBVkOEtSQYazJBVkOEtSQYazJBVkOEtSQYazJBVkOEtSQYazJBVkOEtSQYazJBVkOEtSQYazJBVkOEtSQYazJBVkOEtSQYazJBVkOEtSQYazJBVkOEtSQYazJBVkOEtSQYazJBVkOEtSQYazJBVkOEtSQYazJBVkOEtSQYazJBVkOEtSQYazJBVkOEtSQYazJBVkOEtSQYazJBVkOEtSQSODnsCJYP4rL7Jw58YejjcO0NMxXxv7ReCsno8raXYM5z5btmxZz8fcvXsCgNHRfoToWX2Zs6TZMZz7bM2aNYOegqQh5JqzJBVkOEtSQYazJBVkOEtSQYazJBVkOEtSQYazJBVkOEtSQYazJBVkOEtSQYazJBVkOEtSQYazJBVkOEtSQYazJBVkOEtSQYazJBVkOEtSQYazJBVkOEtSQZGZxz5IxPPAk+2Xi4EXjnnQGuZSLTC36plLtcDcqsdaZu7tmXnGVDf0JJxfN2DE1sxc3tNBB2Qu1QJzq565VAvMrXqspTdc1pCkggxnSSqoH+F8ex/GHJS5VAvMrXrmUi0wt+qxlh7o+ZqzJOnYuawhSQUZzpJUUNdwjojPRsTeiNjR0XZ6RGyJiO+2n9/acdvNETEWEY9HxM90tF8SEdvb226LiOh9OV1rOScivhYRj0XEoxGxdsjreUNEPBARj7T1/O4w19POY35EPBQRX50Dtexq5/FwRGwd5noi4rSIuDsidrb/ft4zjLVExHnt9+PQx0sRcX3JWjJz2g/g/cDFwI6Otj8EbmqPbwI+1R6fDzwCnAy8A/geML+97QHgPUAAm4BV3e671x/AEuDi9vhNwHfaOQ9rPQGc2h4vAP4DuHRY62nncSPwt8BXh/m51s5jF7B4UttQ1gOsB365PT4JOG1Ya+moaT7wHPD2irXMtIilvD6cHweWtMdLgMfb45uBmzv6/VM7+SXAzo72jwF/OahvSsc8/gG4ci7UA5wCPAj85LDWA5wN/AtwBa+F81DW0t73Lg4P56GrB3gz8F+0v0AwzLVMmv9PA9+oWsvRrjmflZnPArSfz2zbR4GnOvo93baNtseT2wcmIpYCF9FcbQ5tPe0ywMPAXmBLZg5zPX8G/CZwsKNtWGsBSOCfI2JbRFzbtg1jPecCzwOfa5ec7oiINzKctXT6KHBXe1yull6/IDjVmktO0z4QEXEqcA9wfWa+NF3XKdpK1ZOZBzLzQpqrzndHxAXTdC9bT0R8CNibmdtmesoUbSVq6fDezLwYWAV8IiLeP03fyvWM0Cxt/nlmXgS8TPOj/5FUrgWAiDgJ+DDwpW5dp2g7LrUcbTjviYglAO3nvW3708A5Hf3OBp5p28+eov24i4gFNMH8hcz8cts8tPUckpn/DdwPrGQ463kv8OGI2AV8EbgiIu5kOGsBIDOfaT/vBb4CvJvhrOdp4On2pzKAu2nCehhrOWQV8GBm7mm/LlfL0YbzvcDq9ng1zdrtofaPRsTJEfEO4MeAB9ofE34YEZe2r2he03HOcdPe918Dj2Xmn3TcNKz1nBERp7XHC4EVwE6GsJ7MvDkzz87MpTQ/bv5rZn58GGsBiIg3RsSbDh3TrG/uYAjryczngKci4ry26QPAtxnCWjp8jNeWNKBiLTNYNL8LeBbYT/O/xS8Bi2heuPlu+/n0jv630Lyi+Tgdr14Cy2menN8DPs2kFxeO0wsA76P50eNbwMPtxweHuJ6fAB5q69kBfLJtH8p6OuZyOa+9IDiUtdCs0z7SfjwK3DLk9VwIbG2fa38PvHWIazkFGAfe0tFWrhb/fFuSCvIvBCWpIMNZkgoynCWpIMNZkgoynCWpIMNZkgoynNVXEXGg3Zrx0Wi2Nr0xIqZ93kXE2yLi7vb48mi3D53FfV4eEf8+qW0kIvZExJKI2Hjoj3eOcP4dEXF+e/xbs7lvqVf8PWf1VUT8KDNPbY/PpNkO9BuZ+TszPP9y4Ncz80OzuM95wJPAZZm5q21bCfxGZn7gaOc/w/5B8+/qYNfO0jS8ctZxk80eE9cCvxaNpRHx9Yh4sP34KWh2DIyON3do2+a1G6Gf0fH1WEQsnuJ+DtJsaHNVR/OrO5BFswn+4vZPrP+xvaLfERFXtbffHxHLI+IPgIXtlf8X2ttubPvuiIjrO+b7WER8hmbb1nMi4vNtn+0RcUMvH0edGAxnHVeZ+QTN8+5Mms1lrsxm57argNumOe8gcCdwddu0AngkM184wil30QQyEXEyzZ/p3zOpz0rgmcx8V2ZeAGyedJ83Afsy88LMvDoiLgF+gWbP7EuBX4mIi9ru5wEbstm1bTEwmpkXZOY7gc9N+6BIUzCcNQiHtltcAPxVRGynudI9v8t5n6XZYAbgF5km9DLzP4FT2816VgHfzMzvT+q2HVgREZ+KiMsy8wdd7v99wFcy8+XM/BHwZeCy9rYnM/Ob7fETwLkRsa5dTpluW1ppSoazjquIOBc4QHPVfAOwB3gXzSYyJ013bmY+RbO14xU0V6+butzdF2munjs3Ve8c7zvAJTQh/fsR8clu05/mtpc7xv0+TU33A58A7ugyrnQYw1nHTbte/BfAp7N5JfotwLPtksXP07ynWzd30Cxv/F1mHujS9y7g4zRve3XvFPN5G/BKZt4J/DHNHsWT7Y9mD3CAfwN+NiJOabcB/Tng61OMuxiYl5n3AL99hHGlaY0MegKa8xZG8zZaC4AJ4G+AQ3tpfwa4JyI+AnyNjqvPadxLs5zRdR03M78dEa8A2zJzqrHfCfxRRByk2RL3V6foczvwrYh4sF13/jzNG3sC3JGZD0XzlmedRmne0unQxc/N3eYqTeav0mmoRMRy4E8z87KunaUh5pWzhkZE3ERzdXt1t77SsPPKWUMtIm4BPjKp+UuZ+XuDmI/UK4azJBXkb2tIUkGGsyQVZDhLUkGGsyQV9P9nunZQ0nKOwg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1F95766-2AEC-61DD-9EFC-8E84F73E849E}"/>
              </a:ext>
            </a:extLst>
          </p:cNvPr>
          <p:cNvPicPr>
            <a:picLocks noChangeAspect="1"/>
          </p:cNvPicPr>
          <p:nvPr/>
        </p:nvPicPr>
        <p:blipFill>
          <a:blip r:embed="rId4"/>
          <a:stretch>
            <a:fillRect/>
          </a:stretch>
        </p:blipFill>
        <p:spPr>
          <a:xfrm>
            <a:off x="4716396" y="1376737"/>
            <a:ext cx="4427604" cy="27586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479020"/>
            <a:ext cx="51513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9232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mj-lt"/>
              </a:rPr>
              <a:t>With this volume of data, we can’t see much with the exception of some possible fluctuation linked to seasonality throughout the year. Let’s take a look at annual average consumption.</a:t>
            </a:r>
            <a:endParaRPr sz="1800" dirty="0">
              <a:latin typeface="+mj-lt"/>
            </a:endParaRPr>
          </a:p>
        </p:txBody>
      </p:sp>
      <p:pic>
        <p:nvPicPr>
          <p:cNvPr id="270" name="Google Shape;270;p5"/>
          <p:cNvPicPr preferRelativeResize="0"/>
          <p:nvPr/>
        </p:nvPicPr>
        <p:blipFill>
          <a:blip r:embed="rId4"/>
          <a:srcRect/>
          <a:stretch/>
        </p:blipFill>
        <p:spPr>
          <a:xfrm>
            <a:off x="370390" y="1215042"/>
            <a:ext cx="7626081" cy="37691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3933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solidFill>
                  <a:srgbClr val="000000"/>
                </a:solidFill>
                <a:effectLst/>
                <a:latin typeface="+mj-lt"/>
              </a:rPr>
              <a:t>From the above figure we can see that high amount of energy consumed in the year 2002-2006 and 2018 compared to the other years.</a:t>
            </a:r>
            <a:endParaRPr sz="1800" dirty="0">
              <a:latin typeface="+mj-lt"/>
            </a:endParaRPr>
          </a:p>
        </p:txBody>
      </p:sp>
      <p:pic>
        <p:nvPicPr>
          <p:cNvPr id="270" name="Google Shape;270;p5"/>
          <p:cNvPicPr preferRelativeResize="0"/>
          <p:nvPr/>
        </p:nvPicPr>
        <p:blipFill>
          <a:blip r:embed="rId4"/>
          <a:srcRect/>
          <a:stretch/>
        </p:blipFill>
        <p:spPr>
          <a:xfrm>
            <a:off x="998856" y="1321443"/>
            <a:ext cx="6929718" cy="3769119"/>
          </a:xfrm>
          <a:prstGeom prst="rect">
            <a:avLst/>
          </a:prstGeom>
          <a:noFill/>
          <a:ln>
            <a:noFill/>
          </a:ln>
        </p:spPr>
      </p:pic>
    </p:spTree>
    <p:extLst>
      <p:ext uri="{BB962C8B-B14F-4D97-AF65-F5344CB8AC3E}">
        <p14:creationId xmlns:p14="http://schemas.microsoft.com/office/powerpoint/2010/main" val="255405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185422" y="5116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543368" cy="12002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Helvetica Neue"/>
              </a:rPr>
              <a:t>For summer and winter months typically have higher energy demand while spring and fall are lower. This matches intuition that months with more extreme temperatures have more energy consumption (likely due to increased use of air conditioners/fans and heaters).</a:t>
            </a:r>
            <a:endParaRPr sz="1800" dirty="0">
              <a:latin typeface="+mj-lt"/>
            </a:endParaRPr>
          </a:p>
        </p:txBody>
      </p:sp>
      <p:pic>
        <p:nvPicPr>
          <p:cNvPr id="270" name="Google Shape;270;p5"/>
          <p:cNvPicPr preferRelativeResize="0"/>
          <p:nvPr/>
        </p:nvPicPr>
        <p:blipFill>
          <a:blip r:embed="rId4"/>
          <a:srcRect/>
          <a:stretch/>
        </p:blipFill>
        <p:spPr>
          <a:xfrm>
            <a:off x="1878783" y="1215042"/>
            <a:ext cx="4609294" cy="3769119"/>
          </a:xfrm>
          <a:prstGeom prst="rect">
            <a:avLst/>
          </a:prstGeom>
          <a:noFill/>
          <a:ln>
            <a:noFill/>
          </a:ln>
        </p:spPr>
      </p:pic>
    </p:spTree>
    <p:extLst>
      <p:ext uri="{BB962C8B-B14F-4D97-AF65-F5344CB8AC3E}">
        <p14:creationId xmlns:p14="http://schemas.microsoft.com/office/powerpoint/2010/main" val="125735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11604"/>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6462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solidFill>
                  <a:srgbClr val="000000"/>
                </a:solidFill>
                <a:effectLst/>
                <a:latin typeface="Helvetica Neue"/>
              </a:rPr>
              <a:t>Energy consumption on Saturday and Sunday are lower. This reflects the intuition that energy use is typically lower on the weekends.</a:t>
            </a:r>
            <a:endParaRPr sz="1800" dirty="0">
              <a:latin typeface="+mj-lt"/>
            </a:endParaRPr>
          </a:p>
        </p:txBody>
      </p:sp>
      <p:pic>
        <p:nvPicPr>
          <p:cNvPr id="270" name="Google Shape;270;p5"/>
          <p:cNvPicPr preferRelativeResize="0"/>
          <p:nvPr/>
        </p:nvPicPr>
        <p:blipFill>
          <a:blip r:embed="rId4"/>
          <a:srcRect/>
          <a:stretch/>
        </p:blipFill>
        <p:spPr>
          <a:xfrm>
            <a:off x="1878783" y="1488081"/>
            <a:ext cx="4609294" cy="3223040"/>
          </a:xfrm>
          <a:prstGeom prst="rect">
            <a:avLst/>
          </a:prstGeom>
          <a:noFill/>
          <a:ln>
            <a:noFill/>
          </a:ln>
        </p:spPr>
      </p:pic>
    </p:spTree>
    <p:extLst>
      <p:ext uri="{BB962C8B-B14F-4D97-AF65-F5344CB8AC3E}">
        <p14:creationId xmlns:p14="http://schemas.microsoft.com/office/powerpoint/2010/main" val="112023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7" name="Google Shape;267;p5"/>
          <p:cNvSpPr txBox="1"/>
          <p:nvPr/>
        </p:nvSpPr>
        <p:spPr>
          <a:xfrm>
            <a:off x="0" y="527827"/>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understanding</a:t>
            </a:r>
            <a:endParaRPr sz="1400" b="0" i="0" u="none" strike="noStrike" cap="none" dirty="0">
              <a:solidFill>
                <a:srgbClr val="000000"/>
              </a:solidFill>
              <a:latin typeface="Arial"/>
              <a:ea typeface="Arial"/>
              <a:cs typeface="Arial"/>
              <a:sym typeface="Arial"/>
            </a:endParaRPr>
          </a:p>
        </p:txBody>
      </p:sp>
      <p:sp>
        <p:nvSpPr>
          <p:cNvPr id="269" name="Google Shape;269;p5"/>
          <p:cNvSpPr txBox="1"/>
          <p:nvPr/>
        </p:nvSpPr>
        <p:spPr>
          <a:xfrm>
            <a:off x="143432" y="5409765"/>
            <a:ext cx="8640566" cy="147728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effectLst/>
                <a:latin typeface="Helvetica Neue"/>
              </a:rPr>
              <a:t>Here we can see the daily trend of energy consumption decreasing from 8pm to 5am. This reflects intuition that energy demand is lower at night when consumers are typically asleep. We also see an upward trend between 5am to 7pm. This reflects intuition that energy demand increases as consumers begin their day and evening.</a:t>
            </a:r>
            <a:endParaRPr sz="1800" dirty="0">
              <a:latin typeface="+mj-lt"/>
            </a:endParaRPr>
          </a:p>
        </p:txBody>
      </p:sp>
      <p:pic>
        <p:nvPicPr>
          <p:cNvPr id="270" name="Google Shape;270;p5"/>
          <p:cNvPicPr preferRelativeResize="0"/>
          <p:nvPr/>
        </p:nvPicPr>
        <p:blipFill>
          <a:blip r:embed="rId4"/>
          <a:srcRect/>
          <a:stretch/>
        </p:blipFill>
        <p:spPr>
          <a:xfrm>
            <a:off x="1183341" y="1488081"/>
            <a:ext cx="5943600" cy="3223040"/>
          </a:xfrm>
          <a:prstGeom prst="rect">
            <a:avLst/>
          </a:prstGeom>
          <a:noFill/>
          <a:ln>
            <a:noFill/>
          </a:ln>
        </p:spPr>
      </p:pic>
    </p:spTree>
    <p:extLst>
      <p:ext uri="{BB962C8B-B14F-4D97-AF65-F5344CB8AC3E}">
        <p14:creationId xmlns:p14="http://schemas.microsoft.com/office/powerpoint/2010/main" val="2130909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1148</Words>
  <Application>Microsoft Office PowerPoint</Application>
  <PresentationFormat>On-screen Show (4:3)</PresentationFormat>
  <Paragraphs>116</Paragraphs>
  <Slides>27</Slides>
  <Notes>24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Helvetica Neue</vt:lpstr>
      <vt:lpstr>Noto Sans Symbols</vt:lpstr>
      <vt:lpstr>Rockwell</vt:lpstr>
      <vt:lpstr>Times New Roman</vt:lpstr>
      <vt:lpstr>Verdana</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 the ACF and PACF charts</vt:lpstr>
      <vt:lpstr>PowerPoint Presentation</vt:lpstr>
      <vt:lpstr>Eliminating Trend &amp; seasonality : Differencing</vt:lpstr>
      <vt:lpstr>PowerPoint Presentation</vt:lpstr>
      <vt:lpstr>PowerPoint Presentation</vt:lpstr>
      <vt:lpstr>PowerPoint Presentation</vt:lpstr>
      <vt:lpstr>           Model Building</vt:lpstr>
      <vt:lpstr>          Model Building on Stationary data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Shirke, Chaitali</dc:creator>
  <cp:lastModifiedBy>Sahadev Sahu</cp:lastModifiedBy>
  <cp:revision>34</cp:revision>
  <dcterms:modified xsi:type="dcterms:W3CDTF">2022-10-26T17:56:07Z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2b2348-a379-47d7-bf25-1402d7b08038_Enabled">
    <vt:lpwstr>true</vt:lpwstr>
  </property>
  <property fmtid="{D5CDD505-2E9C-101B-9397-08002B2CF9AE}" pid="3" name="MSIP_Label_162b2348-a379-47d7-bf25-1402d7b08038_SetDate">
    <vt:lpwstr>2022-03-30T10:32:59Z</vt:lpwstr>
  </property>
  <property fmtid="{D5CDD505-2E9C-101B-9397-08002B2CF9AE}" pid="4" name="MSIP_Label_162b2348-a379-47d7-bf25-1402d7b08038_Method">
    <vt:lpwstr>Standard</vt:lpwstr>
  </property>
  <property fmtid="{D5CDD505-2E9C-101B-9397-08002B2CF9AE}" pid="5" name="MSIP_Label_162b2348-a379-47d7-bf25-1402d7b08038_Name">
    <vt:lpwstr>Business</vt:lpwstr>
  </property>
  <property fmtid="{D5CDD505-2E9C-101B-9397-08002B2CF9AE}" pid="6" name="MSIP_Label_162b2348-a379-47d7-bf25-1402d7b08038_SiteId">
    <vt:lpwstr>abf9983b-ca77-4f20-9633-ca9c5a847041</vt:lpwstr>
  </property>
  <property fmtid="{D5CDD505-2E9C-101B-9397-08002B2CF9AE}" pid="7" name="MSIP_Label_162b2348-a379-47d7-bf25-1402d7b08038_ActionId">
    <vt:lpwstr>24fcd1d8-0cbc-4855-888f-799426dab26d</vt:lpwstr>
  </property>
  <property fmtid="{D5CDD505-2E9C-101B-9397-08002B2CF9AE}" pid="8" name="MSIP_Label_162b2348-a379-47d7-bf25-1402d7b08038_ContentBits">
    <vt:lpwstr>0</vt:lpwstr>
  </property>
</Properties>
</file>