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C_894DD706.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2" r:id="rId6"/>
    <p:sldId id="268" r:id="rId7"/>
    <p:sldId id="260" r:id="rId8"/>
    <p:sldId id="272" r:id="rId9"/>
    <p:sldId id="261" r:id="rId10"/>
    <p:sldId id="273" r:id="rId11"/>
    <p:sldId id="274" r:id="rId12"/>
    <p:sldId id="270" r:id="rId13"/>
    <p:sldId id="275" r:id="rId14"/>
    <p:sldId id="276" r:id="rId15"/>
    <p:sldId id="277" r:id="rId16"/>
    <p:sldId id="279" r:id="rId17"/>
    <p:sldId id="27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B7FF9C-8BAD-52FF-5890-539D8A76612D}" name="Daniela Lima" initials="DL" userId="bbd0cb1ba1f1767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D9F49-530C-4144-9A80-A7FE1AC73074}" v="457" dt="2023-01-19T03:36:09.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omments/modernComment_10C_894DD706.xml><?xml version="1.0" encoding="utf-8"?>
<p188:cmLst xmlns:a="http://schemas.openxmlformats.org/drawingml/2006/main" xmlns:r="http://schemas.openxmlformats.org/officeDocument/2006/relationships" xmlns:p188="http://schemas.microsoft.com/office/powerpoint/2018/8/main">
  <p188:cm id="{487F20BC-46AE-43B1-B7E9-C2D0F6907463}" authorId="{A6B7FF9C-8BAD-52FF-5890-539D8A76612D}" created="2022-12-28T13:35:16.390">
    <pc:sldMkLst xmlns:pc="http://schemas.microsoft.com/office/powerpoint/2013/main/command">
      <pc:docMk/>
      <pc:sldMk cId="2303579910" sldId="268"/>
    </pc:sldMkLst>
    <p188:txBody>
      <a:bodyPr/>
      <a:lstStyle/>
      <a:p>
        <a:r>
          <a:rPr lang="pt-BR"/>
          <a:t>1. Qual a diferença básica entre ambos? 
2. Em qual delas é fornecido os rótulos (labels) na etapa de treinamento?
3. Cite aplicações de ambas as metodologias.</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473A7-FFD2-47EF-94A5-3B05CA2536A7}"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pt-BR"/>
        </a:p>
      </dgm:t>
    </dgm:pt>
    <dgm:pt modelId="{4127EE39-9357-4E41-807E-5CC1935ED423}">
      <dgm:prSet phldrT="[Texto]"/>
      <dgm:spPr/>
      <dgm:t>
        <a:bodyPr/>
        <a:lstStyle/>
        <a:p>
          <a:pPr>
            <a:defRPr b="1"/>
          </a:pPr>
          <a:r>
            <a:rPr lang="en-US"/>
            <a:t>APRENDIZADO NÃO SUPERVISIONADO</a:t>
          </a:r>
          <a:endParaRPr lang="pt-BR"/>
        </a:p>
      </dgm:t>
    </dgm:pt>
    <dgm:pt modelId="{B65B11AE-A2E7-496D-92C2-8F134AC46E40}" type="parTrans" cxnId="{D2242405-200A-4F6E-BB13-4B60697077FF}">
      <dgm:prSet/>
      <dgm:spPr/>
      <dgm:t>
        <a:bodyPr/>
        <a:lstStyle/>
        <a:p>
          <a:endParaRPr lang="pt-BR"/>
        </a:p>
      </dgm:t>
    </dgm:pt>
    <dgm:pt modelId="{627D61CD-1180-4A60-AABC-0D2DE1BDF1AF}" type="sibTrans" cxnId="{D2242405-200A-4F6E-BB13-4B60697077FF}">
      <dgm:prSet/>
      <dgm:spPr/>
      <dgm:t>
        <a:bodyPr/>
        <a:lstStyle/>
        <a:p>
          <a:endParaRPr lang="pt-BR"/>
        </a:p>
      </dgm:t>
    </dgm:pt>
    <dgm:pt modelId="{0643F216-1127-402D-A387-B561EA8C0578}">
      <dgm:prSet phldrT="[Texto]"/>
      <dgm:spPr/>
      <dgm:t>
        <a:bodyPr/>
        <a:lstStyle/>
        <a:p>
          <a:r>
            <a:rPr lang="pt-BR" b="0" i="0"/>
            <a:t>Redução de dimensionalidade</a:t>
          </a:r>
          <a:endParaRPr lang="pt-BR"/>
        </a:p>
      </dgm:t>
    </dgm:pt>
    <dgm:pt modelId="{D6F74F77-8A49-471B-9DC2-39E1616B3AA2}" type="parTrans" cxnId="{1717FA41-6C2C-484B-BB01-B58C80129462}">
      <dgm:prSet/>
      <dgm:spPr/>
      <dgm:t>
        <a:bodyPr/>
        <a:lstStyle/>
        <a:p>
          <a:endParaRPr lang="pt-BR"/>
        </a:p>
      </dgm:t>
    </dgm:pt>
    <dgm:pt modelId="{C36E1F3F-8E4D-48B6-8CDF-439528104B1A}" type="sibTrans" cxnId="{1717FA41-6C2C-484B-BB01-B58C80129462}">
      <dgm:prSet/>
      <dgm:spPr/>
      <dgm:t>
        <a:bodyPr/>
        <a:lstStyle/>
        <a:p>
          <a:endParaRPr lang="pt-BR"/>
        </a:p>
      </dgm:t>
    </dgm:pt>
    <dgm:pt modelId="{62B23334-0E59-4B13-A4A4-FCC57BD73847}">
      <dgm:prSet phldrT="[Texto]"/>
      <dgm:spPr/>
      <dgm:t>
        <a:bodyPr/>
        <a:lstStyle/>
        <a:p>
          <a:pPr>
            <a:defRPr b="1"/>
          </a:pPr>
          <a:r>
            <a:rPr lang="en-US"/>
            <a:t>APRENDIZADO SUPERVISIONADO</a:t>
          </a:r>
          <a:endParaRPr lang="pt-BR"/>
        </a:p>
      </dgm:t>
    </dgm:pt>
    <dgm:pt modelId="{47D1F315-4C44-40AF-B281-F98B0404D937}" type="parTrans" cxnId="{1758744D-FCD1-4E45-A881-70B7F495253B}">
      <dgm:prSet/>
      <dgm:spPr/>
      <dgm:t>
        <a:bodyPr/>
        <a:lstStyle/>
        <a:p>
          <a:endParaRPr lang="pt-BR"/>
        </a:p>
      </dgm:t>
    </dgm:pt>
    <dgm:pt modelId="{2A17FDB9-EC76-4852-9957-ED4DB43590E0}" type="sibTrans" cxnId="{1758744D-FCD1-4E45-A881-70B7F495253B}">
      <dgm:prSet/>
      <dgm:spPr/>
      <dgm:t>
        <a:bodyPr/>
        <a:lstStyle/>
        <a:p>
          <a:endParaRPr lang="pt-BR"/>
        </a:p>
      </dgm:t>
    </dgm:pt>
    <dgm:pt modelId="{F3894A46-A585-460B-BEA4-B8AA54F9CEE0}">
      <dgm:prSet phldrT="[Texto]"/>
      <dgm:spPr/>
      <dgm:t>
        <a:bodyPr/>
        <a:lstStyle/>
        <a:p>
          <a:r>
            <a:rPr lang="pt-BR" b="0" i="0"/>
            <a:t>Classificação</a:t>
          </a:r>
          <a:endParaRPr lang="pt-BR"/>
        </a:p>
      </dgm:t>
    </dgm:pt>
    <dgm:pt modelId="{01D854EF-AD4C-4436-ABB6-8F7DB48B0A12}" type="parTrans" cxnId="{9A01DF43-39CA-4DF8-A94A-CD7628AC555E}">
      <dgm:prSet/>
      <dgm:spPr/>
      <dgm:t>
        <a:bodyPr/>
        <a:lstStyle/>
        <a:p>
          <a:endParaRPr lang="pt-BR"/>
        </a:p>
      </dgm:t>
    </dgm:pt>
    <dgm:pt modelId="{936F0272-9C41-4CB0-BA1E-143159324D76}" type="sibTrans" cxnId="{9A01DF43-39CA-4DF8-A94A-CD7628AC555E}">
      <dgm:prSet/>
      <dgm:spPr/>
      <dgm:t>
        <a:bodyPr/>
        <a:lstStyle/>
        <a:p>
          <a:endParaRPr lang="pt-BR"/>
        </a:p>
      </dgm:t>
    </dgm:pt>
    <dgm:pt modelId="{0F98600F-22CC-49E7-BF4E-A2EB5D455D6E}">
      <dgm:prSet/>
      <dgm:spPr/>
      <dgm:t>
        <a:bodyPr/>
        <a:lstStyle/>
        <a:p>
          <a:r>
            <a:rPr lang="pt-BR" b="0" i="0" dirty="0"/>
            <a:t>Detecção de spam/fraudes</a:t>
          </a:r>
        </a:p>
      </dgm:t>
    </dgm:pt>
    <dgm:pt modelId="{C996BCFC-943F-4D84-B725-8368E993A59B}" type="parTrans" cxnId="{00D7944E-957A-4B3D-A9CE-E3B9B6C6970C}">
      <dgm:prSet/>
      <dgm:spPr/>
      <dgm:t>
        <a:bodyPr/>
        <a:lstStyle/>
        <a:p>
          <a:endParaRPr lang="pt-BR"/>
        </a:p>
      </dgm:t>
    </dgm:pt>
    <dgm:pt modelId="{BD1E0FA9-07F4-496B-B607-D909CDA3233E}" type="sibTrans" cxnId="{00D7944E-957A-4B3D-A9CE-E3B9B6C6970C}">
      <dgm:prSet/>
      <dgm:spPr/>
      <dgm:t>
        <a:bodyPr/>
        <a:lstStyle/>
        <a:p>
          <a:endParaRPr lang="pt-BR"/>
        </a:p>
      </dgm:t>
    </dgm:pt>
    <dgm:pt modelId="{FB79FFF4-1F3C-411E-8F4B-92FCE0ACAA54}">
      <dgm:prSet/>
      <dgm:spPr/>
      <dgm:t>
        <a:bodyPr/>
        <a:lstStyle/>
        <a:p>
          <a:r>
            <a:rPr lang="pt-BR" b="0" i="0"/>
            <a:t>Classificação de imagens</a:t>
          </a:r>
        </a:p>
      </dgm:t>
    </dgm:pt>
    <dgm:pt modelId="{6BFA5905-AEE8-46D1-A1A4-5E3E1EAB8724}" type="parTrans" cxnId="{C7E55C9C-5F2A-4F40-A652-7AB848D87C5F}">
      <dgm:prSet/>
      <dgm:spPr/>
      <dgm:t>
        <a:bodyPr/>
        <a:lstStyle/>
        <a:p>
          <a:endParaRPr lang="pt-BR"/>
        </a:p>
      </dgm:t>
    </dgm:pt>
    <dgm:pt modelId="{968904DE-A80C-4F43-BA70-90D5F3FE1314}" type="sibTrans" cxnId="{C7E55C9C-5F2A-4F40-A652-7AB848D87C5F}">
      <dgm:prSet/>
      <dgm:spPr/>
      <dgm:t>
        <a:bodyPr/>
        <a:lstStyle/>
        <a:p>
          <a:endParaRPr lang="pt-BR"/>
        </a:p>
      </dgm:t>
    </dgm:pt>
    <dgm:pt modelId="{7C2F7C62-5D39-4886-8CB0-EE526FE98BB9}">
      <dgm:prSet/>
      <dgm:spPr/>
      <dgm:t>
        <a:bodyPr/>
        <a:lstStyle/>
        <a:p>
          <a:r>
            <a:rPr lang="pt-BR" b="0" i="0"/>
            <a:t>Regressão</a:t>
          </a:r>
        </a:p>
      </dgm:t>
    </dgm:pt>
    <dgm:pt modelId="{2298A8AC-6911-4B2C-AD2B-78942E8A0902}" type="parTrans" cxnId="{DA74A1FC-D012-4831-931F-FCEF537999B5}">
      <dgm:prSet/>
      <dgm:spPr/>
      <dgm:t>
        <a:bodyPr/>
        <a:lstStyle/>
        <a:p>
          <a:endParaRPr lang="pt-BR"/>
        </a:p>
      </dgm:t>
    </dgm:pt>
    <dgm:pt modelId="{10BD21D0-0DB3-482D-BFC5-77C0FD1B2189}" type="sibTrans" cxnId="{DA74A1FC-D012-4831-931F-FCEF537999B5}">
      <dgm:prSet/>
      <dgm:spPr/>
      <dgm:t>
        <a:bodyPr/>
        <a:lstStyle/>
        <a:p>
          <a:endParaRPr lang="pt-BR"/>
        </a:p>
      </dgm:t>
    </dgm:pt>
    <dgm:pt modelId="{65FB1ED5-BB2F-4605-86DD-338760E9426B}">
      <dgm:prSet/>
      <dgm:spPr/>
      <dgm:t>
        <a:bodyPr/>
        <a:lstStyle/>
        <a:p>
          <a:r>
            <a:rPr lang="pt-BR" b="0" i="0"/>
            <a:t>Predição de mercado</a:t>
          </a:r>
        </a:p>
      </dgm:t>
    </dgm:pt>
    <dgm:pt modelId="{C33B5E55-3F67-45C4-A35C-66379852A420}" type="parTrans" cxnId="{51FBEF4E-BCB1-4EA2-A5A8-D9AEA865E284}">
      <dgm:prSet/>
      <dgm:spPr/>
      <dgm:t>
        <a:bodyPr/>
        <a:lstStyle/>
        <a:p>
          <a:endParaRPr lang="pt-BR"/>
        </a:p>
      </dgm:t>
    </dgm:pt>
    <dgm:pt modelId="{F778F4F5-A092-41E3-A9DF-F49F07A28292}" type="sibTrans" cxnId="{51FBEF4E-BCB1-4EA2-A5A8-D9AEA865E284}">
      <dgm:prSet/>
      <dgm:spPr/>
      <dgm:t>
        <a:bodyPr/>
        <a:lstStyle/>
        <a:p>
          <a:endParaRPr lang="pt-BR"/>
        </a:p>
      </dgm:t>
    </dgm:pt>
    <dgm:pt modelId="{D2033D27-A957-454C-B316-E5EBB01BBD21}">
      <dgm:prSet/>
      <dgm:spPr/>
      <dgm:t>
        <a:bodyPr/>
        <a:lstStyle/>
        <a:p>
          <a:r>
            <a:rPr lang="pt-BR" b="0" i="0"/>
            <a:t>Previsão do tempo</a:t>
          </a:r>
        </a:p>
      </dgm:t>
    </dgm:pt>
    <dgm:pt modelId="{967FFCF0-27D2-41BC-9940-CB3ABEDA59B8}" type="parTrans" cxnId="{6F633B4A-44B0-453B-9A55-C41F2B212284}">
      <dgm:prSet/>
      <dgm:spPr/>
      <dgm:t>
        <a:bodyPr/>
        <a:lstStyle/>
        <a:p>
          <a:endParaRPr lang="pt-BR"/>
        </a:p>
      </dgm:t>
    </dgm:pt>
    <dgm:pt modelId="{60D7B32E-BADC-4F63-B0DA-CB3B7917D651}" type="sibTrans" cxnId="{6F633B4A-44B0-453B-9A55-C41F2B212284}">
      <dgm:prSet/>
      <dgm:spPr/>
      <dgm:t>
        <a:bodyPr/>
        <a:lstStyle/>
        <a:p>
          <a:endParaRPr lang="pt-BR"/>
        </a:p>
      </dgm:t>
    </dgm:pt>
    <dgm:pt modelId="{55432118-2061-454D-8BCA-7063DC33B0E2}">
      <dgm:prSet/>
      <dgm:spPr/>
      <dgm:t>
        <a:bodyPr/>
        <a:lstStyle/>
        <a:p>
          <a:r>
            <a:rPr lang="pt-BR" b="0" i="0"/>
            <a:t>Cluestering</a:t>
          </a:r>
        </a:p>
      </dgm:t>
    </dgm:pt>
    <dgm:pt modelId="{048CB681-D0A6-4E1A-913F-28AD6D6DEACD}" type="parTrans" cxnId="{23D50162-A669-4F76-91DF-3DB0AFBE0F3B}">
      <dgm:prSet/>
      <dgm:spPr/>
      <dgm:t>
        <a:bodyPr/>
        <a:lstStyle/>
        <a:p>
          <a:endParaRPr lang="pt-BR"/>
        </a:p>
      </dgm:t>
    </dgm:pt>
    <dgm:pt modelId="{FA8A8793-78EA-4584-A83A-5EDEE8D7082B}" type="sibTrans" cxnId="{23D50162-A669-4F76-91DF-3DB0AFBE0F3B}">
      <dgm:prSet/>
      <dgm:spPr/>
      <dgm:t>
        <a:bodyPr/>
        <a:lstStyle/>
        <a:p>
          <a:endParaRPr lang="pt-BR"/>
        </a:p>
      </dgm:t>
    </dgm:pt>
    <dgm:pt modelId="{9FEA5FA9-A6BD-40C8-BBAB-EC38043E70C3}">
      <dgm:prSet/>
      <dgm:spPr/>
      <dgm:t>
        <a:bodyPr/>
        <a:lstStyle/>
        <a:p>
          <a:r>
            <a:rPr lang="pt-BR" b="0" i="0"/>
            <a:t>Mecanismos de recomendação</a:t>
          </a:r>
        </a:p>
      </dgm:t>
    </dgm:pt>
    <dgm:pt modelId="{A57D6504-189D-419A-B33C-FEDAC2735738}" type="parTrans" cxnId="{2B941070-2579-4727-AB66-ED04601DCE8E}">
      <dgm:prSet/>
      <dgm:spPr/>
      <dgm:t>
        <a:bodyPr/>
        <a:lstStyle/>
        <a:p>
          <a:endParaRPr lang="pt-BR"/>
        </a:p>
      </dgm:t>
    </dgm:pt>
    <dgm:pt modelId="{E2527A1F-B2E3-4FA0-9509-55685443B1F4}" type="sibTrans" cxnId="{2B941070-2579-4727-AB66-ED04601DCE8E}">
      <dgm:prSet/>
      <dgm:spPr/>
      <dgm:t>
        <a:bodyPr/>
        <a:lstStyle/>
        <a:p>
          <a:endParaRPr lang="pt-BR"/>
        </a:p>
      </dgm:t>
    </dgm:pt>
    <dgm:pt modelId="{20C0B590-20DD-42CC-B583-92326F6BDE7B}">
      <dgm:prSet/>
      <dgm:spPr/>
      <dgm:t>
        <a:bodyPr/>
        <a:lstStyle/>
        <a:p>
          <a:r>
            <a:rPr lang="pt-BR" b="0" i="0"/>
            <a:t>Segmentação de clientes</a:t>
          </a:r>
        </a:p>
      </dgm:t>
    </dgm:pt>
    <dgm:pt modelId="{D24FB74B-11DB-4CFD-9627-ED350E891114}" type="parTrans" cxnId="{7ED2D9FE-BA5A-4396-9172-AB226B1A2BDF}">
      <dgm:prSet/>
      <dgm:spPr/>
      <dgm:t>
        <a:bodyPr/>
        <a:lstStyle/>
        <a:p>
          <a:endParaRPr lang="pt-BR"/>
        </a:p>
      </dgm:t>
    </dgm:pt>
    <dgm:pt modelId="{97BCA4D9-F344-4356-AC37-56A9E8D074C6}" type="sibTrans" cxnId="{7ED2D9FE-BA5A-4396-9172-AB226B1A2BDF}">
      <dgm:prSet/>
      <dgm:spPr/>
      <dgm:t>
        <a:bodyPr/>
        <a:lstStyle/>
        <a:p>
          <a:endParaRPr lang="pt-BR"/>
        </a:p>
      </dgm:t>
    </dgm:pt>
    <dgm:pt modelId="{F9C57387-5CF6-447F-99B6-DD22E2CD359F}">
      <dgm:prSet/>
      <dgm:spPr/>
      <dgm:t>
        <a:bodyPr/>
        <a:lstStyle/>
        <a:p>
          <a:r>
            <a:rPr lang="pt-BR" b="0" i="0"/>
            <a:t>Detecção de anomalias</a:t>
          </a:r>
        </a:p>
      </dgm:t>
    </dgm:pt>
    <dgm:pt modelId="{722AB529-0D65-408D-B6D0-63465CC4AE47}" type="parTrans" cxnId="{534A1CFC-D63C-439B-BE15-08B91AC773E8}">
      <dgm:prSet/>
      <dgm:spPr/>
      <dgm:t>
        <a:bodyPr/>
        <a:lstStyle/>
        <a:p>
          <a:endParaRPr lang="pt-BR"/>
        </a:p>
      </dgm:t>
    </dgm:pt>
    <dgm:pt modelId="{A6E8F1B9-BAE4-4F5A-8C0F-ECBB49D82B48}" type="sibTrans" cxnId="{534A1CFC-D63C-439B-BE15-08B91AC773E8}">
      <dgm:prSet/>
      <dgm:spPr/>
      <dgm:t>
        <a:bodyPr/>
        <a:lstStyle/>
        <a:p>
          <a:endParaRPr lang="pt-BR"/>
        </a:p>
      </dgm:t>
    </dgm:pt>
    <dgm:pt modelId="{D3E2154C-F17C-46AF-B891-F35360E477F0}" type="pres">
      <dgm:prSet presAssocID="{2D8473A7-FFD2-47EF-94A5-3B05CA2536A7}" presName="root" presStyleCnt="0">
        <dgm:presLayoutVars>
          <dgm:dir/>
          <dgm:resizeHandles val="exact"/>
        </dgm:presLayoutVars>
      </dgm:prSet>
      <dgm:spPr/>
    </dgm:pt>
    <dgm:pt modelId="{9FA7E0AC-185A-44AD-8351-7C4F7C3BB139}" type="pres">
      <dgm:prSet presAssocID="{4127EE39-9357-4E41-807E-5CC1935ED423}" presName="compNode" presStyleCnt="0"/>
      <dgm:spPr/>
    </dgm:pt>
    <dgm:pt modelId="{D9D3F892-F433-4458-8CC3-B90DDBD9B66E}" type="pres">
      <dgm:prSet presAssocID="{4127EE39-9357-4E41-807E-5CC1935ED423}"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a:noFill/>
        </a:ln>
      </dgm:spPr>
      <dgm:extLst>
        <a:ext uri="{E40237B7-FDA0-4F09-8148-C483321AD2D9}">
          <dgm14:cNvPr xmlns:dgm14="http://schemas.microsoft.com/office/drawing/2010/diagram" id="0" name="" descr="Baixa visão com preenchimento sólido"/>
        </a:ext>
      </dgm:extLst>
    </dgm:pt>
    <dgm:pt modelId="{E8355B61-97BA-4A3F-AA1B-B720D4829719}" type="pres">
      <dgm:prSet presAssocID="{4127EE39-9357-4E41-807E-5CC1935ED423}" presName="iconSpace" presStyleCnt="0"/>
      <dgm:spPr/>
    </dgm:pt>
    <dgm:pt modelId="{DF65901F-6D76-4864-8D57-18D65E23748C}" type="pres">
      <dgm:prSet presAssocID="{4127EE39-9357-4E41-807E-5CC1935ED423}" presName="parTx" presStyleLbl="revTx" presStyleIdx="0" presStyleCnt="4">
        <dgm:presLayoutVars>
          <dgm:chMax val="0"/>
          <dgm:chPref val="0"/>
        </dgm:presLayoutVars>
      </dgm:prSet>
      <dgm:spPr/>
    </dgm:pt>
    <dgm:pt modelId="{0277F978-7EFD-4729-B434-E77504847338}" type="pres">
      <dgm:prSet presAssocID="{4127EE39-9357-4E41-807E-5CC1935ED423}" presName="txSpace" presStyleCnt="0"/>
      <dgm:spPr/>
    </dgm:pt>
    <dgm:pt modelId="{F9525704-DC14-4FA4-BBE5-2BBA049DB17A}" type="pres">
      <dgm:prSet presAssocID="{4127EE39-9357-4E41-807E-5CC1935ED423}" presName="desTx" presStyleLbl="revTx" presStyleIdx="1" presStyleCnt="4">
        <dgm:presLayoutVars/>
      </dgm:prSet>
      <dgm:spPr/>
    </dgm:pt>
    <dgm:pt modelId="{4DACABAD-3129-4A79-A63E-F696207ADE3F}" type="pres">
      <dgm:prSet presAssocID="{627D61CD-1180-4A60-AABC-0D2DE1BDF1AF}" presName="sibTrans" presStyleCnt="0"/>
      <dgm:spPr/>
    </dgm:pt>
    <dgm:pt modelId="{B8605C8D-A4BD-431F-B433-809B7D34C0C7}" type="pres">
      <dgm:prSet presAssocID="{62B23334-0E59-4B13-A4A4-FCC57BD73847}" presName="compNode" presStyleCnt="0"/>
      <dgm:spPr/>
    </dgm:pt>
    <dgm:pt modelId="{327357F1-728C-476C-B0BA-3B124D5CAF0D}" type="pres">
      <dgm:prSet presAssocID="{62B23334-0E59-4B13-A4A4-FCC57BD73847}"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 b="-1000"/>
          </a:stretch>
        </a:blipFill>
        <a:ln>
          <a:noFill/>
        </a:ln>
      </dgm:spPr>
      <dgm:extLst>
        <a:ext uri="{E40237B7-FDA0-4F09-8148-C483321AD2D9}">
          <dgm14:cNvPr xmlns:dgm14="http://schemas.microsoft.com/office/drawing/2010/diagram" id="0" name="" descr="Olho com preenchimento sólido"/>
        </a:ext>
      </dgm:extLst>
    </dgm:pt>
    <dgm:pt modelId="{4C958F7C-6C22-4646-845A-F9830645D49C}" type="pres">
      <dgm:prSet presAssocID="{62B23334-0E59-4B13-A4A4-FCC57BD73847}" presName="iconSpace" presStyleCnt="0"/>
      <dgm:spPr/>
    </dgm:pt>
    <dgm:pt modelId="{0BF15882-3FA1-47A9-B548-F287885A1551}" type="pres">
      <dgm:prSet presAssocID="{62B23334-0E59-4B13-A4A4-FCC57BD73847}" presName="parTx" presStyleLbl="revTx" presStyleIdx="2" presStyleCnt="4">
        <dgm:presLayoutVars>
          <dgm:chMax val="0"/>
          <dgm:chPref val="0"/>
        </dgm:presLayoutVars>
      </dgm:prSet>
      <dgm:spPr/>
    </dgm:pt>
    <dgm:pt modelId="{8DF3E971-8B87-4758-9235-A846ACC2D6C9}" type="pres">
      <dgm:prSet presAssocID="{62B23334-0E59-4B13-A4A4-FCC57BD73847}" presName="txSpace" presStyleCnt="0"/>
      <dgm:spPr/>
    </dgm:pt>
    <dgm:pt modelId="{4865480E-F52A-49C2-83A2-ECCC84A2F9BB}" type="pres">
      <dgm:prSet presAssocID="{62B23334-0E59-4B13-A4A4-FCC57BD73847}" presName="desTx" presStyleLbl="revTx" presStyleIdx="3" presStyleCnt="4">
        <dgm:presLayoutVars/>
      </dgm:prSet>
      <dgm:spPr/>
    </dgm:pt>
  </dgm:ptLst>
  <dgm:cxnLst>
    <dgm:cxn modelId="{D2242405-200A-4F6E-BB13-4B60697077FF}" srcId="{2D8473A7-FFD2-47EF-94A5-3B05CA2536A7}" destId="{4127EE39-9357-4E41-807E-5CC1935ED423}" srcOrd="0" destOrd="0" parTransId="{B65B11AE-A2E7-496D-92C2-8F134AC46E40}" sibTransId="{627D61CD-1180-4A60-AABC-0D2DE1BDF1AF}"/>
    <dgm:cxn modelId="{91469E10-0F51-434A-BA8C-F1E4AD3D1F66}" type="presOf" srcId="{0643F216-1127-402D-A387-B561EA8C0578}" destId="{F9525704-DC14-4FA4-BBE5-2BBA049DB17A}" srcOrd="0" destOrd="0" presId="urn:microsoft.com/office/officeart/2018/2/layout/IconLabelDescriptionList"/>
    <dgm:cxn modelId="{47846C11-7ED9-48C9-B52F-0CB34EFA0119}" type="presOf" srcId="{F9C57387-5CF6-447F-99B6-DD22E2CD359F}" destId="{F9525704-DC14-4FA4-BBE5-2BBA049DB17A}" srcOrd="0" destOrd="4" presId="urn:microsoft.com/office/officeart/2018/2/layout/IconLabelDescriptionList"/>
    <dgm:cxn modelId="{184F3835-36C2-4D34-A2FC-2509DA9B6509}" type="presOf" srcId="{7C2F7C62-5D39-4886-8CB0-EE526FE98BB9}" destId="{4865480E-F52A-49C2-83A2-ECCC84A2F9BB}" srcOrd="0" destOrd="3" presId="urn:microsoft.com/office/officeart/2018/2/layout/IconLabelDescriptionList"/>
    <dgm:cxn modelId="{8828F640-D3A4-4BE3-9DBD-4A8B2D1A5E65}" type="presOf" srcId="{2D8473A7-FFD2-47EF-94A5-3B05CA2536A7}" destId="{D3E2154C-F17C-46AF-B891-F35360E477F0}" srcOrd="0" destOrd="0" presId="urn:microsoft.com/office/officeart/2018/2/layout/IconLabelDescriptionList"/>
    <dgm:cxn modelId="{50B0405F-8676-4019-8F82-8394B282F433}" type="presOf" srcId="{0F98600F-22CC-49E7-BF4E-A2EB5D455D6E}" destId="{4865480E-F52A-49C2-83A2-ECCC84A2F9BB}" srcOrd="0" destOrd="1" presId="urn:microsoft.com/office/officeart/2018/2/layout/IconLabelDescriptionList"/>
    <dgm:cxn modelId="{1717FA41-6C2C-484B-BB01-B58C80129462}" srcId="{4127EE39-9357-4E41-807E-5CC1935ED423}" destId="{0643F216-1127-402D-A387-B561EA8C0578}" srcOrd="0" destOrd="0" parTransId="{D6F74F77-8A49-471B-9DC2-39E1616B3AA2}" sibTransId="{C36E1F3F-8E4D-48B6-8CDF-439528104B1A}"/>
    <dgm:cxn modelId="{23D50162-A669-4F76-91DF-3DB0AFBE0F3B}" srcId="{4127EE39-9357-4E41-807E-5CC1935ED423}" destId="{55432118-2061-454D-8BCA-7063DC33B0E2}" srcOrd="1" destOrd="0" parTransId="{048CB681-D0A6-4E1A-913F-28AD6D6DEACD}" sibTransId="{FA8A8793-78EA-4584-A83A-5EDEE8D7082B}"/>
    <dgm:cxn modelId="{9A01DF43-39CA-4DF8-A94A-CD7628AC555E}" srcId="{62B23334-0E59-4B13-A4A4-FCC57BD73847}" destId="{F3894A46-A585-460B-BEA4-B8AA54F9CEE0}" srcOrd="0" destOrd="0" parTransId="{01D854EF-AD4C-4436-ABB6-8F7DB48B0A12}" sibTransId="{936F0272-9C41-4CB0-BA1E-143159324D76}"/>
    <dgm:cxn modelId="{6F633B4A-44B0-453B-9A55-C41F2B212284}" srcId="{7C2F7C62-5D39-4886-8CB0-EE526FE98BB9}" destId="{D2033D27-A957-454C-B316-E5EBB01BBD21}" srcOrd="1" destOrd="0" parTransId="{967FFCF0-27D2-41BC-9940-CB3ABEDA59B8}" sibTransId="{60D7B32E-BADC-4F63-B0DA-CB3B7917D651}"/>
    <dgm:cxn modelId="{32E7676C-D4E3-4F0A-BC52-48B08E988EA6}" type="presOf" srcId="{F3894A46-A585-460B-BEA4-B8AA54F9CEE0}" destId="{4865480E-F52A-49C2-83A2-ECCC84A2F9BB}" srcOrd="0" destOrd="0" presId="urn:microsoft.com/office/officeart/2018/2/layout/IconLabelDescriptionList"/>
    <dgm:cxn modelId="{1758744D-FCD1-4E45-A881-70B7F495253B}" srcId="{2D8473A7-FFD2-47EF-94A5-3B05CA2536A7}" destId="{62B23334-0E59-4B13-A4A4-FCC57BD73847}" srcOrd="1" destOrd="0" parTransId="{47D1F315-4C44-40AF-B281-F98B0404D937}" sibTransId="{2A17FDB9-EC76-4852-9957-ED4DB43590E0}"/>
    <dgm:cxn modelId="{00D7944E-957A-4B3D-A9CE-E3B9B6C6970C}" srcId="{F3894A46-A585-460B-BEA4-B8AA54F9CEE0}" destId="{0F98600F-22CC-49E7-BF4E-A2EB5D455D6E}" srcOrd="0" destOrd="0" parTransId="{C996BCFC-943F-4D84-B725-8368E993A59B}" sibTransId="{BD1E0FA9-07F4-496B-B607-D909CDA3233E}"/>
    <dgm:cxn modelId="{51FBEF4E-BCB1-4EA2-A5A8-D9AEA865E284}" srcId="{7C2F7C62-5D39-4886-8CB0-EE526FE98BB9}" destId="{65FB1ED5-BB2F-4605-86DD-338760E9426B}" srcOrd="0" destOrd="0" parTransId="{C33B5E55-3F67-45C4-A35C-66379852A420}" sibTransId="{F778F4F5-A092-41E3-A9DF-F49F07A28292}"/>
    <dgm:cxn modelId="{2B941070-2579-4727-AB66-ED04601DCE8E}" srcId="{55432118-2061-454D-8BCA-7063DC33B0E2}" destId="{9FEA5FA9-A6BD-40C8-BBAB-EC38043E70C3}" srcOrd="0" destOrd="0" parTransId="{A57D6504-189D-419A-B33C-FEDAC2735738}" sibTransId="{E2527A1F-B2E3-4FA0-9509-55685443B1F4}"/>
    <dgm:cxn modelId="{3B785971-1CFC-4B13-AC93-87D2A2B0C24A}" type="presOf" srcId="{62B23334-0E59-4B13-A4A4-FCC57BD73847}" destId="{0BF15882-3FA1-47A9-B548-F287885A1551}" srcOrd="0" destOrd="0" presId="urn:microsoft.com/office/officeart/2018/2/layout/IconLabelDescriptionList"/>
    <dgm:cxn modelId="{C65B417A-3E99-4478-A89D-2803FDF52534}" type="presOf" srcId="{9FEA5FA9-A6BD-40C8-BBAB-EC38043E70C3}" destId="{F9525704-DC14-4FA4-BBE5-2BBA049DB17A}" srcOrd="0" destOrd="2" presId="urn:microsoft.com/office/officeart/2018/2/layout/IconLabelDescriptionList"/>
    <dgm:cxn modelId="{E45AA97B-E0DB-47C9-97DB-1A08AB378B92}" type="presOf" srcId="{65FB1ED5-BB2F-4605-86DD-338760E9426B}" destId="{4865480E-F52A-49C2-83A2-ECCC84A2F9BB}" srcOrd="0" destOrd="4" presId="urn:microsoft.com/office/officeart/2018/2/layout/IconLabelDescriptionList"/>
    <dgm:cxn modelId="{D9FFF68E-80C6-4469-A022-FB9104142189}" type="presOf" srcId="{FB79FFF4-1F3C-411E-8F4B-92FCE0ACAA54}" destId="{4865480E-F52A-49C2-83A2-ECCC84A2F9BB}" srcOrd="0" destOrd="2" presId="urn:microsoft.com/office/officeart/2018/2/layout/IconLabelDescriptionList"/>
    <dgm:cxn modelId="{74B45494-E35C-47CC-B994-6BE1B338B882}" type="presOf" srcId="{55432118-2061-454D-8BCA-7063DC33B0E2}" destId="{F9525704-DC14-4FA4-BBE5-2BBA049DB17A}" srcOrd="0" destOrd="1" presId="urn:microsoft.com/office/officeart/2018/2/layout/IconLabelDescriptionList"/>
    <dgm:cxn modelId="{C7E55C9C-5F2A-4F40-A652-7AB848D87C5F}" srcId="{F3894A46-A585-460B-BEA4-B8AA54F9CEE0}" destId="{FB79FFF4-1F3C-411E-8F4B-92FCE0ACAA54}" srcOrd="1" destOrd="0" parTransId="{6BFA5905-AEE8-46D1-A1A4-5E3E1EAB8724}" sibTransId="{968904DE-A80C-4F43-BA70-90D5F3FE1314}"/>
    <dgm:cxn modelId="{775248AE-926B-4DED-AC2E-6A2F52994E3D}" type="presOf" srcId="{D2033D27-A957-454C-B316-E5EBB01BBD21}" destId="{4865480E-F52A-49C2-83A2-ECCC84A2F9BB}" srcOrd="0" destOrd="5" presId="urn:microsoft.com/office/officeart/2018/2/layout/IconLabelDescriptionList"/>
    <dgm:cxn modelId="{263358B0-D3A4-4862-969A-A30C2D937CAD}" type="presOf" srcId="{20C0B590-20DD-42CC-B583-92326F6BDE7B}" destId="{F9525704-DC14-4FA4-BBE5-2BBA049DB17A}" srcOrd="0" destOrd="3" presId="urn:microsoft.com/office/officeart/2018/2/layout/IconLabelDescriptionList"/>
    <dgm:cxn modelId="{27CBE6F9-DE37-46C8-B604-DC41B45A0787}" type="presOf" srcId="{4127EE39-9357-4E41-807E-5CC1935ED423}" destId="{DF65901F-6D76-4864-8D57-18D65E23748C}" srcOrd="0" destOrd="0" presId="urn:microsoft.com/office/officeart/2018/2/layout/IconLabelDescriptionList"/>
    <dgm:cxn modelId="{534A1CFC-D63C-439B-BE15-08B91AC773E8}" srcId="{55432118-2061-454D-8BCA-7063DC33B0E2}" destId="{F9C57387-5CF6-447F-99B6-DD22E2CD359F}" srcOrd="2" destOrd="0" parTransId="{722AB529-0D65-408D-B6D0-63465CC4AE47}" sibTransId="{A6E8F1B9-BAE4-4F5A-8C0F-ECBB49D82B48}"/>
    <dgm:cxn modelId="{DA74A1FC-D012-4831-931F-FCEF537999B5}" srcId="{62B23334-0E59-4B13-A4A4-FCC57BD73847}" destId="{7C2F7C62-5D39-4886-8CB0-EE526FE98BB9}" srcOrd="1" destOrd="0" parTransId="{2298A8AC-6911-4B2C-AD2B-78942E8A0902}" sibTransId="{10BD21D0-0DB3-482D-BFC5-77C0FD1B2189}"/>
    <dgm:cxn modelId="{7ED2D9FE-BA5A-4396-9172-AB226B1A2BDF}" srcId="{55432118-2061-454D-8BCA-7063DC33B0E2}" destId="{20C0B590-20DD-42CC-B583-92326F6BDE7B}" srcOrd="1" destOrd="0" parTransId="{D24FB74B-11DB-4CFD-9627-ED350E891114}" sibTransId="{97BCA4D9-F344-4356-AC37-56A9E8D074C6}"/>
    <dgm:cxn modelId="{4D99F750-EDE9-492C-9988-72C053478D3A}" type="presParOf" srcId="{D3E2154C-F17C-46AF-B891-F35360E477F0}" destId="{9FA7E0AC-185A-44AD-8351-7C4F7C3BB139}" srcOrd="0" destOrd="0" presId="urn:microsoft.com/office/officeart/2018/2/layout/IconLabelDescriptionList"/>
    <dgm:cxn modelId="{98694999-ED75-4A30-8C38-8584B2DFB9B6}" type="presParOf" srcId="{9FA7E0AC-185A-44AD-8351-7C4F7C3BB139}" destId="{D9D3F892-F433-4458-8CC3-B90DDBD9B66E}" srcOrd="0" destOrd="0" presId="urn:microsoft.com/office/officeart/2018/2/layout/IconLabelDescriptionList"/>
    <dgm:cxn modelId="{72211446-D3E4-426B-BA4D-3D04C26538AD}" type="presParOf" srcId="{9FA7E0AC-185A-44AD-8351-7C4F7C3BB139}" destId="{E8355B61-97BA-4A3F-AA1B-B720D4829719}" srcOrd="1" destOrd="0" presId="urn:microsoft.com/office/officeart/2018/2/layout/IconLabelDescriptionList"/>
    <dgm:cxn modelId="{AAF1AD87-1C5C-40EF-A31A-654B6273FC71}" type="presParOf" srcId="{9FA7E0AC-185A-44AD-8351-7C4F7C3BB139}" destId="{DF65901F-6D76-4864-8D57-18D65E23748C}" srcOrd="2" destOrd="0" presId="urn:microsoft.com/office/officeart/2018/2/layout/IconLabelDescriptionList"/>
    <dgm:cxn modelId="{A7D51524-D63C-463B-B613-D109AEA3E099}" type="presParOf" srcId="{9FA7E0AC-185A-44AD-8351-7C4F7C3BB139}" destId="{0277F978-7EFD-4729-B434-E77504847338}" srcOrd="3" destOrd="0" presId="urn:microsoft.com/office/officeart/2018/2/layout/IconLabelDescriptionList"/>
    <dgm:cxn modelId="{85E86EA2-97EC-42EB-AA0B-6E0FD2CA15B8}" type="presParOf" srcId="{9FA7E0AC-185A-44AD-8351-7C4F7C3BB139}" destId="{F9525704-DC14-4FA4-BBE5-2BBA049DB17A}" srcOrd="4" destOrd="0" presId="urn:microsoft.com/office/officeart/2018/2/layout/IconLabelDescriptionList"/>
    <dgm:cxn modelId="{8A313BED-DB25-4232-88DF-BE45307ECFAE}" type="presParOf" srcId="{D3E2154C-F17C-46AF-B891-F35360E477F0}" destId="{4DACABAD-3129-4A79-A63E-F696207ADE3F}" srcOrd="1" destOrd="0" presId="urn:microsoft.com/office/officeart/2018/2/layout/IconLabelDescriptionList"/>
    <dgm:cxn modelId="{2FB121DC-A7E1-4C2B-9C2B-0DD16B4F8011}" type="presParOf" srcId="{D3E2154C-F17C-46AF-B891-F35360E477F0}" destId="{B8605C8D-A4BD-431F-B433-809B7D34C0C7}" srcOrd="2" destOrd="0" presId="urn:microsoft.com/office/officeart/2018/2/layout/IconLabelDescriptionList"/>
    <dgm:cxn modelId="{0955BB75-1C36-4F72-BF98-23818553E912}" type="presParOf" srcId="{B8605C8D-A4BD-431F-B433-809B7D34C0C7}" destId="{327357F1-728C-476C-B0BA-3B124D5CAF0D}" srcOrd="0" destOrd="0" presId="urn:microsoft.com/office/officeart/2018/2/layout/IconLabelDescriptionList"/>
    <dgm:cxn modelId="{433DD9B1-579B-4D21-8FA3-70A961692910}" type="presParOf" srcId="{B8605C8D-A4BD-431F-B433-809B7D34C0C7}" destId="{4C958F7C-6C22-4646-845A-F9830645D49C}" srcOrd="1" destOrd="0" presId="urn:microsoft.com/office/officeart/2018/2/layout/IconLabelDescriptionList"/>
    <dgm:cxn modelId="{B0B4C348-7BC3-4AB7-8220-423A1D29AD37}" type="presParOf" srcId="{B8605C8D-A4BD-431F-B433-809B7D34C0C7}" destId="{0BF15882-3FA1-47A9-B548-F287885A1551}" srcOrd="2" destOrd="0" presId="urn:microsoft.com/office/officeart/2018/2/layout/IconLabelDescriptionList"/>
    <dgm:cxn modelId="{3C437534-AD90-4AF5-9007-0217826E8116}" type="presParOf" srcId="{B8605C8D-A4BD-431F-B433-809B7D34C0C7}" destId="{8DF3E971-8B87-4758-9235-A846ACC2D6C9}" srcOrd="3" destOrd="0" presId="urn:microsoft.com/office/officeart/2018/2/layout/IconLabelDescriptionList"/>
    <dgm:cxn modelId="{4ACDC313-6A74-4ECB-A2E7-D8D6D6CDA849}" type="presParOf" srcId="{B8605C8D-A4BD-431F-B433-809B7D34C0C7}" destId="{4865480E-F52A-49C2-83A2-ECCC84A2F9B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8473A7-FFD2-47EF-94A5-3B05CA2536A7}" type="doc">
      <dgm:prSet loTypeId="urn:microsoft.com/office/officeart/2018/2/layout/IconLabelDescriptionList" loCatId="icon" qsTypeId="urn:microsoft.com/office/officeart/2005/8/quickstyle/simple4" qsCatId="simple" csTypeId="urn:microsoft.com/office/officeart/2005/8/colors/accent0_3" csCatId="mainScheme" phldr="1"/>
      <dgm:spPr/>
      <dgm:t>
        <a:bodyPr/>
        <a:lstStyle/>
        <a:p>
          <a:endParaRPr lang="pt-BR"/>
        </a:p>
      </dgm:t>
    </dgm:pt>
    <dgm:pt modelId="{4127EE39-9357-4E41-807E-5CC1935ED423}">
      <dgm:prSet phldrT="[Texto]"/>
      <dgm:spPr/>
      <dgm:t>
        <a:bodyPr/>
        <a:lstStyle/>
        <a:p>
          <a:pPr>
            <a:lnSpc>
              <a:spcPct val="100000"/>
            </a:lnSpc>
            <a:defRPr b="1"/>
          </a:pPr>
          <a:r>
            <a:rPr lang="pt-BR" b="1" i="0" dirty="0"/>
            <a:t>É AUTÔNOMO</a:t>
          </a:r>
          <a:endParaRPr lang="pt-BR" dirty="0"/>
        </a:p>
      </dgm:t>
    </dgm:pt>
    <dgm:pt modelId="{B65B11AE-A2E7-496D-92C2-8F134AC46E40}" type="parTrans" cxnId="{D2242405-200A-4F6E-BB13-4B60697077FF}">
      <dgm:prSet/>
      <dgm:spPr/>
      <dgm:t>
        <a:bodyPr/>
        <a:lstStyle/>
        <a:p>
          <a:endParaRPr lang="pt-BR"/>
        </a:p>
      </dgm:t>
    </dgm:pt>
    <dgm:pt modelId="{627D61CD-1180-4A60-AABC-0D2DE1BDF1AF}" type="sibTrans" cxnId="{D2242405-200A-4F6E-BB13-4B60697077FF}">
      <dgm:prSet/>
      <dgm:spPr/>
      <dgm:t>
        <a:bodyPr/>
        <a:lstStyle/>
        <a:p>
          <a:endParaRPr lang="pt-BR"/>
        </a:p>
      </dgm:t>
    </dgm:pt>
    <dgm:pt modelId="{0643F216-1127-402D-A387-B561EA8C0578}">
      <dgm:prSet phldrT="[Texto]" custT="1"/>
      <dgm:spPr/>
      <dgm:t>
        <a:bodyPr/>
        <a:lstStyle/>
        <a:p>
          <a:pPr algn="just">
            <a:lnSpc>
              <a:spcPct val="100000"/>
            </a:lnSpc>
          </a:pPr>
          <a:r>
            <a:rPr lang="pt-BR" sz="1400" b="0" i="0" dirty="0"/>
            <a:t>Um modelo deep learning aprende sem muita orientação. Diferente do machine learning, que é automatizado só até certo ponto.</a:t>
          </a:r>
          <a:endParaRPr lang="pt-BR" sz="1400" dirty="0"/>
        </a:p>
      </dgm:t>
    </dgm:pt>
    <dgm:pt modelId="{D6F74F77-8A49-471B-9DC2-39E1616B3AA2}" type="parTrans" cxnId="{1717FA41-6C2C-484B-BB01-B58C80129462}">
      <dgm:prSet/>
      <dgm:spPr/>
      <dgm:t>
        <a:bodyPr/>
        <a:lstStyle/>
        <a:p>
          <a:endParaRPr lang="pt-BR"/>
        </a:p>
      </dgm:t>
    </dgm:pt>
    <dgm:pt modelId="{C36E1F3F-8E4D-48B6-8CDF-439528104B1A}" type="sibTrans" cxnId="{1717FA41-6C2C-484B-BB01-B58C80129462}">
      <dgm:prSet/>
      <dgm:spPr/>
      <dgm:t>
        <a:bodyPr/>
        <a:lstStyle/>
        <a:p>
          <a:endParaRPr lang="pt-BR"/>
        </a:p>
      </dgm:t>
    </dgm:pt>
    <dgm:pt modelId="{62B23334-0E59-4B13-A4A4-FCC57BD73847}">
      <dgm:prSet phldrT="[Texto]"/>
      <dgm:spPr/>
      <dgm:t>
        <a:bodyPr/>
        <a:lstStyle/>
        <a:p>
          <a:pPr>
            <a:lnSpc>
              <a:spcPct val="100000"/>
            </a:lnSpc>
            <a:defRPr b="1"/>
          </a:pPr>
          <a:r>
            <a:rPr lang="pt-BR" b="1" i="0" dirty="0"/>
            <a:t>REQUER MAIS DADOS</a:t>
          </a:r>
          <a:endParaRPr lang="pt-BR" dirty="0"/>
        </a:p>
      </dgm:t>
    </dgm:pt>
    <dgm:pt modelId="{47D1F315-4C44-40AF-B281-F98B0404D937}" type="parTrans" cxnId="{1758744D-FCD1-4E45-A881-70B7F495253B}">
      <dgm:prSet/>
      <dgm:spPr/>
      <dgm:t>
        <a:bodyPr/>
        <a:lstStyle/>
        <a:p>
          <a:endParaRPr lang="pt-BR"/>
        </a:p>
      </dgm:t>
    </dgm:pt>
    <dgm:pt modelId="{2A17FDB9-EC76-4852-9957-ED4DB43590E0}" type="sibTrans" cxnId="{1758744D-FCD1-4E45-A881-70B7F495253B}">
      <dgm:prSet/>
      <dgm:spPr/>
      <dgm:t>
        <a:bodyPr/>
        <a:lstStyle/>
        <a:p>
          <a:endParaRPr lang="pt-BR"/>
        </a:p>
      </dgm:t>
    </dgm:pt>
    <dgm:pt modelId="{F3894A46-A585-460B-BEA4-B8AA54F9CEE0}">
      <dgm:prSet phldrT="[Texto]" custT="1"/>
      <dgm:spPr/>
      <dgm:t>
        <a:bodyPr/>
        <a:lstStyle/>
        <a:p>
          <a:pPr algn="just">
            <a:lnSpc>
              <a:spcPct val="100000"/>
            </a:lnSpc>
          </a:pPr>
          <a:r>
            <a:rPr lang="pt-BR" sz="1400" b="0" i="0" dirty="0"/>
            <a:t>Para melhorar sua acurácia, os modelos em deep learning precisam de mais dados do que os modelos machine learning, que, por usarem dados estruturados, podem confiar em um volume menor de inputs.</a:t>
          </a:r>
          <a:endParaRPr lang="pt-BR" sz="1400" dirty="0"/>
        </a:p>
      </dgm:t>
    </dgm:pt>
    <dgm:pt modelId="{01D854EF-AD4C-4436-ABB6-8F7DB48B0A12}" type="parTrans" cxnId="{9A01DF43-39CA-4DF8-A94A-CD7628AC555E}">
      <dgm:prSet/>
      <dgm:spPr/>
      <dgm:t>
        <a:bodyPr/>
        <a:lstStyle/>
        <a:p>
          <a:endParaRPr lang="pt-BR"/>
        </a:p>
      </dgm:t>
    </dgm:pt>
    <dgm:pt modelId="{936F0272-9C41-4CB0-BA1E-143159324D76}" type="sibTrans" cxnId="{9A01DF43-39CA-4DF8-A94A-CD7628AC555E}">
      <dgm:prSet/>
      <dgm:spPr/>
      <dgm:t>
        <a:bodyPr/>
        <a:lstStyle/>
        <a:p>
          <a:endParaRPr lang="pt-BR"/>
        </a:p>
      </dgm:t>
    </dgm:pt>
    <dgm:pt modelId="{20B2593C-F5B3-4D6B-9582-7751B6AD5478}">
      <dgm:prSet phldrT="[Texto]"/>
      <dgm:spPr/>
      <dgm:t>
        <a:bodyPr/>
        <a:lstStyle/>
        <a:p>
          <a:pPr>
            <a:lnSpc>
              <a:spcPct val="100000"/>
            </a:lnSpc>
            <a:defRPr b="1"/>
          </a:pPr>
          <a:r>
            <a:rPr lang="pt-BR" b="1" i="0" dirty="0"/>
            <a:t>TEM APLICAÇÕES MAIS COMPLEXAS</a:t>
          </a:r>
          <a:endParaRPr lang="pt-BR" dirty="0"/>
        </a:p>
      </dgm:t>
    </dgm:pt>
    <dgm:pt modelId="{0A8DC19A-64A7-4626-874C-7A7F4BA20A9E}" type="parTrans" cxnId="{30376E29-BE57-4FE4-AE0F-894218976291}">
      <dgm:prSet/>
      <dgm:spPr/>
      <dgm:t>
        <a:bodyPr/>
        <a:lstStyle/>
        <a:p>
          <a:endParaRPr lang="pt-BR"/>
        </a:p>
      </dgm:t>
    </dgm:pt>
    <dgm:pt modelId="{2562CFC7-2226-44DB-A1D1-46898F882156}" type="sibTrans" cxnId="{30376E29-BE57-4FE4-AE0F-894218976291}">
      <dgm:prSet/>
      <dgm:spPr/>
      <dgm:t>
        <a:bodyPr/>
        <a:lstStyle/>
        <a:p>
          <a:endParaRPr lang="pt-BR"/>
        </a:p>
      </dgm:t>
    </dgm:pt>
    <dgm:pt modelId="{99372610-5600-481B-AD87-C9FBDF09B031}">
      <dgm:prSet phldrT="[Texto]" custT="1"/>
      <dgm:spPr/>
      <dgm:t>
        <a:bodyPr/>
        <a:lstStyle/>
        <a:p>
          <a:pPr algn="just">
            <a:lnSpc>
              <a:spcPct val="100000"/>
            </a:lnSpc>
          </a:pPr>
          <a:r>
            <a:rPr lang="pt-BR" sz="1400" b="0" i="0" dirty="0"/>
            <a:t>O deep learning é usado em aplicações mais complexas e sofisticadas – quando o machine learning, uma vez que depende de dados rotulados, não se aplica para resolução de problemas complexos e que requeiram grande volume de dados.</a:t>
          </a:r>
          <a:endParaRPr lang="pt-BR" sz="1400" dirty="0"/>
        </a:p>
      </dgm:t>
    </dgm:pt>
    <dgm:pt modelId="{A8BB2455-3524-48D8-B19B-B778F10E3492}" type="parTrans" cxnId="{6B9E55E5-AE24-47AA-B916-BD4602F538D8}">
      <dgm:prSet/>
      <dgm:spPr/>
      <dgm:t>
        <a:bodyPr/>
        <a:lstStyle/>
        <a:p>
          <a:endParaRPr lang="pt-BR"/>
        </a:p>
      </dgm:t>
    </dgm:pt>
    <dgm:pt modelId="{BB04E686-A0FF-4B9C-AE8F-6B43CBFD57C1}" type="sibTrans" cxnId="{6B9E55E5-AE24-47AA-B916-BD4602F538D8}">
      <dgm:prSet/>
      <dgm:spPr/>
      <dgm:t>
        <a:bodyPr/>
        <a:lstStyle/>
        <a:p>
          <a:endParaRPr lang="pt-BR"/>
        </a:p>
      </dgm:t>
    </dgm:pt>
    <dgm:pt modelId="{A9AF69E0-57C2-4866-A375-B0D240FD3C74}">
      <dgm:prSet phldrT="[Texto]"/>
      <dgm:spPr/>
      <dgm:t>
        <a:bodyPr/>
        <a:lstStyle/>
        <a:p>
          <a:pPr>
            <a:lnSpc>
              <a:spcPct val="100000"/>
            </a:lnSpc>
            <a:defRPr b="1"/>
          </a:pPr>
          <a:r>
            <a:rPr lang="pt-BR" b="1" i="0" dirty="0"/>
            <a:t>SE CORRIGE</a:t>
          </a:r>
          <a:endParaRPr lang="pt-BR" dirty="0"/>
        </a:p>
      </dgm:t>
    </dgm:pt>
    <dgm:pt modelId="{9B3D7B59-6421-4483-8B43-53FBFC664620}" type="parTrans" cxnId="{36E75152-B2E3-4A06-BAE4-86499BE8D062}">
      <dgm:prSet/>
      <dgm:spPr/>
      <dgm:t>
        <a:bodyPr/>
        <a:lstStyle/>
        <a:p>
          <a:endParaRPr lang="pt-BR"/>
        </a:p>
      </dgm:t>
    </dgm:pt>
    <dgm:pt modelId="{95C9E675-5C5C-4F02-9315-BD7D4C88DC67}" type="sibTrans" cxnId="{36E75152-B2E3-4A06-BAE4-86499BE8D062}">
      <dgm:prSet/>
      <dgm:spPr/>
      <dgm:t>
        <a:bodyPr/>
        <a:lstStyle/>
        <a:p>
          <a:endParaRPr lang="pt-BR"/>
        </a:p>
      </dgm:t>
    </dgm:pt>
    <dgm:pt modelId="{851F0444-C2ED-4DD2-9CAF-947662D1A803}">
      <dgm:prSet phldrT="[Texto]" custT="1"/>
      <dgm:spPr/>
      <dgm:t>
        <a:bodyPr/>
        <a:lstStyle/>
        <a:p>
          <a:pPr algn="just">
            <a:lnSpc>
              <a:spcPct val="100000"/>
            </a:lnSpc>
          </a:pPr>
          <a:r>
            <a:rPr lang="pt-BR" sz="1400" dirty="0"/>
            <a:t>No caso de uma previsão errada, um modelo de deep learning é capaz tanto de determinar se uma predição é acurada quanto de se corrigir sozinho, caso ela não seja.</a:t>
          </a:r>
        </a:p>
      </dgm:t>
    </dgm:pt>
    <dgm:pt modelId="{133DF9AD-7F18-4F85-A355-35B5D71684FF}" type="parTrans" cxnId="{74EC6BE3-BAD6-47AF-BC1C-51C6B9FEDF27}">
      <dgm:prSet/>
      <dgm:spPr/>
      <dgm:t>
        <a:bodyPr/>
        <a:lstStyle/>
        <a:p>
          <a:endParaRPr lang="pt-BR"/>
        </a:p>
      </dgm:t>
    </dgm:pt>
    <dgm:pt modelId="{B04AEACA-645D-4206-A918-91D43BF8C5C1}" type="sibTrans" cxnId="{74EC6BE3-BAD6-47AF-BC1C-51C6B9FEDF27}">
      <dgm:prSet/>
      <dgm:spPr/>
      <dgm:t>
        <a:bodyPr/>
        <a:lstStyle/>
        <a:p>
          <a:endParaRPr lang="pt-BR"/>
        </a:p>
      </dgm:t>
    </dgm:pt>
    <dgm:pt modelId="{D3E2154C-F17C-46AF-B891-F35360E477F0}" type="pres">
      <dgm:prSet presAssocID="{2D8473A7-FFD2-47EF-94A5-3B05CA2536A7}" presName="root" presStyleCnt="0">
        <dgm:presLayoutVars>
          <dgm:dir/>
          <dgm:resizeHandles val="exact"/>
        </dgm:presLayoutVars>
      </dgm:prSet>
      <dgm:spPr/>
    </dgm:pt>
    <dgm:pt modelId="{9FA7E0AC-185A-44AD-8351-7C4F7C3BB139}" type="pres">
      <dgm:prSet presAssocID="{4127EE39-9357-4E41-807E-5CC1935ED423}" presName="compNode" presStyleCnt="0"/>
      <dgm:spPr/>
    </dgm:pt>
    <dgm:pt modelId="{D9D3F892-F433-4458-8CC3-B90DDBD9B66E}" type="pres">
      <dgm:prSet presAssocID="{4127EE39-9357-4E41-807E-5CC1935ED423}"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E8355B61-97BA-4A3F-AA1B-B720D4829719}" type="pres">
      <dgm:prSet presAssocID="{4127EE39-9357-4E41-807E-5CC1935ED423}" presName="iconSpace" presStyleCnt="0"/>
      <dgm:spPr/>
    </dgm:pt>
    <dgm:pt modelId="{DF65901F-6D76-4864-8D57-18D65E23748C}" type="pres">
      <dgm:prSet presAssocID="{4127EE39-9357-4E41-807E-5CC1935ED423}" presName="parTx" presStyleLbl="revTx" presStyleIdx="0" presStyleCnt="8">
        <dgm:presLayoutVars>
          <dgm:chMax val="0"/>
          <dgm:chPref val="0"/>
        </dgm:presLayoutVars>
      </dgm:prSet>
      <dgm:spPr/>
    </dgm:pt>
    <dgm:pt modelId="{0277F978-7EFD-4729-B434-E77504847338}" type="pres">
      <dgm:prSet presAssocID="{4127EE39-9357-4E41-807E-5CC1935ED423}" presName="txSpace" presStyleCnt="0"/>
      <dgm:spPr/>
    </dgm:pt>
    <dgm:pt modelId="{F9525704-DC14-4FA4-BBE5-2BBA049DB17A}" type="pres">
      <dgm:prSet presAssocID="{4127EE39-9357-4E41-807E-5CC1935ED423}" presName="desTx" presStyleLbl="revTx" presStyleIdx="1" presStyleCnt="8">
        <dgm:presLayoutVars/>
      </dgm:prSet>
      <dgm:spPr/>
    </dgm:pt>
    <dgm:pt modelId="{4DACABAD-3129-4A79-A63E-F696207ADE3F}" type="pres">
      <dgm:prSet presAssocID="{627D61CD-1180-4A60-AABC-0D2DE1BDF1AF}" presName="sibTrans" presStyleCnt="0"/>
      <dgm:spPr/>
    </dgm:pt>
    <dgm:pt modelId="{B8605C8D-A4BD-431F-B433-809B7D34C0C7}" type="pres">
      <dgm:prSet presAssocID="{62B23334-0E59-4B13-A4A4-FCC57BD73847}" presName="compNode" presStyleCnt="0"/>
      <dgm:spPr/>
    </dgm:pt>
    <dgm:pt modelId="{327357F1-728C-476C-B0BA-3B124D5CAF0D}" type="pres">
      <dgm:prSet presAssocID="{62B23334-0E59-4B13-A4A4-FCC57BD738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tísticas"/>
        </a:ext>
      </dgm:extLst>
    </dgm:pt>
    <dgm:pt modelId="{4C958F7C-6C22-4646-845A-F9830645D49C}" type="pres">
      <dgm:prSet presAssocID="{62B23334-0E59-4B13-A4A4-FCC57BD73847}" presName="iconSpace" presStyleCnt="0"/>
      <dgm:spPr/>
    </dgm:pt>
    <dgm:pt modelId="{0BF15882-3FA1-47A9-B548-F287885A1551}" type="pres">
      <dgm:prSet presAssocID="{62B23334-0E59-4B13-A4A4-FCC57BD73847}" presName="parTx" presStyleLbl="revTx" presStyleIdx="2" presStyleCnt="8">
        <dgm:presLayoutVars>
          <dgm:chMax val="0"/>
          <dgm:chPref val="0"/>
        </dgm:presLayoutVars>
      </dgm:prSet>
      <dgm:spPr/>
    </dgm:pt>
    <dgm:pt modelId="{8DF3E971-8B87-4758-9235-A846ACC2D6C9}" type="pres">
      <dgm:prSet presAssocID="{62B23334-0E59-4B13-A4A4-FCC57BD73847}" presName="txSpace" presStyleCnt="0"/>
      <dgm:spPr/>
    </dgm:pt>
    <dgm:pt modelId="{4865480E-F52A-49C2-83A2-ECCC84A2F9BB}" type="pres">
      <dgm:prSet presAssocID="{62B23334-0E59-4B13-A4A4-FCC57BD73847}" presName="desTx" presStyleLbl="revTx" presStyleIdx="3" presStyleCnt="8">
        <dgm:presLayoutVars/>
      </dgm:prSet>
      <dgm:spPr/>
    </dgm:pt>
    <dgm:pt modelId="{9576ADFB-8378-4446-8BFD-B2395019FC6D}" type="pres">
      <dgm:prSet presAssocID="{2A17FDB9-EC76-4852-9957-ED4DB43590E0}" presName="sibTrans" presStyleCnt="0"/>
      <dgm:spPr/>
    </dgm:pt>
    <dgm:pt modelId="{4002C93C-93A1-42BF-88B0-E2FFDC34F306}" type="pres">
      <dgm:prSet presAssocID="{20B2593C-F5B3-4D6B-9582-7751B6AD5478}" presName="compNode" presStyleCnt="0"/>
      <dgm:spPr/>
    </dgm:pt>
    <dgm:pt modelId="{46AE4066-6E41-47D9-9B2D-7B4F86012BA3}" type="pres">
      <dgm:prSet presAssocID="{20B2593C-F5B3-4D6B-9582-7751B6AD54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ô"/>
        </a:ext>
      </dgm:extLst>
    </dgm:pt>
    <dgm:pt modelId="{2968058D-E22A-44D0-A3D4-B9769214804D}" type="pres">
      <dgm:prSet presAssocID="{20B2593C-F5B3-4D6B-9582-7751B6AD5478}" presName="iconSpace" presStyleCnt="0"/>
      <dgm:spPr/>
    </dgm:pt>
    <dgm:pt modelId="{758111F7-7210-4D97-A441-5C2C6C650E7E}" type="pres">
      <dgm:prSet presAssocID="{20B2593C-F5B3-4D6B-9582-7751B6AD5478}" presName="parTx" presStyleLbl="revTx" presStyleIdx="4" presStyleCnt="8">
        <dgm:presLayoutVars>
          <dgm:chMax val="0"/>
          <dgm:chPref val="0"/>
        </dgm:presLayoutVars>
      </dgm:prSet>
      <dgm:spPr/>
    </dgm:pt>
    <dgm:pt modelId="{A65DD27F-B91E-416A-9D96-152D6DBDB7CA}" type="pres">
      <dgm:prSet presAssocID="{20B2593C-F5B3-4D6B-9582-7751B6AD5478}" presName="txSpace" presStyleCnt="0"/>
      <dgm:spPr/>
    </dgm:pt>
    <dgm:pt modelId="{ECEE304A-B830-46F4-84E2-ED02FFF9BBC9}" type="pres">
      <dgm:prSet presAssocID="{20B2593C-F5B3-4D6B-9582-7751B6AD5478}" presName="desTx" presStyleLbl="revTx" presStyleIdx="5" presStyleCnt="8">
        <dgm:presLayoutVars/>
      </dgm:prSet>
      <dgm:spPr/>
    </dgm:pt>
    <dgm:pt modelId="{4909C8A7-E61A-4B99-9388-8AF273426A97}" type="pres">
      <dgm:prSet presAssocID="{2562CFC7-2226-44DB-A1D1-46898F882156}" presName="sibTrans" presStyleCnt="0"/>
      <dgm:spPr/>
    </dgm:pt>
    <dgm:pt modelId="{8723F003-7A2F-46BB-A5AA-E3F238E99601}" type="pres">
      <dgm:prSet presAssocID="{A9AF69E0-57C2-4866-A375-B0D240FD3C74}" presName="compNode" presStyleCnt="0"/>
      <dgm:spPr/>
    </dgm:pt>
    <dgm:pt modelId="{D132982E-7E90-49D8-A517-BFE43D11156D}" type="pres">
      <dgm:prSet presAssocID="{A9AF69E0-57C2-4866-A375-B0D240FD3C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Ideia com preenchimento sólido"/>
        </a:ext>
      </dgm:extLst>
    </dgm:pt>
    <dgm:pt modelId="{466A49C0-7B44-4335-BDC6-F3E21D0E230E}" type="pres">
      <dgm:prSet presAssocID="{A9AF69E0-57C2-4866-A375-B0D240FD3C74}" presName="iconSpace" presStyleCnt="0"/>
      <dgm:spPr/>
    </dgm:pt>
    <dgm:pt modelId="{50BDCBFA-E2C1-497D-95DD-5B61BE7C81FD}" type="pres">
      <dgm:prSet presAssocID="{A9AF69E0-57C2-4866-A375-B0D240FD3C74}" presName="parTx" presStyleLbl="revTx" presStyleIdx="6" presStyleCnt="8">
        <dgm:presLayoutVars>
          <dgm:chMax val="0"/>
          <dgm:chPref val="0"/>
        </dgm:presLayoutVars>
      </dgm:prSet>
      <dgm:spPr/>
    </dgm:pt>
    <dgm:pt modelId="{DEFF2457-886A-4017-80BB-90E027543A8B}" type="pres">
      <dgm:prSet presAssocID="{A9AF69E0-57C2-4866-A375-B0D240FD3C74}" presName="txSpace" presStyleCnt="0"/>
      <dgm:spPr/>
    </dgm:pt>
    <dgm:pt modelId="{43C648B0-358B-4D19-9FCA-9BABBF5E3DB6}" type="pres">
      <dgm:prSet presAssocID="{A9AF69E0-57C2-4866-A375-B0D240FD3C74}" presName="desTx" presStyleLbl="revTx" presStyleIdx="7" presStyleCnt="8">
        <dgm:presLayoutVars/>
      </dgm:prSet>
      <dgm:spPr/>
    </dgm:pt>
  </dgm:ptLst>
  <dgm:cxnLst>
    <dgm:cxn modelId="{D2242405-200A-4F6E-BB13-4B60697077FF}" srcId="{2D8473A7-FFD2-47EF-94A5-3B05CA2536A7}" destId="{4127EE39-9357-4E41-807E-5CC1935ED423}" srcOrd="0" destOrd="0" parTransId="{B65B11AE-A2E7-496D-92C2-8F134AC46E40}" sibTransId="{627D61CD-1180-4A60-AABC-0D2DE1BDF1AF}"/>
    <dgm:cxn modelId="{0448CC0D-87EF-4EE9-BC03-260853EF834D}" type="presOf" srcId="{A9AF69E0-57C2-4866-A375-B0D240FD3C74}" destId="{50BDCBFA-E2C1-497D-95DD-5B61BE7C81FD}" srcOrd="0" destOrd="0" presId="urn:microsoft.com/office/officeart/2018/2/layout/IconLabelDescriptionList"/>
    <dgm:cxn modelId="{66001B1D-CA57-4C72-8ED2-2CB9077EE15E}" type="presOf" srcId="{2D8473A7-FFD2-47EF-94A5-3B05CA2536A7}" destId="{D3E2154C-F17C-46AF-B891-F35360E477F0}" srcOrd="0" destOrd="0" presId="urn:microsoft.com/office/officeart/2018/2/layout/IconLabelDescriptionList"/>
    <dgm:cxn modelId="{30376E29-BE57-4FE4-AE0F-894218976291}" srcId="{2D8473A7-FFD2-47EF-94A5-3B05CA2536A7}" destId="{20B2593C-F5B3-4D6B-9582-7751B6AD5478}" srcOrd="2" destOrd="0" parTransId="{0A8DC19A-64A7-4626-874C-7A7F4BA20A9E}" sibTransId="{2562CFC7-2226-44DB-A1D1-46898F882156}"/>
    <dgm:cxn modelId="{486CEE2D-2CC2-47E6-87B2-ECD6AE4AEBE5}" type="presOf" srcId="{0643F216-1127-402D-A387-B561EA8C0578}" destId="{F9525704-DC14-4FA4-BBE5-2BBA049DB17A}" srcOrd="0" destOrd="0" presId="urn:microsoft.com/office/officeart/2018/2/layout/IconLabelDescriptionList"/>
    <dgm:cxn modelId="{489A2860-66FC-43E5-804A-3009C29024B4}" type="presOf" srcId="{99372610-5600-481B-AD87-C9FBDF09B031}" destId="{ECEE304A-B830-46F4-84E2-ED02FFF9BBC9}" srcOrd="0" destOrd="0" presId="urn:microsoft.com/office/officeart/2018/2/layout/IconLabelDescriptionList"/>
    <dgm:cxn modelId="{1717FA41-6C2C-484B-BB01-B58C80129462}" srcId="{4127EE39-9357-4E41-807E-5CC1935ED423}" destId="{0643F216-1127-402D-A387-B561EA8C0578}" srcOrd="0" destOrd="0" parTransId="{D6F74F77-8A49-471B-9DC2-39E1616B3AA2}" sibTransId="{C36E1F3F-8E4D-48B6-8CDF-439528104B1A}"/>
    <dgm:cxn modelId="{9A01DF43-39CA-4DF8-A94A-CD7628AC555E}" srcId="{62B23334-0E59-4B13-A4A4-FCC57BD73847}" destId="{F3894A46-A585-460B-BEA4-B8AA54F9CEE0}" srcOrd="0" destOrd="0" parTransId="{01D854EF-AD4C-4436-ABB6-8F7DB48B0A12}" sibTransId="{936F0272-9C41-4CB0-BA1E-143159324D76}"/>
    <dgm:cxn modelId="{1758744D-FCD1-4E45-A881-70B7F495253B}" srcId="{2D8473A7-FFD2-47EF-94A5-3B05CA2536A7}" destId="{62B23334-0E59-4B13-A4A4-FCC57BD73847}" srcOrd="1" destOrd="0" parTransId="{47D1F315-4C44-40AF-B281-F98B0404D937}" sibTransId="{2A17FDB9-EC76-4852-9957-ED4DB43590E0}"/>
    <dgm:cxn modelId="{36E75152-B2E3-4A06-BAE4-86499BE8D062}" srcId="{2D8473A7-FFD2-47EF-94A5-3B05CA2536A7}" destId="{A9AF69E0-57C2-4866-A375-B0D240FD3C74}" srcOrd="3" destOrd="0" parTransId="{9B3D7B59-6421-4483-8B43-53FBFC664620}" sibTransId="{95C9E675-5C5C-4F02-9315-BD7D4C88DC67}"/>
    <dgm:cxn modelId="{6EAF81B0-8EDD-4271-AD7C-0ED452ADE142}" type="presOf" srcId="{62B23334-0E59-4B13-A4A4-FCC57BD73847}" destId="{0BF15882-3FA1-47A9-B548-F287885A1551}" srcOrd="0" destOrd="0" presId="urn:microsoft.com/office/officeart/2018/2/layout/IconLabelDescriptionList"/>
    <dgm:cxn modelId="{3BA8CFC0-F929-4590-92EB-29121422ACF0}" type="presOf" srcId="{4127EE39-9357-4E41-807E-5CC1935ED423}" destId="{DF65901F-6D76-4864-8D57-18D65E23748C}" srcOrd="0" destOrd="0" presId="urn:microsoft.com/office/officeart/2018/2/layout/IconLabelDescriptionList"/>
    <dgm:cxn modelId="{24E0BEC9-A996-47D1-A0D7-0A2EF1645600}" type="presOf" srcId="{20B2593C-F5B3-4D6B-9582-7751B6AD5478}" destId="{758111F7-7210-4D97-A441-5C2C6C650E7E}" srcOrd="0" destOrd="0" presId="urn:microsoft.com/office/officeart/2018/2/layout/IconLabelDescriptionList"/>
    <dgm:cxn modelId="{62FD8DD4-5FA9-4DCB-890A-6701021B030D}" type="presOf" srcId="{F3894A46-A585-460B-BEA4-B8AA54F9CEE0}" destId="{4865480E-F52A-49C2-83A2-ECCC84A2F9BB}" srcOrd="0" destOrd="0" presId="urn:microsoft.com/office/officeart/2018/2/layout/IconLabelDescriptionList"/>
    <dgm:cxn modelId="{74EC6BE3-BAD6-47AF-BC1C-51C6B9FEDF27}" srcId="{A9AF69E0-57C2-4866-A375-B0D240FD3C74}" destId="{851F0444-C2ED-4DD2-9CAF-947662D1A803}" srcOrd="0" destOrd="0" parTransId="{133DF9AD-7F18-4F85-A355-35B5D71684FF}" sibTransId="{B04AEACA-645D-4206-A918-91D43BF8C5C1}"/>
    <dgm:cxn modelId="{6B9E55E5-AE24-47AA-B916-BD4602F538D8}" srcId="{20B2593C-F5B3-4D6B-9582-7751B6AD5478}" destId="{99372610-5600-481B-AD87-C9FBDF09B031}" srcOrd="0" destOrd="0" parTransId="{A8BB2455-3524-48D8-B19B-B778F10E3492}" sibTransId="{BB04E686-A0FF-4B9C-AE8F-6B43CBFD57C1}"/>
    <dgm:cxn modelId="{744D42E8-F0BF-4C2C-B5BE-B0C4F90EA024}" type="presOf" srcId="{851F0444-C2ED-4DD2-9CAF-947662D1A803}" destId="{43C648B0-358B-4D19-9FCA-9BABBF5E3DB6}" srcOrd="0" destOrd="0" presId="urn:microsoft.com/office/officeart/2018/2/layout/IconLabelDescriptionList"/>
    <dgm:cxn modelId="{29935DCD-C3E1-4128-84E7-A0FCF6C2B136}" type="presParOf" srcId="{D3E2154C-F17C-46AF-B891-F35360E477F0}" destId="{9FA7E0AC-185A-44AD-8351-7C4F7C3BB139}" srcOrd="0" destOrd="0" presId="urn:microsoft.com/office/officeart/2018/2/layout/IconLabelDescriptionList"/>
    <dgm:cxn modelId="{17A32FC6-8179-4E42-9EB3-C6A3732B31DC}" type="presParOf" srcId="{9FA7E0AC-185A-44AD-8351-7C4F7C3BB139}" destId="{D9D3F892-F433-4458-8CC3-B90DDBD9B66E}" srcOrd="0" destOrd="0" presId="urn:microsoft.com/office/officeart/2018/2/layout/IconLabelDescriptionList"/>
    <dgm:cxn modelId="{8EB50B7C-01ED-4D33-BF67-D3BDDB961ACF}" type="presParOf" srcId="{9FA7E0AC-185A-44AD-8351-7C4F7C3BB139}" destId="{E8355B61-97BA-4A3F-AA1B-B720D4829719}" srcOrd="1" destOrd="0" presId="urn:microsoft.com/office/officeart/2018/2/layout/IconLabelDescriptionList"/>
    <dgm:cxn modelId="{5B3F9356-BB70-40D7-B410-40161C105D58}" type="presParOf" srcId="{9FA7E0AC-185A-44AD-8351-7C4F7C3BB139}" destId="{DF65901F-6D76-4864-8D57-18D65E23748C}" srcOrd="2" destOrd="0" presId="urn:microsoft.com/office/officeart/2018/2/layout/IconLabelDescriptionList"/>
    <dgm:cxn modelId="{5A63FCE6-BAE5-4E33-AEA0-435841590C5E}" type="presParOf" srcId="{9FA7E0AC-185A-44AD-8351-7C4F7C3BB139}" destId="{0277F978-7EFD-4729-B434-E77504847338}" srcOrd="3" destOrd="0" presId="urn:microsoft.com/office/officeart/2018/2/layout/IconLabelDescriptionList"/>
    <dgm:cxn modelId="{D19148F9-B226-42BA-A377-91DF9A471BF5}" type="presParOf" srcId="{9FA7E0AC-185A-44AD-8351-7C4F7C3BB139}" destId="{F9525704-DC14-4FA4-BBE5-2BBA049DB17A}" srcOrd="4" destOrd="0" presId="urn:microsoft.com/office/officeart/2018/2/layout/IconLabelDescriptionList"/>
    <dgm:cxn modelId="{B42B77F8-A5A3-4D92-A1B4-4040F24B0C22}" type="presParOf" srcId="{D3E2154C-F17C-46AF-B891-F35360E477F0}" destId="{4DACABAD-3129-4A79-A63E-F696207ADE3F}" srcOrd="1" destOrd="0" presId="urn:microsoft.com/office/officeart/2018/2/layout/IconLabelDescriptionList"/>
    <dgm:cxn modelId="{7DFAA762-EF91-449B-A663-16E0415AE223}" type="presParOf" srcId="{D3E2154C-F17C-46AF-B891-F35360E477F0}" destId="{B8605C8D-A4BD-431F-B433-809B7D34C0C7}" srcOrd="2" destOrd="0" presId="urn:microsoft.com/office/officeart/2018/2/layout/IconLabelDescriptionList"/>
    <dgm:cxn modelId="{A34FE356-803C-4FAF-A2D5-9FC6E6B405F6}" type="presParOf" srcId="{B8605C8D-A4BD-431F-B433-809B7D34C0C7}" destId="{327357F1-728C-476C-B0BA-3B124D5CAF0D}" srcOrd="0" destOrd="0" presId="urn:microsoft.com/office/officeart/2018/2/layout/IconLabelDescriptionList"/>
    <dgm:cxn modelId="{B44BE6FF-BDB7-49A3-B976-91578A455CC8}" type="presParOf" srcId="{B8605C8D-A4BD-431F-B433-809B7D34C0C7}" destId="{4C958F7C-6C22-4646-845A-F9830645D49C}" srcOrd="1" destOrd="0" presId="urn:microsoft.com/office/officeart/2018/2/layout/IconLabelDescriptionList"/>
    <dgm:cxn modelId="{7EDA2BF7-3FE3-46F3-8943-AB12BD07A491}" type="presParOf" srcId="{B8605C8D-A4BD-431F-B433-809B7D34C0C7}" destId="{0BF15882-3FA1-47A9-B548-F287885A1551}" srcOrd="2" destOrd="0" presId="urn:microsoft.com/office/officeart/2018/2/layout/IconLabelDescriptionList"/>
    <dgm:cxn modelId="{D53577AA-17B9-4768-BCC5-0A2180CC7032}" type="presParOf" srcId="{B8605C8D-A4BD-431F-B433-809B7D34C0C7}" destId="{8DF3E971-8B87-4758-9235-A846ACC2D6C9}" srcOrd="3" destOrd="0" presId="urn:microsoft.com/office/officeart/2018/2/layout/IconLabelDescriptionList"/>
    <dgm:cxn modelId="{ACAD0571-A0F3-4367-81C4-456CF65C04BD}" type="presParOf" srcId="{B8605C8D-A4BD-431F-B433-809B7D34C0C7}" destId="{4865480E-F52A-49C2-83A2-ECCC84A2F9BB}" srcOrd="4" destOrd="0" presId="urn:microsoft.com/office/officeart/2018/2/layout/IconLabelDescriptionList"/>
    <dgm:cxn modelId="{AAF276B8-8602-4E64-8356-5119EB4BC5A2}" type="presParOf" srcId="{D3E2154C-F17C-46AF-B891-F35360E477F0}" destId="{9576ADFB-8378-4446-8BFD-B2395019FC6D}" srcOrd="3" destOrd="0" presId="urn:microsoft.com/office/officeart/2018/2/layout/IconLabelDescriptionList"/>
    <dgm:cxn modelId="{84FF2C3D-7C5D-4A71-93D8-0731C60D818F}" type="presParOf" srcId="{D3E2154C-F17C-46AF-B891-F35360E477F0}" destId="{4002C93C-93A1-42BF-88B0-E2FFDC34F306}" srcOrd="4" destOrd="0" presId="urn:microsoft.com/office/officeart/2018/2/layout/IconLabelDescriptionList"/>
    <dgm:cxn modelId="{9205B289-F4C6-44CC-9847-32A98F5C6EA9}" type="presParOf" srcId="{4002C93C-93A1-42BF-88B0-E2FFDC34F306}" destId="{46AE4066-6E41-47D9-9B2D-7B4F86012BA3}" srcOrd="0" destOrd="0" presId="urn:microsoft.com/office/officeart/2018/2/layout/IconLabelDescriptionList"/>
    <dgm:cxn modelId="{934372C1-0230-4FFC-BBC2-1963AA2D278E}" type="presParOf" srcId="{4002C93C-93A1-42BF-88B0-E2FFDC34F306}" destId="{2968058D-E22A-44D0-A3D4-B9769214804D}" srcOrd="1" destOrd="0" presId="urn:microsoft.com/office/officeart/2018/2/layout/IconLabelDescriptionList"/>
    <dgm:cxn modelId="{0EC0A192-E424-4C87-B3A3-A5B3F247F319}" type="presParOf" srcId="{4002C93C-93A1-42BF-88B0-E2FFDC34F306}" destId="{758111F7-7210-4D97-A441-5C2C6C650E7E}" srcOrd="2" destOrd="0" presId="urn:microsoft.com/office/officeart/2018/2/layout/IconLabelDescriptionList"/>
    <dgm:cxn modelId="{20C3ABC1-430E-4208-B09B-A2AAD4A0B97D}" type="presParOf" srcId="{4002C93C-93A1-42BF-88B0-E2FFDC34F306}" destId="{A65DD27F-B91E-416A-9D96-152D6DBDB7CA}" srcOrd="3" destOrd="0" presId="urn:microsoft.com/office/officeart/2018/2/layout/IconLabelDescriptionList"/>
    <dgm:cxn modelId="{62E36BBA-896F-470B-8950-98B5B2DA7D28}" type="presParOf" srcId="{4002C93C-93A1-42BF-88B0-E2FFDC34F306}" destId="{ECEE304A-B830-46F4-84E2-ED02FFF9BBC9}" srcOrd="4" destOrd="0" presId="urn:microsoft.com/office/officeart/2018/2/layout/IconLabelDescriptionList"/>
    <dgm:cxn modelId="{533647B3-80C8-469A-9654-5D05FF71DF6A}" type="presParOf" srcId="{D3E2154C-F17C-46AF-B891-F35360E477F0}" destId="{4909C8A7-E61A-4B99-9388-8AF273426A97}" srcOrd="5" destOrd="0" presId="urn:microsoft.com/office/officeart/2018/2/layout/IconLabelDescriptionList"/>
    <dgm:cxn modelId="{A93AA4F7-E0C0-47D5-9327-503E65E55BF4}" type="presParOf" srcId="{D3E2154C-F17C-46AF-B891-F35360E477F0}" destId="{8723F003-7A2F-46BB-A5AA-E3F238E99601}" srcOrd="6" destOrd="0" presId="urn:microsoft.com/office/officeart/2018/2/layout/IconLabelDescriptionList"/>
    <dgm:cxn modelId="{72389160-7A76-4A6B-B4DB-8358FB8B6A8F}" type="presParOf" srcId="{8723F003-7A2F-46BB-A5AA-E3F238E99601}" destId="{D132982E-7E90-49D8-A517-BFE43D11156D}" srcOrd="0" destOrd="0" presId="urn:microsoft.com/office/officeart/2018/2/layout/IconLabelDescriptionList"/>
    <dgm:cxn modelId="{996EDEEB-28B2-40C2-9923-C421FC315921}" type="presParOf" srcId="{8723F003-7A2F-46BB-A5AA-E3F238E99601}" destId="{466A49C0-7B44-4335-BDC6-F3E21D0E230E}" srcOrd="1" destOrd="0" presId="urn:microsoft.com/office/officeart/2018/2/layout/IconLabelDescriptionList"/>
    <dgm:cxn modelId="{B9E6E696-A408-465C-B979-5F8F124152C3}" type="presParOf" srcId="{8723F003-7A2F-46BB-A5AA-E3F238E99601}" destId="{50BDCBFA-E2C1-497D-95DD-5B61BE7C81FD}" srcOrd="2" destOrd="0" presId="urn:microsoft.com/office/officeart/2018/2/layout/IconLabelDescriptionList"/>
    <dgm:cxn modelId="{D7C72AB5-6B75-481C-B681-3C492A9BFF8F}" type="presParOf" srcId="{8723F003-7A2F-46BB-A5AA-E3F238E99601}" destId="{DEFF2457-886A-4017-80BB-90E027543A8B}" srcOrd="3" destOrd="0" presId="urn:microsoft.com/office/officeart/2018/2/layout/IconLabelDescriptionList"/>
    <dgm:cxn modelId="{97810FEF-0AF0-4CB4-B25E-0D46F2736D68}" type="presParOf" srcId="{8723F003-7A2F-46BB-A5AA-E3F238E99601}" destId="{43C648B0-358B-4D19-9FCA-9BABBF5E3DB6}" srcOrd="4" destOrd="0" presId="urn:microsoft.com/office/officeart/2018/2/layout/IconLabelDescription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7A924E-62DE-4668-A642-4B54AEF35C20}"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pt-BR"/>
        </a:p>
      </dgm:t>
    </dgm:pt>
    <dgm:pt modelId="{16B247A7-B6C7-48B9-BDC4-3B98C6FA5876}">
      <dgm:prSet phldrT="[Texto]"/>
      <dgm:spPr/>
      <dgm:t>
        <a:bodyPr/>
        <a:lstStyle/>
        <a:p>
          <a:r>
            <a:rPr lang="en-US" dirty="0"/>
            <a:t>CUSTO DE MODELOS</a:t>
          </a:r>
          <a:endParaRPr lang="pt-BR" dirty="0"/>
        </a:p>
      </dgm:t>
    </dgm:pt>
    <dgm:pt modelId="{4E5D166F-18C1-40ED-85C8-681794D31166}" type="parTrans" cxnId="{97967AAE-EC6D-494F-AEAB-2EBD48937E6F}">
      <dgm:prSet/>
      <dgm:spPr/>
      <dgm:t>
        <a:bodyPr/>
        <a:lstStyle/>
        <a:p>
          <a:endParaRPr lang="pt-BR"/>
        </a:p>
      </dgm:t>
    </dgm:pt>
    <dgm:pt modelId="{93DD71FF-EF16-46A6-B087-2CA5348E5CDA}" type="sibTrans" cxnId="{97967AAE-EC6D-494F-AEAB-2EBD48937E6F}">
      <dgm:prSet/>
      <dgm:spPr/>
      <dgm:t>
        <a:bodyPr/>
        <a:lstStyle/>
        <a:p>
          <a:endParaRPr lang="pt-BR"/>
        </a:p>
      </dgm:t>
    </dgm:pt>
    <dgm:pt modelId="{C31633D5-CA0E-4FFC-8A35-0C3758429647}">
      <dgm:prSet phldrT="[Texto]"/>
      <dgm:spPr/>
      <dgm:t>
        <a:bodyPr/>
        <a:lstStyle/>
        <a:p>
          <a:r>
            <a:rPr lang="en-US" dirty="0"/>
            <a:t>Detector de Fake News – </a:t>
          </a:r>
          <a:r>
            <a:rPr lang="en-US" dirty="0" err="1"/>
            <a:t>Universidade</a:t>
          </a:r>
          <a:r>
            <a:rPr lang="en-US" dirty="0"/>
            <a:t> de Washington</a:t>
          </a:r>
        </a:p>
        <a:p>
          <a:r>
            <a:rPr lang="en-US" dirty="0"/>
            <a:t>US$25.000 para ser </a:t>
          </a:r>
          <a:r>
            <a:rPr lang="en-US" dirty="0" err="1"/>
            <a:t>treinado</a:t>
          </a:r>
          <a:r>
            <a:rPr lang="en-US" dirty="0"/>
            <a:t> </a:t>
          </a:r>
          <a:r>
            <a:rPr lang="en-US" dirty="0" err="1"/>
            <a:t>por</a:t>
          </a:r>
          <a:r>
            <a:rPr lang="en-US" dirty="0"/>
            <a:t> duas </a:t>
          </a:r>
          <a:r>
            <a:rPr lang="en-US" dirty="0" err="1"/>
            <a:t>semanas</a:t>
          </a:r>
          <a:endParaRPr lang="pt-BR" dirty="0"/>
        </a:p>
      </dgm:t>
    </dgm:pt>
    <dgm:pt modelId="{F482E945-945D-4CAB-BFF1-0BDD84DA6033}" type="parTrans" cxnId="{C71568C4-1AE5-4B73-B2CF-EF99030AE8CB}">
      <dgm:prSet/>
      <dgm:spPr/>
      <dgm:t>
        <a:bodyPr/>
        <a:lstStyle/>
        <a:p>
          <a:endParaRPr lang="pt-BR"/>
        </a:p>
      </dgm:t>
    </dgm:pt>
    <dgm:pt modelId="{41BF4E3F-3856-446C-A77F-774BE0879D35}" type="sibTrans" cxnId="{C71568C4-1AE5-4B73-B2CF-EF99030AE8CB}">
      <dgm:prSet/>
      <dgm:spPr/>
      <dgm:t>
        <a:bodyPr/>
        <a:lstStyle/>
        <a:p>
          <a:endParaRPr lang="pt-BR"/>
        </a:p>
      </dgm:t>
    </dgm:pt>
    <dgm:pt modelId="{E7F4ADFE-0BAD-47BE-A575-FEA977DFDC02}">
      <dgm:prSet phldrT="[Texto]"/>
      <dgm:spPr/>
      <dgm:t>
        <a:bodyPr/>
        <a:lstStyle/>
        <a:p>
          <a:r>
            <a:rPr lang="pt-PT" dirty="0"/>
            <a:t>Linguagem GPT-3 - </a:t>
          </a:r>
          <a:r>
            <a:rPr lang="pt-PT" dirty="0" err="1"/>
            <a:t>OpenAI</a:t>
          </a:r>
          <a:endParaRPr lang="pt-PT" dirty="0"/>
        </a:p>
        <a:p>
          <a:r>
            <a:rPr lang="pt-PT" dirty="0"/>
            <a:t>US$12 milhões</a:t>
          </a:r>
          <a:endParaRPr lang="pt-BR" dirty="0"/>
        </a:p>
      </dgm:t>
    </dgm:pt>
    <dgm:pt modelId="{CCD9DAF8-AA7C-4BD7-9FB6-E4A3A5491013}" type="parTrans" cxnId="{E5B40527-A041-423F-A59F-E5002CFA4722}">
      <dgm:prSet/>
      <dgm:spPr/>
      <dgm:t>
        <a:bodyPr/>
        <a:lstStyle/>
        <a:p>
          <a:endParaRPr lang="pt-BR"/>
        </a:p>
      </dgm:t>
    </dgm:pt>
    <dgm:pt modelId="{584AD916-E978-4C8F-86DB-83D82EA5CD0B}" type="sibTrans" cxnId="{E5B40527-A041-423F-A59F-E5002CFA4722}">
      <dgm:prSet/>
      <dgm:spPr/>
      <dgm:t>
        <a:bodyPr/>
        <a:lstStyle/>
        <a:p>
          <a:endParaRPr lang="pt-BR"/>
        </a:p>
      </dgm:t>
    </dgm:pt>
    <dgm:pt modelId="{1C63B8A6-C19D-464C-BDB3-8EF06FABFD83}">
      <dgm:prSet phldrT="[Texto]"/>
      <dgm:spPr/>
      <dgm:t>
        <a:bodyPr/>
        <a:lstStyle/>
        <a:p>
          <a:r>
            <a:rPr lang="pt-PT" dirty="0"/>
            <a:t>BERT – Google</a:t>
          </a:r>
        </a:p>
        <a:p>
          <a:r>
            <a:rPr lang="pt-PT" dirty="0"/>
            <a:t>US$7.000</a:t>
          </a:r>
          <a:endParaRPr lang="pt-BR" dirty="0"/>
        </a:p>
      </dgm:t>
    </dgm:pt>
    <dgm:pt modelId="{9EC63876-347E-4CA3-A2DF-FA8B078D4E17}" type="parTrans" cxnId="{AF1B4E4C-2C6E-436E-BB10-378BCA68ED76}">
      <dgm:prSet/>
      <dgm:spPr/>
      <dgm:t>
        <a:bodyPr/>
        <a:lstStyle/>
        <a:p>
          <a:endParaRPr lang="pt-BR"/>
        </a:p>
      </dgm:t>
    </dgm:pt>
    <dgm:pt modelId="{40DCDA07-DA39-4769-A9A7-DACED90503E1}" type="sibTrans" cxnId="{AF1B4E4C-2C6E-436E-BB10-378BCA68ED76}">
      <dgm:prSet/>
      <dgm:spPr/>
      <dgm:t>
        <a:bodyPr/>
        <a:lstStyle/>
        <a:p>
          <a:endParaRPr lang="pt-BR"/>
        </a:p>
      </dgm:t>
    </dgm:pt>
    <dgm:pt modelId="{D4BA9311-10F6-4040-8F76-657D3CE056CB}" type="pres">
      <dgm:prSet presAssocID="{DA7A924E-62DE-4668-A642-4B54AEF35C20}" presName="Name0" presStyleCnt="0">
        <dgm:presLayoutVars>
          <dgm:chPref val="1"/>
          <dgm:dir/>
          <dgm:animOne val="branch"/>
          <dgm:animLvl val="lvl"/>
          <dgm:resizeHandles val="exact"/>
        </dgm:presLayoutVars>
      </dgm:prSet>
      <dgm:spPr/>
    </dgm:pt>
    <dgm:pt modelId="{A8574216-C601-4BE2-9812-C828D9DE29B4}" type="pres">
      <dgm:prSet presAssocID="{16B247A7-B6C7-48B9-BDC4-3B98C6FA5876}" presName="root1" presStyleCnt="0"/>
      <dgm:spPr/>
    </dgm:pt>
    <dgm:pt modelId="{8BD93B6F-7200-4D78-BF6B-C12ADA601F02}" type="pres">
      <dgm:prSet presAssocID="{16B247A7-B6C7-48B9-BDC4-3B98C6FA5876}" presName="LevelOneTextNode" presStyleLbl="node0" presStyleIdx="0" presStyleCnt="1">
        <dgm:presLayoutVars>
          <dgm:chPref val="3"/>
        </dgm:presLayoutVars>
      </dgm:prSet>
      <dgm:spPr/>
    </dgm:pt>
    <dgm:pt modelId="{EC4B7AE4-6B57-4100-B315-F87C1C524A4C}" type="pres">
      <dgm:prSet presAssocID="{16B247A7-B6C7-48B9-BDC4-3B98C6FA5876}" presName="level2hierChild" presStyleCnt="0"/>
      <dgm:spPr/>
    </dgm:pt>
    <dgm:pt modelId="{3B9288A7-0E3F-48C9-A61B-010E1EE5F41B}" type="pres">
      <dgm:prSet presAssocID="{F482E945-945D-4CAB-BFF1-0BDD84DA6033}" presName="conn2-1" presStyleLbl="parChTrans1D2" presStyleIdx="0" presStyleCnt="3"/>
      <dgm:spPr/>
    </dgm:pt>
    <dgm:pt modelId="{9A963FC2-43BF-49AC-9904-6BD286FBB31E}" type="pres">
      <dgm:prSet presAssocID="{F482E945-945D-4CAB-BFF1-0BDD84DA6033}" presName="connTx" presStyleLbl="parChTrans1D2" presStyleIdx="0" presStyleCnt="3"/>
      <dgm:spPr/>
    </dgm:pt>
    <dgm:pt modelId="{C2318C1B-CDC0-4D4B-B63B-1C761BE4DA51}" type="pres">
      <dgm:prSet presAssocID="{C31633D5-CA0E-4FFC-8A35-0C3758429647}" presName="root2" presStyleCnt="0"/>
      <dgm:spPr/>
    </dgm:pt>
    <dgm:pt modelId="{8DB41D8E-81B6-476B-8764-1FE3CFC056C0}" type="pres">
      <dgm:prSet presAssocID="{C31633D5-CA0E-4FFC-8A35-0C3758429647}" presName="LevelTwoTextNode" presStyleLbl="node2" presStyleIdx="0" presStyleCnt="3">
        <dgm:presLayoutVars>
          <dgm:chPref val="3"/>
        </dgm:presLayoutVars>
      </dgm:prSet>
      <dgm:spPr/>
    </dgm:pt>
    <dgm:pt modelId="{498A0593-0A30-41BB-9CDB-2771C63E6F0E}" type="pres">
      <dgm:prSet presAssocID="{C31633D5-CA0E-4FFC-8A35-0C3758429647}" presName="level3hierChild" presStyleCnt="0"/>
      <dgm:spPr/>
    </dgm:pt>
    <dgm:pt modelId="{30599ABC-91F0-4410-85E2-01D6BA7DE3F3}" type="pres">
      <dgm:prSet presAssocID="{CCD9DAF8-AA7C-4BD7-9FB6-E4A3A5491013}" presName="conn2-1" presStyleLbl="parChTrans1D2" presStyleIdx="1" presStyleCnt="3"/>
      <dgm:spPr/>
    </dgm:pt>
    <dgm:pt modelId="{0772905D-75AC-4D6C-AB93-DAF009AFB309}" type="pres">
      <dgm:prSet presAssocID="{CCD9DAF8-AA7C-4BD7-9FB6-E4A3A5491013}" presName="connTx" presStyleLbl="parChTrans1D2" presStyleIdx="1" presStyleCnt="3"/>
      <dgm:spPr/>
    </dgm:pt>
    <dgm:pt modelId="{DDA4D889-E915-4DA3-8C8F-6EC30B0B7C60}" type="pres">
      <dgm:prSet presAssocID="{E7F4ADFE-0BAD-47BE-A575-FEA977DFDC02}" presName="root2" presStyleCnt="0"/>
      <dgm:spPr/>
    </dgm:pt>
    <dgm:pt modelId="{BC589723-5BD2-4F72-9F6D-4EF84E551EC8}" type="pres">
      <dgm:prSet presAssocID="{E7F4ADFE-0BAD-47BE-A575-FEA977DFDC02}" presName="LevelTwoTextNode" presStyleLbl="node2" presStyleIdx="1" presStyleCnt="3">
        <dgm:presLayoutVars>
          <dgm:chPref val="3"/>
        </dgm:presLayoutVars>
      </dgm:prSet>
      <dgm:spPr/>
    </dgm:pt>
    <dgm:pt modelId="{4A521F39-238B-4122-AF1E-365EA8DB76BE}" type="pres">
      <dgm:prSet presAssocID="{E7F4ADFE-0BAD-47BE-A575-FEA977DFDC02}" presName="level3hierChild" presStyleCnt="0"/>
      <dgm:spPr/>
    </dgm:pt>
    <dgm:pt modelId="{19F3790E-5BE7-4068-8931-8BC1456DD725}" type="pres">
      <dgm:prSet presAssocID="{9EC63876-347E-4CA3-A2DF-FA8B078D4E17}" presName="conn2-1" presStyleLbl="parChTrans1D2" presStyleIdx="2" presStyleCnt="3"/>
      <dgm:spPr/>
    </dgm:pt>
    <dgm:pt modelId="{9EE04D0A-37AE-4DB4-AF83-21CBD69AB13E}" type="pres">
      <dgm:prSet presAssocID="{9EC63876-347E-4CA3-A2DF-FA8B078D4E17}" presName="connTx" presStyleLbl="parChTrans1D2" presStyleIdx="2" presStyleCnt="3"/>
      <dgm:spPr/>
    </dgm:pt>
    <dgm:pt modelId="{FB12609F-E1FD-4AB5-A4F1-72BF633F443E}" type="pres">
      <dgm:prSet presAssocID="{1C63B8A6-C19D-464C-BDB3-8EF06FABFD83}" presName="root2" presStyleCnt="0"/>
      <dgm:spPr/>
    </dgm:pt>
    <dgm:pt modelId="{30D65AF0-FCA2-435B-8B6B-48925210C2C0}" type="pres">
      <dgm:prSet presAssocID="{1C63B8A6-C19D-464C-BDB3-8EF06FABFD83}" presName="LevelTwoTextNode" presStyleLbl="node2" presStyleIdx="2" presStyleCnt="3">
        <dgm:presLayoutVars>
          <dgm:chPref val="3"/>
        </dgm:presLayoutVars>
      </dgm:prSet>
      <dgm:spPr/>
    </dgm:pt>
    <dgm:pt modelId="{67ADE423-F590-4671-8056-585213310D66}" type="pres">
      <dgm:prSet presAssocID="{1C63B8A6-C19D-464C-BDB3-8EF06FABFD83}" presName="level3hierChild" presStyleCnt="0"/>
      <dgm:spPr/>
    </dgm:pt>
  </dgm:ptLst>
  <dgm:cxnLst>
    <dgm:cxn modelId="{621C3809-648F-4A63-B9DE-281A661F3219}" type="presOf" srcId="{9EC63876-347E-4CA3-A2DF-FA8B078D4E17}" destId="{19F3790E-5BE7-4068-8931-8BC1456DD725}" srcOrd="0" destOrd="0" presId="urn:microsoft.com/office/officeart/2008/layout/HorizontalMultiLevelHierarchy"/>
    <dgm:cxn modelId="{01A5B20D-CE2B-4AA5-803C-A15DC8FCF88A}" type="presOf" srcId="{F482E945-945D-4CAB-BFF1-0BDD84DA6033}" destId="{9A963FC2-43BF-49AC-9904-6BD286FBB31E}" srcOrd="1" destOrd="0" presId="urn:microsoft.com/office/officeart/2008/layout/HorizontalMultiLevelHierarchy"/>
    <dgm:cxn modelId="{E5B40527-A041-423F-A59F-E5002CFA4722}" srcId="{16B247A7-B6C7-48B9-BDC4-3B98C6FA5876}" destId="{E7F4ADFE-0BAD-47BE-A575-FEA977DFDC02}" srcOrd="1" destOrd="0" parTransId="{CCD9DAF8-AA7C-4BD7-9FB6-E4A3A5491013}" sibTransId="{584AD916-E978-4C8F-86DB-83D82EA5CD0B}"/>
    <dgm:cxn modelId="{ABEE2F6C-D7A2-48AB-B1D8-CDB1D6EA5B96}" type="presOf" srcId="{E7F4ADFE-0BAD-47BE-A575-FEA977DFDC02}" destId="{BC589723-5BD2-4F72-9F6D-4EF84E551EC8}" srcOrd="0" destOrd="0" presId="urn:microsoft.com/office/officeart/2008/layout/HorizontalMultiLevelHierarchy"/>
    <dgm:cxn modelId="{AF1B4E4C-2C6E-436E-BB10-378BCA68ED76}" srcId="{16B247A7-B6C7-48B9-BDC4-3B98C6FA5876}" destId="{1C63B8A6-C19D-464C-BDB3-8EF06FABFD83}" srcOrd="2" destOrd="0" parTransId="{9EC63876-347E-4CA3-A2DF-FA8B078D4E17}" sibTransId="{40DCDA07-DA39-4769-A9A7-DACED90503E1}"/>
    <dgm:cxn modelId="{FC0CFF4E-B95B-404E-8438-49CD505BF4B2}" type="presOf" srcId="{CCD9DAF8-AA7C-4BD7-9FB6-E4A3A5491013}" destId="{0772905D-75AC-4D6C-AB93-DAF009AFB309}" srcOrd="1" destOrd="0" presId="urn:microsoft.com/office/officeart/2008/layout/HorizontalMultiLevelHierarchy"/>
    <dgm:cxn modelId="{C11B9471-3916-4D1E-9A71-C84038C34AF7}" type="presOf" srcId="{9EC63876-347E-4CA3-A2DF-FA8B078D4E17}" destId="{9EE04D0A-37AE-4DB4-AF83-21CBD69AB13E}" srcOrd="1" destOrd="0" presId="urn:microsoft.com/office/officeart/2008/layout/HorizontalMultiLevelHierarchy"/>
    <dgm:cxn modelId="{BA7DFB5A-7B94-4550-8394-1383F95EF65B}" type="presOf" srcId="{1C63B8A6-C19D-464C-BDB3-8EF06FABFD83}" destId="{30D65AF0-FCA2-435B-8B6B-48925210C2C0}" srcOrd="0" destOrd="0" presId="urn:microsoft.com/office/officeart/2008/layout/HorizontalMultiLevelHierarchy"/>
    <dgm:cxn modelId="{D3FE8E88-2AB7-4A79-A9B4-AD92873CE602}" type="presOf" srcId="{F482E945-945D-4CAB-BFF1-0BDD84DA6033}" destId="{3B9288A7-0E3F-48C9-A61B-010E1EE5F41B}" srcOrd="0" destOrd="0" presId="urn:microsoft.com/office/officeart/2008/layout/HorizontalMultiLevelHierarchy"/>
    <dgm:cxn modelId="{AA96089C-A193-48AA-BEB7-10554E7E9DDF}" type="presOf" srcId="{C31633D5-CA0E-4FFC-8A35-0C3758429647}" destId="{8DB41D8E-81B6-476B-8764-1FE3CFC056C0}" srcOrd="0" destOrd="0" presId="urn:microsoft.com/office/officeart/2008/layout/HorizontalMultiLevelHierarchy"/>
    <dgm:cxn modelId="{97967AAE-EC6D-494F-AEAB-2EBD48937E6F}" srcId="{DA7A924E-62DE-4668-A642-4B54AEF35C20}" destId="{16B247A7-B6C7-48B9-BDC4-3B98C6FA5876}" srcOrd="0" destOrd="0" parTransId="{4E5D166F-18C1-40ED-85C8-681794D31166}" sibTransId="{93DD71FF-EF16-46A6-B087-2CA5348E5CDA}"/>
    <dgm:cxn modelId="{F0B178B6-7D3C-410B-B1B2-71317BC30938}" type="presOf" srcId="{CCD9DAF8-AA7C-4BD7-9FB6-E4A3A5491013}" destId="{30599ABC-91F0-4410-85E2-01D6BA7DE3F3}" srcOrd="0" destOrd="0" presId="urn:microsoft.com/office/officeart/2008/layout/HorizontalMultiLevelHierarchy"/>
    <dgm:cxn modelId="{8A357CBC-8F50-43FE-9A53-5F016A0BA600}" type="presOf" srcId="{16B247A7-B6C7-48B9-BDC4-3B98C6FA5876}" destId="{8BD93B6F-7200-4D78-BF6B-C12ADA601F02}" srcOrd="0" destOrd="0" presId="urn:microsoft.com/office/officeart/2008/layout/HorizontalMultiLevelHierarchy"/>
    <dgm:cxn modelId="{C71568C4-1AE5-4B73-B2CF-EF99030AE8CB}" srcId="{16B247A7-B6C7-48B9-BDC4-3B98C6FA5876}" destId="{C31633D5-CA0E-4FFC-8A35-0C3758429647}" srcOrd="0" destOrd="0" parTransId="{F482E945-945D-4CAB-BFF1-0BDD84DA6033}" sibTransId="{41BF4E3F-3856-446C-A77F-774BE0879D35}"/>
    <dgm:cxn modelId="{FC1FE7D3-72DC-44CC-9934-40504E15A7DD}" type="presOf" srcId="{DA7A924E-62DE-4668-A642-4B54AEF35C20}" destId="{D4BA9311-10F6-4040-8F76-657D3CE056CB}" srcOrd="0" destOrd="0" presId="urn:microsoft.com/office/officeart/2008/layout/HorizontalMultiLevelHierarchy"/>
    <dgm:cxn modelId="{2E925F5A-486B-45A0-9ABA-1B9AD38B135C}" type="presParOf" srcId="{D4BA9311-10F6-4040-8F76-657D3CE056CB}" destId="{A8574216-C601-4BE2-9812-C828D9DE29B4}" srcOrd="0" destOrd="0" presId="urn:microsoft.com/office/officeart/2008/layout/HorizontalMultiLevelHierarchy"/>
    <dgm:cxn modelId="{D6A56F08-7663-4D49-8949-390097F9540C}" type="presParOf" srcId="{A8574216-C601-4BE2-9812-C828D9DE29B4}" destId="{8BD93B6F-7200-4D78-BF6B-C12ADA601F02}" srcOrd="0" destOrd="0" presId="urn:microsoft.com/office/officeart/2008/layout/HorizontalMultiLevelHierarchy"/>
    <dgm:cxn modelId="{20C8FDC6-0C11-4C54-8679-A820F48449CD}" type="presParOf" srcId="{A8574216-C601-4BE2-9812-C828D9DE29B4}" destId="{EC4B7AE4-6B57-4100-B315-F87C1C524A4C}" srcOrd="1" destOrd="0" presId="urn:microsoft.com/office/officeart/2008/layout/HorizontalMultiLevelHierarchy"/>
    <dgm:cxn modelId="{5F386E4B-D7A2-42C4-B493-714C12AE3811}" type="presParOf" srcId="{EC4B7AE4-6B57-4100-B315-F87C1C524A4C}" destId="{3B9288A7-0E3F-48C9-A61B-010E1EE5F41B}" srcOrd="0" destOrd="0" presId="urn:microsoft.com/office/officeart/2008/layout/HorizontalMultiLevelHierarchy"/>
    <dgm:cxn modelId="{04095267-EBDA-4116-A125-FA4D6B5AEDD1}" type="presParOf" srcId="{3B9288A7-0E3F-48C9-A61B-010E1EE5F41B}" destId="{9A963FC2-43BF-49AC-9904-6BD286FBB31E}" srcOrd="0" destOrd="0" presId="urn:microsoft.com/office/officeart/2008/layout/HorizontalMultiLevelHierarchy"/>
    <dgm:cxn modelId="{6DC97FB6-8629-461A-8E7C-FA44A01A152B}" type="presParOf" srcId="{EC4B7AE4-6B57-4100-B315-F87C1C524A4C}" destId="{C2318C1B-CDC0-4D4B-B63B-1C761BE4DA51}" srcOrd="1" destOrd="0" presId="urn:microsoft.com/office/officeart/2008/layout/HorizontalMultiLevelHierarchy"/>
    <dgm:cxn modelId="{C900D6FD-7E52-4C94-B712-26F9ADF1AD4A}" type="presParOf" srcId="{C2318C1B-CDC0-4D4B-B63B-1C761BE4DA51}" destId="{8DB41D8E-81B6-476B-8764-1FE3CFC056C0}" srcOrd="0" destOrd="0" presId="urn:microsoft.com/office/officeart/2008/layout/HorizontalMultiLevelHierarchy"/>
    <dgm:cxn modelId="{36C7F817-A27C-40C5-BAA2-60CBC4C0419F}" type="presParOf" srcId="{C2318C1B-CDC0-4D4B-B63B-1C761BE4DA51}" destId="{498A0593-0A30-41BB-9CDB-2771C63E6F0E}" srcOrd="1" destOrd="0" presId="urn:microsoft.com/office/officeart/2008/layout/HorizontalMultiLevelHierarchy"/>
    <dgm:cxn modelId="{ED4E3FD0-898B-4FB9-A245-61706EA55D82}" type="presParOf" srcId="{EC4B7AE4-6B57-4100-B315-F87C1C524A4C}" destId="{30599ABC-91F0-4410-85E2-01D6BA7DE3F3}" srcOrd="2" destOrd="0" presId="urn:microsoft.com/office/officeart/2008/layout/HorizontalMultiLevelHierarchy"/>
    <dgm:cxn modelId="{A94C75C4-9820-4528-8B01-BCD55BF1E9EF}" type="presParOf" srcId="{30599ABC-91F0-4410-85E2-01D6BA7DE3F3}" destId="{0772905D-75AC-4D6C-AB93-DAF009AFB309}" srcOrd="0" destOrd="0" presId="urn:microsoft.com/office/officeart/2008/layout/HorizontalMultiLevelHierarchy"/>
    <dgm:cxn modelId="{EEB8A0D3-3718-4A02-8CE8-A96790D31DAE}" type="presParOf" srcId="{EC4B7AE4-6B57-4100-B315-F87C1C524A4C}" destId="{DDA4D889-E915-4DA3-8C8F-6EC30B0B7C60}" srcOrd="3" destOrd="0" presId="urn:microsoft.com/office/officeart/2008/layout/HorizontalMultiLevelHierarchy"/>
    <dgm:cxn modelId="{2203AFD7-3F15-4AD7-83BD-96FB5C262E11}" type="presParOf" srcId="{DDA4D889-E915-4DA3-8C8F-6EC30B0B7C60}" destId="{BC589723-5BD2-4F72-9F6D-4EF84E551EC8}" srcOrd="0" destOrd="0" presId="urn:microsoft.com/office/officeart/2008/layout/HorizontalMultiLevelHierarchy"/>
    <dgm:cxn modelId="{50E97409-7284-43B4-A890-BAD8CCB5CAB0}" type="presParOf" srcId="{DDA4D889-E915-4DA3-8C8F-6EC30B0B7C60}" destId="{4A521F39-238B-4122-AF1E-365EA8DB76BE}" srcOrd="1" destOrd="0" presId="urn:microsoft.com/office/officeart/2008/layout/HorizontalMultiLevelHierarchy"/>
    <dgm:cxn modelId="{9CC1A5FA-5C15-4649-82D1-D506B549783A}" type="presParOf" srcId="{EC4B7AE4-6B57-4100-B315-F87C1C524A4C}" destId="{19F3790E-5BE7-4068-8931-8BC1456DD725}" srcOrd="4" destOrd="0" presId="urn:microsoft.com/office/officeart/2008/layout/HorizontalMultiLevelHierarchy"/>
    <dgm:cxn modelId="{C85EDEEC-F42B-4211-90C8-C5F32BB67528}" type="presParOf" srcId="{19F3790E-5BE7-4068-8931-8BC1456DD725}" destId="{9EE04D0A-37AE-4DB4-AF83-21CBD69AB13E}" srcOrd="0" destOrd="0" presId="urn:microsoft.com/office/officeart/2008/layout/HorizontalMultiLevelHierarchy"/>
    <dgm:cxn modelId="{B33E7AD3-B01B-4422-A21B-E34616A470EE}" type="presParOf" srcId="{EC4B7AE4-6B57-4100-B315-F87C1C524A4C}" destId="{FB12609F-E1FD-4AB5-A4F1-72BF633F443E}" srcOrd="5" destOrd="0" presId="urn:microsoft.com/office/officeart/2008/layout/HorizontalMultiLevelHierarchy"/>
    <dgm:cxn modelId="{0B0318AD-E3A1-447D-8461-11B0A0D7FE9F}" type="presParOf" srcId="{FB12609F-E1FD-4AB5-A4F1-72BF633F443E}" destId="{30D65AF0-FCA2-435B-8B6B-48925210C2C0}" srcOrd="0" destOrd="0" presId="urn:microsoft.com/office/officeart/2008/layout/HorizontalMultiLevelHierarchy"/>
    <dgm:cxn modelId="{CA8E89FE-3268-40AF-9396-09F98B0E4A01}" type="presParOf" srcId="{FB12609F-E1FD-4AB5-A4F1-72BF633F443E}" destId="{67ADE423-F590-4671-8056-585213310D6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3F892-F433-4458-8CC3-B90DDBD9B66E}">
      <dsp:nvSpPr>
        <dsp:cNvPr id="0" name=""/>
        <dsp:cNvSpPr/>
      </dsp:nvSpPr>
      <dsp:spPr>
        <a:xfrm>
          <a:off x="568971" y="0"/>
          <a:ext cx="1509048" cy="147721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5901F-6D76-4864-8D57-18D65E23748C}">
      <dsp:nvSpPr>
        <dsp:cNvPr id="0" name=""/>
        <dsp:cNvSpPr/>
      </dsp:nvSpPr>
      <dsp:spPr>
        <a:xfrm>
          <a:off x="568971" y="1634694"/>
          <a:ext cx="4311566" cy="633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APRENDIZADO NÃO SUPERVISIONADO</a:t>
          </a:r>
          <a:endParaRPr lang="pt-BR" sz="2300" kern="1200"/>
        </a:p>
      </dsp:txBody>
      <dsp:txXfrm>
        <a:off x="568971" y="1634694"/>
        <a:ext cx="4311566" cy="633091"/>
      </dsp:txXfrm>
    </dsp:sp>
    <dsp:sp modelId="{F9525704-DC14-4FA4-BBE5-2BBA049DB17A}">
      <dsp:nvSpPr>
        <dsp:cNvPr id="0" name=""/>
        <dsp:cNvSpPr/>
      </dsp:nvSpPr>
      <dsp:spPr>
        <a:xfrm>
          <a:off x="568971" y="2341032"/>
          <a:ext cx="4311566" cy="1403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pt-BR" sz="1700" b="0" i="0" kern="1200"/>
            <a:t>Redução de dimensionalidade</a:t>
          </a:r>
          <a:endParaRPr lang="pt-BR" sz="1700" kern="1200"/>
        </a:p>
        <a:p>
          <a:pPr marL="0" lvl="0" indent="0" algn="l" defTabSz="755650">
            <a:lnSpc>
              <a:spcPct val="90000"/>
            </a:lnSpc>
            <a:spcBef>
              <a:spcPct val="0"/>
            </a:spcBef>
            <a:spcAft>
              <a:spcPct val="35000"/>
            </a:spcAft>
            <a:buNone/>
          </a:pPr>
          <a:r>
            <a:rPr lang="pt-BR" sz="1700" b="0" i="0" kern="1200"/>
            <a:t>Cluestering</a:t>
          </a:r>
        </a:p>
        <a:p>
          <a:pPr marL="171450" lvl="1" indent="-171450" algn="l" defTabSz="755650">
            <a:lnSpc>
              <a:spcPct val="90000"/>
            </a:lnSpc>
            <a:spcBef>
              <a:spcPct val="0"/>
            </a:spcBef>
            <a:spcAft>
              <a:spcPct val="15000"/>
            </a:spcAft>
            <a:buChar char="•"/>
          </a:pPr>
          <a:r>
            <a:rPr lang="pt-BR" sz="1700" b="0" i="0" kern="1200"/>
            <a:t>Mecanismos de recomendação</a:t>
          </a:r>
        </a:p>
        <a:p>
          <a:pPr marL="171450" lvl="1" indent="-171450" algn="l" defTabSz="755650">
            <a:lnSpc>
              <a:spcPct val="90000"/>
            </a:lnSpc>
            <a:spcBef>
              <a:spcPct val="0"/>
            </a:spcBef>
            <a:spcAft>
              <a:spcPct val="15000"/>
            </a:spcAft>
            <a:buChar char="•"/>
          </a:pPr>
          <a:r>
            <a:rPr lang="pt-BR" sz="1700" b="0" i="0" kern="1200"/>
            <a:t>Segmentação de clientes</a:t>
          </a:r>
        </a:p>
        <a:p>
          <a:pPr marL="171450" lvl="1" indent="-171450" algn="l" defTabSz="755650">
            <a:lnSpc>
              <a:spcPct val="90000"/>
            </a:lnSpc>
            <a:spcBef>
              <a:spcPct val="0"/>
            </a:spcBef>
            <a:spcAft>
              <a:spcPct val="15000"/>
            </a:spcAft>
            <a:buChar char="•"/>
          </a:pPr>
          <a:r>
            <a:rPr lang="pt-BR" sz="1700" b="0" i="0" kern="1200"/>
            <a:t>Detecção de anomalias</a:t>
          </a:r>
        </a:p>
      </dsp:txBody>
      <dsp:txXfrm>
        <a:off x="568971" y="2341032"/>
        <a:ext cx="4311566" cy="1403880"/>
      </dsp:txXfrm>
    </dsp:sp>
    <dsp:sp modelId="{327357F1-728C-476C-B0BA-3B124D5CAF0D}">
      <dsp:nvSpPr>
        <dsp:cNvPr id="0" name=""/>
        <dsp:cNvSpPr/>
      </dsp:nvSpPr>
      <dsp:spPr>
        <a:xfrm>
          <a:off x="5635062" y="0"/>
          <a:ext cx="1509048" cy="147721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15882-3FA1-47A9-B548-F287885A1551}">
      <dsp:nvSpPr>
        <dsp:cNvPr id="0" name=""/>
        <dsp:cNvSpPr/>
      </dsp:nvSpPr>
      <dsp:spPr>
        <a:xfrm>
          <a:off x="5635062" y="1634694"/>
          <a:ext cx="4311566" cy="633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APRENDIZADO SUPERVISIONADO</a:t>
          </a:r>
          <a:endParaRPr lang="pt-BR" sz="2300" kern="1200"/>
        </a:p>
      </dsp:txBody>
      <dsp:txXfrm>
        <a:off x="5635062" y="1634694"/>
        <a:ext cx="4311566" cy="633091"/>
      </dsp:txXfrm>
    </dsp:sp>
    <dsp:sp modelId="{4865480E-F52A-49C2-83A2-ECCC84A2F9BB}">
      <dsp:nvSpPr>
        <dsp:cNvPr id="0" name=""/>
        <dsp:cNvSpPr/>
      </dsp:nvSpPr>
      <dsp:spPr>
        <a:xfrm>
          <a:off x="5635062" y="2341032"/>
          <a:ext cx="4311566" cy="1403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pt-BR" sz="1700" b="0" i="0" kern="1200"/>
            <a:t>Classificação</a:t>
          </a:r>
          <a:endParaRPr lang="pt-BR" sz="1700" kern="1200"/>
        </a:p>
        <a:p>
          <a:pPr marL="171450" lvl="1" indent="-171450" algn="l" defTabSz="755650">
            <a:lnSpc>
              <a:spcPct val="90000"/>
            </a:lnSpc>
            <a:spcBef>
              <a:spcPct val="0"/>
            </a:spcBef>
            <a:spcAft>
              <a:spcPct val="15000"/>
            </a:spcAft>
            <a:buChar char="•"/>
          </a:pPr>
          <a:r>
            <a:rPr lang="pt-BR" sz="1700" b="0" i="0" kern="1200" dirty="0"/>
            <a:t>Detecção de spam/fraudes</a:t>
          </a:r>
        </a:p>
        <a:p>
          <a:pPr marL="171450" lvl="1" indent="-171450" algn="l" defTabSz="755650">
            <a:lnSpc>
              <a:spcPct val="90000"/>
            </a:lnSpc>
            <a:spcBef>
              <a:spcPct val="0"/>
            </a:spcBef>
            <a:spcAft>
              <a:spcPct val="15000"/>
            </a:spcAft>
            <a:buChar char="•"/>
          </a:pPr>
          <a:r>
            <a:rPr lang="pt-BR" sz="1700" b="0" i="0" kern="1200"/>
            <a:t>Classificação de imagens</a:t>
          </a:r>
        </a:p>
        <a:p>
          <a:pPr marL="0" lvl="0" indent="0" algn="l" defTabSz="755650">
            <a:lnSpc>
              <a:spcPct val="90000"/>
            </a:lnSpc>
            <a:spcBef>
              <a:spcPct val="0"/>
            </a:spcBef>
            <a:spcAft>
              <a:spcPct val="35000"/>
            </a:spcAft>
            <a:buNone/>
          </a:pPr>
          <a:r>
            <a:rPr lang="pt-BR" sz="1700" b="0" i="0" kern="1200"/>
            <a:t>Regressão</a:t>
          </a:r>
        </a:p>
        <a:p>
          <a:pPr marL="171450" lvl="1" indent="-171450" algn="l" defTabSz="755650">
            <a:lnSpc>
              <a:spcPct val="90000"/>
            </a:lnSpc>
            <a:spcBef>
              <a:spcPct val="0"/>
            </a:spcBef>
            <a:spcAft>
              <a:spcPct val="15000"/>
            </a:spcAft>
            <a:buChar char="•"/>
          </a:pPr>
          <a:r>
            <a:rPr lang="pt-BR" sz="1700" b="0" i="0" kern="1200"/>
            <a:t>Predição de mercado</a:t>
          </a:r>
        </a:p>
        <a:p>
          <a:pPr marL="171450" lvl="1" indent="-171450" algn="l" defTabSz="755650">
            <a:lnSpc>
              <a:spcPct val="90000"/>
            </a:lnSpc>
            <a:spcBef>
              <a:spcPct val="0"/>
            </a:spcBef>
            <a:spcAft>
              <a:spcPct val="15000"/>
            </a:spcAft>
            <a:buChar char="•"/>
          </a:pPr>
          <a:r>
            <a:rPr lang="pt-BR" sz="1700" b="0" i="0" kern="1200"/>
            <a:t>Previsão do tempo</a:t>
          </a:r>
        </a:p>
      </dsp:txBody>
      <dsp:txXfrm>
        <a:off x="5635062" y="2341032"/>
        <a:ext cx="4311566" cy="1403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3F892-F433-4458-8CC3-B90DDBD9B66E}">
      <dsp:nvSpPr>
        <dsp:cNvPr id="0" name=""/>
        <dsp:cNvSpPr/>
      </dsp:nvSpPr>
      <dsp:spPr>
        <a:xfrm>
          <a:off x="8092" y="180968"/>
          <a:ext cx="812109" cy="81210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F65901F-6D76-4864-8D57-18D65E23748C}">
      <dsp:nvSpPr>
        <dsp:cNvPr id="0" name=""/>
        <dsp:cNvSpPr/>
      </dsp:nvSpPr>
      <dsp:spPr>
        <a:xfrm>
          <a:off x="8092" y="1138546"/>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pt-BR" sz="1400" b="1" i="0" kern="1200" dirty="0"/>
            <a:t>É AUTÔNOMO</a:t>
          </a:r>
          <a:endParaRPr lang="pt-BR" sz="1400" kern="1200" dirty="0"/>
        </a:p>
      </dsp:txBody>
      <dsp:txXfrm>
        <a:off x="8092" y="1138546"/>
        <a:ext cx="2320312" cy="435058"/>
      </dsp:txXfrm>
    </dsp:sp>
    <dsp:sp modelId="{F9525704-DC14-4FA4-BBE5-2BBA049DB17A}">
      <dsp:nvSpPr>
        <dsp:cNvPr id="0" name=""/>
        <dsp:cNvSpPr/>
      </dsp:nvSpPr>
      <dsp:spPr>
        <a:xfrm>
          <a:off x="8092" y="1641264"/>
          <a:ext cx="2320312" cy="192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pt-BR" sz="1400" b="0" i="0" kern="1200" dirty="0"/>
            <a:t>Um modelo deep learning aprende sem muita orientação. Diferente do machine learning, que é automatizado só até certo ponto.</a:t>
          </a:r>
          <a:endParaRPr lang="pt-BR" sz="1400" kern="1200" dirty="0"/>
        </a:p>
      </dsp:txBody>
      <dsp:txXfrm>
        <a:off x="8092" y="1641264"/>
        <a:ext cx="2320312" cy="1922679"/>
      </dsp:txXfrm>
    </dsp:sp>
    <dsp:sp modelId="{327357F1-728C-476C-B0BA-3B124D5CAF0D}">
      <dsp:nvSpPr>
        <dsp:cNvPr id="0" name=""/>
        <dsp:cNvSpPr/>
      </dsp:nvSpPr>
      <dsp:spPr>
        <a:xfrm>
          <a:off x="2734460" y="180968"/>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BF15882-3FA1-47A9-B548-F287885A1551}">
      <dsp:nvSpPr>
        <dsp:cNvPr id="0" name=""/>
        <dsp:cNvSpPr/>
      </dsp:nvSpPr>
      <dsp:spPr>
        <a:xfrm>
          <a:off x="2734460" y="1138546"/>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pt-BR" sz="1400" b="1" i="0" kern="1200" dirty="0"/>
            <a:t>REQUER MAIS DADOS</a:t>
          </a:r>
          <a:endParaRPr lang="pt-BR" sz="1400" kern="1200" dirty="0"/>
        </a:p>
      </dsp:txBody>
      <dsp:txXfrm>
        <a:off x="2734460" y="1138546"/>
        <a:ext cx="2320312" cy="435058"/>
      </dsp:txXfrm>
    </dsp:sp>
    <dsp:sp modelId="{4865480E-F52A-49C2-83A2-ECCC84A2F9BB}">
      <dsp:nvSpPr>
        <dsp:cNvPr id="0" name=""/>
        <dsp:cNvSpPr/>
      </dsp:nvSpPr>
      <dsp:spPr>
        <a:xfrm>
          <a:off x="2734460" y="1641264"/>
          <a:ext cx="2320312" cy="192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pt-BR" sz="1400" b="0" i="0" kern="1200" dirty="0"/>
            <a:t>Para melhorar sua acurácia, os modelos em deep learning precisam de mais dados do que os modelos machine learning, que, por usarem dados estruturados, podem confiar em um volume menor de inputs.</a:t>
          </a:r>
          <a:endParaRPr lang="pt-BR" sz="1400" kern="1200" dirty="0"/>
        </a:p>
      </dsp:txBody>
      <dsp:txXfrm>
        <a:off x="2734460" y="1641264"/>
        <a:ext cx="2320312" cy="1922679"/>
      </dsp:txXfrm>
    </dsp:sp>
    <dsp:sp modelId="{46AE4066-6E41-47D9-9B2D-7B4F86012BA3}">
      <dsp:nvSpPr>
        <dsp:cNvPr id="0" name=""/>
        <dsp:cNvSpPr/>
      </dsp:nvSpPr>
      <dsp:spPr>
        <a:xfrm>
          <a:off x="5460827" y="180968"/>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58111F7-7210-4D97-A441-5C2C6C650E7E}">
      <dsp:nvSpPr>
        <dsp:cNvPr id="0" name=""/>
        <dsp:cNvSpPr/>
      </dsp:nvSpPr>
      <dsp:spPr>
        <a:xfrm>
          <a:off x="5460827" y="1138546"/>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pt-BR" sz="1400" b="1" i="0" kern="1200" dirty="0"/>
            <a:t>TEM APLICAÇÕES MAIS COMPLEXAS</a:t>
          </a:r>
          <a:endParaRPr lang="pt-BR" sz="1400" kern="1200" dirty="0"/>
        </a:p>
      </dsp:txBody>
      <dsp:txXfrm>
        <a:off x="5460827" y="1138546"/>
        <a:ext cx="2320312" cy="435058"/>
      </dsp:txXfrm>
    </dsp:sp>
    <dsp:sp modelId="{ECEE304A-B830-46F4-84E2-ED02FFF9BBC9}">
      <dsp:nvSpPr>
        <dsp:cNvPr id="0" name=""/>
        <dsp:cNvSpPr/>
      </dsp:nvSpPr>
      <dsp:spPr>
        <a:xfrm>
          <a:off x="5460827" y="1641264"/>
          <a:ext cx="2320312" cy="192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pt-BR" sz="1400" b="0" i="0" kern="1200" dirty="0"/>
            <a:t>O deep learning é usado em aplicações mais complexas e sofisticadas – quando o machine learning, uma vez que depende de dados rotulados, não se aplica para resolução de problemas complexos e que requeiram grande volume de dados.</a:t>
          </a:r>
          <a:endParaRPr lang="pt-BR" sz="1400" kern="1200" dirty="0"/>
        </a:p>
      </dsp:txBody>
      <dsp:txXfrm>
        <a:off x="5460827" y="1641264"/>
        <a:ext cx="2320312" cy="1922679"/>
      </dsp:txXfrm>
    </dsp:sp>
    <dsp:sp modelId="{D132982E-7E90-49D8-A517-BFE43D11156D}">
      <dsp:nvSpPr>
        <dsp:cNvPr id="0" name=""/>
        <dsp:cNvSpPr/>
      </dsp:nvSpPr>
      <dsp:spPr>
        <a:xfrm>
          <a:off x="8187194" y="180968"/>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0BDCBFA-E2C1-497D-95DD-5B61BE7C81FD}">
      <dsp:nvSpPr>
        <dsp:cNvPr id="0" name=""/>
        <dsp:cNvSpPr/>
      </dsp:nvSpPr>
      <dsp:spPr>
        <a:xfrm>
          <a:off x="8187194" y="1138546"/>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pt-BR" sz="1400" b="1" i="0" kern="1200" dirty="0"/>
            <a:t>SE CORRIGE</a:t>
          </a:r>
          <a:endParaRPr lang="pt-BR" sz="1400" kern="1200" dirty="0"/>
        </a:p>
      </dsp:txBody>
      <dsp:txXfrm>
        <a:off x="8187194" y="1138546"/>
        <a:ext cx="2320312" cy="435058"/>
      </dsp:txXfrm>
    </dsp:sp>
    <dsp:sp modelId="{43C648B0-358B-4D19-9FCA-9BABBF5E3DB6}">
      <dsp:nvSpPr>
        <dsp:cNvPr id="0" name=""/>
        <dsp:cNvSpPr/>
      </dsp:nvSpPr>
      <dsp:spPr>
        <a:xfrm>
          <a:off x="8187194" y="1641264"/>
          <a:ext cx="2320312" cy="192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pt-BR" sz="1400" kern="1200" dirty="0"/>
            <a:t>No caso de uma previsão errada, um modelo de deep learning é capaz tanto de determinar se uma predição é acurada quanto de se corrigir sozinho, caso ela não seja.</a:t>
          </a:r>
        </a:p>
      </dsp:txBody>
      <dsp:txXfrm>
        <a:off x="8187194" y="1641264"/>
        <a:ext cx="2320312" cy="19226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3790E-5BE7-4068-8931-8BC1456DD725}">
      <dsp:nvSpPr>
        <dsp:cNvPr id="0" name=""/>
        <dsp:cNvSpPr/>
      </dsp:nvSpPr>
      <dsp:spPr>
        <a:xfrm>
          <a:off x="1103935" y="1786527"/>
          <a:ext cx="445345" cy="848600"/>
        </a:xfrm>
        <a:custGeom>
          <a:avLst/>
          <a:gdLst/>
          <a:ahLst/>
          <a:cxnLst/>
          <a:rect l="0" t="0" r="0" b="0"/>
          <a:pathLst>
            <a:path>
              <a:moveTo>
                <a:pt x="0" y="0"/>
              </a:moveTo>
              <a:lnTo>
                <a:pt x="222672" y="0"/>
              </a:lnTo>
              <a:lnTo>
                <a:pt x="222672" y="848600"/>
              </a:lnTo>
              <a:lnTo>
                <a:pt x="445345" y="84860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1302649" y="2186868"/>
        <a:ext cx="47918" cy="47918"/>
      </dsp:txXfrm>
    </dsp:sp>
    <dsp:sp modelId="{30599ABC-91F0-4410-85E2-01D6BA7DE3F3}">
      <dsp:nvSpPr>
        <dsp:cNvPr id="0" name=""/>
        <dsp:cNvSpPr/>
      </dsp:nvSpPr>
      <dsp:spPr>
        <a:xfrm>
          <a:off x="1103935" y="1740806"/>
          <a:ext cx="445345" cy="91440"/>
        </a:xfrm>
        <a:custGeom>
          <a:avLst/>
          <a:gdLst/>
          <a:ahLst/>
          <a:cxnLst/>
          <a:rect l="0" t="0" r="0" b="0"/>
          <a:pathLst>
            <a:path>
              <a:moveTo>
                <a:pt x="0" y="45720"/>
              </a:moveTo>
              <a:lnTo>
                <a:pt x="445345"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1315474" y="1775393"/>
        <a:ext cx="22267" cy="22267"/>
      </dsp:txXfrm>
    </dsp:sp>
    <dsp:sp modelId="{3B9288A7-0E3F-48C9-A61B-010E1EE5F41B}">
      <dsp:nvSpPr>
        <dsp:cNvPr id="0" name=""/>
        <dsp:cNvSpPr/>
      </dsp:nvSpPr>
      <dsp:spPr>
        <a:xfrm>
          <a:off x="1103935" y="937926"/>
          <a:ext cx="445345" cy="848600"/>
        </a:xfrm>
        <a:custGeom>
          <a:avLst/>
          <a:gdLst/>
          <a:ahLst/>
          <a:cxnLst/>
          <a:rect l="0" t="0" r="0" b="0"/>
          <a:pathLst>
            <a:path>
              <a:moveTo>
                <a:pt x="0" y="848600"/>
              </a:moveTo>
              <a:lnTo>
                <a:pt x="222672" y="848600"/>
              </a:lnTo>
              <a:lnTo>
                <a:pt x="222672" y="0"/>
              </a:lnTo>
              <a:lnTo>
                <a:pt x="445345"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pt-BR" sz="500" kern="1200"/>
        </a:p>
      </dsp:txBody>
      <dsp:txXfrm>
        <a:off x="1302649" y="1338267"/>
        <a:ext cx="47918" cy="47918"/>
      </dsp:txXfrm>
    </dsp:sp>
    <dsp:sp modelId="{8BD93B6F-7200-4D78-BF6B-C12ADA601F02}">
      <dsp:nvSpPr>
        <dsp:cNvPr id="0" name=""/>
        <dsp:cNvSpPr/>
      </dsp:nvSpPr>
      <dsp:spPr>
        <a:xfrm rot="16200000">
          <a:off x="-1022031" y="1447086"/>
          <a:ext cx="3573054" cy="6788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CUSTO DE MODELOS</a:t>
          </a:r>
          <a:endParaRPr lang="pt-BR" sz="3100" kern="1200" dirty="0"/>
        </a:p>
      </dsp:txBody>
      <dsp:txXfrm>
        <a:off x="-1022031" y="1447086"/>
        <a:ext cx="3573054" cy="678880"/>
      </dsp:txXfrm>
    </dsp:sp>
    <dsp:sp modelId="{8DB41D8E-81B6-476B-8764-1FE3CFC056C0}">
      <dsp:nvSpPr>
        <dsp:cNvPr id="0" name=""/>
        <dsp:cNvSpPr/>
      </dsp:nvSpPr>
      <dsp:spPr>
        <a:xfrm>
          <a:off x="1549281" y="598486"/>
          <a:ext cx="2226727" cy="6788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Detector de Fake News – </a:t>
          </a:r>
          <a:r>
            <a:rPr lang="en-US" sz="1100" kern="1200" dirty="0" err="1"/>
            <a:t>Universidade</a:t>
          </a:r>
          <a:r>
            <a:rPr lang="en-US" sz="1100" kern="1200" dirty="0"/>
            <a:t> de Washington</a:t>
          </a:r>
        </a:p>
        <a:p>
          <a:pPr marL="0" lvl="0" indent="0" algn="ctr" defTabSz="488950">
            <a:lnSpc>
              <a:spcPct val="90000"/>
            </a:lnSpc>
            <a:spcBef>
              <a:spcPct val="0"/>
            </a:spcBef>
            <a:spcAft>
              <a:spcPct val="35000"/>
            </a:spcAft>
            <a:buNone/>
          </a:pPr>
          <a:r>
            <a:rPr lang="en-US" sz="1100" kern="1200" dirty="0"/>
            <a:t>US$25.000 para ser </a:t>
          </a:r>
          <a:r>
            <a:rPr lang="en-US" sz="1100" kern="1200" dirty="0" err="1"/>
            <a:t>treinado</a:t>
          </a:r>
          <a:r>
            <a:rPr lang="en-US" sz="1100" kern="1200" dirty="0"/>
            <a:t> </a:t>
          </a:r>
          <a:r>
            <a:rPr lang="en-US" sz="1100" kern="1200" dirty="0" err="1"/>
            <a:t>por</a:t>
          </a:r>
          <a:r>
            <a:rPr lang="en-US" sz="1100" kern="1200" dirty="0"/>
            <a:t> duas </a:t>
          </a:r>
          <a:r>
            <a:rPr lang="en-US" sz="1100" kern="1200" dirty="0" err="1"/>
            <a:t>semanas</a:t>
          </a:r>
          <a:endParaRPr lang="pt-BR" sz="1100" kern="1200" dirty="0"/>
        </a:p>
      </dsp:txBody>
      <dsp:txXfrm>
        <a:off x="1549281" y="598486"/>
        <a:ext cx="2226727" cy="678880"/>
      </dsp:txXfrm>
    </dsp:sp>
    <dsp:sp modelId="{BC589723-5BD2-4F72-9F6D-4EF84E551EC8}">
      <dsp:nvSpPr>
        <dsp:cNvPr id="0" name=""/>
        <dsp:cNvSpPr/>
      </dsp:nvSpPr>
      <dsp:spPr>
        <a:xfrm>
          <a:off x="1549281" y="1447086"/>
          <a:ext cx="2226727" cy="6788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dirty="0"/>
            <a:t>Linguagem GPT-3 - </a:t>
          </a:r>
          <a:r>
            <a:rPr lang="pt-PT" sz="1100" kern="1200" dirty="0" err="1"/>
            <a:t>OpenAI</a:t>
          </a:r>
          <a:endParaRPr lang="pt-PT" sz="1100" kern="1200" dirty="0"/>
        </a:p>
        <a:p>
          <a:pPr marL="0" lvl="0" indent="0" algn="ctr" defTabSz="488950">
            <a:lnSpc>
              <a:spcPct val="90000"/>
            </a:lnSpc>
            <a:spcBef>
              <a:spcPct val="0"/>
            </a:spcBef>
            <a:spcAft>
              <a:spcPct val="35000"/>
            </a:spcAft>
            <a:buNone/>
          </a:pPr>
          <a:r>
            <a:rPr lang="pt-PT" sz="1100" kern="1200" dirty="0"/>
            <a:t>US$12 milhões</a:t>
          </a:r>
          <a:endParaRPr lang="pt-BR" sz="1100" kern="1200" dirty="0"/>
        </a:p>
      </dsp:txBody>
      <dsp:txXfrm>
        <a:off x="1549281" y="1447086"/>
        <a:ext cx="2226727" cy="678880"/>
      </dsp:txXfrm>
    </dsp:sp>
    <dsp:sp modelId="{30D65AF0-FCA2-435B-8B6B-48925210C2C0}">
      <dsp:nvSpPr>
        <dsp:cNvPr id="0" name=""/>
        <dsp:cNvSpPr/>
      </dsp:nvSpPr>
      <dsp:spPr>
        <a:xfrm>
          <a:off x="1549281" y="2295687"/>
          <a:ext cx="2226727" cy="67888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pt-PT" sz="1100" kern="1200" dirty="0"/>
            <a:t>BERT – Google</a:t>
          </a:r>
        </a:p>
        <a:p>
          <a:pPr marL="0" lvl="0" indent="0" algn="ctr" defTabSz="488950">
            <a:lnSpc>
              <a:spcPct val="90000"/>
            </a:lnSpc>
            <a:spcBef>
              <a:spcPct val="0"/>
            </a:spcBef>
            <a:spcAft>
              <a:spcPct val="35000"/>
            </a:spcAft>
            <a:buNone/>
          </a:pPr>
          <a:r>
            <a:rPr lang="pt-PT" sz="1100" kern="1200" dirty="0"/>
            <a:t>US$7.000</a:t>
          </a:r>
          <a:endParaRPr lang="pt-BR" sz="1100" kern="1200" dirty="0"/>
        </a:p>
      </dsp:txBody>
      <dsp:txXfrm>
        <a:off x="1549281" y="2295687"/>
        <a:ext cx="2226727" cy="6788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‹nº›</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‹nº›</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‹nº›</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‹nº›</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‹nº›</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‹nº›</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‹nº›</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0C_894DD70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pt-BR" dirty="0"/>
              <a:t>Apresenta</a:t>
            </a:r>
            <a:r>
              <a:rPr lang="pt-PT" dirty="0" err="1"/>
              <a:t>ção</a:t>
            </a:r>
            <a:r>
              <a:rPr lang="pt-PT" dirty="0"/>
              <a:t> das tarefas</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Daniela Lima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CONVOLUÇÃO</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026" name="Picture 2" descr="Convolutional Neural Network">
            <a:extLst>
              <a:ext uri="{FF2B5EF4-FFF2-40B4-BE49-F238E27FC236}">
                <a16:creationId xmlns:a16="http://schemas.microsoft.com/office/drawing/2014/main" id="{6B69EF56-3041-B555-83DC-D3CD6D305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783003"/>
            <a:ext cx="5663032" cy="80708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27F0D88-0669-BC3A-5004-208555C1EB36}"/>
              </a:ext>
            </a:extLst>
          </p:cNvPr>
          <p:cNvSpPr txBox="1"/>
          <p:nvPr/>
        </p:nvSpPr>
        <p:spPr>
          <a:xfrm>
            <a:off x="3581400" y="2497735"/>
            <a:ext cx="5663032" cy="369332"/>
          </a:xfrm>
          <a:prstGeom prst="rect">
            <a:avLst/>
          </a:prstGeom>
          <a:noFill/>
        </p:spPr>
        <p:txBody>
          <a:bodyPr wrap="square">
            <a:spAutoFit/>
          </a:bodyPr>
          <a:lstStyle/>
          <a:p>
            <a:r>
              <a:rPr lang="pt-PT" dirty="0"/>
              <a:t>    X	             Y		    	        Z</a:t>
            </a:r>
            <a:endParaRPr lang="pt-BR" dirty="0"/>
          </a:p>
        </p:txBody>
      </p:sp>
      <p:sp>
        <p:nvSpPr>
          <p:cNvPr id="11" name="CaixaDeTexto 10">
            <a:extLst>
              <a:ext uri="{FF2B5EF4-FFF2-40B4-BE49-F238E27FC236}">
                <a16:creationId xmlns:a16="http://schemas.microsoft.com/office/drawing/2014/main" id="{1E1BA977-0C3D-B3C9-5DF5-6BEAB7CC70B9}"/>
              </a:ext>
            </a:extLst>
          </p:cNvPr>
          <p:cNvSpPr txBox="1"/>
          <p:nvPr/>
        </p:nvSpPr>
        <p:spPr>
          <a:xfrm>
            <a:off x="838200" y="1690688"/>
            <a:ext cx="2411802" cy="1200329"/>
          </a:xfrm>
          <a:prstGeom prst="rect">
            <a:avLst/>
          </a:prstGeom>
          <a:noFill/>
        </p:spPr>
        <p:txBody>
          <a:bodyPr wrap="square">
            <a:spAutoFit/>
          </a:bodyPr>
          <a:lstStyle/>
          <a:p>
            <a:pPr algn="just"/>
            <a:r>
              <a:rPr lang="pt-BR" dirty="0"/>
              <a:t>Matematicamente, a convolução é a soma do produto elementar de 2 matrizes</a:t>
            </a:r>
          </a:p>
        </p:txBody>
      </p:sp>
      <p:pic>
        <p:nvPicPr>
          <p:cNvPr id="1028" name="Picture 4">
            <a:extLst>
              <a:ext uri="{FF2B5EF4-FFF2-40B4-BE49-F238E27FC236}">
                <a16:creationId xmlns:a16="http://schemas.microsoft.com/office/drawing/2014/main" id="{5E9D6E32-53EF-0ED7-2096-8704C4CDB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726" y="3155326"/>
            <a:ext cx="5644548" cy="317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16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15" name="Imagem 14">
            <a:extLst>
              <a:ext uri="{FF2B5EF4-FFF2-40B4-BE49-F238E27FC236}">
                <a16:creationId xmlns:a16="http://schemas.microsoft.com/office/drawing/2014/main" id="{C29C750A-B8C0-BCBC-CB7B-98E02E507CC7}"/>
              </a:ext>
            </a:extLst>
          </p:cNvPr>
          <p:cNvPicPr>
            <a:picLocks noChangeAspect="1"/>
          </p:cNvPicPr>
          <p:nvPr/>
        </p:nvPicPr>
        <p:blipFill rotWithShape="1">
          <a:blip r:embed="rId2"/>
          <a:srcRect b="49840"/>
          <a:stretch/>
        </p:blipFill>
        <p:spPr>
          <a:xfrm>
            <a:off x="951257" y="3429001"/>
            <a:ext cx="4941741" cy="2927350"/>
          </a:xfrm>
          <a:prstGeom prst="rect">
            <a:avLst/>
          </a:prstGeom>
        </p:spPr>
      </p:pic>
      <p:sp>
        <p:nvSpPr>
          <p:cNvPr id="18" name="Título 17">
            <a:extLst>
              <a:ext uri="{FF2B5EF4-FFF2-40B4-BE49-F238E27FC236}">
                <a16:creationId xmlns:a16="http://schemas.microsoft.com/office/drawing/2014/main" id="{866DB065-0734-20EA-E9BD-1113CE6207F0}"/>
              </a:ext>
            </a:extLst>
          </p:cNvPr>
          <p:cNvSpPr>
            <a:spLocks noGrp="1"/>
          </p:cNvSpPr>
          <p:nvPr>
            <p:ph type="title"/>
          </p:nvPr>
        </p:nvSpPr>
        <p:spPr>
          <a:xfrm>
            <a:off x="838200" y="365125"/>
            <a:ext cx="10402542" cy="1325563"/>
          </a:xfrm>
        </p:spPr>
        <p:txBody>
          <a:bodyPr/>
          <a:lstStyle/>
          <a:p>
            <a:r>
              <a:rPr lang="en-US" dirty="0"/>
              <a:t>FILTRO</a:t>
            </a:r>
            <a:endParaRPr lang="pt-BR" dirty="0"/>
          </a:p>
        </p:txBody>
      </p:sp>
      <p:pic>
        <p:nvPicPr>
          <p:cNvPr id="19" name="Imagem 18">
            <a:extLst>
              <a:ext uri="{FF2B5EF4-FFF2-40B4-BE49-F238E27FC236}">
                <a16:creationId xmlns:a16="http://schemas.microsoft.com/office/drawing/2014/main" id="{28EE83B4-106B-6400-D388-BA98B06DB693}"/>
              </a:ext>
            </a:extLst>
          </p:cNvPr>
          <p:cNvPicPr>
            <a:picLocks noChangeAspect="1"/>
          </p:cNvPicPr>
          <p:nvPr/>
        </p:nvPicPr>
        <p:blipFill rotWithShape="1">
          <a:blip r:embed="rId2"/>
          <a:srcRect t="49840"/>
          <a:stretch/>
        </p:blipFill>
        <p:spPr>
          <a:xfrm>
            <a:off x="6009364" y="3190455"/>
            <a:ext cx="5344436" cy="3165895"/>
          </a:xfrm>
          <a:prstGeom prst="rect">
            <a:avLst/>
          </a:prstGeom>
        </p:spPr>
      </p:pic>
      <p:sp>
        <p:nvSpPr>
          <p:cNvPr id="21" name="CaixaDeTexto 20">
            <a:extLst>
              <a:ext uri="{FF2B5EF4-FFF2-40B4-BE49-F238E27FC236}">
                <a16:creationId xmlns:a16="http://schemas.microsoft.com/office/drawing/2014/main" id="{5F4E8CDE-D52A-E04B-4C26-A42C35806C3E}"/>
              </a:ext>
            </a:extLst>
          </p:cNvPr>
          <p:cNvSpPr txBox="1"/>
          <p:nvPr/>
        </p:nvSpPr>
        <p:spPr>
          <a:xfrm>
            <a:off x="951258" y="1690688"/>
            <a:ext cx="10289484" cy="923330"/>
          </a:xfrm>
          <a:prstGeom prst="rect">
            <a:avLst/>
          </a:prstGeom>
          <a:noFill/>
        </p:spPr>
        <p:txBody>
          <a:bodyPr wrap="square">
            <a:spAutoFit/>
          </a:bodyPr>
          <a:lstStyle/>
          <a:p>
            <a:pPr algn="just"/>
            <a:r>
              <a:rPr lang="pt-BR" dirty="0"/>
              <a:t>Um filtro, também chamado de kernel, também é uma matriz com valores. Seus valores dependem do objetivo desse filtro. Os filtros mais conhecidos são filtros para detecção de bordas (</a:t>
            </a:r>
            <a:r>
              <a:rPr lang="pt-BR" dirty="0" err="1"/>
              <a:t>edge</a:t>
            </a:r>
            <a:r>
              <a:rPr lang="pt-BR" dirty="0"/>
              <a:t> </a:t>
            </a:r>
            <a:r>
              <a:rPr lang="pt-BR" dirty="0" err="1"/>
              <a:t>detection</a:t>
            </a:r>
            <a:r>
              <a:rPr lang="pt-BR" dirty="0"/>
              <a:t>), desfoque (</a:t>
            </a:r>
            <a:r>
              <a:rPr lang="pt-BR" dirty="0" err="1"/>
              <a:t>blur</a:t>
            </a:r>
            <a:r>
              <a:rPr lang="pt-BR" dirty="0"/>
              <a:t>), nitidez (</a:t>
            </a:r>
            <a:r>
              <a:rPr lang="pt-BR" dirty="0" err="1"/>
              <a:t>sharpen</a:t>
            </a:r>
            <a:r>
              <a:rPr lang="pt-BR" dirty="0"/>
              <a:t>), etc.</a:t>
            </a:r>
          </a:p>
        </p:txBody>
      </p:sp>
    </p:spTree>
    <p:extLst>
      <p:ext uri="{BB962C8B-B14F-4D97-AF65-F5344CB8AC3E}">
        <p14:creationId xmlns:p14="http://schemas.microsoft.com/office/powerpoint/2010/main" val="97241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FILTRO</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3" name="CaixaDeTexto 12">
            <a:extLst>
              <a:ext uri="{FF2B5EF4-FFF2-40B4-BE49-F238E27FC236}">
                <a16:creationId xmlns:a16="http://schemas.microsoft.com/office/drawing/2014/main" id="{6906B588-FB06-0081-33C1-23F9F520706D}"/>
              </a:ext>
            </a:extLst>
          </p:cNvPr>
          <p:cNvSpPr txBox="1"/>
          <p:nvPr/>
        </p:nvSpPr>
        <p:spPr>
          <a:xfrm>
            <a:off x="1415144" y="1607616"/>
            <a:ext cx="4680857" cy="2308324"/>
          </a:xfrm>
          <a:prstGeom prst="rect">
            <a:avLst/>
          </a:prstGeom>
          <a:noFill/>
        </p:spPr>
        <p:txBody>
          <a:bodyPr wrap="square">
            <a:spAutoFit/>
          </a:bodyPr>
          <a:lstStyle/>
          <a:p>
            <a:pPr algn="just"/>
            <a:r>
              <a:rPr lang="pt-BR" dirty="0"/>
              <a:t>Um filtro fornece uma medida de quão próximo um fragmento ou uma região da entrada se assemelha a uma </a:t>
            </a:r>
            <a:r>
              <a:rPr lang="pt-BR" i="1" dirty="0" err="1"/>
              <a:t>feature</a:t>
            </a:r>
            <a:r>
              <a:rPr lang="pt-BR" dirty="0"/>
              <a:t>. Ele atua como um único modelo ou padrão que, quando </a:t>
            </a:r>
            <a:r>
              <a:rPr lang="pt-BR" dirty="0" err="1"/>
              <a:t>convoluído</a:t>
            </a:r>
            <a:r>
              <a:rPr lang="pt-BR" dirty="0"/>
              <a:t> nos </a:t>
            </a:r>
            <a:r>
              <a:rPr lang="pt-BR" i="1" dirty="0"/>
              <a:t>inputs</a:t>
            </a:r>
            <a:r>
              <a:rPr lang="pt-BR" dirty="0"/>
              <a:t>, encontra semelhanças entre o modelo armazenado e diferentes localizações/regiões na imagem de entrada.</a:t>
            </a:r>
          </a:p>
        </p:txBody>
      </p:sp>
      <p:pic>
        <p:nvPicPr>
          <p:cNvPr id="14" name="Imagem 13">
            <a:extLst>
              <a:ext uri="{FF2B5EF4-FFF2-40B4-BE49-F238E27FC236}">
                <a16:creationId xmlns:a16="http://schemas.microsoft.com/office/drawing/2014/main" id="{43F7BFAF-2179-FC6E-C6E1-184A44ACCBD9}"/>
              </a:ext>
            </a:extLst>
          </p:cNvPr>
          <p:cNvPicPr>
            <a:picLocks noChangeAspect="1"/>
          </p:cNvPicPr>
          <p:nvPr/>
        </p:nvPicPr>
        <p:blipFill>
          <a:blip r:embed="rId2"/>
          <a:stretch>
            <a:fillRect/>
          </a:stretch>
        </p:blipFill>
        <p:spPr>
          <a:xfrm>
            <a:off x="8033967" y="1943066"/>
            <a:ext cx="2902318" cy="4160905"/>
          </a:xfrm>
          <a:prstGeom prst="rect">
            <a:avLst/>
          </a:prstGeom>
        </p:spPr>
      </p:pic>
      <p:sp>
        <p:nvSpPr>
          <p:cNvPr id="15" name="Title 2">
            <a:extLst>
              <a:ext uri="{FF2B5EF4-FFF2-40B4-BE49-F238E27FC236}">
                <a16:creationId xmlns:a16="http://schemas.microsoft.com/office/drawing/2014/main" id="{86E984F7-EB8C-07BC-70D1-E8125107456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pt-BR" dirty="0"/>
              <a:t>FILTRO</a:t>
            </a:r>
          </a:p>
        </p:txBody>
      </p:sp>
      <p:sp>
        <p:nvSpPr>
          <p:cNvPr id="16" name="CaixaDeTexto 15">
            <a:extLst>
              <a:ext uri="{FF2B5EF4-FFF2-40B4-BE49-F238E27FC236}">
                <a16:creationId xmlns:a16="http://schemas.microsoft.com/office/drawing/2014/main" id="{9395A3CC-17C9-DACC-BC21-C98550E6B357}"/>
              </a:ext>
            </a:extLst>
          </p:cNvPr>
          <p:cNvSpPr txBox="1"/>
          <p:nvPr/>
        </p:nvSpPr>
        <p:spPr>
          <a:xfrm>
            <a:off x="7939853" y="1573734"/>
            <a:ext cx="1042472" cy="369332"/>
          </a:xfrm>
          <a:prstGeom prst="rect">
            <a:avLst/>
          </a:prstGeom>
          <a:noFill/>
        </p:spPr>
        <p:txBody>
          <a:bodyPr wrap="square">
            <a:spAutoFit/>
          </a:bodyPr>
          <a:lstStyle/>
          <a:p>
            <a:r>
              <a:rPr lang="pt-BR" b="1" dirty="0"/>
              <a:t>Input</a:t>
            </a:r>
          </a:p>
        </p:txBody>
      </p:sp>
      <p:sp>
        <p:nvSpPr>
          <p:cNvPr id="17" name="CaixaDeTexto 16">
            <a:extLst>
              <a:ext uri="{FF2B5EF4-FFF2-40B4-BE49-F238E27FC236}">
                <a16:creationId xmlns:a16="http://schemas.microsoft.com/office/drawing/2014/main" id="{5CF6CDCB-97D4-86E5-D347-8EBE3E23B17D}"/>
              </a:ext>
            </a:extLst>
          </p:cNvPr>
          <p:cNvSpPr txBox="1"/>
          <p:nvPr/>
        </p:nvSpPr>
        <p:spPr>
          <a:xfrm>
            <a:off x="9117592" y="1573734"/>
            <a:ext cx="1042472" cy="369332"/>
          </a:xfrm>
          <a:prstGeom prst="rect">
            <a:avLst/>
          </a:prstGeom>
          <a:noFill/>
        </p:spPr>
        <p:txBody>
          <a:bodyPr wrap="square">
            <a:spAutoFit/>
          </a:bodyPr>
          <a:lstStyle/>
          <a:p>
            <a:r>
              <a:rPr lang="pt-BR" b="1" dirty="0"/>
              <a:t>Filter</a:t>
            </a:r>
          </a:p>
        </p:txBody>
      </p:sp>
      <p:sp>
        <p:nvSpPr>
          <p:cNvPr id="18" name="CaixaDeTexto 17">
            <a:extLst>
              <a:ext uri="{FF2B5EF4-FFF2-40B4-BE49-F238E27FC236}">
                <a16:creationId xmlns:a16="http://schemas.microsoft.com/office/drawing/2014/main" id="{1CE9619E-CF2B-8571-1D68-C6CE4352098E}"/>
              </a:ext>
            </a:extLst>
          </p:cNvPr>
          <p:cNvSpPr txBox="1"/>
          <p:nvPr/>
        </p:nvSpPr>
        <p:spPr>
          <a:xfrm>
            <a:off x="10127079" y="1545125"/>
            <a:ext cx="1042472" cy="369332"/>
          </a:xfrm>
          <a:prstGeom prst="rect">
            <a:avLst/>
          </a:prstGeom>
          <a:noFill/>
        </p:spPr>
        <p:txBody>
          <a:bodyPr wrap="square">
            <a:spAutoFit/>
          </a:bodyPr>
          <a:lstStyle/>
          <a:p>
            <a:r>
              <a:rPr lang="pt-BR" b="1" dirty="0"/>
              <a:t>Output</a:t>
            </a:r>
          </a:p>
        </p:txBody>
      </p:sp>
      <p:pic>
        <p:nvPicPr>
          <p:cNvPr id="21" name="Imagem 20">
            <a:extLst>
              <a:ext uri="{FF2B5EF4-FFF2-40B4-BE49-F238E27FC236}">
                <a16:creationId xmlns:a16="http://schemas.microsoft.com/office/drawing/2014/main" id="{1D4AF2B5-6CA6-8B4C-20F2-A78985D3F1E2}"/>
              </a:ext>
            </a:extLst>
          </p:cNvPr>
          <p:cNvPicPr>
            <a:picLocks noChangeAspect="1"/>
          </p:cNvPicPr>
          <p:nvPr/>
        </p:nvPicPr>
        <p:blipFill>
          <a:blip r:embed="rId3"/>
          <a:stretch>
            <a:fillRect/>
          </a:stretch>
        </p:blipFill>
        <p:spPr>
          <a:xfrm>
            <a:off x="1415144" y="4616618"/>
            <a:ext cx="4961848" cy="1661783"/>
          </a:xfrm>
          <a:prstGeom prst="rect">
            <a:avLst/>
          </a:prstGeom>
        </p:spPr>
      </p:pic>
      <p:sp>
        <p:nvSpPr>
          <p:cNvPr id="23" name="CaixaDeTexto 22">
            <a:extLst>
              <a:ext uri="{FF2B5EF4-FFF2-40B4-BE49-F238E27FC236}">
                <a16:creationId xmlns:a16="http://schemas.microsoft.com/office/drawing/2014/main" id="{2A80B4D3-3260-019D-F665-9640BE15C589}"/>
              </a:ext>
            </a:extLst>
          </p:cNvPr>
          <p:cNvSpPr txBox="1"/>
          <p:nvPr/>
        </p:nvSpPr>
        <p:spPr>
          <a:xfrm>
            <a:off x="1415144" y="4168319"/>
            <a:ext cx="4680856" cy="369332"/>
          </a:xfrm>
          <a:prstGeom prst="rect">
            <a:avLst/>
          </a:prstGeom>
          <a:noFill/>
        </p:spPr>
        <p:txBody>
          <a:bodyPr wrap="square">
            <a:spAutoFit/>
          </a:bodyPr>
          <a:lstStyle/>
          <a:p>
            <a:r>
              <a:rPr lang="pt-BR" b="1" dirty="0"/>
              <a:t>Imagens com canais de cor (</a:t>
            </a:r>
            <a:r>
              <a:rPr lang="pt-BR" b="1" dirty="0" err="1"/>
              <a:t>ex</a:t>
            </a:r>
            <a:r>
              <a:rPr lang="pt-BR" b="1" dirty="0"/>
              <a:t>: RGB)</a:t>
            </a:r>
          </a:p>
        </p:txBody>
      </p:sp>
    </p:spTree>
    <p:extLst>
      <p:ext uri="{BB962C8B-B14F-4D97-AF65-F5344CB8AC3E}">
        <p14:creationId xmlns:p14="http://schemas.microsoft.com/office/powerpoint/2010/main" val="427834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118A8-07B7-C81C-C48B-B855048D3433}"/>
              </a:ext>
            </a:extLst>
          </p:cNvPr>
          <p:cNvSpPr>
            <a:spLocks noGrp="1"/>
          </p:cNvSpPr>
          <p:nvPr>
            <p:ph type="title"/>
          </p:nvPr>
        </p:nvSpPr>
        <p:spPr/>
        <p:txBody>
          <a:bodyPr/>
          <a:lstStyle/>
          <a:p>
            <a:r>
              <a:rPr lang="pt-BR" dirty="0"/>
              <a:t>Como uma imagem é transformada em uma CNN</a:t>
            </a:r>
          </a:p>
        </p:txBody>
      </p:sp>
      <p:sp>
        <p:nvSpPr>
          <p:cNvPr id="4" name="Espaço Reservado para Data 3">
            <a:extLst>
              <a:ext uri="{FF2B5EF4-FFF2-40B4-BE49-F238E27FC236}">
                <a16:creationId xmlns:a16="http://schemas.microsoft.com/office/drawing/2014/main" id="{60092A08-7961-B6F1-1A02-544008D1BCA2}"/>
              </a:ext>
            </a:extLst>
          </p:cNvPr>
          <p:cNvSpPr>
            <a:spLocks noGrp="1"/>
          </p:cNvSpPr>
          <p:nvPr>
            <p:ph type="dt" sz="half" idx="10"/>
          </p:nvPr>
        </p:nvSpPr>
        <p:spPr/>
        <p:txBody>
          <a:bodyPr/>
          <a:lstStyle/>
          <a:p>
            <a:r>
              <a:rPr lang="en-US" dirty="0"/>
              <a:t>2023</a:t>
            </a:r>
          </a:p>
        </p:txBody>
      </p:sp>
      <p:sp>
        <p:nvSpPr>
          <p:cNvPr id="5" name="Espaço Reservado para Rodapé 4">
            <a:extLst>
              <a:ext uri="{FF2B5EF4-FFF2-40B4-BE49-F238E27FC236}">
                <a16:creationId xmlns:a16="http://schemas.microsoft.com/office/drawing/2014/main" id="{D1FA5F71-E6B7-A3BE-C58C-028FE37BF42D}"/>
              </a:ext>
            </a:extLst>
          </p:cNvPr>
          <p:cNvSpPr>
            <a:spLocks noGrp="1"/>
          </p:cNvSpPr>
          <p:nvPr>
            <p:ph type="ftr" sz="quarter" idx="11"/>
          </p:nvPr>
        </p:nvSpPr>
        <p:spPr/>
        <p:txBody>
          <a:bodyPr/>
          <a:lstStyle/>
          <a:p>
            <a:pPr>
              <a:spcAft>
                <a:spcPts val="600"/>
              </a:spcAft>
            </a:pPr>
            <a:r>
              <a:rPr lang="pt-PT" dirty="0"/>
              <a:t>APRESENTAÇÃO DAS TAREFAS</a:t>
            </a:r>
            <a:endParaRPr lang="en-US" dirty="0"/>
          </a:p>
        </p:txBody>
      </p:sp>
      <p:sp>
        <p:nvSpPr>
          <p:cNvPr id="6" name="Espaço Reservado para Número de Slide 5">
            <a:extLst>
              <a:ext uri="{FF2B5EF4-FFF2-40B4-BE49-F238E27FC236}">
                <a16:creationId xmlns:a16="http://schemas.microsoft.com/office/drawing/2014/main" id="{04C4A771-B1C7-15D8-2F01-F58C04D26A2F}"/>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4" name="Imagem 13">
            <a:extLst>
              <a:ext uri="{FF2B5EF4-FFF2-40B4-BE49-F238E27FC236}">
                <a16:creationId xmlns:a16="http://schemas.microsoft.com/office/drawing/2014/main" id="{6BACAD8F-3852-6E52-F3B2-F419384C4324}"/>
              </a:ext>
            </a:extLst>
          </p:cNvPr>
          <p:cNvPicPr>
            <a:picLocks noChangeAspect="1"/>
          </p:cNvPicPr>
          <p:nvPr/>
        </p:nvPicPr>
        <p:blipFill>
          <a:blip r:embed="rId2"/>
          <a:stretch>
            <a:fillRect/>
          </a:stretch>
        </p:blipFill>
        <p:spPr>
          <a:xfrm>
            <a:off x="4971888" y="2254534"/>
            <a:ext cx="6363024" cy="3211957"/>
          </a:xfrm>
          <a:prstGeom prst="rect">
            <a:avLst/>
          </a:prstGeom>
        </p:spPr>
      </p:pic>
      <p:sp>
        <p:nvSpPr>
          <p:cNvPr id="16" name="CaixaDeTexto 15">
            <a:extLst>
              <a:ext uri="{FF2B5EF4-FFF2-40B4-BE49-F238E27FC236}">
                <a16:creationId xmlns:a16="http://schemas.microsoft.com/office/drawing/2014/main" id="{F7E4C0D2-9382-9BB4-28F0-B1583096DA29}"/>
              </a:ext>
            </a:extLst>
          </p:cNvPr>
          <p:cNvSpPr txBox="1"/>
          <p:nvPr/>
        </p:nvSpPr>
        <p:spPr>
          <a:xfrm>
            <a:off x="838200" y="2706350"/>
            <a:ext cx="3759679" cy="2308324"/>
          </a:xfrm>
          <a:prstGeom prst="rect">
            <a:avLst/>
          </a:prstGeom>
          <a:noFill/>
        </p:spPr>
        <p:txBody>
          <a:bodyPr wrap="square">
            <a:spAutoFit/>
          </a:bodyPr>
          <a:lstStyle/>
          <a:p>
            <a:pPr marL="285750" indent="-285750">
              <a:buFont typeface="Arial" panose="020B0604020202020204" pitchFamily="34" charset="0"/>
              <a:buChar char="•"/>
            </a:pPr>
            <a:r>
              <a:rPr lang="pt-BR" sz="1200" dirty="0"/>
              <a:t>Camada </a:t>
            </a:r>
            <a:r>
              <a:rPr lang="pt-BR" sz="1200" dirty="0" err="1"/>
              <a:t>Convolucional</a:t>
            </a:r>
            <a:r>
              <a:rPr lang="pt-BR" sz="1200" dirty="0"/>
              <a:t>: Essa etapa de extração de características tem como principal funcionamento a aplicação de filtros na imagem de entrada.</a:t>
            </a:r>
          </a:p>
          <a:p>
            <a:pPr marL="285750" indent="-285750">
              <a:buFont typeface="Arial" panose="020B0604020202020204" pitchFamily="34" charset="0"/>
              <a:buChar char="•"/>
            </a:pPr>
            <a:endParaRPr lang="pt-BR" sz="1200" dirty="0"/>
          </a:p>
          <a:p>
            <a:pPr marL="285750" indent="-285750">
              <a:buFont typeface="Arial" panose="020B0604020202020204" pitchFamily="34" charset="0"/>
              <a:buChar char="•"/>
            </a:pPr>
            <a:r>
              <a:rPr lang="pt-BR" sz="1200" dirty="0"/>
              <a:t>Camada de </a:t>
            </a:r>
            <a:r>
              <a:rPr lang="pt-BR" sz="1200" dirty="0" err="1"/>
              <a:t>Pooling</a:t>
            </a:r>
            <a:r>
              <a:rPr lang="pt-BR" sz="1200" dirty="0"/>
              <a:t>: Usada para reduzir a dimensionalidade do mapa de recursos.</a:t>
            </a:r>
          </a:p>
          <a:p>
            <a:pPr marL="285750" indent="-285750">
              <a:buFont typeface="Arial" panose="020B0604020202020204" pitchFamily="34" charset="0"/>
              <a:buChar char="•"/>
            </a:pPr>
            <a:endParaRPr lang="pt-BR" sz="1200" dirty="0"/>
          </a:p>
          <a:p>
            <a:pPr marL="285750" indent="-285750">
              <a:buFont typeface="Arial" panose="020B0604020202020204" pitchFamily="34" charset="0"/>
              <a:buChar char="•"/>
            </a:pPr>
            <a:r>
              <a:rPr lang="pt-BR" sz="1200" dirty="0" err="1"/>
              <a:t>Fully-Connected</a:t>
            </a:r>
            <a:r>
              <a:rPr lang="pt-BR" sz="1200" dirty="0"/>
              <a:t> </a:t>
            </a:r>
            <a:r>
              <a:rPr lang="pt-BR" sz="1200" dirty="0" err="1"/>
              <a:t>Layers</a:t>
            </a:r>
            <a:r>
              <a:rPr lang="pt-BR" sz="1200" dirty="0"/>
              <a:t>: As camadas densas (totalmente conectadas) são conectados por pesos. Por fim, a camada de saída da rede será a previsão ou classificação.</a:t>
            </a:r>
          </a:p>
        </p:txBody>
      </p:sp>
    </p:spTree>
    <p:extLst>
      <p:ext uri="{BB962C8B-B14F-4D97-AF65-F5344CB8AC3E}">
        <p14:creationId xmlns:p14="http://schemas.microsoft.com/office/powerpoint/2010/main" val="6994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CUSTO COMPUTACIONAL DE UMA CNN</a:t>
            </a:r>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4" name="CaixaDeTexto 3">
            <a:extLst>
              <a:ext uri="{FF2B5EF4-FFF2-40B4-BE49-F238E27FC236}">
                <a16:creationId xmlns:a16="http://schemas.microsoft.com/office/drawing/2014/main" id="{9221933E-D4DE-ADB9-F0D7-9E7627B306AE}"/>
              </a:ext>
            </a:extLst>
          </p:cNvPr>
          <p:cNvSpPr txBox="1"/>
          <p:nvPr/>
        </p:nvSpPr>
        <p:spPr>
          <a:xfrm>
            <a:off x="8967876" y="5571520"/>
            <a:ext cx="2825871" cy="523220"/>
          </a:xfrm>
          <a:prstGeom prst="rect">
            <a:avLst/>
          </a:prstGeom>
          <a:noFill/>
        </p:spPr>
        <p:txBody>
          <a:bodyPr wrap="square">
            <a:spAutoFit/>
          </a:bodyPr>
          <a:lstStyle/>
          <a:p>
            <a:pPr algn="just"/>
            <a:r>
              <a:rPr lang="en-US" sz="1400" dirty="0"/>
              <a:t>THE COMPUTATIONAL LIMITS OF DEEP LEARNING – MIT Research</a:t>
            </a:r>
            <a:endParaRPr lang="pt-BR" sz="1400" dirty="0"/>
          </a:p>
        </p:txBody>
      </p:sp>
      <p:sp>
        <p:nvSpPr>
          <p:cNvPr id="9" name="CaixaDeTexto 8">
            <a:extLst>
              <a:ext uri="{FF2B5EF4-FFF2-40B4-BE49-F238E27FC236}">
                <a16:creationId xmlns:a16="http://schemas.microsoft.com/office/drawing/2014/main" id="{E27894E0-60DC-BE8B-B3A5-17CCD887F9EF}"/>
              </a:ext>
            </a:extLst>
          </p:cNvPr>
          <p:cNvSpPr txBox="1"/>
          <p:nvPr/>
        </p:nvSpPr>
        <p:spPr>
          <a:xfrm>
            <a:off x="838200" y="2622934"/>
            <a:ext cx="5045015" cy="1569660"/>
          </a:xfrm>
          <a:prstGeom prst="rect">
            <a:avLst/>
          </a:prstGeom>
          <a:noFill/>
        </p:spPr>
        <p:txBody>
          <a:bodyPr wrap="square">
            <a:spAutoFit/>
          </a:bodyPr>
          <a:lstStyle/>
          <a:p>
            <a:r>
              <a:rPr lang="pt-BR" sz="1600" dirty="0"/>
              <a:t>“Mostramos que o aprendizado profundo não é computacionalmente caro por acidente, mas por design. A mesma flexibilidade que o torna excelente para modelar diversos fenômenos e superar modelos especializados também o torna drasticamente mais caro computacionalmente”</a:t>
            </a:r>
          </a:p>
        </p:txBody>
      </p:sp>
      <p:sp>
        <p:nvSpPr>
          <p:cNvPr id="11" name="CaixaDeTexto 10">
            <a:extLst>
              <a:ext uri="{FF2B5EF4-FFF2-40B4-BE49-F238E27FC236}">
                <a16:creationId xmlns:a16="http://schemas.microsoft.com/office/drawing/2014/main" id="{E81DA832-3A16-DDCF-08E3-ABC8EE559A93}"/>
              </a:ext>
            </a:extLst>
          </p:cNvPr>
          <p:cNvSpPr txBox="1"/>
          <p:nvPr/>
        </p:nvSpPr>
        <p:spPr>
          <a:xfrm>
            <a:off x="838200" y="5263743"/>
            <a:ext cx="5257800" cy="830997"/>
          </a:xfrm>
          <a:prstGeom prst="rect">
            <a:avLst/>
          </a:prstGeom>
          <a:noFill/>
        </p:spPr>
        <p:txBody>
          <a:bodyPr wrap="square">
            <a:spAutoFit/>
          </a:bodyPr>
          <a:lstStyle/>
          <a:p>
            <a:r>
              <a:rPr lang="pt-BR" sz="1200" dirty="0"/>
              <a:t>A quantidade de energia necessária para treinar e pesquisar um determinado modelo envolve a emissão de aproximadamente 284 toneladas de dióxido de carbono. Isso é equivalente a quase cinco vezes as emissões de um carro médio dos EUA durante toda a vida útil.</a:t>
            </a:r>
          </a:p>
        </p:txBody>
      </p:sp>
      <p:graphicFrame>
        <p:nvGraphicFramePr>
          <p:cNvPr id="15" name="Diagrama 14">
            <a:extLst>
              <a:ext uri="{FF2B5EF4-FFF2-40B4-BE49-F238E27FC236}">
                <a16:creationId xmlns:a16="http://schemas.microsoft.com/office/drawing/2014/main" id="{F9C14140-3A1D-CC07-887E-26228D9B4E1E}"/>
              </a:ext>
            </a:extLst>
          </p:cNvPr>
          <p:cNvGraphicFramePr/>
          <p:nvPr>
            <p:extLst>
              <p:ext uri="{D42A27DB-BD31-4B8C-83A1-F6EECF244321}">
                <p14:modId xmlns:p14="http://schemas.microsoft.com/office/powerpoint/2010/main" val="2096273697"/>
              </p:ext>
            </p:extLst>
          </p:nvPr>
        </p:nvGraphicFramePr>
        <p:xfrm>
          <a:off x="6308787" y="1690689"/>
          <a:ext cx="4201064" cy="357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48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Daniela Lima</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pPr>
              <a:spcAft>
                <a:spcPts val="600"/>
              </a:spcAft>
            </a:pPr>
            <a:r>
              <a:rPr lang="pt-PT" dirty="0"/>
              <a:t>APRESENTAÇÃO DAS TAREFAS</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1333500" y="1020445"/>
            <a:ext cx="2895600" cy="1325563"/>
          </a:xfrm>
        </p:spPr>
        <p:txBody>
          <a:bodyPr anchor="b">
            <a:normAutofit/>
          </a:bodyPr>
          <a:lstStyle/>
          <a:p>
            <a:r>
              <a:rPr lang="en-US" sz="2400" err="1"/>
              <a:t>Metodologias</a:t>
            </a:r>
            <a:r>
              <a:rPr lang="en-US" sz="2400"/>
              <a:t> de </a:t>
            </a:r>
            <a:r>
              <a:rPr lang="pt-BR" sz="2400"/>
              <a:t>aprendizado</a:t>
            </a:r>
            <a:r>
              <a:rPr lang="en-US" sz="2400"/>
              <a:t> de </a:t>
            </a:r>
            <a:r>
              <a:rPr lang="pt-BR" sz="2400"/>
              <a:t>máquina</a:t>
            </a:r>
          </a:p>
        </p:txBody>
      </p:sp>
      <p:sp>
        <p:nvSpPr>
          <p:cNvPr id="3" name="Subtitle 2">
            <a:extLst>
              <a:ext uri="{FF2B5EF4-FFF2-40B4-BE49-F238E27FC236}">
                <a16:creationId xmlns:a16="http://schemas.microsoft.com/office/drawing/2014/main" id="{DA8AFAA9-633A-475C-B8ED-840A34F7294D}"/>
              </a:ext>
            </a:extLst>
          </p:cNvPr>
          <p:cNvSpPr>
            <a:spLocks noGrp="1"/>
          </p:cNvSpPr>
          <p:nvPr>
            <p:ph idx="1"/>
          </p:nvPr>
        </p:nvSpPr>
        <p:spPr>
          <a:xfrm>
            <a:off x="1333500" y="2924175"/>
            <a:ext cx="2895600" cy="2519363"/>
          </a:xfrm>
        </p:spPr>
        <p:txBody>
          <a:bodyPr>
            <a:normAutofit/>
          </a:bodyPr>
          <a:lstStyle/>
          <a:p>
            <a:r>
              <a:rPr lang="en-US" dirty="0" err="1"/>
              <a:t>Diferenças</a:t>
            </a:r>
            <a:r>
              <a:rPr lang="en-US" dirty="0"/>
              <a:t> entre </a:t>
            </a:r>
            <a:r>
              <a:rPr lang="pt-BR" dirty="0"/>
              <a:t>aprendizado</a:t>
            </a:r>
            <a:r>
              <a:rPr lang="en-US" dirty="0"/>
              <a:t> </a:t>
            </a:r>
            <a:r>
              <a:rPr lang="en-US" dirty="0" err="1"/>
              <a:t>supervisionado</a:t>
            </a:r>
            <a:r>
              <a:rPr lang="en-US" dirty="0"/>
              <a:t> e </a:t>
            </a:r>
            <a:r>
              <a:rPr lang="en-US" dirty="0" err="1"/>
              <a:t>não</a:t>
            </a:r>
            <a:r>
              <a:rPr lang="en-US" dirty="0"/>
              <a:t> </a:t>
            </a:r>
            <a:r>
              <a:rPr lang="en-US" dirty="0" err="1"/>
              <a:t>supervisionado</a:t>
            </a:r>
            <a:endParaRPr lang="en-US" dirty="0"/>
          </a:p>
        </p:txBody>
      </p:sp>
      <p:sp>
        <p:nvSpPr>
          <p:cNvPr id="8" name="Date Placeholder 3">
            <a:extLst>
              <a:ext uri="{FF2B5EF4-FFF2-40B4-BE49-F238E27FC236}">
                <a16:creationId xmlns:a16="http://schemas.microsoft.com/office/drawing/2014/main" id="{B228F406-0406-7EC5-0D3B-A30E8796D706}"/>
              </a:ext>
            </a:extLst>
          </p:cNvPr>
          <p:cNvSpPr>
            <a:spLocks noGrp="1"/>
          </p:cNvSpPr>
          <p:nvPr>
            <p:ph type="dt" sz="half" idx="10"/>
          </p:nvPr>
        </p:nvSpPr>
        <p:spPr>
          <a:xfrm>
            <a:off x="1333500" y="6356350"/>
            <a:ext cx="985157" cy="365125"/>
          </a:xfrm>
        </p:spPr>
        <p:txBody>
          <a:bodyPr anchor="ctr">
            <a:normAutofit/>
          </a:bodyPr>
          <a:lstStyle/>
          <a:p>
            <a:pPr>
              <a:spcAft>
                <a:spcPts val="600"/>
              </a:spcAft>
            </a:pPr>
            <a:r>
              <a:rPr lang="en-US" dirty="0"/>
              <a:t>2023</a:t>
            </a:r>
          </a:p>
        </p:txBody>
      </p:sp>
      <p:sp>
        <p:nvSpPr>
          <p:cNvPr id="10" name="Footer Placeholder 4">
            <a:extLst>
              <a:ext uri="{FF2B5EF4-FFF2-40B4-BE49-F238E27FC236}">
                <a16:creationId xmlns:a16="http://schemas.microsoft.com/office/drawing/2014/main" id="{AC0245A4-6ECB-79E8-7719-185EFCD7B557}"/>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pt-PT" dirty="0"/>
              <a:t>APRESENTAÇÃO DAS TAREFAS</a:t>
            </a:r>
            <a:endParaRPr lang="en-US" dirty="0"/>
          </a:p>
        </p:txBody>
      </p:sp>
      <p:sp>
        <p:nvSpPr>
          <p:cNvPr id="12" name="Slide Number Placeholder 5">
            <a:extLst>
              <a:ext uri="{FF2B5EF4-FFF2-40B4-BE49-F238E27FC236}">
                <a16:creationId xmlns:a16="http://schemas.microsoft.com/office/drawing/2014/main" id="{93168FC0-B53E-05E8-7C77-50EBA901AB74}"/>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3797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pt-PT" dirty="0"/>
              <a:t>Diferenças</a:t>
            </a:r>
            <a:r>
              <a:rPr lang="en-US" dirty="0"/>
              <a:t> entre </a:t>
            </a:r>
            <a:r>
              <a:rPr lang="pt-BR" dirty="0"/>
              <a:t>aprendizado</a:t>
            </a:r>
            <a:r>
              <a:rPr lang="en-US" dirty="0"/>
              <a:t> </a:t>
            </a:r>
            <a:r>
              <a:rPr lang="pt-BR" dirty="0"/>
              <a:t>supervisionado</a:t>
            </a:r>
            <a:r>
              <a:rPr lang="en-US" dirty="0"/>
              <a:t> e </a:t>
            </a:r>
            <a:r>
              <a:rPr lang="en-US" dirty="0" err="1"/>
              <a:t>não</a:t>
            </a:r>
            <a:r>
              <a:rPr lang="en-US" dirty="0"/>
              <a:t> </a:t>
            </a:r>
            <a:r>
              <a:rPr lang="en-US" dirty="0" err="1"/>
              <a:t>supervisionado</a:t>
            </a:r>
            <a:endParaRPr lang="en-US" dirty="0"/>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pt-PT" dirty="0"/>
              <a:t>APRESENTAÇÃO DAS TAREFAS</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21" name="Picture 20" descr="Shape&#10;&#10;Description automatically generated with medium confidence">
            <a:extLst>
              <a:ext uri="{FF2B5EF4-FFF2-40B4-BE49-F238E27FC236}">
                <a16:creationId xmlns:a16="http://schemas.microsoft.com/office/drawing/2014/main" id="{1E9AF7EC-800B-CDED-CCBC-2B7E6FCD1D64}"/>
              </a:ext>
            </a:extLst>
          </p:cNvPr>
          <p:cNvPicPr>
            <a:picLocks noChangeAspect="1"/>
          </p:cNvPicPr>
          <p:nvPr/>
        </p:nvPicPr>
        <p:blipFill rotWithShape="1">
          <a:blip r:embed="rId3"/>
          <a:srcRect t="19685" b="20061"/>
          <a:stretch/>
        </p:blipFill>
        <p:spPr>
          <a:xfrm>
            <a:off x="0" y="1944548"/>
            <a:ext cx="12192000" cy="4132162"/>
          </a:xfrm>
          <a:prstGeom prst="rect">
            <a:avLst/>
          </a:prstGeom>
        </p:spPr>
      </p:pic>
    </p:spTree>
    <p:extLst>
      <p:ext uri="{BB962C8B-B14F-4D97-AF65-F5344CB8AC3E}">
        <p14:creationId xmlns:p14="http://schemas.microsoft.com/office/powerpoint/2010/main" val="230357991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838200" y="365125"/>
            <a:ext cx="10515600" cy="1325563"/>
          </a:xfrm>
        </p:spPr>
        <p:txBody>
          <a:bodyPr anchor="ctr">
            <a:normAutofit/>
          </a:bodyPr>
          <a:lstStyle/>
          <a:p>
            <a:r>
              <a:rPr lang="en-US" dirty="0"/>
              <a:t>APLICAÇÕES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2023</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pt-PT" dirty="0"/>
              <a:t>APRESENTAÇÃO DAS TAREFAS</a:t>
            </a:r>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10" name="Espaço Reservado para Conteúdo 23">
            <a:extLst>
              <a:ext uri="{FF2B5EF4-FFF2-40B4-BE49-F238E27FC236}">
                <a16:creationId xmlns:a16="http://schemas.microsoft.com/office/drawing/2014/main" id="{3565C0A4-39FA-5F44-D414-722C718B7408}"/>
              </a:ext>
            </a:extLst>
          </p:cNvPr>
          <p:cNvGraphicFramePr>
            <a:graphicFrameLocks/>
          </p:cNvGraphicFramePr>
          <p:nvPr>
            <p:extLst>
              <p:ext uri="{D42A27DB-BD31-4B8C-83A1-F6EECF244321}">
                <p14:modId xmlns:p14="http://schemas.microsoft.com/office/powerpoint/2010/main" val="1946956985"/>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DEEP LEARNING</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normAutofit/>
          </a:bodyPr>
          <a:lstStyle/>
          <a:p>
            <a:r>
              <a:rPr lang="en-US" dirty="0" err="1"/>
              <a:t>Estudo</a:t>
            </a:r>
            <a:r>
              <a:rPr lang="en-US" dirty="0"/>
              <a:t> </a:t>
            </a:r>
            <a:r>
              <a:rPr lang="en-US" dirty="0" err="1"/>
              <a:t>sobre</a:t>
            </a:r>
            <a:r>
              <a:rPr lang="en-US" dirty="0"/>
              <a:t> deep learning</a:t>
            </a:r>
          </a:p>
        </p:txBody>
      </p:sp>
    </p:spTree>
    <p:extLst>
      <p:ext uri="{BB962C8B-B14F-4D97-AF65-F5344CB8AC3E}">
        <p14:creationId xmlns:p14="http://schemas.microsoft.com/office/powerpoint/2010/main" val="396372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585897"/>
            <a:ext cx="8421688" cy="1325563"/>
          </a:xfrm>
        </p:spPr>
        <p:txBody>
          <a:bodyPr/>
          <a:lstStyle/>
          <a:p>
            <a:r>
              <a:rPr lang="en-US" dirty="0"/>
              <a:t>MACHINE LEARNING VS DEEP LEARNING</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8610600" y="1906151"/>
            <a:ext cx="2184918" cy="554560"/>
          </a:xfrm>
        </p:spPr>
        <p:txBody>
          <a:bodyPr/>
          <a:lstStyle/>
          <a:p>
            <a:r>
              <a:rPr lang="en-US" dirty="0"/>
              <a:t>DEEP LEARNING</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8610600" y="2626096"/>
            <a:ext cx="2896671" cy="3730253"/>
          </a:xfrm>
        </p:spPr>
        <p:txBody>
          <a:bodyPr>
            <a:normAutofit/>
          </a:bodyPr>
          <a:lstStyle/>
          <a:p>
            <a:r>
              <a:rPr lang="pt-BR" sz="1800" dirty="0"/>
              <a:t>É uma técnica de ML, porém usando uma quantidade de dados maior. </a:t>
            </a:r>
          </a:p>
          <a:p>
            <a:pPr algn="just"/>
            <a:r>
              <a:rPr lang="pt-BR" sz="1800" dirty="0"/>
              <a:t>Possui um modelo mais sofisticado de algoritmos agrupados, chamado de rede neural artificial. Com isso, seus resultados parecem mais “inteligentes” ou sofisticados.</a:t>
            </a:r>
            <a:endParaRPr lang="en-US" sz="1800"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5046091" y="1916469"/>
            <a:ext cx="2684816" cy="554560"/>
          </a:xfrm>
        </p:spPr>
        <p:txBody>
          <a:bodyPr/>
          <a:lstStyle/>
          <a:p>
            <a:r>
              <a:rPr lang="en-US" dirty="0"/>
              <a:t>MACHINE LEARNING</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5046091" y="2626097"/>
            <a:ext cx="2882475" cy="3730252"/>
          </a:xfrm>
        </p:spPr>
        <p:txBody>
          <a:bodyPr>
            <a:normAutofit/>
          </a:bodyPr>
          <a:lstStyle/>
          <a:p>
            <a:pPr algn="just"/>
            <a:r>
              <a:rPr lang="pt-BR" sz="1800" dirty="0"/>
              <a:t>Algoritmos são usados ​​para executar uma tarefa específica sem serem explicitamente programados.</a:t>
            </a:r>
          </a:p>
          <a:p>
            <a:pPr algn="just"/>
            <a:r>
              <a:rPr lang="pt-BR" sz="1800" dirty="0"/>
              <a:t>Em vez disso, eles reconhecem padrões nos dados e fazem previsões quando novos dados chegam.</a:t>
            </a:r>
            <a:endParaRPr lang="en-US" sz="1800" dirty="0"/>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3" name="Imagem 12" descr="Uma imagem contendo cd&#10;&#10;Descrição gerada automaticamente">
            <a:extLst>
              <a:ext uri="{FF2B5EF4-FFF2-40B4-BE49-F238E27FC236}">
                <a16:creationId xmlns:a16="http://schemas.microsoft.com/office/drawing/2014/main" id="{B5D5641A-4AA2-1564-0A19-BB78B75AE907}"/>
              </a:ext>
            </a:extLst>
          </p:cNvPr>
          <p:cNvPicPr>
            <a:picLocks noChangeAspect="1"/>
          </p:cNvPicPr>
          <p:nvPr/>
        </p:nvPicPr>
        <p:blipFill rotWithShape="1">
          <a:blip r:embed="rId2"/>
          <a:srcRect l="21505" r="21403"/>
          <a:stretch/>
        </p:blipFill>
        <p:spPr>
          <a:xfrm>
            <a:off x="838200" y="2348817"/>
            <a:ext cx="3622895" cy="3569474"/>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838200" y="365125"/>
            <a:ext cx="10515600" cy="1325563"/>
          </a:xfrm>
        </p:spPr>
        <p:txBody>
          <a:bodyPr anchor="ctr">
            <a:normAutofit/>
          </a:bodyPr>
          <a:lstStyle/>
          <a:p>
            <a:r>
              <a:rPr lang="en-US" dirty="0"/>
              <a:t>MACHINE LEARNING VS DEEP LEARNING</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endParaRPr lang="en-US"/>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pt-PT" dirty="0"/>
              <a:t>APRESENTAÇÃO DAS TAREFAS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graphicFrame>
        <p:nvGraphicFramePr>
          <p:cNvPr id="24" name="Espaço Reservado para Conteúdo 23">
            <a:extLst>
              <a:ext uri="{FF2B5EF4-FFF2-40B4-BE49-F238E27FC236}">
                <a16:creationId xmlns:a16="http://schemas.microsoft.com/office/drawing/2014/main" id="{8AE5092D-27F9-DC73-3AD4-8C5E87DA6AC5}"/>
              </a:ext>
            </a:extLst>
          </p:cNvPr>
          <p:cNvGraphicFramePr>
            <a:graphicFrameLocks noGrp="1"/>
          </p:cNvGraphicFramePr>
          <p:nvPr>
            <p:ph type="chart" sz="quarter" idx="13"/>
            <p:extLst>
              <p:ext uri="{D42A27DB-BD31-4B8C-83A1-F6EECF244321}">
                <p14:modId xmlns:p14="http://schemas.microsoft.com/office/powerpoint/2010/main" val="3466379402"/>
              </p:ext>
            </p:extLst>
          </p:nvPr>
        </p:nvGraphicFramePr>
        <p:xfrm>
          <a:off x="838200" y="240097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CaixaDeTexto 26">
            <a:extLst>
              <a:ext uri="{FF2B5EF4-FFF2-40B4-BE49-F238E27FC236}">
                <a16:creationId xmlns:a16="http://schemas.microsoft.com/office/drawing/2014/main" id="{71A31827-0BBB-324C-B5C1-19AAF98C2590}"/>
              </a:ext>
            </a:extLst>
          </p:cNvPr>
          <p:cNvSpPr txBox="1"/>
          <p:nvPr/>
        </p:nvSpPr>
        <p:spPr>
          <a:xfrm>
            <a:off x="4990711" y="2031646"/>
            <a:ext cx="2210577" cy="369332"/>
          </a:xfrm>
          <a:prstGeom prst="rect">
            <a:avLst/>
          </a:prstGeom>
          <a:noFill/>
        </p:spPr>
        <p:txBody>
          <a:bodyPr wrap="square">
            <a:spAutoFit/>
          </a:bodyPr>
          <a:lstStyle/>
          <a:p>
            <a:r>
              <a:rPr lang="en-US" b="1" dirty="0"/>
              <a:t>O DEEP LEARNING:</a:t>
            </a:r>
          </a:p>
        </p:txBody>
      </p:sp>
    </p:spTree>
    <p:extLst>
      <p:ext uri="{BB962C8B-B14F-4D97-AF65-F5344CB8AC3E}">
        <p14:creationId xmlns:p14="http://schemas.microsoft.com/office/powerpoint/2010/main" val="34502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585897"/>
            <a:ext cx="8421688" cy="1325563"/>
          </a:xfrm>
        </p:spPr>
        <p:txBody>
          <a:bodyPr/>
          <a:lstStyle/>
          <a:p>
            <a:r>
              <a:rPr lang="en-US" dirty="0"/>
              <a:t>MACHINE LEARNING VS DEEP LEARNING</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23" name="Imagem 22" descr="Diagrama&#10;&#10;Descrição gerada automaticamente">
            <a:extLst>
              <a:ext uri="{FF2B5EF4-FFF2-40B4-BE49-F238E27FC236}">
                <a16:creationId xmlns:a16="http://schemas.microsoft.com/office/drawing/2014/main" id="{48D6461E-D397-5D14-63D6-68E40246978B}"/>
              </a:ext>
            </a:extLst>
          </p:cNvPr>
          <p:cNvPicPr>
            <a:picLocks noChangeAspect="1"/>
          </p:cNvPicPr>
          <p:nvPr/>
        </p:nvPicPr>
        <p:blipFill rotWithShape="1">
          <a:blip r:embed="rId2"/>
          <a:srcRect t="7946" b="10958"/>
          <a:stretch/>
        </p:blipFill>
        <p:spPr>
          <a:xfrm>
            <a:off x="1738312" y="1911460"/>
            <a:ext cx="8715375" cy="3975653"/>
          </a:xfrm>
          <a:prstGeom prst="rect">
            <a:avLst/>
          </a:prstGeom>
        </p:spPr>
      </p:pic>
    </p:spTree>
    <p:extLst>
      <p:ext uri="{BB962C8B-B14F-4D97-AF65-F5344CB8AC3E}">
        <p14:creationId xmlns:p14="http://schemas.microsoft.com/office/powerpoint/2010/main" val="23054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pt-BR" dirty="0"/>
              <a:t>rede neural convolucional (Convolutional Neural Network - CNN)</a:t>
            </a:r>
            <a:endParaRPr lang="en-US" dirty="0"/>
          </a:p>
        </p:txBody>
      </p:sp>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2023</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pPr>
              <a:spcAft>
                <a:spcPts val="600"/>
              </a:spcAft>
            </a:pPr>
            <a:r>
              <a:rPr lang="pt-PT" dirty="0"/>
              <a:t>APRESENTAÇÃO DAS TAREFAS</a:t>
            </a:r>
            <a:endParaRPr lang="en-US" dirty="0"/>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5" name="Imagem 4">
            <a:extLst>
              <a:ext uri="{FF2B5EF4-FFF2-40B4-BE49-F238E27FC236}">
                <a16:creationId xmlns:a16="http://schemas.microsoft.com/office/drawing/2014/main" id="{8880638A-7209-3D92-D0CE-A322C2886C2E}"/>
              </a:ext>
            </a:extLst>
          </p:cNvPr>
          <p:cNvPicPr>
            <a:picLocks noChangeAspect="1"/>
          </p:cNvPicPr>
          <p:nvPr/>
        </p:nvPicPr>
        <p:blipFill>
          <a:blip r:embed="rId2"/>
          <a:stretch>
            <a:fillRect/>
          </a:stretch>
        </p:blipFill>
        <p:spPr>
          <a:xfrm>
            <a:off x="1631885" y="2970538"/>
            <a:ext cx="8928229" cy="2972575"/>
          </a:xfrm>
          <a:prstGeom prst="rect">
            <a:avLst/>
          </a:prstGeom>
        </p:spPr>
      </p:pic>
      <p:sp>
        <p:nvSpPr>
          <p:cNvPr id="10" name="CaixaDeTexto 9">
            <a:extLst>
              <a:ext uri="{FF2B5EF4-FFF2-40B4-BE49-F238E27FC236}">
                <a16:creationId xmlns:a16="http://schemas.microsoft.com/office/drawing/2014/main" id="{34BC8229-54BB-CA27-9B34-1DE69732081C}"/>
              </a:ext>
            </a:extLst>
          </p:cNvPr>
          <p:cNvSpPr txBox="1"/>
          <p:nvPr/>
        </p:nvSpPr>
        <p:spPr>
          <a:xfrm>
            <a:off x="838200" y="1868948"/>
            <a:ext cx="10515600" cy="923330"/>
          </a:xfrm>
          <a:prstGeom prst="rect">
            <a:avLst/>
          </a:prstGeom>
          <a:noFill/>
        </p:spPr>
        <p:txBody>
          <a:bodyPr wrap="square">
            <a:spAutoFit/>
          </a:bodyPr>
          <a:lstStyle/>
          <a:p>
            <a:r>
              <a:rPr lang="pt-BR" dirty="0"/>
              <a:t>Uma CNN é um tipo de arquitetura de rede para algoritmos de aprendizado profundo e é usada especificamente para reconhecimento de imagens e tarefas que envolvem o processamento de dados de pixel.</a:t>
            </a:r>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purl.org/dc/elements/1.1/"/>
    <ds:schemaRef ds:uri="230e9df3-be65-4c73-a93b-d1236ebd677e"/>
    <ds:schemaRef ds:uri="http://purl.org/dc/dcmitype/"/>
    <ds:schemaRef ds:uri="http://schemas.microsoft.com/office/2006/documentManagement/types"/>
    <ds:schemaRef ds:uri="16c05727-aa75-4e4a-9b5f-8a80a1165891"/>
    <ds:schemaRef ds:uri="http://schemas.microsoft.com/office/2006/metadata/properties"/>
    <ds:schemaRef ds:uri="http://www.w3.org/XML/1998/namespace"/>
    <ds:schemaRef ds:uri="http://schemas.openxmlformats.org/package/2006/metadata/core-properties"/>
    <ds:schemaRef ds:uri="http://schemas.microsoft.com/sharepoint/v3"/>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{7B7C05B4-5F21-4CC1-9BBB-2E00A18B8232}tf67328976_win32</Template>
  <TotalTime>2441</TotalTime>
  <Words>764</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Arial</vt:lpstr>
      <vt:lpstr>Calibri</vt:lpstr>
      <vt:lpstr>Tenorite</vt:lpstr>
      <vt:lpstr>Office Theme</vt:lpstr>
      <vt:lpstr>Apresentação das tarefas</vt:lpstr>
      <vt:lpstr>Metodologias de aprendizado de máquina</vt:lpstr>
      <vt:lpstr>Diferenças entre aprendizado supervisionado e não supervisionado</vt:lpstr>
      <vt:lpstr>APLICAÇÕES</vt:lpstr>
      <vt:lpstr>DEEP LEARNING</vt:lpstr>
      <vt:lpstr>MACHINE LEARNING VS DEEP LEARNING</vt:lpstr>
      <vt:lpstr>MACHINE LEARNING VS DEEP LEARNING</vt:lpstr>
      <vt:lpstr>MACHINE LEARNING VS DEEP LEARNING</vt:lpstr>
      <vt:lpstr>rede neural convolucional (Convolutional Neural Network - CNN)</vt:lpstr>
      <vt:lpstr>CONVOLUÇÃO</vt:lpstr>
      <vt:lpstr>FILTRO</vt:lpstr>
      <vt:lpstr>FILTRO</vt:lpstr>
      <vt:lpstr>Como uma imagem é transformada em uma CNN</vt:lpstr>
      <vt:lpstr>CUSTO COMPUTACIONAL DE UMA CNN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das tarefas</dc:title>
  <dc:creator>Daniela Lima</dc:creator>
  <cp:lastModifiedBy>Daniela Lima</cp:lastModifiedBy>
  <cp:revision>2</cp:revision>
  <dcterms:created xsi:type="dcterms:W3CDTF">2022-12-28T12:53:08Z</dcterms:created>
  <dcterms:modified xsi:type="dcterms:W3CDTF">2023-01-19T10:43:13Z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