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68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33" autoAdjust="0"/>
  </p:normalViewPr>
  <p:slideViewPr>
    <p:cSldViewPr>
      <p:cViewPr varScale="1">
        <p:scale>
          <a:sx n="65" d="100"/>
          <a:sy n="65" d="100"/>
        </p:scale>
        <p:origin x="91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F8953-481F-496C-ADC6-D46D9197729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27BB8-F6A4-4A78-9DDC-C4121304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ctr">
              <a:buFontTx/>
              <a:buChar char="-"/>
            </a:pPr>
            <a:r>
              <a:rPr lang="x-non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managers and marketers look to us for the information they need to make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x-non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promises</a:t>
            </a:r>
            <a:r>
              <a:rPr lang="x-non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x-non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commitments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Tx/>
              <a:buChar char="-"/>
            </a:pPr>
            <a:r>
              <a:rPr lang="x-non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unprofessional for programmers to bend to the will of managers who don’t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risks of making messes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  </a:t>
            </a:r>
            <a:r>
              <a:rPr lang="x-non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will not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deadline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making the mess. </a:t>
            </a:r>
            <a:r>
              <a:rPr lang="x-non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Indeed, the mess will slow you down instantly, and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force you to miss the deadline.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34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29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two teams are in race, tiger team must build everything that old system does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meanwhile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keeping up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changes that are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continuously being made to old system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it takes long time for both teams to reach focal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86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others change bad code, they tend to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it worse.</a:t>
            </a:r>
          </a:p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55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building with broken windows looks like nobody cares about it. So other people stop caring.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82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22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3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beautiful code makes the language look like it was made for the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03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00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Show them C# coding style guides at Microsoft docs</a:t>
            </a:r>
          </a:p>
          <a:p>
            <a:r>
              <a:rPr lang="en-US" dirty="0" smtClean="0"/>
              <a:t>https://git.ir</a:t>
            </a:r>
            <a:r>
              <a:rPr lang="en-US" baseline="0" dirty="0" smtClean="0"/>
              <a:t> =&gt; clean code videos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82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14417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793" y="1143476"/>
            <a:ext cx="10662412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2241700"/>
            <a:ext cx="10662919" cy="3763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inside-a-program/coding-convention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uizlet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75403"/>
            <a:ext cx="12192000" cy="2482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4561" y="2606678"/>
            <a:ext cx="8302878" cy="176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4580"/>
              </a:lnSpc>
            </a:pPr>
            <a:r>
              <a:rPr lang="en-US" sz="6000" dirty="0" smtClean="0"/>
              <a:t>Chapter 1</a:t>
            </a:r>
            <a:br>
              <a:rPr lang="en-US" sz="6000" dirty="0" smtClean="0"/>
            </a:br>
            <a:r>
              <a:rPr lang="en-US" spc="-10" dirty="0" smtClean="0"/>
              <a:t/>
            </a:r>
            <a:br>
              <a:rPr lang="en-US" spc="-10" dirty="0" smtClean="0"/>
            </a:br>
            <a:r>
              <a:rPr lang="en-US" spc="-10" dirty="0" smtClean="0"/>
              <a:t>Clean Code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990600" y="1143476"/>
            <a:ext cx="12417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 smtClean="0">
                <a:solidFill>
                  <a:srgbClr val="00B0F0"/>
                </a:solidFill>
              </a:rPr>
              <a:t>Vocabulary</a:t>
            </a:r>
            <a:r>
              <a:rPr lang="en-US" spc="-5" dirty="0" smtClean="0"/>
              <a:t>: Coding style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0689413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Set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of rules or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guidelines to write and read code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Help teams to understand each other’s code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Reduce conflicts on source control and enhance code review</a:t>
            </a:r>
            <a:endParaRPr sz="3200" dirty="0">
              <a:latin typeface="Century Gothic"/>
              <a:cs typeface="Century Gothic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77400" y="6307235"/>
            <a:ext cx="220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dirty="0" smtClean="0">
                <a:solidFill>
                  <a:srgbClr val="0070C0"/>
                </a:solidFill>
                <a:hlinkClick r:id="rId3"/>
              </a:rPr>
              <a:t>C# coding styles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2986" y="6307235"/>
            <a:ext cx="85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hlinkClick r:id="rId4"/>
              </a:rPr>
              <a:t>Quizlet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95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990600" y="1143476"/>
            <a:ext cx="12417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 smtClean="0">
                <a:solidFill>
                  <a:srgbClr val="00B0F0"/>
                </a:solidFill>
              </a:rPr>
              <a:t>Tool</a:t>
            </a:r>
            <a:r>
              <a:rPr lang="en-US" spc="-5" dirty="0" smtClean="0"/>
              <a:t>: Lint checker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367695"/>
            <a:ext cx="10156013" cy="393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00"/>
                </a:solidFill>
                <a:latin typeface="Century Gothic"/>
                <a:cs typeface="Century Gothic"/>
              </a:rPr>
              <a:t>Static </a:t>
            </a:r>
            <a:r>
              <a:rPr lang="en-US" sz="3200" dirty="0">
                <a:solidFill>
                  <a:srgbClr val="FFFF00"/>
                </a:solidFill>
                <a:latin typeface="Century Gothic"/>
                <a:cs typeface="Century Gothic"/>
              </a:rPr>
              <a:t>code analysis tool</a:t>
            </a:r>
            <a:endParaRPr lang="en-US" sz="3200" dirty="0" smtClean="0">
              <a:solidFill>
                <a:srgbClr val="FFFF00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Perform quality check on your codebase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Can be configured on your IDE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Examples </a:t>
            </a:r>
            <a:r>
              <a:rPr lang="en-US" sz="32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lints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: deprecations, new </a:t>
            </a:r>
            <a:r>
              <a:rPr lang="en-US" sz="32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apis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, security, performance, …</a:t>
            </a:r>
            <a:endParaRPr sz="32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8036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8548" y="2960821"/>
            <a:ext cx="269367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Tha</a:t>
            </a:r>
            <a:r>
              <a:rPr spc="-20" dirty="0"/>
              <a:t>n</a:t>
            </a:r>
            <a:r>
              <a:rPr spc="-5" dirty="0"/>
              <a:t>k</a:t>
            </a:r>
            <a:r>
              <a:rPr spc="10" dirty="0"/>
              <a:t> </a:t>
            </a:r>
            <a:r>
              <a:rPr spc="-5" dirty="0"/>
              <a:t>Yo</a:t>
            </a:r>
            <a:r>
              <a:rPr spc="-20" dirty="0"/>
              <a:t>u</a:t>
            </a:r>
            <a:r>
              <a:rPr spc="-5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8756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793" y="1143476"/>
            <a:ext cx="1066241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 smtClean="0">
                <a:latin typeface="Century Gothic"/>
                <a:cs typeface="Century Gothic"/>
              </a:rPr>
              <a:t>Bad Code, Why?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7" y="2367695"/>
            <a:ext cx="7919720" cy="40318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Reach deadlines</a:t>
            </a:r>
            <a:endParaRPr sz="3200" dirty="0" smtClean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6"/>
              </a:spcBef>
              <a:buClr>
                <a:srgbClr val="FFFFFF"/>
              </a:buClr>
              <a:buFont typeface="Arial"/>
              <a:buChar char="•"/>
            </a:pPr>
            <a:endParaRPr sz="3400" dirty="0" smtClean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No enough time to do a </a:t>
            </a:r>
            <a:r>
              <a:rPr lang="en-US" sz="3200" b="1" dirty="0" smtClean="0">
                <a:solidFill>
                  <a:srgbClr val="FFFFFF"/>
                </a:solidFill>
                <a:latin typeface="Century Gothic"/>
                <a:cs typeface="Century Gothic"/>
              </a:rPr>
              <a:t>Good job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!</a:t>
            </a:r>
            <a:endParaRPr sz="32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7"/>
              </a:spcBef>
              <a:buClr>
                <a:srgbClr val="FFFFFF"/>
              </a:buClr>
              <a:buFont typeface="Arial"/>
              <a:buChar char="•"/>
            </a:pPr>
            <a:endParaRPr sz="3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Your boss will be angry if you take time to clean up your code</a:t>
            </a:r>
            <a:endParaRPr sz="32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4"/>
              </a:spcBef>
              <a:buClr>
                <a:srgbClr val="FFFFFF"/>
              </a:buClr>
              <a:buFont typeface="Arial"/>
              <a:buChar char="•"/>
            </a:pPr>
            <a:endParaRPr sz="3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Tired and just want it to be over</a:t>
            </a:r>
            <a:endParaRPr sz="3200" dirty="0">
              <a:latin typeface="Century Gothic"/>
              <a:cs typeface="Century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0" y="2743200"/>
            <a:ext cx="1992359" cy="29144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524000" y="1066800"/>
            <a:ext cx="13487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86705">
              <a:lnSpc>
                <a:spcPct val="100000"/>
              </a:lnSpc>
            </a:pPr>
            <a:r>
              <a:rPr lang="en-US" dirty="0"/>
              <a:t>The Grand </a:t>
            </a:r>
            <a:r>
              <a:rPr lang="en-US" dirty="0" smtClean="0"/>
              <a:t>Redesign in </a:t>
            </a:r>
            <a:r>
              <a:rPr lang="en-US" dirty="0"/>
              <a:t>the Sky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2243387"/>
            <a:ext cx="10817860" cy="3508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buFont typeface="+mj-lt"/>
              <a:buAutoNum type="arabicPeriod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Mess piles up and productivity =&gt; zero</a:t>
            </a:r>
          </a:p>
          <a:p>
            <a:pPr marL="527050" indent="-514350">
              <a:lnSpc>
                <a:spcPct val="100000"/>
              </a:lnSpc>
              <a:buFont typeface="+mj-lt"/>
              <a:buAutoNum type="arabicPeriod"/>
              <a:tabLst>
                <a:tab pos="241300" algn="l"/>
              </a:tabLst>
            </a:pPr>
            <a:endParaRPr lang="en-US" sz="3200" dirty="0">
              <a:latin typeface="Century Gothic"/>
              <a:cs typeface="Century Gothic"/>
            </a:endParaRPr>
          </a:p>
          <a:p>
            <a:pPr marL="527050" indent="-514350">
              <a:lnSpc>
                <a:spcPct val="100000"/>
              </a:lnSpc>
              <a:buFont typeface="+mj-lt"/>
              <a:buAutoNum type="arabicPeriod"/>
              <a:tabLst>
                <a:tab pos="241300" algn="l"/>
              </a:tabLst>
            </a:pPr>
            <a:r>
              <a:rPr lang="en-US" sz="3200" dirty="0">
                <a:solidFill>
                  <a:schemeClr val="bg1"/>
                </a:solidFill>
                <a:latin typeface="Century Gothic"/>
                <a:cs typeface="Century Gothic"/>
              </a:rPr>
              <a:t>T</a:t>
            </a:r>
            <a:r>
              <a:rPr lang="en-US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iger team selected</a:t>
            </a: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endParaRPr lang="en-US" sz="3200" dirty="0" smtClean="0">
              <a:solidFill>
                <a:schemeClr val="bg1"/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3. Maintain current system until new one is ready</a:t>
            </a: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endParaRPr lang="en-US" sz="3200" dirty="0">
              <a:solidFill>
                <a:schemeClr val="bg1"/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 smtClean="0">
                <a:solidFill>
                  <a:schemeClr val="bg1"/>
                </a:solidFill>
                <a:latin typeface="Century Gothic"/>
                <a:cs typeface="Century Gothic"/>
              </a:rPr>
              <a:t>4. Redesign new system, </a:t>
            </a:r>
            <a:r>
              <a:rPr lang="en-US" sz="3600" dirty="0" smtClean="0">
                <a:solidFill>
                  <a:schemeClr val="bg1"/>
                </a:solidFill>
                <a:latin typeface="Century Gothic"/>
                <a:cs typeface="Century Gothic"/>
              </a:rPr>
              <a:t>it's such a mess!!</a:t>
            </a:r>
          </a:p>
        </p:txBody>
      </p:sp>
      <p:sp>
        <p:nvSpPr>
          <p:cNvPr id="11" name="Bent Arrow 10"/>
          <p:cNvSpPr/>
          <p:nvPr/>
        </p:nvSpPr>
        <p:spPr>
          <a:xfrm>
            <a:off x="228600" y="2473713"/>
            <a:ext cx="535940" cy="3048000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143476"/>
            <a:ext cx="10893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 smtClean="0">
                <a:latin typeface="Century Gothic"/>
                <a:cs typeface="Century Gothic"/>
              </a:rPr>
              <a:t>What is clean code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7" y="2367695"/>
            <a:ext cx="791972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Clean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code is pleasing to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read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Bad code tempts the mess to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grow !</a:t>
            </a:r>
            <a:endParaRPr sz="3200" dirty="0">
              <a:latin typeface="Century Gothic"/>
              <a:cs typeface="Century Goth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584" y="2367695"/>
            <a:ext cx="2610774" cy="30028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32054" y="5955268"/>
            <a:ext cx="17795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Inventor of C++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03874" y="5478260"/>
            <a:ext cx="1873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B9BD5"/>
                </a:solidFill>
                <a:latin typeface="Calibri" panose="020F0502020204030204" pitchFamily="34" charset="0"/>
              </a:rPr>
              <a:t>Bjarne </a:t>
            </a:r>
            <a:r>
              <a:rPr lang="en-US" b="1" dirty="0" err="1">
                <a:solidFill>
                  <a:srgbClr val="5B9BD5"/>
                </a:solidFill>
                <a:latin typeface="Calibri" panose="020F0502020204030204" pitchFamily="34" charset="0"/>
              </a:rPr>
              <a:t>Stroustrup</a:t>
            </a:r>
            <a:endParaRPr lang="en-US" b="1" dirty="0">
              <a:solidFill>
                <a:srgbClr val="5B9BD5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36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81000" y="1143476"/>
            <a:ext cx="118082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 smtClean="0">
                <a:latin typeface="Century Gothic"/>
                <a:cs typeface="Century Gothic"/>
              </a:rPr>
              <a:t>Broken window theory</a:t>
            </a:r>
            <a:endParaRPr spc="-5" dirty="0">
              <a:latin typeface="Century Gothic"/>
              <a:cs typeface="Century Gothic"/>
            </a:endParaRPr>
          </a:p>
        </p:txBody>
      </p:sp>
      <p:pic>
        <p:nvPicPr>
          <p:cNvPr id="1026" name="Picture 2" descr="Sorry, Malcolm Gladwell: NYC's Drop in Crime Not Due to Broken Window  Theory | Smart News | Smithsonian Magaz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302" y="2133600"/>
            <a:ext cx="60960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62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143476"/>
            <a:ext cx="10893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 smtClean="0">
                <a:latin typeface="Century Gothic"/>
                <a:cs typeface="Century Gothic"/>
              </a:rPr>
              <a:t>What is clean code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7" y="2367695"/>
            <a:ext cx="7919720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Our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code should contain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only</a:t>
            </a:r>
            <a:b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</a:b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what is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necessary</a:t>
            </a:r>
            <a:endParaRPr lang="en-US" sz="3200" dirty="0"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Clean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code should read like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/>
            </a:r>
            <a:b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</a:b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well-written Novel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949" y="2367695"/>
            <a:ext cx="3282256" cy="30302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94188" y="5650468"/>
            <a:ext cx="1404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B9BD5"/>
                </a:solidFill>
                <a:latin typeface="Calibri" panose="020F0502020204030204" pitchFamily="34" charset="0"/>
              </a:rPr>
              <a:t>Grady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rgbClr val="5B9BD5"/>
                </a:solidFill>
                <a:latin typeface="Calibri" panose="020F0502020204030204" pitchFamily="34" charset="0"/>
              </a:rPr>
              <a:t>Booch</a:t>
            </a:r>
            <a:endParaRPr lang="en-US" b="1" dirty="0">
              <a:solidFill>
                <a:srgbClr val="5B9BD5"/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5253" y="6107668"/>
            <a:ext cx="1561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Author of OOP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61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143476"/>
            <a:ext cx="10893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 smtClean="0">
                <a:latin typeface="Century Gothic"/>
                <a:cs typeface="Century Gothic"/>
              </a:rPr>
              <a:t>What is clean code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7" y="2367695"/>
            <a:ext cx="7919720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Clean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code makes it easy for other people to </a:t>
            </a:r>
            <a:r>
              <a:rPr lang="en-US" sz="3200" b="1" dirty="0">
                <a:solidFill>
                  <a:schemeClr val="bg1"/>
                </a:solidFill>
                <a:latin typeface="Century Gothic"/>
                <a:cs typeface="Century Gothic"/>
              </a:rPr>
              <a:t>enhance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it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Smaller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codebase the better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493" y="2367695"/>
            <a:ext cx="2516712" cy="30082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434000" y="5615328"/>
            <a:ext cx="1469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b="1" dirty="0">
                <a:solidFill>
                  <a:srgbClr val="5B9BD5"/>
                </a:solidFill>
                <a:latin typeface="Calibri" panose="020F0502020204030204" pitchFamily="34" charset="0"/>
              </a:rPr>
              <a:t>Dave Thomas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57198" y="6039328"/>
            <a:ext cx="2223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CEO of Eclipse project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16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143476"/>
            <a:ext cx="10893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 smtClean="0">
                <a:latin typeface="Century Gothic"/>
                <a:cs typeface="Century Gothic"/>
              </a:rPr>
              <a:t>What is clean code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7" y="2367695"/>
            <a:ext cx="7919720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Duplicate code is a sign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/>
            </a:r>
            <a:b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</a:b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there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is an idea in our mind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/>
            </a:r>
            <a:b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</a:b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that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is not well represented in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the code</a:t>
            </a:r>
            <a:endParaRPr sz="3200" dirty="0">
              <a:latin typeface="Century Gothic"/>
              <a:cs typeface="Century Goth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754" y="2367695"/>
            <a:ext cx="2868451" cy="30848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346456" y="5691884"/>
            <a:ext cx="1293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B9BD5"/>
                </a:solidFill>
                <a:latin typeface="Calibri" panose="020F0502020204030204" pitchFamily="34" charset="0"/>
              </a:rPr>
              <a:t>Ron Jeffries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591569" y="6061216"/>
            <a:ext cx="2802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Extreme Programming in C#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8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143476"/>
            <a:ext cx="10893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/>
              <a:t>The Boy Scout Rule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4991" y="2438400"/>
            <a:ext cx="1023221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0070C0"/>
                </a:solidFill>
                <a:latin typeface="Century Gothic"/>
                <a:cs typeface="Century Gothic"/>
              </a:rPr>
              <a:t>Leave the campground cleaner than you found it</a:t>
            </a:r>
            <a:endParaRPr sz="3200" dirty="0">
              <a:solidFill>
                <a:srgbClr val="0070C0"/>
              </a:solidFill>
              <a:latin typeface="Century Gothic"/>
              <a:cs typeface="Century Gothic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2502" y="3610214"/>
            <a:ext cx="10515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 Change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one variable name for the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better</a:t>
            </a: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 Break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up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a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function that’s a little too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large</a:t>
            </a: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 Eliminate small 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bit of duplication</a:t>
            </a: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 Clean up one composite if statement</a:t>
            </a: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pic>
        <p:nvPicPr>
          <p:cNvPr id="2050" name="Picture 2" descr="Goo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4913" y="1119365"/>
            <a:ext cx="652899" cy="6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7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455</Words>
  <Application>Microsoft Office PowerPoint</Application>
  <PresentationFormat>Widescreen</PresentationFormat>
  <Paragraphs>86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Office Theme</vt:lpstr>
      <vt:lpstr>Chapter 1  Clean Code</vt:lpstr>
      <vt:lpstr>Bad Code, Why?</vt:lpstr>
      <vt:lpstr>The Grand Redesign in the Sky</vt:lpstr>
      <vt:lpstr>What is clean code</vt:lpstr>
      <vt:lpstr>Broken window theory</vt:lpstr>
      <vt:lpstr>What is clean code</vt:lpstr>
      <vt:lpstr>What is clean code</vt:lpstr>
      <vt:lpstr>What is clean code</vt:lpstr>
      <vt:lpstr>The Boy Scout Rule</vt:lpstr>
      <vt:lpstr>Vocabulary: Coding style</vt:lpstr>
      <vt:lpstr>Tool: Lint checker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Clark</dc:creator>
  <cp:lastModifiedBy>Mahdi Javaheri</cp:lastModifiedBy>
  <cp:revision>17</cp:revision>
  <dcterms:created xsi:type="dcterms:W3CDTF">2020-12-22T17:14:37Z</dcterms:created>
  <dcterms:modified xsi:type="dcterms:W3CDTF">2020-12-23T18:49:52Z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2015-07-31T00:00:00Z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2020-12-22T00:00:00Z</vt:filetime>
  </property>
</Properties>
</file>