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AA1DE5-19B3-4FFF-8626-6C8D9E77F728}">
  <a:tblStyle styleId="{5AAA1DE5-19B3-4FFF-8626-6C8D9E77F7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regular.fntdata"/><Relationship Id="rId25" Type="http://schemas.openxmlformats.org/officeDocument/2006/relationships/slide" Target="slides/slide19.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fe1ad0dba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e1ad0db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fe1ad0dba_2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e1ad0db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e1ad0dba_2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e1ad0db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fe1ad0dba_2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fe1ad0db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fe1ad0dba_2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fe1ad0db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fe1ad0dba_2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e1ad0dba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fe1ad0dba_2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fe1ad0dba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fe1ad0dba_2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fe1ad0dba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fe1ad0dba_2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fe1ad0db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06e00631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06e00631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fe1ad0db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e1ad0db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fdbc0b07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dbc0b0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fe1ad0dba_2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e1ad0dba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dbc0b075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dbc0b07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fdbc0b075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dbc0b07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fe1ad0dba_2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fe1ad0dba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06e0063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06e0063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on.ha@spc.ox.ac.uk" TargetMode="Externa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27175"/>
            <a:ext cx="8520600" cy="2052600"/>
          </a:xfrm>
          <a:prstGeom prst="rect">
            <a:avLst/>
          </a:prstGeom>
        </p:spPr>
        <p:txBody>
          <a:bodyPr anchorCtr="0" anchor="b" bIns="91425" lIns="91425" spcFirstLastPara="1" rIns="91425" wrap="square" tIns="91425">
            <a:noAutofit/>
          </a:bodyPr>
          <a:lstStyle/>
          <a:p>
            <a:pPr indent="0" lvl="0" marL="0" rtl="0" algn="ctr">
              <a:spcBef>
                <a:spcPts val="1600"/>
              </a:spcBef>
              <a:spcAft>
                <a:spcPts val="0"/>
              </a:spcAft>
              <a:buNone/>
            </a:pPr>
            <a:r>
              <a:rPr lang="en">
                <a:solidFill>
                  <a:srgbClr val="434343"/>
                </a:solidFill>
                <a:latin typeface="PT Sans Narrow"/>
                <a:ea typeface="PT Sans Narrow"/>
                <a:cs typeface="PT Sans Narrow"/>
                <a:sym typeface="PT Sans Narrow"/>
              </a:rPr>
              <a:t>Geospatial Analysis of Brain Structure</a:t>
            </a:r>
            <a:endParaRPr/>
          </a:p>
        </p:txBody>
      </p:sp>
      <p:sp>
        <p:nvSpPr>
          <p:cNvPr id="55" name="Google Shape;55;p13"/>
          <p:cNvSpPr txBox="1"/>
          <p:nvPr>
            <p:ph idx="1" type="subTitle"/>
          </p:nvPr>
        </p:nvSpPr>
        <p:spPr>
          <a:xfrm>
            <a:off x="311700" y="2965900"/>
            <a:ext cx="8520600" cy="20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Son Ha</a:t>
            </a:r>
            <a:endParaRPr b="1"/>
          </a:p>
          <a:p>
            <a:pPr indent="0" lvl="0" marL="0" rtl="0" algn="ctr">
              <a:spcBef>
                <a:spcPts val="0"/>
              </a:spcBef>
              <a:spcAft>
                <a:spcPts val="0"/>
              </a:spcAft>
              <a:buNone/>
            </a:pPr>
            <a:r>
              <a:rPr lang="en"/>
              <a:t>Big Data </a:t>
            </a:r>
            <a:r>
              <a:rPr lang="en"/>
              <a:t>Institute</a:t>
            </a:r>
            <a:endParaRPr/>
          </a:p>
          <a:p>
            <a:pPr indent="0" lvl="0" marL="0" rtl="0" algn="ctr">
              <a:spcBef>
                <a:spcPts val="0"/>
              </a:spcBef>
              <a:spcAft>
                <a:spcPts val="0"/>
              </a:spcAft>
              <a:buNone/>
            </a:pPr>
            <a:r>
              <a:rPr lang="en"/>
              <a:t>University of Oxford</a:t>
            </a:r>
            <a:endParaRPr/>
          </a:p>
          <a:p>
            <a:pPr indent="0" lvl="0" marL="0" rtl="0" algn="ctr">
              <a:spcBef>
                <a:spcPts val="0"/>
              </a:spcBef>
              <a:spcAft>
                <a:spcPts val="0"/>
              </a:spcAft>
              <a:buNone/>
            </a:pPr>
            <a:r>
              <a:rPr lang="en" u="sng">
                <a:solidFill>
                  <a:schemeClr val="hlink"/>
                </a:solidFill>
                <a:hlinkClick r:id="rId3"/>
              </a:rPr>
              <a:t>son.ha@spc.ox.ac.uk</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7299675" y="84175"/>
            <a:ext cx="1796453" cy="86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31525"/>
            <a:ext cx="85206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24" name="Google Shape;124;p22"/>
          <p:cNvSpPr txBox="1"/>
          <p:nvPr/>
        </p:nvSpPr>
        <p:spPr>
          <a:xfrm>
            <a:off x="394700" y="1400825"/>
            <a:ext cx="8437500" cy="365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Hippocampus is associated with consolidating short term memories into long term memories. In Alzheimer’s disease, the hippocampus and its connected structures are often damaged first</a:t>
            </a:r>
            <a:endParaRPr sz="1800">
              <a:solidFill>
                <a:srgbClr val="666666"/>
              </a:solidFill>
              <a:latin typeface="Open Sans"/>
              <a:ea typeface="Open Sans"/>
              <a:cs typeface="Open Sans"/>
              <a:sym typeface="Open Sans"/>
            </a:endParaRPr>
          </a:p>
          <a:p>
            <a:pPr indent="0" lvl="0" marL="4572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 a</a:t>
            </a:r>
            <a:r>
              <a:rPr lang="en" sz="1800">
                <a:solidFill>
                  <a:srgbClr val="666666"/>
                </a:solidFill>
                <a:latin typeface="Open Sans"/>
                <a:ea typeface="Open Sans"/>
                <a:cs typeface="Open Sans"/>
                <a:sym typeface="Open Sans"/>
              </a:rPr>
              <a:t>ssociation</a:t>
            </a:r>
            <a:r>
              <a:rPr lang="en" sz="1800">
                <a:solidFill>
                  <a:srgbClr val="666666"/>
                </a:solidFill>
                <a:latin typeface="Open Sans"/>
                <a:ea typeface="Open Sans"/>
                <a:cs typeface="Open Sans"/>
                <a:sym typeface="Open Sans"/>
              </a:rPr>
              <a:t> is </a:t>
            </a:r>
            <a:r>
              <a:rPr lang="en" sz="1800">
                <a:solidFill>
                  <a:srgbClr val="666666"/>
                </a:solidFill>
                <a:latin typeface="Open Sans"/>
                <a:ea typeface="Open Sans"/>
                <a:cs typeface="Open Sans"/>
                <a:sym typeface="Open Sans"/>
              </a:rPr>
              <a:t>relatively weak:</a:t>
            </a:r>
            <a:r>
              <a:rPr lang="en" sz="1800">
                <a:solidFill>
                  <a:srgbClr val="666666"/>
                </a:solidFill>
                <a:latin typeface="Open Sans"/>
                <a:ea typeface="Open Sans"/>
                <a:cs typeface="Open Sans"/>
                <a:sym typeface="Open Sans"/>
              </a:rPr>
              <a:t>  </a:t>
            </a:r>
            <a:r>
              <a:rPr lang="en" sz="1800">
                <a:solidFill>
                  <a:srgbClr val="695D46"/>
                </a:solidFill>
                <a:latin typeface="Open Sans"/>
                <a:ea typeface="Open Sans"/>
                <a:cs typeface="Open Sans"/>
                <a:sym typeface="Open Sans"/>
              </a:rPr>
              <a:t>We observe significance due to our large sample size, or there are association, but it is quite weak.</a:t>
            </a:r>
            <a:endParaRPr sz="1800">
              <a:solidFill>
                <a:srgbClr val="695D46"/>
              </a:solidFill>
              <a:latin typeface="Open Sans"/>
              <a:ea typeface="Open Sans"/>
              <a:cs typeface="Open Sans"/>
              <a:sym typeface="Open Sans"/>
            </a:endParaRPr>
          </a:p>
          <a:p>
            <a:pPr indent="0" lvl="0" marL="457200" rtl="0" algn="l">
              <a:spcBef>
                <a:spcPts val="0"/>
              </a:spcBef>
              <a:spcAft>
                <a:spcPts val="0"/>
              </a:spcAft>
              <a:buNone/>
            </a:pPr>
            <a:r>
              <a:t/>
            </a:r>
            <a:endParaRPr sz="1800">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The last 2 plots are cases with highest beta-estimate (least-flat plots). They are all hippocampus against home location (north coordinate)  </a:t>
            </a:r>
            <a:endParaRPr sz="1800">
              <a:solidFill>
                <a:srgbClr val="695D46"/>
              </a:solidFill>
              <a:latin typeface="Open Sans"/>
              <a:ea typeface="Open Sans"/>
              <a:cs typeface="Open Sans"/>
              <a:sym typeface="Open Sans"/>
            </a:endParaRPr>
          </a:p>
        </p:txBody>
      </p:sp>
      <p:pic>
        <p:nvPicPr>
          <p:cNvPr id="125" name="Google Shape;125;p22"/>
          <p:cNvPicPr preferRelativeResize="0"/>
          <p:nvPr/>
        </p:nvPicPr>
        <p:blipFill>
          <a:blip r:embed="rId3">
            <a:alphaModFix/>
          </a:blip>
          <a:stretch>
            <a:fillRect/>
          </a:stretch>
        </p:blipFill>
        <p:spPr>
          <a:xfrm>
            <a:off x="7299675" y="84175"/>
            <a:ext cx="1796453" cy="86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46125"/>
            <a:ext cx="691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Temporal Pole</a:t>
            </a:r>
            <a:r>
              <a:rPr lang="en"/>
              <a:t> against home location (north coordinate) </a:t>
            </a:r>
            <a:endParaRPr/>
          </a:p>
        </p:txBody>
      </p:sp>
      <p:pic>
        <p:nvPicPr>
          <p:cNvPr id="131" name="Google Shape;131;p23"/>
          <p:cNvPicPr preferRelativeResize="0"/>
          <p:nvPr/>
        </p:nvPicPr>
        <p:blipFill>
          <a:blip r:embed="rId3">
            <a:alphaModFix/>
          </a:blip>
          <a:stretch>
            <a:fillRect/>
          </a:stretch>
        </p:blipFill>
        <p:spPr>
          <a:xfrm>
            <a:off x="311700" y="1400850"/>
            <a:ext cx="3421200" cy="3674800"/>
          </a:xfrm>
          <a:prstGeom prst="rect">
            <a:avLst/>
          </a:prstGeom>
          <a:noFill/>
          <a:ln>
            <a:noFill/>
          </a:ln>
        </p:spPr>
      </p:pic>
      <p:pic>
        <p:nvPicPr>
          <p:cNvPr id="132" name="Google Shape;132;p23"/>
          <p:cNvPicPr preferRelativeResize="0"/>
          <p:nvPr/>
        </p:nvPicPr>
        <p:blipFill>
          <a:blip r:embed="rId4">
            <a:alphaModFix/>
          </a:blip>
          <a:stretch>
            <a:fillRect/>
          </a:stretch>
        </p:blipFill>
        <p:spPr>
          <a:xfrm>
            <a:off x="7299675" y="84175"/>
            <a:ext cx="1796453" cy="868525"/>
          </a:xfrm>
          <a:prstGeom prst="rect">
            <a:avLst/>
          </a:prstGeom>
          <a:noFill/>
          <a:ln>
            <a:noFill/>
          </a:ln>
        </p:spPr>
      </p:pic>
      <p:sp>
        <p:nvSpPr>
          <p:cNvPr id="133" name="Google Shape;133;p23"/>
          <p:cNvSpPr txBox="1"/>
          <p:nvPr/>
        </p:nvSpPr>
        <p:spPr>
          <a:xfrm>
            <a:off x="5499775" y="4018750"/>
            <a:ext cx="21612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3"/>
          <p:cNvPicPr preferRelativeResize="0"/>
          <p:nvPr/>
        </p:nvPicPr>
        <p:blipFill>
          <a:blip r:embed="rId5">
            <a:alphaModFix/>
          </a:blip>
          <a:stretch>
            <a:fillRect/>
          </a:stretch>
        </p:blipFill>
        <p:spPr>
          <a:xfrm>
            <a:off x="3955275" y="777276"/>
            <a:ext cx="1875301" cy="1084150"/>
          </a:xfrm>
          <a:prstGeom prst="rect">
            <a:avLst/>
          </a:prstGeom>
          <a:noFill/>
          <a:ln>
            <a:noFill/>
          </a:ln>
        </p:spPr>
      </p:pic>
      <p:sp>
        <p:nvSpPr>
          <p:cNvPr id="135" name="Google Shape;135;p23"/>
          <p:cNvSpPr txBox="1"/>
          <p:nvPr/>
        </p:nvSpPr>
        <p:spPr>
          <a:xfrm>
            <a:off x="3732900" y="1919875"/>
            <a:ext cx="5297700" cy="303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 case with the </a:t>
            </a:r>
            <a:r>
              <a:rPr b="1" lang="en" sz="1800">
                <a:solidFill>
                  <a:srgbClr val="666666"/>
                </a:solidFill>
                <a:latin typeface="Open Sans"/>
                <a:ea typeface="Open Sans"/>
                <a:cs typeface="Open Sans"/>
                <a:sym typeface="Open Sans"/>
              </a:rPr>
              <a:t>highest beta estimate</a:t>
            </a:r>
            <a:r>
              <a:rPr lang="en" sz="1800">
                <a:solidFill>
                  <a:srgbClr val="666666"/>
                </a:solidFill>
                <a:latin typeface="Open Sans"/>
                <a:ea typeface="Open Sans"/>
                <a:cs typeface="Open Sans"/>
                <a:sym typeface="Open Sans"/>
              </a:rPr>
              <a:t> among these three is Temporal pole (part of temporal lobe, which is believed to be responsible for visual memories) against home location (north coordinate)</a:t>
            </a:r>
            <a:endParaRPr/>
          </a:p>
        </p:txBody>
      </p:sp>
      <p:sp>
        <p:nvSpPr>
          <p:cNvPr id="136" name="Google Shape;136;p23"/>
          <p:cNvSpPr/>
          <p:nvPr/>
        </p:nvSpPr>
        <p:spPr>
          <a:xfrm>
            <a:off x="788375" y="1997050"/>
            <a:ext cx="588300" cy="67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Amygdala</a:t>
            </a:r>
            <a:r>
              <a:rPr lang="en"/>
              <a:t> against air pollution 1</a:t>
            </a:r>
            <a:endParaRPr/>
          </a:p>
        </p:txBody>
      </p:sp>
      <p:pic>
        <p:nvPicPr>
          <p:cNvPr id="142" name="Google Shape;142;p24"/>
          <p:cNvPicPr preferRelativeResize="0"/>
          <p:nvPr/>
        </p:nvPicPr>
        <p:blipFill>
          <a:blip r:embed="rId3">
            <a:alphaModFix/>
          </a:blip>
          <a:stretch>
            <a:fillRect/>
          </a:stretch>
        </p:blipFill>
        <p:spPr>
          <a:xfrm>
            <a:off x="120725" y="1356975"/>
            <a:ext cx="3561725" cy="3561725"/>
          </a:xfrm>
          <a:prstGeom prst="rect">
            <a:avLst/>
          </a:prstGeom>
          <a:noFill/>
          <a:ln>
            <a:noFill/>
          </a:ln>
        </p:spPr>
      </p:pic>
      <p:pic>
        <p:nvPicPr>
          <p:cNvPr id="143" name="Google Shape;143;p24"/>
          <p:cNvPicPr preferRelativeResize="0"/>
          <p:nvPr/>
        </p:nvPicPr>
        <p:blipFill>
          <a:blip r:embed="rId4">
            <a:alphaModFix/>
          </a:blip>
          <a:stretch>
            <a:fillRect/>
          </a:stretch>
        </p:blipFill>
        <p:spPr>
          <a:xfrm>
            <a:off x="7299675" y="84175"/>
            <a:ext cx="1796453" cy="868525"/>
          </a:xfrm>
          <a:prstGeom prst="rect">
            <a:avLst/>
          </a:prstGeom>
          <a:noFill/>
          <a:ln>
            <a:noFill/>
          </a:ln>
        </p:spPr>
      </p:pic>
      <p:pic>
        <p:nvPicPr>
          <p:cNvPr id="144" name="Google Shape;144;p24"/>
          <p:cNvPicPr preferRelativeResize="0"/>
          <p:nvPr/>
        </p:nvPicPr>
        <p:blipFill>
          <a:blip r:embed="rId5">
            <a:alphaModFix/>
          </a:blip>
          <a:stretch>
            <a:fillRect/>
          </a:stretch>
        </p:blipFill>
        <p:spPr>
          <a:xfrm>
            <a:off x="3682450" y="613550"/>
            <a:ext cx="1125125" cy="1369200"/>
          </a:xfrm>
          <a:prstGeom prst="rect">
            <a:avLst/>
          </a:prstGeom>
          <a:noFill/>
          <a:ln>
            <a:noFill/>
          </a:ln>
        </p:spPr>
      </p:pic>
      <p:sp>
        <p:nvSpPr>
          <p:cNvPr id="145" name="Google Shape;145;p24"/>
          <p:cNvSpPr txBox="1"/>
          <p:nvPr/>
        </p:nvSpPr>
        <p:spPr>
          <a:xfrm>
            <a:off x="3732900" y="1919875"/>
            <a:ext cx="5297700" cy="303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There are associations between air pollution and the amygdala (which is responsible for emotional memories and is affected later than the hippocampus)</a:t>
            </a:r>
            <a:endParaRPr/>
          </a:p>
        </p:txBody>
      </p:sp>
      <p:sp>
        <p:nvSpPr>
          <p:cNvPr id="146" name="Google Shape;146;p24"/>
          <p:cNvSpPr/>
          <p:nvPr/>
        </p:nvSpPr>
        <p:spPr>
          <a:xfrm>
            <a:off x="600650" y="1919875"/>
            <a:ext cx="613200" cy="11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VIIIb</a:t>
            </a:r>
            <a:r>
              <a:rPr lang="en"/>
              <a:t> cerebellum against air pollution 1</a:t>
            </a:r>
            <a:endParaRPr/>
          </a:p>
        </p:txBody>
      </p:sp>
      <p:pic>
        <p:nvPicPr>
          <p:cNvPr id="152" name="Google Shape;152;p25"/>
          <p:cNvPicPr preferRelativeResize="0"/>
          <p:nvPr/>
        </p:nvPicPr>
        <p:blipFill>
          <a:blip r:embed="rId3">
            <a:alphaModFix/>
          </a:blip>
          <a:stretch>
            <a:fillRect/>
          </a:stretch>
        </p:blipFill>
        <p:spPr>
          <a:xfrm>
            <a:off x="75100" y="1433950"/>
            <a:ext cx="3373550" cy="3604150"/>
          </a:xfrm>
          <a:prstGeom prst="rect">
            <a:avLst/>
          </a:prstGeom>
          <a:noFill/>
          <a:ln>
            <a:noFill/>
          </a:ln>
        </p:spPr>
      </p:pic>
      <p:pic>
        <p:nvPicPr>
          <p:cNvPr id="153" name="Google Shape;153;p25"/>
          <p:cNvPicPr preferRelativeResize="0"/>
          <p:nvPr/>
        </p:nvPicPr>
        <p:blipFill>
          <a:blip r:embed="rId4">
            <a:alphaModFix/>
          </a:blip>
          <a:stretch>
            <a:fillRect/>
          </a:stretch>
        </p:blipFill>
        <p:spPr>
          <a:xfrm>
            <a:off x="7299675" y="84175"/>
            <a:ext cx="1796453" cy="868525"/>
          </a:xfrm>
          <a:prstGeom prst="rect">
            <a:avLst/>
          </a:prstGeom>
          <a:noFill/>
          <a:ln>
            <a:noFill/>
          </a:ln>
        </p:spPr>
      </p:pic>
      <p:pic>
        <p:nvPicPr>
          <p:cNvPr id="154" name="Google Shape;154;p25"/>
          <p:cNvPicPr preferRelativeResize="0"/>
          <p:nvPr/>
        </p:nvPicPr>
        <p:blipFill>
          <a:blip r:embed="rId5">
            <a:alphaModFix/>
          </a:blip>
          <a:stretch>
            <a:fillRect/>
          </a:stretch>
        </p:blipFill>
        <p:spPr>
          <a:xfrm>
            <a:off x="3439550" y="665462"/>
            <a:ext cx="1534275" cy="1419200"/>
          </a:xfrm>
          <a:prstGeom prst="rect">
            <a:avLst/>
          </a:prstGeom>
          <a:noFill/>
          <a:ln>
            <a:noFill/>
          </a:ln>
        </p:spPr>
      </p:pic>
      <p:sp>
        <p:nvSpPr>
          <p:cNvPr id="155" name="Google Shape;155;p25"/>
          <p:cNvSpPr txBox="1"/>
          <p:nvPr/>
        </p:nvSpPr>
        <p:spPr>
          <a:xfrm>
            <a:off x="3707750" y="2084650"/>
            <a:ext cx="5297700" cy="248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Similar to </a:t>
            </a:r>
            <a:r>
              <a:rPr lang="en" sz="1800">
                <a:solidFill>
                  <a:srgbClr val="666666"/>
                </a:solidFill>
                <a:latin typeface="Open Sans"/>
                <a:ea typeface="Open Sans"/>
                <a:cs typeface="Open Sans"/>
                <a:sym typeface="Open Sans"/>
              </a:rPr>
              <a:t>Amygdala</a:t>
            </a:r>
            <a:r>
              <a:rPr lang="en" sz="1800">
                <a:solidFill>
                  <a:srgbClr val="666666"/>
                </a:solidFill>
                <a:latin typeface="Open Sans"/>
                <a:ea typeface="Open Sans"/>
                <a:cs typeface="Open Sans"/>
                <a:sym typeface="Open Sans"/>
              </a:rPr>
              <a:t>, </a:t>
            </a:r>
            <a:r>
              <a:rPr lang="en" sz="1800">
                <a:solidFill>
                  <a:srgbClr val="666666"/>
                </a:solidFill>
                <a:latin typeface="Open Sans"/>
                <a:ea typeface="Open Sans"/>
                <a:cs typeface="Open Sans"/>
                <a:sym typeface="Open Sans"/>
              </a:rPr>
              <a:t> the volume of VIIIb Cerebellum (an area within the Cerebellum) also suggests an association with air pollution</a:t>
            </a:r>
            <a:endParaRPr/>
          </a:p>
        </p:txBody>
      </p:sp>
      <p:sp>
        <p:nvSpPr>
          <p:cNvPr id="156" name="Google Shape;156;p25"/>
          <p:cNvSpPr/>
          <p:nvPr/>
        </p:nvSpPr>
        <p:spPr>
          <a:xfrm>
            <a:off x="513100" y="1997050"/>
            <a:ext cx="600600" cy="8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2" name="Google Shape;162;p26"/>
          <p:cNvSpPr txBox="1"/>
          <p:nvPr/>
        </p:nvSpPr>
        <p:spPr>
          <a:xfrm>
            <a:off x="453150" y="962450"/>
            <a:ext cx="8379300" cy="390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These are the plots of the cases with the highest beta-estimate (least flat fitted line) among all the cases we investigated (137 brain regions and 15 geospatial variables)</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There are associations between air pollution and the amygdala (which is responsible for emotional memories and is affected later than the hippocampus) as well as the VIIIb Cerebellum (an area within the Cerebellum)</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 case with the highest beta estimate among these three is Temporal pole (part of temporal lobe, which is believed to be responsible for visual memories) against home location (north coordinate)</a:t>
            </a:r>
            <a:endParaRPr sz="1800">
              <a:solidFill>
                <a:srgbClr val="666666"/>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Improvements</a:t>
            </a:r>
            <a:endParaRPr/>
          </a:p>
        </p:txBody>
      </p:sp>
      <p:sp>
        <p:nvSpPr>
          <p:cNvPr id="168" name="Google Shape;168;p27"/>
          <p:cNvSpPr txBox="1"/>
          <p:nvPr/>
        </p:nvSpPr>
        <p:spPr>
          <a:xfrm>
            <a:off x="453000" y="655600"/>
            <a:ext cx="8379300" cy="237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t/>
            </a:r>
            <a:endParaRPr>
              <a:solidFill>
                <a:srgbClr val="695D4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However, for now, we remain skeptical about these results. Since there are factors we have not taken into account in our model yet.</a:t>
            </a:r>
            <a:endParaRPr sz="1800">
              <a:solidFill>
                <a:srgbClr val="666666"/>
              </a:solidFill>
              <a:latin typeface="Open Sans"/>
              <a:ea typeface="Open Sans"/>
              <a:cs typeface="Open Sans"/>
              <a:sym typeface="Open Sans"/>
            </a:endParaRPr>
          </a:p>
          <a:p>
            <a:pPr indent="0" lvl="0" marL="9144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We can further improve the model by considering the structure of geospatial data. In particular, take into account spatial autocorrelation</a:t>
            </a:r>
            <a:endParaRPr sz="1800">
              <a:solidFill>
                <a:srgbClr val="666666"/>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p:nvPr/>
        </p:nvSpPr>
        <p:spPr>
          <a:xfrm>
            <a:off x="584650" y="801725"/>
            <a:ext cx="2966400" cy="2265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Spatial Autocorrelation visual</a:t>
            </a:r>
            <a:endParaRPr/>
          </a:p>
        </p:txBody>
      </p:sp>
      <p:pic>
        <p:nvPicPr>
          <p:cNvPr id="175" name="Google Shape;175;p28"/>
          <p:cNvPicPr preferRelativeResize="0"/>
          <p:nvPr/>
        </p:nvPicPr>
        <p:blipFill>
          <a:blip r:embed="rId3">
            <a:alphaModFix/>
          </a:blip>
          <a:stretch>
            <a:fillRect/>
          </a:stretch>
        </p:blipFill>
        <p:spPr>
          <a:xfrm>
            <a:off x="1033423" y="1278700"/>
            <a:ext cx="721277" cy="572699"/>
          </a:xfrm>
          <a:prstGeom prst="rect">
            <a:avLst/>
          </a:prstGeom>
          <a:noFill/>
          <a:ln>
            <a:noFill/>
          </a:ln>
        </p:spPr>
      </p:pic>
      <p:pic>
        <p:nvPicPr>
          <p:cNvPr id="176" name="Google Shape;176;p28"/>
          <p:cNvPicPr preferRelativeResize="0"/>
          <p:nvPr/>
        </p:nvPicPr>
        <p:blipFill>
          <a:blip r:embed="rId3">
            <a:alphaModFix/>
          </a:blip>
          <a:stretch>
            <a:fillRect/>
          </a:stretch>
        </p:blipFill>
        <p:spPr>
          <a:xfrm>
            <a:off x="2150223" y="1278700"/>
            <a:ext cx="721277" cy="572699"/>
          </a:xfrm>
          <a:prstGeom prst="rect">
            <a:avLst/>
          </a:prstGeom>
          <a:noFill/>
          <a:ln>
            <a:noFill/>
          </a:ln>
        </p:spPr>
      </p:pic>
      <p:pic>
        <p:nvPicPr>
          <p:cNvPr id="177" name="Google Shape;177;p28"/>
          <p:cNvPicPr preferRelativeResize="0"/>
          <p:nvPr/>
        </p:nvPicPr>
        <p:blipFill>
          <a:blip r:embed="rId3">
            <a:alphaModFix/>
          </a:blip>
          <a:stretch>
            <a:fillRect/>
          </a:stretch>
        </p:blipFill>
        <p:spPr>
          <a:xfrm>
            <a:off x="1615848" y="2168000"/>
            <a:ext cx="721277" cy="572699"/>
          </a:xfrm>
          <a:prstGeom prst="rect">
            <a:avLst/>
          </a:prstGeom>
          <a:noFill/>
          <a:ln>
            <a:noFill/>
          </a:ln>
        </p:spPr>
      </p:pic>
      <p:sp>
        <p:nvSpPr>
          <p:cNvPr id="178" name="Google Shape;178;p28"/>
          <p:cNvSpPr txBox="1"/>
          <p:nvPr/>
        </p:nvSpPr>
        <p:spPr>
          <a:xfrm>
            <a:off x="584650" y="3208075"/>
            <a:ext cx="25875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Geographical </a:t>
            </a:r>
            <a:r>
              <a:rPr lang="en" sz="1800"/>
              <a:t>Area 1</a:t>
            </a:r>
            <a:endParaRPr sz="1800"/>
          </a:p>
        </p:txBody>
      </p:sp>
      <p:sp>
        <p:nvSpPr>
          <p:cNvPr id="179" name="Google Shape;179;p28"/>
          <p:cNvSpPr/>
          <p:nvPr/>
        </p:nvSpPr>
        <p:spPr>
          <a:xfrm>
            <a:off x="6064225" y="1693075"/>
            <a:ext cx="2490600" cy="2169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8"/>
          <p:cNvPicPr preferRelativeResize="0"/>
          <p:nvPr/>
        </p:nvPicPr>
        <p:blipFill>
          <a:blip r:embed="rId3">
            <a:alphaModFix/>
          </a:blip>
          <a:stretch>
            <a:fillRect/>
          </a:stretch>
        </p:blipFill>
        <p:spPr>
          <a:xfrm>
            <a:off x="6408650" y="2228507"/>
            <a:ext cx="568875" cy="451692"/>
          </a:xfrm>
          <a:prstGeom prst="rect">
            <a:avLst/>
          </a:prstGeom>
          <a:noFill/>
          <a:ln>
            <a:noFill/>
          </a:ln>
        </p:spPr>
      </p:pic>
      <p:pic>
        <p:nvPicPr>
          <p:cNvPr id="181" name="Google Shape;181;p28"/>
          <p:cNvPicPr preferRelativeResize="0"/>
          <p:nvPr/>
        </p:nvPicPr>
        <p:blipFill>
          <a:blip r:embed="rId3">
            <a:alphaModFix/>
          </a:blip>
          <a:stretch>
            <a:fillRect/>
          </a:stretch>
        </p:blipFill>
        <p:spPr>
          <a:xfrm>
            <a:off x="7294825" y="2120057"/>
            <a:ext cx="568875" cy="451692"/>
          </a:xfrm>
          <a:prstGeom prst="rect">
            <a:avLst/>
          </a:prstGeom>
          <a:noFill/>
          <a:ln>
            <a:noFill/>
          </a:ln>
        </p:spPr>
      </p:pic>
      <p:pic>
        <p:nvPicPr>
          <p:cNvPr id="182" name="Google Shape;182;p28"/>
          <p:cNvPicPr preferRelativeResize="0"/>
          <p:nvPr/>
        </p:nvPicPr>
        <p:blipFill>
          <a:blip r:embed="rId3">
            <a:alphaModFix/>
          </a:blip>
          <a:stretch>
            <a:fillRect/>
          </a:stretch>
        </p:blipFill>
        <p:spPr>
          <a:xfrm>
            <a:off x="7580798" y="2740700"/>
            <a:ext cx="721277" cy="572699"/>
          </a:xfrm>
          <a:prstGeom prst="rect">
            <a:avLst/>
          </a:prstGeom>
          <a:noFill/>
          <a:ln>
            <a:noFill/>
          </a:ln>
        </p:spPr>
      </p:pic>
      <p:pic>
        <p:nvPicPr>
          <p:cNvPr id="183" name="Google Shape;183;p28"/>
          <p:cNvPicPr preferRelativeResize="0"/>
          <p:nvPr/>
        </p:nvPicPr>
        <p:blipFill>
          <a:blip r:embed="rId3">
            <a:alphaModFix/>
          </a:blip>
          <a:stretch>
            <a:fillRect/>
          </a:stretch>
        </p:blipFill>
        <p:spPr>
          <a:xfrm>
            <a:off x="6497348" y="2801200"/>
            <a:ext cx="721277" cy="572699"/>
          </a:xfrm>
          <a:prstGeom prst="rect">
            <a:avLst/>
          </a:prstGeom>
          <a:noFill/>
          <a:ln>
            <a:noFill/>
          </a:ln>
        </p:spPr>
      </p:pic>
      <p:sp>
        <p:nvSpPr>
          <p:cNvPr id="184" name="Google Shape;184;p28"/>
          <p:cNvSpPr txBox="1"/>
          <p:nvPr/>
        </p:nvSpPr>
        <p:spPr>
          <a:xfrm>
            <a:off x="6765625" y="4001800"/>
            <a:ext cx="23088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Geographical </a:t>
            </a:r>
            <a:r>
              <a:rPr lang="en" sz="1800"/>
              <a:t>Area 3</a:t>
            </a:r>
            <a:endParaRPr sz="1800"/>
          </a:p>
        </p:txBody>
      </p:sp>
      <p:sp>
        <p:nvSpPr>
          <p:cNvPr id="185" name="Google Shape;185;p28"/>
          <p:cNvSpPr/>
          <p:nvPr/>
        </p:nvSpPr>
        <p:spPr>
          <a:xfrm>
            <a:off x="3060350" y="2959675"/>
            <a:ext cx="2667900" cy="1582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3682425" y="3313407"/>
            <a:ext cx="568875" cy="451692"/>
          </a:xfrm>
          <a:prstGeom prst="rect">
            <a:avLst/>
          </a:prstGeom>
          <a:noFill/>
          <a:ln>
            <a:noFill/>
          </a:ln>
        </p:spPr>
      </p:pic>
      <p:pic>
        <p:nvPicPr>
          <p:cNvPr id="187" name="Google Shape;187;p28"/>
          <p:cNvPicPr preferRelativeResize="0"/>
          <p:nvPr/>
        </p:nvPicPr>
        <p:blipFill>
          <a:blip r:embed="rId3">
            <a:alphaModFix/>
          </a:blip>
          <a:stretch>
            <a:fillRect/>
          </a:stretch>
        </p:blipFill>
        <p:spPr>
          <a:xfrm>
            <a:off x="4761525" y="3313407"/>
            <a:ext cx="568875" cy="451692"/>
          </a:xfrm>
          <a:prstGeom prst="rect">
            <a:avLst/>
          </a:prstGeom>
          <a:noFill/>
          <a:ln>
            <a:noFill/>
          </a:ln>
        </p:spPr>
      </p:pic>
      <p:pic>
        <p:nvPicPr>
          <p:cNvPr id="188" name="Google Shape;188;p28"/>
          <p:cNvPicPr preferRelativeResize="0"/>
          <p:nvPr/>
        </p:nvPicPr>
        <p:blipFill>
          <a:blip r:embed="rId3">
            <a:alphaModFix/>
          </a:blip>
          <a:stretch>
            <a:fillRect/>
          </a:stretch>
        </p:blipFill>
        <p:spPr>
          <a:xfrm>
            <a:off x="4251300" y="3693932"/>
            <a:ext cx="568875" cy="451692"/>
          </a:xfrm>
          <a:prstGeom prst="rect">
            <a:avLst/>
          </a:prstGeom>
          <a:noFill/>
          <a:ln>
            <a:noFill/>
          </a:ln>
        </p:spPr>
      </p:pic>
      <p:sp>
        <p:nvSpPr>
          <p:cNvPr id="189" name="Google Shape;189;p28"/>
          <p:cNvSpPr txBox="1"/>
          <p:nvPr/>
        </p:nvSpPr>
        <p:spPr>
          <a:xfrm>
            <a:off x="3857800" y="4615500"/>
            <a:ext cx="23088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Geographical Area 2</a:t>
            </a:r>
            <a:endParaRPr sz="1800">
              <a:solidFill>
                <a:schemeClr val="dk1"/>
              </a:solidFill>
            </a:endParaRPr>
          </a:p>
          <a:p>
            <a:pPr indent="0" lvl="0" marL="0" rtl="0" algn="l">
              <a:spcBef>
                <a:spcPts val="0"/>
              </a:spcBef>
              <a:spcAft>
                <a:spcPts val="0"/>
              </a:spcAft>
              <a:buNone/>
            </a:pPr>
            <a:r>
              <a:t/>
            </a:r>
            <a:endParaRPr/>
          </a:p>
        </p:txBody>
      </p:sp>
      <p:sp>
        <p:nvSpPr>
          <p:cNvPr id="190" name="Google Shape;190;p28"/>
          <p:cNvSpPr txBox="1"/>
          <p:nvPr/>
        </p:nvSpPr>
        <p:spPr>
          <a:xfrm>
            <a:off x="4572000" y="588175"/>
            <a:ext cx="1680300" cy="130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Air pollution</a:t>
            </a:r>
            <a:endParaRPr sz="1800"/>
          </a:p>
          <a:p>
            <a:pPr indent="0" lvl="0" marL="0" rtl="0" algn="l">
              <a:spcBef>
                <a:spcPts val="0"/>
              </a:spcBef>
              <a:spcAft>
                <a:spcPts val="0"/>
              </a:spcAft>
              <a:buNone/>
            </a:pPr>
            <a:r>
              <a:rPr lang="en" sz="1800"/>
              <a:t>Townsend </a:t>
            </a:r>
            <a:endParaRPr sz="1800"/>
          </a:p>
          <a:p>
            <a:pPr indent="0" lvl="0" marL="0" rtl="0" algn="l">
              <a:spcBef>
                <a:spcPts val="0"/>
              </a:spcBef>
              <a:spcAft>
                <a:spcPts val="0"/>
              </a:spcAft>
              <a:buNone/>
            </a:pPr>
            <a:r>
              <a:rPr lang="en" sz="1800"/>
              <a:t>Green space</a:t>
            </a:r>
            <a:endParaRPr sz="1800"/>
          </a:p>
          <a:p>
            <a:pPr indent="0" lvl="0" marL="0" rtl="0" algn="l">
              <a:spcBef>
                <a:spcPts val="0"/>
              </a:spcBef>
              <a:spcAft>
                <a:spcPts val="0"/>
              </a:spcAft>
              <a:buNone/>
            </a:pPr>
            <a:r>
              <a:rPr lang="en" sz="1800"/>
              <a:t>Home location </a:t>
            </a:r>
            <a:endParaRPr sz="1800"/>
          </a:p>
        </p:txBody>
      </p:sp>
      <p:cxnSp>
        <p:nvCxnSpPr>
          <p:cNvPr id="191" name="Google Shape;191;p28"/>
          <p:cNvCxnSpPr>
            <a:stCxn id="190" idx="2"/>
            <a:endCxn id="185" idx="0"/>
          </p:cNvCxnSpPr>
          <p:nvPr/>
        </p:nvCxnSpPr>
        <p:spPr>
          <a:xfrm flipH="1">
            <a:off x="4394250" y="1897975"/>
            <a:ext cx="1017900" cy="10617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8"/>
          <p:cNvCxnSpPr>
            <a:stCxn id="190" idx="2"/>
            <a:endCxn id="179" idx="2"/>
          </p:cNvCxnSpPr>
          <p:nvPr/>
        </p:nvCxnSpPr>
        <p:spPr>
          <a:xfrm>
            <a:off x="5412150" y="1897975"/>
            <a:ext cx="652200" cy="8796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8"/>
          <p:cNvCxnSpPr>
            <a:stCxn id="190" idx="2"/>
            <a:endCxn id="173" idx="6"/>
          </p:cNvCxnSpPr>
          <p:nvPr/>
        </p:nvCxnSpPr>
        <p:spPr>
          <a:xfrm flipH="1">
            <a:off x="3550950" y="1897975"/>
            <a:ext cx="1861200" cy="3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Summary</a:t>
            </a:r>
            <a:endParaRPr/>
          </a:p>
        </p:txBody>
      </p:sp>
      <p:sp>
        <p:nvSpPr>
          <p:cNvPr id="199" name="Google Shape;199;p29"/>
          <p:cNvSpPr txBox="1"/>
          <p:nvPr/>
        </p:nvSpPr>
        <p:spPr>
          <a:xfrm>
            <a:off x="453150" y="962450"/>
            <a:ext cx="8379300" cy="390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From our findings, we have found some association between the grey matter volume in </a:t>
            </a:r>
            <a:r>
              <a:rPr b="1" lang="en" sz="1800">
                <a:solidFill>
                  <a:srgbClr val="666666"/>
                </a:solidFill>
                <a:latin typeface="Open Sans"/>
                <a:ea typeface="Open Sans"/>
                <a:cs typeface="Open Sans"/>
                <a:sym typeface="Open Sans"/>
              </a:rPr>
              <a:t>hippocampus</a:t>
            </a:r>
            <a:r>
              <a:rPr lang="en" sz="1800">
                <a:solidFill>
                  <a:srgbClr val="666666"/>
                </a:solidFill>
                <a:latin typeface="Open Sans"/>
                <a:ea typeface="Open Sans"/>
                <a:cs typeface="Open Sans"/>
                <a:sym typeface="Open Sans"/>
              </a:rPr>
              <a:t>,</a:t>
            </a:r>
            <a:r>
              <a:rPr b="1" lang="en" sz="1800">
                <a:solidFill>
                  <a:srgbClr val="666666"/>
                </a:solidFill>
                <a:latin typeface="Open Sans"/>
                <a:ea typeface="Open Sans"/>
                <a:cs typeface="Open Sans"/>
                <a:sym typeface="Open Sans"/>
              </a:rPr>
              <a:t> Temporal Pole</a:t>
            </a:r>
            <a:r>
              <a:rPr lang="en" sz="1800">
                <a:solidFill>
                  <a:srgbClr val="666666"/>
                </a:solidFill>
                <a:latin typeface="Open Sans"/>
                <a:ea typeface="Open Sans"/>
                <a:cs typeface="Open Sans"/>
                <a:sym typeface="Open Sans"/>
              </a:rPr>
              <a:t> and north coordinate of home location. </a:t>
            </a:r>
            <a:endParaRPr sz="1800">
              <a:solidFill>
                <a:srgbClr val="666666"/>
              </a:solidFill>
              <a:latin typeface="Open Sans"/>
              <a:ea typeface="Open Sans"/>
              <a:cs typeface="Open Sans"/>
              <a:sym typeface="Open Sans"/>
            </a:endParaRPr>
          </a:p>
          <a:p>
            <a:pPr indent="0" lvl="0" marL="4572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 following cited papers highlight the </a:t>
            </a:r>
            <a:r>
              <a:rPr lang="en" sz="1800">
                <a:solidFill>
                  <a:srgbClr val="695D46"/>
                </a:solidFill>
                <a:latin typeface="Open Sans"/>
                <a:ea typeface="Open Sans"/>
                <a:cs typeface="Open Sans"/>
                <a:sym typeface="Open Sans"/>
              </a:rPr>
              <a:t>higher rates of dementia in the north compared to the south in other countries (Italy, Scotland, Sweden, China).</a:t>
            </a:r>
            <a:endParaRPr sz="1800">
              <a:solidFill>
                <a:srgbClr val="695D46"/>
              </a:solidFill>
              <a:latin typeface="Open Sans"/>
              <a:ea typeface="Open Sans"/>
              <a:cs typeface="Open Sans"/>
              <a:sym typeface="Open Sans"/>
            </a:endParaRPr>
          </a:p>
          <a:p>
            <a:pPr indent="0" lvl="0" marL="457200" rtl="0" algn="l">
              <a:spcBef>
                <a:spcPts val="0"/>
              </a:spcBef>
              <a:spcAft>
                <a:spcPts val="0"/>
              </a:spcAft>
              <a:buNone/>
            </a:pPr>
            <a:r>
              <a:t/>
            </a:r>
            <a:endParaRPr sz="1800">
              <a:solidFill>
                <a:srgbClr val="695D46"/>
              </a:solidFill>
              <a:latin typeface="Open Sans"/>
              <a:ea typeface="Open Sans"/>
              <a:cs typeface="Open Sans"/>
              <a:sym typeface="Open Sans"/>
            </a:endParaRPr>
          </a:p>
          <a:p>
            <a:pPr indent="-342900" lvl="0" marL="457200" rtl="0" algn="l">
              <a:spcBef>
                <a:spcPts val="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If we hypothesize that the UK follows this trend, the above result can be one of the motivations for further investigation.</a:t>
            </a:r>
            <a:endParaRPr sz="1800">
              <a:solidFill>
                <a:srgbClr val="695D46"/>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14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5" name="Google Shape;205;p30"/>
          <p:cNvSpPr txBox="1"/>
          <p:nvPr/>
        </p:nvSpPr>
        <p:spPr>
          <a:xfrm>
            <a:off x="453150" y="962450"/>
            <a:ext cx="8379300" cy="3901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en">
                <a:solidFill>
                  <a:srgbClr val="222222"/>
                </a:solidFill>
                <a:highlight>
                  <a:srgbClr val="FFFFFF"/>
                </a:highlight>
              </a:rPr>
              <a:t>[1] Russ, T.C., Murianni, L., Icaza, G., Slachevsky, A. and Starr, J.M., 2016. Geographical variation in dementia mortality in italy, new zealand, and chile: The impact of latitude, Vitamin D, and air pollution. </a:t>
            </a:r>
            <a:r>
              <a:rPr i="1" lang="en">
                <a:solidFill>
                  <a:srgbClr val="222222"/>
                </a:solidFill>
                <a:highlight>
                  <a:srgbClr val="FFFFFF"/>
                </a:highlight>
              </a:rPr>
              <a:t>Dementia and geriatric cognitive disorders</a:t>
            </a:r>
            <a:r>
              <a:rPr lang="en">
                <a:solidFill>
                  <a:srgbClr val="222222"/>
                </a:solidFill>
                <a:highlight>
                  <a:srgbClr val="FFFFFF"/>
                </a:highlight>
              </a:rPr>
              <a:t>, </a:t>
            </a:r>
            <a:r>
              <a:rPr i="1" lang="en">
                <a:solidFill>
                  <a:srgbClr val="222222"/>
                </a:solidFill>
                <a:highlight>
                  <a:srgbClr val="FFFFFF"/>
                </a:highlight>
              </a:rPr>
              <a:t>42</a:t>
            </a:r>
            <a:r>
              <a:rPr lang="en">
                <a:solidFill>
                  <a:srgbClr val="222222"/>
                </a:solidFill>
                <a:highlight>
                  <a:srgbClr val="FFFFFF"/>
                </a:highlight>
              </a:rPr>
              <a:t>(1-2), pp.31-41.</a:t>
            </a:r>
            <a:endParaRPr>
              <a:solidFill>
                <a:srgbClr val="222222"/>
              </a:solidFill>
              <a:highlight>
                <a:srgbClr val="FFFFFF"/>
              </a:highlight>
            </a:endParaRPr>
          </a:p>
          <a:p>
            <a:pPr indent="0" lvl="0" marL="0" rtl="0" algn="l">
              <a:lnSpc>
                <a:spcPct val="120000"/>
              </a:lnSpc>
              <a:spcBef>
                <a:spcPts val="600"/>
              </a:spcBef>
              <a:spcAft>
                <a:spcPts val="0"/>
              </a:spcAft>
              <a:buClr>
                <a:schemeClr val="dk1"/>
              </a:buClr>
              <a:buSzPts val="1100"/>
              <a:buFont typeface="Arial"/>
              <a:buNone/>
            </a:pPr>
            <a:r>
              <a:rPr lang="en">
                <a:solidFill>
                  <a:srgbClr val="222222"/>
                </a:solidFill>
                <a:highlight>
                  <a:srgbClr val="FFFFFF"/>
                </a:highlight>
              </a:rPr>
              <a:t>[2] Russ, T.C., Gatz, M., Pedersen, N.L., Hannah, J., Wyper, G., Batty, G.D., Deary, I.J. and Starr, J.M., 2015. Geographical variation in dementia: examining the role of environmental factors in Sweden and Scotland. </a:t>
            </a:r>
            <a:r>
              <a:rPr i="1" lang="en">
                <a:solidFill>
                  <a:srgbClr val="222222"/>
                </a:solidFill>
                <a:highlight>
                  <a:srgbClr val="FFFFFF"/>
                </a:highlight>
              </a:rPr>
              <a:t>Epidemiology (Cambridge, Mass.)</a:t>
            </a:r>
            <a:r>
              <a:rPr lang="en">
                <a:solidFill>
                  <a:srgbClr val="222222"/>
                </a:solidFill>
                <a:highlight>
                  <a:srgbClr val="FFFFFF"/>
                </a:highlight>
              </a:rPr>
              <a:t>, </a:t>
            </a:r>
            <a:r>
              <a:rPr i="1" lang="en">
                <a:solidFill>
                  <a:srgbClr val="222222"/>
                </a:solidFill>
                <a:highlight>
                  <a:srgbClr val="FFFFFF"/>
                </a:highlight>
              </a:rPr>
              <a:t>26</a:t>
            </a:r>
            <a:r>
              <a:rPr lang="en">
                <a:solidFill>
                  <a:srgbClr val="222222"/>
                </a:solidFill>
                <a:highlight>
                  <a:srgbClr val="FFFFFF"/>
                </a:highlight>
              </a:rPr>
              <a:t>(2), p.263.</a:t>
            </a:r>
            <a:endParaRPr>
              <a:solidFill>
                <a:srgbClr val="222222"/>
              </a:solidFill>
              <a:highlight>
                <a:srgbClr val="FFFFFF"/>
              </a:highlight>
            </a:endParaRPr>
          </a:p>
          <a:p>
            <a:pPr indent="0" lvl="0" marL="0" rtl="0" algn="l">
              <a:lnSpc>
                <a:spcPct val="120000"/>
              </a:lnSpc>
              <a:spcBef>
                <a:spcPts val="600"/>
              </a:spcBef>
              <a:spcAft>
                <a:spcPts val="0"/>
              </a:spcAft>
              <a:buClr>
                <a:schemeClr val="dk1"/>
              </a:buClr>
              <a:buSzPts val="1100"/>
              <a:buFont typeface="Arial"/>
              <a:buNone/>
            </a:pPr>
            <a:r>
              <a:rPr lang="en">
                <a:solidFill>
                  <a:srgbClr val="222222"/>
                </a:solidFill>
                <a:highlight>
                  <a:srgbClr val="FFFFFF"/>
                </a:highlight>
              </a:rPr>
              <a:t>[3] Wu, Y.T., Lee, H.Y., Norton, S., Chen, C., Chen, H., He, C., Fleming, J., Matthews, F.E. and Brayne, C., 2013. Prevalence studies of dementia in mainland China, Hong Kong and taiwan: a systematic review and meta-analysis. </a:t>
            </a:r>
            <a:r>
              <a:rPr i="1" lang="en">
                <a:solidFill>
                  <a:srgbClr val="222222"/>
                </a:solidFill>
                <a:highlight>
                  <a:srgbClr val="FFFFFF"/>
                </a:highlight>
              </a:rPr>
              <a:t>PLoS One</a:t>
            </a:r>
            <a:r>
              <a:rPr lang="en">
                <a:solidFill>
                  <a:srgbClr val="222222"/>
                </a:solidFill>
                <a:highlight>
                  <a:srgbClr val="FFFFFF"/>
                </a:highlight>
              </a:rPr>
              <a:t>, </a:t>
            </a:r>
            <a:r>
              <a:rPr i="1" lang="en">
                <a:solidFill>
                  <a:srgbClr val="222222"/>
                </a:solidFill>
                <a:highlight>
                  <a:srgbClr val="FFFFFF"/>
                </a:highlight>
              </a:rPr>
              <a:t>8</a:t>
            </a:r>
            <a:r>
              <a:rPr lang="en">
                <a:solidFill>
                  <a:srgbClr val="222222"/>
                </a:solidFill>
                <a:highlight>
                  <a:srgbClr val="FFFFFF"/>
                </a:highlight>
              </a:rPr>
              <a:t>(6), p.e66252.</a:t>
            </a:r>
            <a:endParaRPr>
              <a:solidFill>
                <a:srgbClr val="695D46"/>
              </a:solidFill>
              <a:latin typeface="Open Sans"/>
              <a:ea typeface="Open Sans"/>
              <a:cs typeface="Open Sans"/>
              <a:sym typeface="Open Sans"/>
            </a:endParaRPr>
          </a:p>
          <a:p>
            <a:pPr indent="0" lvl="0" marL="457200" rtl="0" algn="l">
              <a:spcBef>
                <a:spcPts val="0"/>
              </a:spcBef>
              <a:spcAft>
                <a:spcPts val="0"/>
              </a:spcAft>
              <a:buNone/>
            </a:pPr>
            <a:r>
              <a:t/>
            </a:r>
            <a:endParaRPr>
              <a:solidFill>
                <a:srgbClr val="666666"/>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1600"/>
              </a:spcBef>
              <a:spcAft>
                <a:spcPts val="1600"/>
              </a:spcAft>
              <a:buNone/>
            </a:pPr>
            <a:r>
              <a:rPr lang="en" sz="3600"/>
              <a:t>Thank you for your attention!</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UK Biobank</a:t>
            </a:r>
            <a:endParaRPr/>
          </a:p>
        </p:txBody>
      </p:sp>
      <p:sp>
        <p:nvSpPr>
          <p:cNvPr id="62" name="Google Shape;62;p14"/>
          <p:cNvSpPr txBox="1"/>
          <p:nvPr>
            <p:ph idx="1" type="body"/>
          </p:nvPr>
        </p:nvSpPr>
        <p:spPr>
          <a:xfrm>
            <a:off x="0" y="1152475"/>
            <a:ext cx="6690600" cy="387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a:solidFill>
                  <a:srgbClr val="666666"/>
                </a:solidFill>
                <a:highlight>
                  <a:srgbClr val="FFFFFF"/>
                </a:highlight>
                <a:latin typeface="Open Sans"/>
                <a:ea typeface="Open Sans"/>
                <a:cs typeface="Open Sans"/>
                <a:sym typeface="Open Sans"/>
              </a:rPr>
              <a:t>UK Biobank is a world-wide health resource</a:t>
            </a:r>
            <a:endParaRPr>
              <a:solidFill>
                <a:srgbClr val="666666"/>
              </a:solidFill>
              <a:highlight>
                <a:srgbClr val="FFFFFF"/>
              </a:highlight>
              <a:latin typeface="Open Sans"/>
              <a:ea typeface="Open Sans"/>
              <a:cs typeface="Open Sans"/>
              <a:sym typeface="Open Sans"/>
            </a:endParaRPr>
          </a:p>
          <a:p>
            <a:pPr indent="0" lvl="0" marL="457200" rtl="0" algn="l">
              <a:spcBef>
                <a:spcPts val="1600"/>
              </a:spcBef>
              <a:spcAft>
                <a:spcPts val="0"/>
              </a:spcAft>
              <a:buNone/>
            </a:pPr>
            <a:r>
              <a:t/>
            </a:r>
            <a:endParaRPr>
              <a:solidFill>
                <a:srgbClr val="666666"/>
              </a:solidFill>
              <a:highlight>
                <a:srgbClr val="FFFFFF"/>
              </a:highlight>
              <a:latin typeface="Open Sans"/>
              <a:ea typeface="Open Sans"/>
              <a:cs typeface="Open Sans"/>
              <a:sym typeface="Open Sans"/>
            </a:endParaRPr>
          </a:p>
          <a:p>
            <a:pPr indent="-342900" lvl="0" marL="457200" rtl="0" algn="l">
              <a:spcBef>
                <a:spcPts val="1600"/>
              </a:spcBef>
              <a:spcAft>
                <a:spcPts val="0"/>
              </a:spcAft>
              <a:buClr>
                <a:srgbClr val="666666"/>
              </a:buClr>
              <a:buSzPts val="1800"/>
              <a:buFont typeface="Open Sans"/>
              <a:buChar char="●"/>
            </a:pPr>
            <a:r>
              <a:rPr lang="en">
                <a:solidFill>
                  <a:srgbClr val="666666"/>
                </a:solidFill>
                <a:highlight>
                  <a:srgbClr val="FFFFFF"/>
                </a:highlight>
                <a:latin typeface="Open Sans"/>
                <a:ea typeface="Open Sans"/>
                <a:cs typeface="Open Sans"/>
                <a:sym typeface="Open Sans"/>
              </a:rPr>
              <a:t>Open to conduct researches that are in public interest	</a:t>
            </a:r>
            <a:endParaRPr>
              <a:solidFill>
                <a:srgbClr val="666666"/>
              </a:solidFill>
              <a:highlight>
                <a:srgbClr val="FFFFFF"/>
              </a:highlight>
              <a:latin typeface="Open Sans"/>
              <a:ea typeface="Open Sans"/>
              <a:cs typeface="Open Sans"/>
              <a:sym typeface="Open Sans"/>
            </a:endParaRPr>
          </a:p>
          <a:p>
            <a:pPr indent="0" lvl="0" marL="457200" rtl="0" algn="l">
              <a:spcBef>
                <a:spcPts val="1600"/>
              </a:spcBef>
              <a:spcAft>
                <a:spcPts val="0"/>
              </a:spcAft>
              <a:buNone/>
            </a:pPr>
            <a:r>
              <a:t/>
            </a:r>
            <a:endParaRPr>
              <a:solidFill>
                <a:srgbClr val="666666"/>
              </a:solidFill>
              <a:highlight>
                <a:srgbClr val="FFFFFF"/>
              </a:highlight>
              <a:latin typeface="Open Sans"/>
              <a:ea typeface="Open Sans"/>
              <a:cs typeface="Open Sans"/>
              <a:sym typeface="Open Sans"/>
            </a:endParaRPr>
          </a:p>
          <a:p>
            <a:pPr indent="-342900" lvl="0" marL="457200" rtl="0" algn="l">
              <a:spcBef>
                <a:spcPts val="1600"/>
              </a:spcBef>
              <a:spcAft>
                <a:spcPts val="0"/>
              </a:spcAft>
              <a:buClr>
                <a:srgbClr val="666666"/>
              </a:buClr>
              <a:buSzPts val="1800"/>
              <a:buFont typeface="Open Sans"/>
              <a:buChar char="●"/>
            </a:pPr>
            <a:r>
              <a:rPr lang="en">
                <a:solidFill>
                  <a:srgbClr val="666666"/>
                </a:solidFill>
                <a:highlight>
                  <a:srgbClr val="FFFFFF"/>
                </a:highlight>
                <a:latin typeface="Open Sans"/>
                <a:ea typeface="Open Sans"/>
                <a:cs typeface="Open Sans"/>
                <a:sym typeface="Open Sans"/>
              </a:rPr>
              <a:t>UK Biobank recruited 500,000 individuals from across the UK to take measurements and follow-up on their health</a:t>
            </a:r>
            <a:endParaRPr>
              <a:solidFill>
                <a:srgbClr val="666666"/>
              </a:solidFill>
              <a:highlight>
                <a:srgbClr val="FFFFFF"/>
              </a:highlight>
              <a:latin typeface="Open Sans"/>
              <a:ea typeface="Open Sans"/>
              <a:cs typeface="Open Sans"/>
              <a:sym typeface="Open Sans"/>
            </a:endParaRPr>
          </a:p>
        </p:txBody>
      </p:sp>
      <p:pic>
        <p:nvPicPr>
          <p:cNvPr id="63" name="Google Shape;63;p14"/>
          <p:cNvPicPr preferRelativeResize="0"/>
          <p:nvPr/>
        </p:nvPicPr>
        <p:blipFill>
          <a:blip r:embed="rId3">
            <a:alphaModFix/>
          </a:blip>
          <a:stretch>
            <a:fillRect/>
          </a:stretch>
        </p:blipFill>
        <p:spPr>
          <a:xfrm>
            <a:off x="6690750" y="1040700"/>
            <a:ext cx="2388025" cy="1084949"/>
          </a:xfrm>
          <a:prstGeom prst="rect">
            <a:avLst/>
          </a:prstGeom>
          <a:noFill/>
          <a:ln>
            <a:noFill/>
          </a:ln>
        </p:spPr>
      </p:pic>
      <p:pic>
        <p:nvPicPr>
          <p:cNvPr id="64" name="Google Shape;64;p14"/>
          <p:cNvPicPr preferRelativeResize="0"/>
          <p:nvPr/>
        </p:nvPicPr>
        <p:blipFill>
          <a:blip r:embed="rId4">
            <a:alphaModFix/>
          </a:blip>
          <a:stretch>
            <a:fillRect/>
          </a:stretch>
        </p:blipFill>
        <p:spPr>
          <a:xfrm>
            <a:off x="6690750" y="1820850"/>
            <a:ext cx="2388026" cy="2070075"/>
          </a:xfrm>
          <a:prstGeom prst="rect">
            <a:avLst/>
          </a:prstGeom>
          <a:noFill/>
          <a:ln>
            <a:noFill/>
          </a:ln>
        </p:spPr>
      </p:pic>
      <p:pic>
        <p:nvPicPr>
          <p:cNvPr id="65" name="Google Shape;65;p14"/>
          <p:cNvPicPr preferRelativeResize="0"/>
          <p:nvPr/>
        </p:nvPicPr>
        <p:blipFill>
          <a:blip r:embed="rId5">
            <a:alphaModFix/>
          </a:blip>
          <a:stretch>
            <a:fillRect/>
          </a:stretch>
        </p:blipFill>
        <p:spPr>
          <a:xfrm>
            <a:off x="7299675" y="84175"/>
            <a:ext cx="1796453" cy="86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20000"/>
              </a:lnSpc>
              <a:spcBef>
                <a:spcPts val="600"/>
              </a:spcBef>
              <a:spcAft>
                <a:spcPts val="0"/>
              </a:spcAft>
              <a:buNone/>
            </a:pPr>
            <a:r>
              <a:t/>
            </a:r>
            <a:endParaRPr sz="1800">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434343"/>
              </a:buClr>
              <a:buSzPts val="1800"/>
              <a:buFont typeface="Open Sans"/>
              <a:buChar char="●"/>
            </a:pPr>
            <a:r>
              <a:rPr lang="en" sz="1800">
                <a:solidFill>
                  <a:srgbClr val="695D46"/>
                </a:solidFill>
                <a:latin typeface="Open Sans"/>
                <a:ea typeface="Open Sans"/>
                <a:cs typeface="Open Sans"/>
                <a:sym typeface="Open Sans"/>
              </a:rPr>
              <a:t>This project aims to investigate the relationship between the </a:t>
            </a:r>
            <a:r>
              <a:rPr b="1" lang="en" sz="1800">
                <a:solidFill>
                  <a:srgbClr val="695D46"/>
                </a:solidFill>
                <a:latin typeface="Open Sans"/>
                <a:ea typeface="Open Sans"/>
                <a:cs typeface="Open Sans"/>
                <a:sym typeface="Open Sans"/>
              </a:rPr>
              <a:t>brain phenotypes</a:t>
            </a:r>
            <a:r>
              <a:rPr lang="en" sz="1800">
                <a:solidFill>
                  <a:srgbClr val="695D46"/>
                </a:solidFill>
                <a:latin typeface="Open Sans"/>
                <a:ea typeface="Open Sans"/>
                <a:cs typeface="Open Sans"/>
                <a:sym typeface="Open Sans"/>
              </a:rPr>
              <a:t> and the </a:t>
            </a:r>
            <a:r>
              <a:rPr b="1" lang="en" sz="1800">
                <a:solidFill>
                  <a:srgbClr val="695D46"/>
                </a:solidFill>
                <a:latin typeface="Open Sans"/>
                <a:ea typeface="Open Sans"/>
                <a:cs typeface="Open Sans"/>
                <a:sym typeface="Open Sans"/>
              </a:rPr>
              <a:t>geographical characteristics</a:t>
            </a:r>
            <a:r>
              <a:rPr lang="en">
                <a:solidFill>
                  <a:srgbClr val="695D46"/>
                </a:solidFill>
                <a:latin typeface="Open Sans"/>
                <a:ea typeface="Open Sans"/>
                <a:cs typeface="Open Sans"/>
                <a:sym typeface="Open Sans"/>
              </a:rPr>
              <a:t>.</a:t>
            </a:r>
            <a:endParaRPr>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434343"/>
              </a:buClr>
              <a:buSzPts val="1800"/>
              <a:buFont typeface="Open Sans"/>
              <a:buChar char="●"/>
            </a:pPr>
            <a:r>
              <a:rPr lang="en" sz="1800">
                <a:solidFill>
                  <a:srgbClr val="695D46"/>
                </a:solidFill>
                <a:latin typeface="Open Sans"/>
                <a:ea typeface="Open Sans"/>
                <a:cs typeface="Open Sans"/>
                <a:sym typeface="Open Sans"/>
              </a:rPr>
              <a:t>The investigation also considers specific regions of the brain that is related to </a:t>
            </a:r>
            <a:r>
              <a:rPr b="1" lang="en" sz="1800">
                <a:solidFill>
                  <a:srgbClr val="695D46"/>
                </a:solidFill>
                <a:latin typeface="Open Sans"/>
                <a:ea typeface="Open Sans"/>
                <a:cs typeface="Open Sans"/>
                <a:sym typeface="Open Sans"/>
              </a:rPr>
              <a:t>dementia</a:t>
            </a:r>
            <a:r>
              <a:rPr lang="en" sz="1800">
                <a:solidFill>
                  <a:srgbClr val="695D46"/>
                </a:solidFill>
                <a:latin typeface="Open Sans"/>
                <a:ea typeface="Open Sans"/>
                <a:cs typeface="Open Sans"/>
                <a:sym typeface="Open Sans"/>
              </a:rPr>
              <a:t> and try to relate those to geographical factors.</a:t>
            </a:r>
            <a:endParaRPr sz="1800">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sz="1600"/>
          </a:p>
        </p:txBody>
      </p:sp>
      <p:pic>
        <p:nvPicPr>
          <p:cNvPr id="72" name="Google Shape;72;p15"/>
          <p:cNvPicPr preferRelativeResize="0"/>
          <p:nvPr/>
        </p:nvPicPr>
        <p:blipFill>
          <a:blip r:embed="rId3">
            <a:alphaModFix/>
          </a:blip>
          <a:stretch>
            <a:fillRect/>
          </a:stretch>
        </p:blipFill>
        <p:spPr>
          <a:xfrm>
            <a:off x="7299675" y="84175"/>
            <a:ext cx="1796453" cy="86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8" name="Google Shape;78;p16"/>
          <p:cNvSpPr txBox="1"/>
          <p:nvPr>
            <p:ph idx="1" type="body"/>
          </p:nvPr>
        </p:nvSpPr>
        <p:spPr>
          <a:xfrm>
            <a:off x="276225" y="964975"/>
            <a:ext cx="8520600" cy="41784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t/>
            </a:r>
            <a:endParaRPr sz="1400">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434343"/>
              </a:buClr>
              <a:buSzPts val="1800"/>
              <a:buFont typeface="Open Sans"/>
              <a:buChar char="●"/>
            </a:pPr>
            <a:r>
              <a:rPr lang="en">
                <a:solidFill>
                  <a:srgbClr val="695D46"/>
                </a:solidFill>
                <a:latin typeface="Open Sans"/>
                <a:ea typeface="Open Sans"/>
                <a:cs typeface="Open Sans"/>
                <a:sym typeface="Open Sans"/>
              </a:rPr>
              <a:t>The data is taken from the UK biobank from </a:t>
            </a:r>
            <a:r>
              <a:rPr b="1" lang="en">
                <a:solidFill>
                  <a:srgbClr val="695D46"/>
                </a:solidFill>
                <a:latin typeface="Open Sans"/>
                <a:ea typeface="Open Sans"/>
                <a:cs typeface="Open Sans"/>
                <a:sym typeface="Open Sans"/>
              </a:rPr>
              <a:t>20,000 subjects</a:t>
            </a:r>
            <a:endParaRPr>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434343"/>
              </a:buClr>
              <a:buSzPts val="1800"/>
              <a:buFont typeface="Open Sans"/>
              <a:buChar char="●"/>
            </a:pPr>
            <a:r>
              <a:rPr lang="en">
                <a:solidFill>
                  <a:srgbClr val="695D46"/>
                </a:solidFill>
                <a:latin typeface="Open Sans"/>
                <a:ea typeface="Open Sans"/>
                <a:cs typeface="Open Sans"/>
                <a:sym typeface="Open Sans"/>
              </a:rPr>
              <a:t>They are divided into three groups: </a:t>
            </a:r>
            <a:r>
              <a:rPr b="1" lang="en">
                <a:solidFill>
                  <a:srgbClr val="695D46"/>
                </a:solidFill>
                <a:latin typeface="Open Sans"/>
                <a:ea typeface="Open Sans"/>
                <a:cs typeface="Open Sans"/>
                <a:sym typeface="Open Sans"/>
              </a:rPr>
              <a:t>confounding factors</a:t>
            </a:r>
            <a:r>
              <a:rPr lang="en">
                <a:solidFill>
                  <a:srgbClr val="695D46"/>
                </a:solidFill>
                <a:latin typeface="Open Sans"/>
                <a:ea typeface="Open Sans"/>
                <a:cs typeface="Open Sans"/>
                <a:sym typeface="Open Sans"/>
              </a:rPr>
              <a:t>, </a:t>
            </a:r>
            <a:r>
              <a:rPr b="1" lang="en">
                <a:solidFill>
                  <a:srgbClr val="695D46"/>
                </a:solidFill>
                <a:latin typeface="Open Sans"/>
                <a:ea typeface="Open Sans"/>
                <a:cs typeface="Open Sans"/>
                <a:sym typeface="Open Sans"/>
              </a:rPr>
              <a:t>geospatial factors</a:t>
            </a:r>
            <a:r>
              <a:rPr lang="en">
                <a:solidFill>
                  <a:srgbClr val="695D46"/>
                </a:solidFill>
                <a:latin typeface="Open Sans"/>
                <a:ea typeface="Open Sans"/>
                <a:cs typeface="Open Sans"/>
                <a:sym typeface="Open Sans"/>
              </a:rPr>
              <a:t> (variable of interest) and </a:t>
            </a:r>
            <a:r>
              <a:rPr b="1" lang="en">
                <a:solidFill>
                  <a:srgbClr val="695D46"/>
                </a:solidFill>
                <a:latin typeface="Open Sans"/>
                <a:ea typeface="Open Sans"/>
                <a:cs typeface="Open Sans"/>
                <a:sym typeface="Open Sans"/>
              </a:rPr>
              <a:t>T1 MRI grey matter volume</a:t>
            </a:r>
            <a:r>
              <a:rPr lang="en">
                <a:solidFill>
                  <a:srgbClr val="695D46"/>
                </a:solidFill>
                <a:latin typeface="Open Sans"/>
                <a:ea typeface="Open Sans"/>
                <a:cs typeface="Open Sans"/>
                <a:sym typeface="Open Sans"/>
              </a:rPr>
              <a:t> of various brain regions. </a:t>
            </a:r>
            <a:endParaRPr>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434343"/>
              </a:buClr>
              <a:buSzPts val="1800"/>
              <a:buFont typeface="Open Sans"/>
              <a:buChar char="●"/>
            </a:pPr>
            <a:r>
              <a:rPr lang="en">
                <a:solidFill>
                  <a:srgbClr val="695D46"/>
                </a:solidFill>
                <a:latin typeface="Open Sans"/>
                <a:ea typeface="Open Sans"/>
                <a:cs typeface="Open Sans"/>
                <a:sym typeface="Open Sans"/>
              </a:rPr>
              <a:t>T1-weighted MRI, parcellated into 137 brain regions  of interest using Harvard-Oxford Atlas</a:t>
            </a:r>
            <a:endParaRPr>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434343"/>
              </a:buClr>
              <a:buSzPts val="1800"/>
              <a:buFont typeface="Open Sans"/>
              <a:buChar char="●"/>
            </a:pPr>
            <a:r>
              <a:rPr b="1" lang="en">
                <a:solidFill>
                  <a:srgbClr val="695D46"/>
                </a:solidFill>
                <a:latin typeface="Open Sans"/>
                <a:ea typeface="Open Sans"/>
                <a:cs typeface="Open Sans"/>
                <a:sym typeface="Open Sans"/>
              </a:rPr>
              <a:t>Cleaning data</a:t>
            </a:r>
            <a:endParaRPr b="1">
              <a:solidFill>
                <a:srgbClr val="695D46"/>
              </a:solidFill>
              <a:latin typeface="Open Sans"/>
              <a:ea typeface="Open Sans"/>
              <a:cs typeface="Open Sans"/>
              <a:sym typeface="Open Sans"/>
            </a:endParaRPr>
          </a:p>
          <a:p>
            <a:pPr indent="-342900" lvl="1" marL="914400" rtl="0" algn="l">
              <a:lnSpc>
                <a:spcPct val="120000"/>
              </a:lnSpc>
              <a:spcBef>
                <a:spcPts val="60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Mean imputing missing data and creating dummy variables for categorical data</a:t>
            </a:r>
            <a:endParaRPr sz="1800">
              <a:solidFill>
                <a:srgbClr val="695D46"/>
              </a:solidFill>
              <a:latin typeface="Open Sans"/>
              <a:ea typeface="Open Sans"/>
              <a:cs typeface="Open Sans"/>
              <a:sym typeface="Open Sans"/>
            </a:endParaRPr>
          </a:p>
          <a:p>
            <a:pPr indent="-342900" lvl="1" marL="914400" rtl="0" algn="l">
              <a:lnSpc>
                <a:spcPct val="120000"/>
              </a:lnSpc>
              <a:spcBef>
                <a:spcPts val="600"/>
              </a:spcBef>
              <a:spcAft>
                <a:spcPts val="0"/>
              </a:spcAft>
              <a:buClr>
                <a:srgbClr val="695D46"/>
              </a:buClr>
              <a:buSzPts val="1800"/>
              <a:buFont typeface="Open Sans"/>
              <a:buChar char="○"/>
            </a:pPr>
            <a:r>
              <a:rPr lang="en" sz="1800">
                <a:solidFill>
                  <a:srgbClr val="695D46"/>
                </a:solidFill>
                <a:latin typeface="Open Sans"/>
                <a:ea typeface="Open Sans"/>
                <a:cs typeface="Open Sans"/>
                <a:sym typeface="Open Sans"/>
              </a:rPr>
              <a:t>Combine columns with high correlation to deal with </a:t>
            </a:r>
            <a:r>
              <a:rPr i="1" lang="en" sz="1800">
                <a:solidFill>
                  <a:srgbClr val="695D46"/>
                </a:solidFill>
                <a:latin typeface="Open Sans"/>
                <a:ea typeface="Open Sans"/>
                <a:cs typeface="Open Sans"/>
                <a:sym typeface="Open Sans"/>
              </a:rPr>
              <a:t>multicollinearity</a:t>
            </a:r>
            <a:endParaRPr>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sz="1400">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sz="1400"/>
          </a:p>
        </p:txBody>
      </p:sp>
      <p:pic>
        <p:nvPicPr>
          <p:cNvPr id="79" name="Google Shape;79;p16"/>
          <p:cNvPicPr preferRelativeResize="0"/>
          <p:nvPr/>
        </p:nvPicPr>
        <p:blipFill>
          <a:blip r:embed="rId3">
            <a:alphaModFix/>
          </a:blip>
          <a:stretch>
            <a:fillRect/>
          </a:stretch>
        </p:blipFill>
        <p:spPr>
          <a:xfrm>
            <a:off x="7299675" y="84175"/>
            <a:ext cx="1796453" cy="86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211575" y="23208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pic>
        <p:nvPicPr>
          <p:cNvPr id="85" name="Google Shape;85;p17"/>
          <p:cNvPicPr preferRelativeResize="0"/>
          <p:nvPr/>
        </p:nvPicPr>
        <p:blipFill>
          <a:blip r:embed="rId3">
            <a:alphaModFix/>
          </a:blip>
          <a:stretch>
            <a:fillRect/>
          </a:stretch>
        </p:blipFill>
        <p:spPr>
          <a:xfrm>
            <a:off x="7299675" y="84175"/>
            <a:ext cx="1796453" cy="868525"/>
          </a:xfrm>
          <a:prstGeom prst="rect">
            <a:avLst/>
          </a:prstGeom>
          <a:noFill/>
          <a:ln>
            <a:noFill/>
          </a:ln>
        </p:spPr>
      </p:pic>
      <p:graphicFrame>
        <p:nvGraphicFramePr>
          <p:cNvPr id="86" name="Google Shape;86;p17"/>
          <p:cNvGraphicFramePr/>
          <p:nvPr/>
        </p:nvGraphicFramePr>
        <p:xfrm>
          <a:off x="439900" y="1158250"/>
          <a:ext cx="3000000" cy="3000000"/>
        </p:xfrm>
        <a:graphic>
          <a:graphicData uri="http://schemas.openxmlformats.org/drawingml/2006/table">
            <a:tbl>
              <a:tblPr>
                <a:solidFill>
                  <a:srgbClr val="FFFFFF"/>
                </a:solidFill>
                <a:tableStyleId>{5AAA1DE5-19B3-4FFF-8626-6C8D9E77F728}</a:tableStyleId>
              </a:tblPr>
              <a:tblGrid>
                <a:gridCol w="2899225"/>
              </a:tblGrid>
              <a:tr h="393450">
                <a:tc>
                  <a:txBody>
                    <a:bodyPr/>
                    <a:lstStyle/>
                    <a:p>
                      <a:pPr indent="0" lvl="0" marL="0" rtl="0" algn="l">
                        <a:spcBef>
                          <a:spcPts val="0"/>
                        </a:spcBef>
                        <a:spcAft>
                          <a:spcPts val="0"/>
                        </a:spcAft>
                        <a:buNone/>
                      </a:pPr>
                      <a:r>
                        <a:rPr b="1" lang="en" sz="1000"/>
                        <a:t>CONFOUNDING FACTORS </a:t>
                      </a:r>
                      <a:endParaRPr b="1" sz="1000"/>
                    </a:p>
                  </a:txBody>
                  <a:tcPr marT="91425" marB="91425" marR="91425" marL="91425">
                    <a:lnL cap="flat" cmpd="sng" w="9525">
                      <a:solidFill>
                        <a:srgbClr val="DFE2E5"/>
                      </a:solidFill>
                      <a:prstDash val="solid"/>
                      <a:round/>
                      <a:headEnd len="sm" w="sm" type="none"/>
                      <a:tailEnd len="sm" w="sm" type="none"/>
                    </a:lnL>
                    <a:lnB cap="flat" cmpd="sng" w="9525">
                      <a:solidFill>
                        <a:srgbClr val="DFE2E5"/>
                      </a:solidFill>
                      <a:prstDash val="solid"/>
                      <a:round/>
                      <a:headEnd len="sm" w="sm" type="none"/>
                      <a:tailEnd len="sm" w="sm" type="none"/>
                    </a:lnB>
                  </a:tcPr>
                </a:tc>
              </a:tr>
              <a:tr h="347200">
                <a:tc>
                  <a:txBody>
                    <a:bodyPr/>
                    <a:lstStyle/>
                    <a:p>
                      <a:pPr indent="0" lvl="0" marL="0" rtl="0" algn="l">
                        <a:spcBef>
                          <a:spcPts val="0"/>
                        </a:spcBef>
                        <a:spcAft>
                          <a:spcPts val="0"/>
                        </a:spcAft>
                        <a:buNone/>
                      </a:pPr>
                      <a:r>
                        <a:rPr lang="en" sz="900"/>
                        <a:t>Age</a:t>
                      </a:r>
                      <a:endParaRPr sz="900"/>
                    </a:p>
                  </a:txBody>
                  <a:tcPr marT="91425" marB="91425" marR="91425" marL="91425">
                    <a:lnL cap="flat" cmpd="sng" w="9525">
                      <a:solidFill>
                        <a:srgbClr val="DFE2E5"/>
                      </a:solidFill>
                      <a:prstDash val="solid"/>
                      <a:round/>
                      <a:headEnd len="sm" w="sm" type="none"/>
                      <a:tailEnd len="sm" w="sm" type="none"/>
                    </a:lnL>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28975">
                <a:tc>
                  <a:txBody>
                    <a:bodyPr/>
                    <a:lstStyle/>
                    <a:p>
                      <a:pPr indent="0" lvl="0" marL="0" rtl="0" algn="l">
                        <a:spcBef>
                          <a:spcPts val="0"/>
                        </a:spcBef>
                        <a:spcAft>
                          <a:spcPts val="0"/>
                        </a:spcAft>
                        <a:buNone/>
                      </a:pPr>
                      <a:r>
                        <a:rPr lang="en" sz="900">
                          <a:solidFill>
                            <a:srgbClr val="24292E"/>
                          </a:solidFill>
                          <a:highlight>
                            <a:srgbClr val="FFFFFF"/>
                          </a:highlight>
                        </a:rPr>
                        <a:t>Non-genetic sex</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17100">
                <a:tc>
                  <a:txBody>
                    <a:bodyPr/>
                    <a:lstStyle/>
                    <a:p>
                      <a:pPr indent="0" lvl="0" marL="0" rtl="0" algn="l">
                        <a:spcBef>
                          <a:spcPts val="0"/>
                        </a:spcBef>
                        <a:spcAft>
                          <a:spcPts val="0"/>
                        </a:spcAft>
                        <a:buNone/>
                      </a:pPr>
                      <a:r>
                        <a:rPr lang="en" sz="900">
                          <a:solidFill>
                            <a:srgbClr val="24292E"/>
                          </a:solidFill>
                          <a:highlight>
                            <a:srgbClr val="FFFFFF"/>
                          </a:highlight>
                        </a:rPr>
                        <a:t>Body Mass Index</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04550">
                <a:tc>
                  <a:txBody>
                    <a:bodyPr/>
                    <a:lstStyle/>
                    <a:p>
                      <a:pPr indent="0" lvl="0" marL="0" rtl="0" algn="l">
                        <a:spcBef>
                          <a:spcPts val="0"/>
                        </a:spcBef>
                        <a:spcAft>
                          <a:spcPts val="0"/>
                        </a:spcAft>
                        <a:buNone/>
                      </a:pPr>
                      <a:r>
                        <a:rPr lang="en" sz="900">
                          <a:solidFill>
                            <a:srgbClr val="24292E"/>
                          </a:solidFill>
                          <a:highlight>
                            <a:srgbClr val="FFFFFF"/>
                          </a:highlight>
                        </a:rPr>
                        <a:t>Number of Siblings</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04550">
                <a:tc>
                  <a:txBody>
                    <a:bodyPr/>
                    <a:lstStyle/>
                    <a:p>
                      <a:pPr indent="0" lvl="0" marL="0" rtl="0" algn="l">
                        <a:spcBef>
                          <a:spcPts val="0"/>
                        </a:spcBef>
                        <a:spcAft>
                          <a:spcPts val="0"/>
                        </a:spcAft>
                        <a:buNone/>
                      </a:pPr>
                      <a:r>
                        <a:rPr lang="en" sz="900">
                          <a:solidFill>
                            <a:srgbClr val="24292E"/>
                          </a:solidFill>
                          <a:highlight>
                            <a:srgbClr val="FFFFFF"/>
                          </a:highlight>
                        </a:rPr>
                        <a:t>UK Biobank </a:t>
                      </a:r>
                      <a:r>
                        <a:rPr lang="en" sz="900">
                          <a:solidFill>
                            <a:srgbClr val="24292E"/>
                          </a:solidFill>
                          <a:highlight>
                            <a:srgbClr val="FFFFFF"/>
                          </a:highlight>
                        </a:rPr>
                        <a:t>Assessment</a:t>
                      </a:r>
                      <a:r>
                        <a:rPr lang="en" sz="900">
                          <a:solidFill>
                            <a:srgbClr val="24292E"/>
                          </a:solidFill>
                          <a:highlight>
                            <a:srgbClr val="FFFFFF"/>
                          </a:highlight>
                        </a:rPr>
                        <a:t> centre</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04550">
                <a:tc>
                  <a:txBody>
                    <a:bodyPr/>
                    <a:lstStyle/>
                    <a:p>
                      <a:pPr indent="0" lvl="0" marL="0" rtl="0" algn="l">
                        <a:spcBef>
                          <a:spcPts val="0"/>
                        </a:spcBef>
                        <a:spcAft>
                          <a:spcPts val="0"/>
                        </a:spcAft>
                        <a:buNone/>
                      </a:pPr>
                      <a:r>
                        <a:rPr lang="en" sz="900">
                          <a:solidFill>
                            <a:srgbClr val="24292E"/>
                          </a:solidFill>
                          <a:highlight>
                            <a:srgbClr val="FFFFFF"/>
                          </a:highlight>
                        </a:rPr>
                        <a:t>Ethnicity</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44100">
                <a:tc>
                  <a:txBody>
                    <a:bodyPr/>
                    <a:lstStyle/>
                    <a:p>
                      <a:pPr indent="0" lvl="0" marL="0" rtl="0" algn="l">
                        <a:spcBef>
                          <a:spcPts val="0"/>
                        </a:spcBef>
                        <a:spcAft>
                          <a:spcPts val="0"/>
                        </a:spcAft>
                        <a:buNone/>
                      </a:pPr>
                      <a:r>
                        <a:rPr lang="en" sz="900">
                          <a:solidFill>
                            <a:srgbClr val="24292E"/>
                          </a:solidFill>
                          <a:highlight>
                            <a:srgbClr val="FFFFFF"/>
                          </a:highlight>
                        </a:rPr>
                        <a:t>Average total household income before tax</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29700">
                <a:tc>
                  <a:txBody>
                    <a:bodyPr/>
                    <a:lstStyle/>
                    <a:p>
                      <a:pPr indent="0" lvl="0" marL="0" rtl="0" algn="l">
                        <a:spcBef>
                          <a:spcPts val="0"/>
                        </a:spcBef>
                        <a:spcAft>
                          <a:spcPts val="0"/>
                        </a:spcAft>
                        <a:buNone/>
                      </a:pPr>
                      <a:r>
                        <a:rPr lang="en" sz="900">
                          <a:solidFill>
                            <a:srgbClr val="24292E"/>
                          </a:solidFill>
                          <a:highlight>
                            <a:srgbClr val="FFFFFF"/>
                          </a:highlight>
                        </a:rPr>
                        <a:t>Head Size (From T1MRI)</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17125">
                <a:tc>
                  <a:txBody>
                    <a:bodyPr/>
                    <a:lstStyle/>
                    <a:p>
                      <a:pPr indent="0" lvl="0" marL="0" rtl="0" algn="l">
                        <a:spcBef>
                          <a:spcPts val="0"/>
                        </a:spcBef>
                        <a:spcAft>
                          <a:spcPts val="0"/>
                        </a:spcAft>
                        <a:buNone/>
                      </a:pPr>
                      <a:r>
                        <a:rPr lang="en" sz="900">
                          <a:solidFill>
                            <a:srgbClr val="24292E"/>
                          </a:solidFill>
                          <a:highlight>
                            <a:srgbClr val="FFFFFF"/>
                          </a:highlight>
                        </a:rPr>
                        <a:t>Age squared</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04550">
                <a:tc>
                  <a:txBody>
                    <a:bodyPr/>
                    <a:lstStyle/>
                    <a:p>
                      <a:pPr indent="0" lvl="0" marL="0" rtl="0" algn="l">
                        <a:spcBef>
                          <a:spcPts val="0"/>
                        </a:spcBef>
                        <a:spcAft>
                          <a:spcPts val="0"/>
                        </a:spcAft>
                        <a:buNone/>
                      </a:pPr>
                      <a:r>
                        <a:rPr lang="en" sz="900">
                          <a:solidFill>
                            <a:srgbClr val="24292E"/>
                          </a:solidFill>
                          <a:highlight>
                            <a:srgbClr val="FFFFFF"/>
                          </a:highlight>
                        </a:rPr>
                        <a:t>Age times Sex</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67425">
                <a:tc>
                  <a:txBody>
                    <a:bodyPr/>
                    <a:lstStyle/>
                    <a:p>
                      <a:pPr indent="0" lvl="0" marL="0" rtl="0" algn="l">
                        <a:spcBef>
                          <a:spcPts val="0"/>
                        </a:spcBef>
                        <a:spcAft>
                          <a:spcPts val="0"/>
                        </a:spcAft>
                        <a:buNone/>
                      </a:pPr>
                      <a:r>
                        <a:rPr lang="en" sz="900">
                          <a:solidFill>
                            <a:srgbClr val="24292E"/>
                          </a:solidFill>
                          <a:highlight>
                            <a:srgbClr val="FFFFFF"/>
                          </a:highlight>
                        </a:rPr>
                        <a:t>Age squared times Sex</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bl>
          </a:graphicData>
        </a:graphic>
      </p:graphicFrame>
      <p:graphicFrame>
        <p:nvGraphicFramePr>
          <p:cNvPr id="87" name="Google Shape;87;p17"/>
          <p:cNvGraphicFramePr/>
          <p:nvPr/>
        </p:nvGraphicFramePr>
        <p:xfrm>
          <a:off x="5289650" y="1158240"/>
          <a:ext cx="3000000" cy="3000000"/>
        </p:xfrm>
        <a:graphic>
          <a:graphicData uri="http://schemas.openxmlformats.org/drawingml/2006/table">
            <a:tbl>
              <a:tblPr>
                <a:solidFill>
                  <a:srgbClr val="FFFFFF"/>
                </a:solidFill>
                <a:tableStyleId>{5AAA1DE5-19B3-4FFF-8626-6C8D9E77F728}</a:tableStyleId>
              </a:tblPr>
              <a:tblGrid>
                <a:gridCol w="2991175"/>
              </a:tblGrid>
              <a:tr h="393450">
                <a:tc>
                  <a:txBody>
                    <a:bodyPr/>
                    <a:lstStyle/>
                    <a:p>
                      <a:pPr indent="0" lvl="0" marL="0" rtl="0" algn="l">
                        <a:spcBef>
                          <a:spcPts val="0"/>
                        </a:spcBef>
                        <a:spcAft>
                          <a:spcPts val="0"/>
                        </a:spcAft>
                        <a:buNone/>
                      </a:pPr>
                      <a:r>
                        <a:rPr b="1" lang="en" sz="1000">
                          <a:solidFill>
                            <a:srgbClr val="24292E"/>
                          </a:solidFill>
                          <a:highlight>
                            <a:srgbClr val="FFFFFF"/>
                          </a:highlight>
                        </a:rPr>
                        <a:t>GEOSPATIAL FACTORS</a:t>
                      </a:r>
                      <a:endParaRPr b="1" sz="10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B cap="flat" cmpd="sng" w="9525">
                      <a:solidFill>
                        <a:srgbClr val="DFE2E5"/>
                      </a:solidFill>
                      <a:prstDash val="solid"/>
                      <a:round/>
                      <a:headEnd len="sm" w="sm" type="none"/>
                      <a:tailEnd len="sm" w="sm" type="none"/>
                    </a:lnB>
                    <a:solidFill>
                      <a:srgbClr val="FFFFFF"/>
                    </a:solidFill>
                  </a:tcPr>
                </a:tc>
              </a:tr>
              <a:tr h="271975">
                <a:tc>
                  <a:txBody>
                    <a:bodyPr/>
                    <a:lstStyle/>
                    <a:p>
                      <a:pPr indent="0" lvl="0" marL="0" rtl="0" algn="l">
                        <a:spcBef>
                          <a:spcPts val="0"/>
                        </a:spcBef>
                        <a:spcAft>
                          <a:spcPts val="0"/>
                        </a:spcAft>
                        <a:buNone/>
                      </a:pPr>
                      <a:r>
                        <a:rPr lang="en" sz="900">
                          <a:solidFill>
                            <a:srgbClr val="24292E"/>
                          </a:solidFill>
                          <a:highlight>
                            <a:srgbClr val="FFFFFF"/>
                          </a:highlight>
                        </a:rPr>
                        <a:t>Home location east coordinate</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71975">
                <a:tc>
                  <a:txBody>
                    <a:bodyPr/>
                    <a:lstStyle/>
                    <a:p>
                      <a:pPr indent="0" lvl="0" marL="0" rtl="0" algn="l">
                        <a:spcBef>
                          <a:spcPts val="0"/>
                        </a:spcBef>
                        <a:spcAft>
                          <a:spcPts val="0"/>
                        </a:spcAft>
                        <a:buClr>
                          <a:schemeClr val="dk1"/>
                        </a:buClr>
                        <a:buSzPts val="1100"/>
                        <a:buFont typeface="Arial"/>
                        <a:buNone/>
                      </a:pPr>
                      <a:r>
                        <a:rPr lang="en" sz="900">
                          <a:solidFill>
                            <a:srgbClr val="24292E"/>
                          </a:solidFill>
                          <a:highlight>
                            <a:srgbClr val="FFFFFF"/>
                          </a:highlight>
                        </a:rPr>
                        <a:t>Home location north coordinate</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Clr>
                          <a:schemeClr val="dk1"/>
                        </a:buClr>
                        <a:buSzPts val="1100"/>
                        <a:buFont typeface="Arial"/>
                        <a:buNone/>
                      </a:pPr>
                      <a:r>
                        <a:rPr lang="en" sz="900">
                          <a:solidFill>
                            <a:srgbClr val="24292E"/>
                          </a:solidFill>
                          <a:highlight>
                            <a:srgbClr val="FFFFFF"/>
                          </a:highlight>
                        </a:rPr>
                        <a:t>Place of birth</a:t>
                      </a:r>
                      <a:r>
                        <a:rPr lang="en" sz="900">
                          <a:solidFill>
                            <a:srgbClr val="24292E"/>
                          </a:solidFill>
                          <a:highlight>
                            <a:srgbClr val="FFFFFF"/>
                          </a:highlight>
                        </a:rPr>
                        <a:t> east coordinate</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Clr>
                          <a:schemeClr val="dk1"/>
                        </a:buClr>
                        <a:buSzPts val="1100"/>
                        <a:buFont typeface="Arial"/>
                        <a:buNone/>
                      </a:pPr>
                      <a:r>
                        <a:rPr lang="en" sz="900">
                          <a:solidFill>
                            <a:srgbClr val="24292E"/>
                          </a:solidFill>
                          <a:highlight>
                            <a:srgbClr val="FFFFFF"/>
                          </a:highlight>
                        </a:rPr>
                        <a:t>Place of birth north coordinate</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Townsend index</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Distance nearest road </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Traffic</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D</a:t>
                      </a:r>
                      <a:r>
                        <a:rPr lang="en" sz="900">
                          <a:solidFill>
                            <a:srgbClr val="24292E"/>
                          </a:solidFill>
                          <a:highlight>
                            <a:srgbClr val="FFFFFF"/>
                          </a:highlight>
                        </a:rPr>
                        <a:t>istance to coast</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A</a:t>
                      </a:r>
                      <a:r>
                        <a:rPr lang="en" sz="900">
                          <a:solidFill>
                            <a:srgbClr val="24292E"/>
                          </a:solidFill>
                          <a:highlight>
                            <a:srgbClr val="FFFFFF"/>
                          </a:highlight>
                        </a:rPr>
                        <a:t>ir pol </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Greenspace </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271975">
                <a:tc>
                  <a:txBody>
                    <a:bodyPr/>
                    <a:lstStyle/>
                    <a:p>
                      <a:pPr indent="0" lvl="0" marL="0" rtl="0" algn="l">
                        <a:spcBef>
                          <a:spcPts val="0"/>
                        </a:spcBef>
                        <a:spcAft>
                          <a:spcPts val="0"/>
                        </a:spcAft>
                        <a:buNone/>
                      </a:pPr>
                      <a:r>
                        <a:rPr lang="en" sz="900">
                          <a:solidFill>
                            <a:srgbClr val="24292E"/>
                          </a:solidFill>
                          <a:highlight>
                            <a:srgbClr val="FFFFFF"/>
                          </a:highlight>
                        </a:rPr>
                        <a:t>Pop density</a:t>
                      </a:r>
                      <a:endParaRPr sz="900">
                        <a:solidFill>
                          <a:srgbClr val="24292E"/>
                        </a:solidFill>
                        <a:highlight>
                          <a:srgbClr val="FFFFFF"/>
                        </a:highlight>
                      </a:endParaRPr>
                    </a:p>
                  </a:txBody>
                  <a:tcPr marT="47625" marB="47625" marR="47625" marL="47625">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93" name="Google Shape;93;p18"/>
          <p:cNvSpPr txBox="1"/>
          <p:nvPr>
            <p:ph idx="1" type="body"/>
          </p:nvPr>
        </p:nvSpPr>
        <p:spPr>
          <a:xfrm>
            <a:off x="311700" y="658200"/>
            <a:ext cx="8520600" cy="44175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t/>
            </a:r>
            <a:endParaRPr i="1" sz="1800">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695D46"/>
              </a:buClr>
              <a:buSzPts val="1800"/>
              <a:buFont typeface="Open Sans"/>
              <a:buChar char="●"/>
            </a:pPr>
            <a:r>
              <a:rPr lang="en">
                <a:solidFill>
                  <a:srgbClr val="695D46"/>
                </a:solidFill>
                <a:latin typeface="Open Sans"/>
                <a:ea typeface="Open Sans"/>
                <a:cs typeface="Open Sans"/>
                <a:sym typeface="Open Sans"/>
              </a:rPr>
              <a:t>Adjusting T1MRI data for confounding factors and their squares</a:t>
            </a:r>
            <a:endParaRPr sz="1800">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695D46"/>
              </a:buClr>
              <a:buSzPts val="1800"/>
              <a:buFont typeface="Open Sans"/>
              <a:buChar char="●"/>
            </a:pPr>
            <a:r>
              <a:rPr lang="en">
                <a:solidFill>
                  <a:srgbClr val="695D46"/>
                </a:solidFill>
                <a:latin typeface="Open Sans"/>
                <a:ea typeface="Open Sans"/>
                <a:cs typeface="Open Sans"/>
                <a:sym typeface="Open Sans"/>
              </a:rPr>
              <a:t>Fitting brain region volumes, using </a:t>
            </a:r>
            <a:r>
              <a:rPr b="1" lang="en">
                <a:solidFill>
                  <a:srgbClr val="695D46"/>
                </a:solidFill>
                <a:latin typeface="Open Sans"/>
                <a:ea typeface="Open Sans"/>
                <a:cs typeface="Open Sans"/>
                <a:sym typeface="Open Sans"/>
              </a:rPr>
              <a:t>ordinary least square</a:t>
            </a:r>
            <a:r>
              <a:rPr lang="en">
                <a:solidFill>
                  <a:srgbClr val="695D46"/>
                </a:solidFill>
                <a:latin typeface="Open Sans"/>
                <a:ea typeface="Open Sans"/>
                <a:cs typeface="Open Sans"/>
                <a:sym typeface="Open Sans"/>
              </a:rPr>
              <a:t>, as outcome and geographical variables as the predictors of interest. We use linear model with linear and quadratic terms to fit.</a:t>
            </a:r>
            <a:endParaRPr>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695D46"/>
              </a:buClr>
              <a:buSzPts val="1800"/>
              <a:buFont typeface="Open Sans"/>
              <a:buChar char="●"/>
            </a:pPr>
            <a:r>
              <a:rPr lang="en">
                <a:solidFill>
                  <a:srgbClr val="695D46"/>
                </a:solidFill>
                <a:latin typeface="Open Sans"/>
                <a:ea typeface="Open Sans"/>
                <a:cs typeface="Open Sans"/>
                <a:sym typeface="Open Sans"/>
              </a:rPr>
              <a:t>P - value of each fit is calculated with t-statistics</a:t>
            </a:r>
            <a:endParaRPr>
              <a:solidFill>
                <a:srgbClr val="695D46"/>
              </a:solidFill>
              <a:latin typeface="Open Sans"/>
              <a:ea typeface="Open Sans"/>
              <a:cs typeface="Open Sans"/>
              <a:sym typeface="Open Sans"/>
            </a:endParaRPr>
          </a:p>
          <a:p>
            <a:pPr indent="-342900" lvl="0" marL="457200" rtl="0" algn="l">
              <a:lnSpc>
                <a:spcPct val="120000"/>
              </a:lnSpc>
              <a:spcBef>
                <a:spcPts val="600"/>
              </a:spcBef>
              <a:spcAft>
                <a:spcPts val="0"/>
              </a:spcAft>
              <a:buClr>
                <a:srgbClr val="695D46"/>
              </a:buClr>
              <a:buSzPts val="1800"/>
              <a:buFont typeface="Open Sans"/>
              <a:buChar char="●"/>
            </a:pPr>
            <a:r>
              <a:rPr lang="en">
                <a:solidFill>
                  <a:srgbClr val="695D46"/>
                </a:solidFill>
                <a:latin typeface="Open Sans"/>
                <a:ea typeface="Open Sans"/>
                <a:cs typeface="Open Sans"/>
                <a:sym typeface="Open Sans"/>
              </a:rPr>
              <a:t>Multiple Comparison Error is controlled with false discovery rate.</a:t>
            </a:r>
            <a:endParaRPr>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sz="1400"/>
          </a:p>
        </p:txBody>
      </p:sp>
      <p:pic>
        <p:nvPicPr>
          <p:cNvPr id="94" name="Google Shape;94;p18"/>
          <p:cNvPicPr preferRelativeResize="0"/>
          <p:nvPr/>
        </p:nvPicPr>
        <p:blipFill>
          <a:blip r:embed="rId3">
            <a:alphaModFix/>
          </a:blip>
          <a:stretch>
            <a:fillRect/>
          </a:stretch>
        </p:blipFill>
        <p:spPr>
          <a:xfrm>
            <a:off x="7299675" y="84175"/>
            <a:ext cx="1796453" cy="86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31525"/>
            <a:ext cx="69450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hippocampus against home location (north coordinate)</a:t>
            </a:r>
            <a:endParaRPr/>
          </a:p>
        </p:txBody>
      </p:sp>
      <p:pic>
        <p:nvPicPr>
          <p:cNvPr id="100" name="Google Shape;100;p19"/>
          <p:cNvPicPr preferRelativeResize="0"/>
          <p:nvPr/>
        </p:nvPicPr>
        <p:blipFill>
          <a:blip r:embed="rId3">
            <a:alphaModFix/>
          </a:blip>
          <a:stretch>
            <a:fillRect/>
          </a:stretch>
        </p:blipFill>
        <p:spPr>
          <a:xfrm>
            <a:off x="311700" y="1421075"/>
            <a:ext cx="3802424" cy="3722425"/>
          </a:xfrm>
          <a:prstGeom prst="rect">
            <a:avLst/>
          </a:prstGeom>
          <a:noFill/>
          <a:ln>
            <a:noFill/>
          </a:ln>
        </p:spPr>
      </p:pic>
      <p:pic>
        <p:nvPicPr>
          <p:cNvPr id="101" name="Google Shape;101;p19"/>
          <p:cNvPicPr preferRelativeResize="0"/>
          <p:nvPr/>
        </p:nvPicPr>
        <p:blipFill>
          <a:blip r:embed="rId4">
            <a:alphaModFix/>
          </a:blip>
          <a:stretch>
            <a:fillRect/>
          </a:stretch>
        </p:blipFill>
        <p:spPr>
          <a:xfrm>
            <a:off x="4406371" y="777351"/>
            <a:ext cx="1462500" cy="1108575"/>
          </a:xfrm>
          <a:prstGeom prst="rect">
            <a:avLst/>
          </a:prstGeom>
          <a:noFill/>
          <a:ln>
            <a:noFill/>
          </a:ln>
        </p:spPr>
      </p:pic>
      <p:pic>
        <p:nvPicPr>
          <p:cNvPr id="102" name="Google Shape;102;p19"/>
          <p:cNvPicPr preferRelativeResize="0"/>
          <p:nvPr/>
        </p:nvPicPr>
        <p:blipFill>
          <a:blip r:embed="rId5">
            <a:alphaModFix/>
          </a:blip>
          <a:stretch>
            <a:fillRect/>
          </a:stretch>
        </p:blipFill>
        <p:spPr>
          <a:xfrm>
            <a:off x="7299675" y="84175"/>
            <a:ext cx="1796453" cy="868525"/>
          </a:xfrm>
          <a:prstGeom prst="rect">
            <a:avLst/>
          </a:prstGeom>
          <a:noFill/>
          <a:ln>
            <a:noFill/>
          </a:ln>
        </p:spPr>
      </p:pic>
      <p:sp>
        <p:nvSpPr>
          <p:cNvPr id="103" name="Google Shape;103;p19"/>
          <p:cNvSpPr txBox="1"/>
          <p:nvPr/>
        </p:nvSpPr>
        <p:spPr>
          <a:xfrm>
            <a:off x="4018525" y="2037450"/>
            <a:ext cx="5077500" cy="268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In Alzheimer’s disease, or commonly in ageing, the hippocampus grey matter volume shrinks</a:t>
            </a:r>
            <a:endParaRPr sz="1800">
              <a:solidFill>
                <a:srgbClr val="666666"/>
              </a:solidFill>
              <a:latin typeface="Open Sans"/>
              <a:ea typeface="Open Sans"/>
              <a:cs typeface="Open Sans"/>
              <a:sym typeface="Open Sans"/>
            </a:endParaRPr>
          </a:p>
          <a:p>
            <a:pPr indent="0" lvl="0" marL="4572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 association is relatively weak:  </a:t>
            </a:r>
            <a:r>
              <a:rPr lang="en" sz="1800">
                <a:solidFill>
                  <a:srgbClr val="695D46"/>
                </a:solidFill>
                <a:latin typeface="Open Sans"/>
                <a:ea typeface="Open Sans"/>
                <a:cs typeface="Open Sans"/>
                <a:sym typeface="Open Sans"/>
              </a:rPr>
              <a:t>We observe significance due to our large sample size, or there are association, but it is quite weak.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131525"/>
            <a:ext cx="69450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a:t>
            </a:r>
            <a:r>
              <a:rPr lang="en"/>
              <a:t>hippocampus against home location (north coordinate)</a:t>
            </a:r>
            <a:endParaRPr/>
          </a:p>
        </p:txBody>
      </p:sp>
      <p:pic>
        <p:nvPicPr>
          <p:cNvPr id="109" name="Google Shape;109;p20"/>
          <p:cNvPicPr preferRelativeResize="0"/>
          <p:nvPr/>
        </p:nvPicPr>
        <p:blipFill>
          <a:blip r:embed="rId3">
            <a:alphaModFix/>
          </a:blip>
          <a:stretch>
            <a:fillRect/>
          </a:stretch>
        </p:blipFill>
        <p:spPr>
          <a:xfrm>
            <a:off x="4406371" y="777351"/>
            <a:ext cx="1462500" cy="1108575"/>
          </a:xfrm>
          <a:prstGeom prst="rect">
            <a:avLst/>
          </a:prstGeom>
          <a:noFill/>
          <a:ln>
            <a:noFill/>
          </a:ln>
        </p:spPr>
      </p:pic>
      <p:pic>
        <p:nvPicPr>
          <p:cNvPr id="110" name="Google Shape;110;p20"/>
          <p:cNvPicPr preferRelativeResize="0"/>
          <p:nvPr/>
        </p:nvPicPr>
        <p:blipFill>
          <a:blip r:embed="rId4">
            <a:alphaModFix/>
          </a:blip>
          <a:stretch>
            <a:fillRect/>
          </a:stretch>
        </p:blipFill>
        <p:spPr>
          <a:xfrm>
            <a:off x="7299675" y="84175"/>
            <a:ext cx="1796453" cy="868525"/>
          </a:xfrm>
          <a:prstGeom prst="rect">
            <a:avLst/>
          </a:prstGeom>
          <a:noFill/>
          <a:ln>
            <a:noFill/>
          </a:ln>
        </p:spPr>
      </p:pic>
      <p:sp>
        <p:nvSpPr>
          <p:cNvPr id="111" name="Google Shape;111;p20"/>
          <p:cNvSpPr txBox="1"/>
          <p:nvPr/>
        </p:nvSpPr>
        <p:spPr>
          <a:xfrm>
            <a:off x="4018525" y="2037450"/>
            <a:ext cx="5077500" cy="268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In Alzheimer’s disease, or commonly in ageing, the hippocampus grey matter volume shrinks</a:t>
            </a:r>
            <a:endParaRPr sz="1800">
              <a:solidFill>
                <a:srgbClr val="666666"/>
              </a:solidFill>
              <a:latin typeface="Open Sans"/>
              <a:ea typeface="Open Sans"/>
              <a:cs typeface="Open Sans"/>
              <a:sym typeface="Open Sans"/>
            </a:endParaRPr>
          </a:p>
          <a:p>
            <a:pPr indent="0" lvl="0" marL="4572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The association is relatively weak:  </a:t>
            </a:r>
            <a:r>
              <a:rPr lang="en" sz="1800">
                <a:solidFill>
                  <a:srgbClr val="695D46"/>
                </a:solidFill>
                <a:latin typeface="Open Sans"/>
                <a:ea typeface="Open Sans"/>
                <a:cs typeface="Open Sans"/>
                <a:sym typeface="Open Sans"/>
              </a:rPr>
              <a:t>We observe significance due to our large sample size, or there are association, but it is quite weak.</a:t>
            </a:r>
            <a:endParaRPr/>
          </a:p>
        </p:txBody>
      </p:sp>
      <p:pic>
        <p:nvPicPr>
          <p:cNvPr id="112" name="Google Shape;112;p20"/>
          <p:cNvPicPr preferRelativeResize="0"/>
          <p:nvPr/>
        </p:nvPicPr>
        <p:blipFill>
          <a:blip r:embed="rId5">
            <a:alphaModFix/>
          </a:blip>
          <a:stretch>
            <a:fillRect/>
          </a:stretch>
        </p:blipFill>
        <p:spPr>
          <a:xfrm>
            <a:off x="126774" y="1283900"/>
            <a:ext cx="3891752" cy="3581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notable cases and their plots</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66666"/>
              </a:buClr>
              <a:buSzPts val="1400"/>
              <a:buFont typeface="Open Sans"/>
              <a:buChar char="●"/>
            </a:pPr>
            <a:r>
              <a:rPr lang="en">
                <a:solidFill>
                  <a:srgbClr val="666666"/>
                </a:solidFill>
                <a:latin typeface="Open Sans"/>
                <a:ea typeface="Open Sans"/>
                <a:cs typeface="Open Sans"/>
                <a:sym typeface="Open Sans"/>
              </a:rPr>
              <a:t>We fit 137 regions and 15 geospatial variables using linear model</a:t>
            </a:r>
            <a:endParaRPr>
              <a:solidFill>
                <a:srgbClr val="666666"/>
              </a:solidFill>
              <a:latin typeface="Open Sans"/>
              <a:ea typeface="Open Sans"/>
              <a:cs typeface="Open Sans"/>
              <a:sym typeface="Open Sans"/>
            </a:endParaRPr>
          </a:p>
          <a:p>
            <a:pPr indent="0" lvl="0" marL="457200" rtl="0" algn="l">
              <a:lnSpc>
                <a:spcPct val="100000"/>
              </a:lnSpc>
              <a:spcBef>
                <a:spcPts val="0"/>
              </a:spcBef>
              <a:spcAft>
                <a:spcPts val="0"/>
              </a:spcAft>
              <a:buNone/>
            </a:pPr>
            <a:r>
              <a:t/>
            </a:r>
            <a:endParaRPr>
              <a:solidFill>
                <a:srgbClr val="666666"/>
              </a:solidFill>
              <a:latin typeface="Open Sans"/>
              <a:ea typeface="Open Sans"/>
              <a:cs typeface="Open Sans"/>
              <a:sym typeface="Open Sans"/>
            </a:endParaRPr>
          </a:p>
          <a:p>
            <a:pPr indent="-317500" lvl="0" marL="457200" rtl="0" algn="l">
              <a:lnSpc>
                <a:spcPct val="100000"/>
              </a:lnSpc>
              <a:spcBef>
                <a:spcPts val="0"/>
              </a:spcBef>
              <a:spcAft>
                <a:spcPts val="0"/>
              </a:spcAft>
              <a:buClr>
                <a:srgbClr val="666666"/>
              </a:buClr>
              <a:buSzPts val="1400"/>
              <a:buFont typeface="Open Sans"/>
              <a:buChar char="●"/>
            </a:pPr>
            <a:r>
              <a:rPr lang="en">
                <a:solidFill>
                  <a:srgbClr val="666666"/>
                </a:solidFill>
                <a:latin typeface="Open Sans"/>
                <a:ea typeface="Open Sans"/>
                <a:cs typeface="Open Sans"/>
                <a:sym typeface="Open Sans"/>
              </a:rPr>
              <a:t>The followings are the plots of notable cases (high beta-estimate or most ‘slanted’ fitted line)</a:t>
            </a:r>
            <a:endParaRPr>
              <a:solidFill>
                <a:srgbClr val="666666"/>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a:solidFill>
                <a:srgbClr val="666666"/>
              </a:solidFill>
              <a:latin typeface="Open Sans"/>
              <a:ea typeface="Open Sans"/>
              <a:cs typeface="Open Sans"/>
              <a:sym typeface="Open Sans"/>
            </a:endParaRPr>
          </a:p>
          <a:p>
            <a:pPr indent="-317500" lvl="0" marL="457200" rtl="0" algn="l">
              <a:lnSpc>
                <a:spcPct val="100000"/>
              </a:lnSpc>
              <a:spcBef>
                <a:spcPts val="0"/>
              </a:spcBef>
              <a:spcAft>
                <a:spcPts val="0"/>
              </a:spcAft>
              <a:buClr>
                <a:srgbClr val="666666"/>
              </a:buClr>
              <a:buSzPts val="1400"/>
              <a:buFont typeface="Open Sans"/>
              <a:buChar char="●"/>
            </a:pPr>
            <a:r>
              <a:rPr lang="en">
                <a:solidFill>
                  <a:srgbClr val="666666"/>
                </a:solidFill>
                <a:latin typeface="Open Sans"/>
                <a:ea typeface="Open Sans"/>
                <a:cs typeface="Open Sans"/>
                <a:sym typeface="Open Sans"/>
              </a:rPr>
              <a:t>We use model selection methods (BIC and AIC) and choose to stick with linear model with linear term. </a:t>
            </a:r>
            <a:endParaRPr>
              <a:solidFill>
                <a:srgbClr val="666666"/>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