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303" r:id="rId4"/>
    <p:sldId id="289" r:id="rId5"/>
    <p:sldId id="291" r:id="rId6"/>
    <p:sldId id="295" r:id="rId7"/>
    <p:sldId id="301" r:id="rId8"/>
    <p:sldId id="297" r:id="rId9"/>
    <p:sldId id="292" r:id="rId10"/>
    <p:sldId id="299" r:id="rId11"/>
    <p:sldId id="304" r:id="rId12"/>
    <p:sldId id="296" r:id="rId13"/>
    <p:sldId id="305" r:id="rId14"/>
    <p:sldId id="306" r:id="rId15"/>
    <p:sldId id="298" r:id="rId16"/>
    <p:sldId id="307" r:id="rId17"/>
    <p:sldId id="308" r:id="rId18"/>
    <p:sldId id="309" r:id="rId19"/>
    <p:sldId id="310" r:id="rId20"/>
    <p:sldId id="311" r:id="rId21"/>
    <p:sldId id="300" r:id="rId22"/>
    <p:sldId id="302" r:id="rId23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6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370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57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2553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8930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626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11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597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4036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709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43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2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Part</a:t>
            </a:r>
            <a:r>
              <a:rPr lang="tr-TR" dirty="0"/>
              <a:t> 2 sonu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483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582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Part</a:t>
            </a:r>
            <a:r>
              <a:rPr lang="tr-TR" dirty="0"/>
              <a:t> 3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357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884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283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Part</a:t>
            </a:r>
            <a:r>
              <a:rPr lang="tr-TR" dirty="0"/>
              <a:t> 1 sonu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340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Part</a:t>
            </a:r>
            <a:r>
              <a:rPr lang="tr-TR" dirty="0"/>
              <a:t> 2 Başlangıç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113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77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444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40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27.09.2023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LBa52DSkf08IGRDQviU6CEuGKGs8xx1w#%7B%22pageId%22%3A%22xloMlo174PQvvOVvHLoI%22%7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LBa52DSkf08IGRDQviU6CEuGKGs8xx1w#%7B%22pageId%22%3A%22ZvyubsvcXW_s3luSyI4-%22%7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mrsonmez10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udemy.com/user/furkan-474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sonmez10/" TargetMode="External"/><Relationship Id="rId5" Type="http://schemas.openxmlformats.org/officeDocument/2006/relationships/hyperlink" Target="https://www.linkedin.com/in/mrsonmez10/" TargetMode="External"/><Relationship Id="rId4" Type="http://schemas.openxmlformats.org/officeDocument/2006/relationships/hyperlink" Target="https://www.youtube.com/c/mrsonmez1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LBa52DSkf08IGRDQviU6CEuGKGs8xx1w#%7B%22pageId%22%3A%22sxoT4xcqNaUwAKLZXUtQ%22%7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LBa52DSkf08IGRDQviU6CEuGKGs8xx1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LBa52DSkf08IGRDQviU6CEuGKGs8xx1w#%7B%22pageId%22%3A%22WTc60-Rl9vA0cqpqRLXI%22%7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Kafka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Topic</a:t>
            </a:r>
            <a:r>
              <a:rPr lang="tr-TR" sz="4000" dirty="0"/>
              <a:t>, </a:t>
            </a:r>
            <a:r>
              <a:rPr lang="tr-TR" sz="4000" dirty="0" err="1"/>
              <a:t>Partition</a:t>
            </a:r>
            <a:r>
              <a:rPr lang="tr-TR" sz="4000" dirty="0"/>
              <a:t>, </a:t>
            </a:r>
            <a:r>
              <a:rPr lang="tr-TR" sz="4000" dirty="0" err="1"/>
              <a:t>Offset</a:t>
            </a:r>
            <a:endParaRPr lang="tr-TR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F938ED-09D9-DBED-1AC7-BC16ED06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4132" y="2348880"/>
            <a:ext cx="4715533" cy="2810267"/>
          </a:xfrm>
        </p:spPr>
      </p:pic>
    </p:spTree>
    <p:extLst>
      <p:ext uri="{BB962C8B-B14F-4D97-AF65-F5344CB8AC3E}">
        <p14:creationId xmlns:p14="http://schemas.microsoft.com/office/powerpoint/2010/main" val="14818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Partition’a</a:t>
            </a:r>
            <a:r>
              <a:rPr lang="tr-TR" sz="4000" dirty="0"/>
              <a:t> Mesaj Yazma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456384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>
                <a:hlinkClick r:id="rId3"/>
              </a:rPr>
              <a:t>https://app.diagrams.net/#G1LBa52DSkf08IGRDQviU6CEuGKGs8xx1w#%7B%22pageId%22%3A%22xloMlo174PQvvOVvHLoI%22%7D</a:t>
            </a:r>
            <a:endParaRPr lang="tr-TR" dirty="0"/>
          </a:p>
          <a:p>
            <a:pPr rtl="0">
              <a:buFontTx/>
              <a:buChar char="-"/>
            </a:pPr>
            <a:r>
              <a:rPr lang="tr-TR" dirty="0"/>
              <a:t>Paralelliğin sağlanması</a:t>
            </a:r>
          </a:p>
          <a:p>
            <a:pPr rtl="0">
              <a:buFontTx/>
              <a:buChar char="-"/>
            </a:pP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Sourcing</a:t>
            </a:r>
            <a:endParaRPr lang="tr-TR" dirty="0"/>
          </a:p>
          <a:p>
            <a:pPr rtl="0">
              <a:buFontTx/>
              <a:buChar char="-"/>
            </a:pPr>
            <a:r>
              <a:rPr lang="tr-TR" dirty="0" err="1"/>
              <a:t>Aggregation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90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Topic</a:t>
            </a:r>
            <a:r>
              <a:rPr lang="tr-TR" sz="4000" dirty="0"/>
              <a:t> Replication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/>
              <a:t>Replication </a:t>
            </a:r>
            <a:r>
              <a:rPr lang="tr-TR" dirty="0" err="1"/>
              <a:t>Factor</a:t>
            </a:r>
            <a:r>
              <a:rPr lang="tr-TR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ACC28-7B6D-385C-E7FE-178EC06D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07" y="3068960"/>
            <a:ext cx="72400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Partition</a:t>
            </a:r>
            <a:r>
              <a:rPr lang="tr-TR" sz="4000" dirty="0"/>
              <a:t> Yazma Özet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/>
              <a:t>Mesajın </a:t>
            </a:r>
            <a:r>
              <a:rPr lang="tr-TR" dirty="0" err="1"/>
              <a:t>Kafkaya</a:t>
            </a:r>
            <a:r>
              <a:rPr lang="tr-TR" dirty="0"/>
              <a:t> Ulaşması</a:t>
            </a:r>
          </a:p>
          <a:p>
            <a:pPr rtl="0">
              <a:buFontTx/>
              <a:buChar char="-"/>
            </a:pPr>
            <a:r>
              <a:rPr lang="tr-TR" dirty="0"/>
              <a:t>Verinin Lidere Ulaşması </a:t>
            </a:r>
          </a:p>
          <a:p>
            <a:pPr rtl="0">
              <a:buFontTx/>
              <a:buChar char="-"/>
            </a:pPr>
            <a:r>
              <a:rPr lang="tr-TR" dirty="0"/>
              <a:t>Liderin bu mesajı kopyalara aktarması</a:t>
            </a:r>
          </a:p>
        </p:txBody>
      </p:sp>
    </p:spTree>
    <p:extLst>
      <p:ext uri="{BB962C8B-B14F-4D97-AF65-F5344CB8AC3E}">
        <p14:creationId xmlns:p14="http://schemas.microsoft.com/office/powerpoint/2010/main" val="9495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Producer </a:t>
            </a:r>
            <a:r>
              <a:rPr lang="tr-TR" sz="4000" dirty="0" err="1"/>
              <a:t>Acknowledgement</a:t>
            </a:r>
            <a:endParaRPr lang="tr-TR" sz="4000" dirty="0"/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 err="1"/>
              <a:t>Ack</a:t>
            </a:r>
            <a:r>
              <a:rPr lang="tr-TR" dirty="0"/>
              <a:t> 0</a:t>
            </a:r>
          </a:p>
          <a:p>
            <a:pPr rtl="0">
              <a:buFontTx/>
              <a:buChar char="-"/>
            </a:pPr>
            <a:r>
              <a:rPr lang="tr-TR" dirty="0" err="1"/>
              <a:t>Ack</a:t>
            </a:r>
            <a:r>
              <a:rPr lang="tr-TR" dirty="0"/>
              <a:t> 1</a:t>
            </a:r>
          </a:p>
          <a:p>
            <a:pPr rtl="0">
              <a:buFontTx/>
              <a:buChar char="-"/>
            </a:pPr>
            <a:r>
              <a:rPr lang="tr-TR" dirty="0" err="1"/>
              <a:t>Ack</a:t>
            </a:r>
            <a:r>
              <a:rPr lang="tr-TR" dirty="0"/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8496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Consumer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 err="1"/>
              <a:t>Topiclerden</a:t>
            </a:r>
            <a:r>
              <a:rPr lang="tr-TR" dirty="0"/>
              <a:t> veriyi okurlar</a:t>
            </a:r>
          </a:p>
          <a:p>
            <a:pPr rtl="0">
              <a:buFontTx/>
              <a:buChar char="-"/>
            </a:pPr>
            <a:r>
              <a:rPr lang="tr-TR" dirty="0"/>
              <a:t>Hangi brokerdan okuyacağını bilir.</a:t>
            </a:r>
          </a:p>
          <a:p>
            <a:pPr rtl="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12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Nasıl Veri Okuyoruz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>
                <a:hlinkClick r:id="rId3"/>
              </a:rPr>
              <a:t>https://app.diagrams.net/#G1LBa52DSkf08IGRDQviU6CEuGKGs8xx1w#%7B%22pageId%22%3A%22ZvyubsvcXW_s3luSyI4-%22%7D</a:t>
            </a:r>
            <a:r>
              <a:rPr lang="tr-TR" dirty="0"/>
              <a:t> </a:t>
            </a:r>
          </a:p>
          <a:p>
            <a:pPr rtl="0">
              <a:buFontTx/>
              <a:buChar char="-"/>
            </a:pPr>
            <a:r>
              <a:rPr lang="tr-TR" dirty="0"/>
              <a:t>Oku</a:t>
            </a:r>
          </a:p>
          <a:p>
            <a:pPr rtl="0">
              <a:buFontTx/>
              <a:buChar char="-"/>
            </a:pPr>
            <a:r>
              <a:rPr lang="tr-TR" dirty="0" err="1"/>
              <a:t>Commitle</a:t>
            </a:r>
            <a:endParaRPr lang="tr-TR" dirty="0"/>
          </a:p>
          <a:p>
            <a:pPr rtl="0">
              <a:buFontTx/>
              <a:buChar char="-"/>
            </a:pPr>
            <a:r>
              <a:rPr lang="tr-TR" dirty="0" err="1"/>
              <a:t>Offset</a:t>
            </a:r>
            <a:r>
              <a:rPr lang="tr-TR" dirty="0"/>
              <a:t> Artır</a:t>
            </a:r>
          </a:p>
        </p:txBody>
      </p:sp>
    </p:spTree>
    <p:extLst>
      <p:ext uri="{BB962C8B-B14F-4D97-AF65-F5344CB8AC3E}">
        <p14:creationId xmlns:p14="http://schemas.microsoft.com/office/powerpoint/2010/main" val="30544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Veri Okuma Seçeneklerimiz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b="1" dirty="0"/>
              <a:t>At </a:t>
            </a:r>
            <a:r>
              <a:rPr lang="tr-TR" b="1" dirty="0" err="1"/>
              <a:t>Most</a:t>
            </a:r>
            <a:r>
              <a:rPr lang="tr-TR" b="1" dirty="0"/>
              <a:t> </a:t>
            </a:r>
            <a:r>
              <a:rPr lang="tr-TR" b="1" dirty="0" err="1"/>
              <a:t>Once</a:t>
            </a:r>
            <a:r>
              <a:rPr lang="tr-TR" dirty="0"/>
              <a:t>: En fazla 1 kere oku. Consumer mesajı alır almaz </a:t>
            </a:r>
            <a:r>
              <a:rPr lang="tr-TR" dirty="0" err="1"/>
              <a:t>offseti</a:t>
            </a:r>
            <a:r>
              <a:rPr lang="tr-TR" dirty="0"/>
              <a:t> kaydeder. </a:t>
            </a:r>
          </a:p>
          <a:p>
            <a:pPr rtl="0">
              <a:buFontTx/>
              <a:buChar char="-"/>
            </a:pPr>
            <a:r>
              <a:rPr lang="tr-TR" dirty="0"/>
              <a:t>Bir hata olursa veri kaybı olabilir. </a:t>
            </a:r>
          </a:p>
          <a:p>
            <a:pPr rtl="0">
              <a:buFontTx/>
              <a:buChar char="-"/>
            </a:pPr>
            <a:r>
              <a:rPr lang="tr-TR" dirty="0"/>
              <a:t>Çok yüksek veri loglarında kullanabilirsiniz. Yapısal olmadığı sürece</a:t>
            </a:r>
          </a:p>
        </p:txBody>
      </p:sp>
    </p:spTree>
    <p:extLst>
      <p:ext uri="{BB962C8B-B14F-4D97-AF65-F5344CB8AC3E}">
        <p14:creationId xmlns:p14="http://schemas.microsoft.com/office/powerpoint/2010/main" val="4162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Veri Okuma Seçeneklerimiz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b="1" dirty="0"/>
              <a:t>At </a:t>
            </a:r>
            <a:r>
              <a:rPr lang="tr-TR" b="1" dirty="0" err="1"/>
              <a:t>Least</a:t>
            </a:r>
            <a:r>
              <a:rPr lang="tr-TR" b="1" dirty="0"/>
              <a:t> </a:t>
            </a:r>
            <a:r>
              <a:rPr lang="tr-TR" b="1" dirty="0" err="1"/>
              <a:t>Once</a:t>
            </a:r>
            <a:r>
              <a:rPr lang="tr-TR" b="1" dirty="0"/>
              <a:t>: </a:t>
            </a:r>
            <a:r>
              <a:rPr lang="tr-TR" dirty="0"/>
              <a:t>En az 1 kere oku. Consumer mesajı işledikten sonra </a:t>
            </a:r>
            <a:r>
              <a:rPr lang="tr-TR" dirty="0" err="1"/>
              <a:t>offseti</a:t>
            </a:r>
            <a:r>
              <a:rPr lang="tr-TR" dirty="0"/>
              <a:t> kaydeder.</a:t>
            </a:r>
          </a:p>
          <a:p>
            <a:pPr rtl="0">
              <a:buFontTx/>
              <a:buChar char="-"/>
            </a:pPr>
            <a:r>
              <a:rPr lang="tr-TR" dirty="0"/>
              <a:t>Bazı </a:t>
            </a:r>
            <a:r>
              <a:rPr lang="tr-TR" dirty="0" err="1"/>
              <a:t>restart</a:t>
            </a:r>
            <a:r>
              <a:rPr lang="tr-TR" dirty="0"/>
              <a:t> durumlarında duplikasyona sebep olabilir. Bu nedenle çift kayıttan etkilenmeyecek sistemlerde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2160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Veri Okuma Seçeneklerimiz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>
              <a:buFontTx/>
              <a:buChar char="-"/>
            </a:pPr>
            <a:r>
              <a:rPr lang="tr-TR" b="1" dirty="0" err="1"/>
              <a:t>Exactly</a:t>
            </a:r>
            <a:r>
              <a:rPr lang="tr-TR" b="1" dirty="0"/>
              <a:t> </a:t>
            </a:r>
            <a:r>
              <a:rPr lang="tr-TR" b="1" dirty="0" err="1"/>
              <a:t>Once</a:t>
            </a:r>
            <a:r>
              <a:rPr lang="tr-TR" b="1" dirty="0"/>
              <a:t>: </a:t>
            </a:r>
            <a:r>
              <a:rPr lang="tr-TR" dirty="0"/>
              <a:t>Tam bir kere okumadır.</a:t>
            </a:r>
          </a:p>
          <a:p>
            <a:pPr>
              <a:buFontTx/>
              <a:buChar char="-"/>
            </a:pPr>
            <a:r>
              <a:rPr lang="tr-TR" dirty="0"/>
              <a:t>Her mesajın en az 1 kere aktarılmasını garantiler.</a:t>
            </a:r>
          </a:p>
          <a:p>
            <a:pPr>
              <a:buFontTx/>
              <a:buChar char="-"/>
            </a:pPr>
            <a:r>
              <a:rPr lang="tr-TR" dirty="0" err="1"/>
              <a:t>Transactional</a:t>
            </a:r>
            <a:r>
              <a:rPr lang="tr-TR" dirty="0"/>
              <a:t> </a:t>
            </a:r>
            <a:r>
              <a:rPr lang="tr-TR" dirty="0" err="1"/>
              <a:t>producer</a:t>
            </a:r>
            <a:r>
              <a:rPr lang="tr-TR" dirty="0"/>
              <a:t> </a:t>
            </a:r>
            <a:r>
              <a:rPr lang="tr-TR" dirty="0" err="1"/>
              <a:t>consumer</a:t>
            </a:r>
            <a:r>
              <a:rPr lang="tr-TR" dirty="0"/>
              <a:t> kullanılır. </a:t>
            </a:r>
            <a:r>
              <a:rPr lang="tr-TR" dirty="0" err="1"/>
              <a:t>Transactional</a:t>
            </a:r>
            <a:r>
              <a:rPr lang="tr-TR" dirty="0"/>
              <a:t> olduğu için oldukça maliyetlidir.</a:t>
            </a:r>
          </a:p>
          <a:p>
            <a:pPr rtl="0">
              <a:buFontTx/>
              <a:buChar char="-"/>
            </a:pPr>
            <a:endParaRPr lang="tr-TR" dirty="0"/>
          </a:p>
          <a:p>
            <a:pPr rtl="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50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Tanışma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4"/>
              </a:rPr>
              <a:t>https://www.youtube.com/c/mrsonmez10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LinkedIn: </a:t>
            </a:r>
            <a:r>
              <a:rPr lang="tr-TR" sz="2800" dirty="0">
                <a:hlinkClick r:id="rId5"/>
              </a:rPr>
              <a:t>https://www.linkedin.com/in/mrsonmez10/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6"/>
              </a:rPr>
              <a:t>https://github.com/mrsonmez10/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7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r>
              <a:rPr lang="tr-TR" sz="2800" dirty="0"/>
              <a:t>Twitter: </a:t>
            </a:r>
            <a:r>
              <a:rPr lang="tr-TR" sz="2800" dirty="0">
                <a:hlinkClick r:id="rId8"/>
              </a:rPr>
              <a:t>https://twitter.com/mrsonmez10</a:t>
            </a:r>
            <a:r>
              <a:rPr lang="tr-TR" sz="2800" dirty="0"/>
              <a:t>  </a:t>
            </a:r>
          </a:p>
          <a:p>
            <a:pPr marL="0" indent="0" rtl="0">
              <a:buNone/>
            </a:pPr>
            <a:endParaRPr lang="tr-TR" sz="2800" dirty="0"/>
          </a:p>
          <a:p>
            <a:pPr marL="0" indent="0" rtl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Consumer </a:t>
            </a:r>
            <a:r>
              <a:rPr lang="tr-TR" sz="4000" dirty="0" err="1"/>
              <a:t>Groups</a:t>
            </a:r>
            <a:endParaRPr lang="tr-TR" sz="4000" dirty="0"/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>
              <a:buFontTx/>
              <a:buChar char="-"/>
            </a:pPr>
            <a:r>
              <a:rPr lang="tr-TR" dirty="0">
                <a:hlinkClick r:id="rId3"/>
              </a:rPr>
              <a:t>https://app.diagrams.net/#G1LBa52DSkf08IGRDQviU6CEuGKGs8xx1w#%7B%22pageId%22%3A%22sxoT4xcqNaUwAKLZXUtQ%22%7D</a:t>
            </a:r>
            <a:r>
              <a:rPr lang="tr-TR" dirty="0"/>
              <a:t> </a:t>
            </a:r>
          </a:p>
          <a:p>
            <a:pPr rtl="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53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Debezium</a:t>
            </a:r>
            <a:r>
              <a:rPr lang="tr-TR" sz="4000" dirty="0"/>
              <a:t> Nedir?</a:t>
            </a:r>
          </a:p>
        </p:txBody>
      </p:sp>
      <p:sp>
        <p:nvSpPr>
          <p:cNvPr id="6" name="İçerik Yer Tutucusu 13">
            <a:extLst>
              <a:ext uri="{FF2B5EF4-FFF2-40B4-BE49-F238E27FC236}">
                <a16:creationId xmlns:a16="http://schemas.microsoft.com/office/drawing/2014/main" id="{0CD52704-5597-1313-CC2A-6D679B1D76B6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9144000" cy="361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tr-TR" dirty="0" err="1"/>
              <a:t>Change</a:t>
            </a:r>
            <a:r>
              <a:rPr lang="tr-TR" dirty="0"/>
              <a:t> Data </a:t>
            </a:r>
            <a:r>
              <a:rPr lang="tr-TR" dirty="0" err="1"/>
              <a:t>Capture</a:t>
            </a:r>
            <a:r>
              <a:rPr lang="tr-TR" dirty="0"/>
              <a:t> çözümüdür.</a:t>
            </a:r>
          </a:p>
          <a:p>
            <a:pPr>
              <a:buFontTx/>
              <a:buChar char="-"/>
            </a:pPr>
            <a:r>
              <a:rPr lang="tr-TR" dirty="0"/>
              <a:t>CDC, bir </a:t>
            </a:r>
            <a:r>
              <a:rPr lang="tr-TR" dirty="0" err="1"/>
              <a:t>veritabanındaki</a:t>
            </a:r>
            <a:r>
              <a:rPr lang="tr-TR" dirty="0"/>
              <a:t> veri değişikliklerini yakalayarak ve kaydederek bu değişiklikleri başka sistemlere taşımak için kullanılan bir yaklaşımdır.</a:t>
            </a:r>
          </a:p>
          <a:p>
            <a:pPr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6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Kafka Connect</a:t>
            </a:r>
          </a:p>
        </p:txBody>
      </p:sp>
      <p:sp>
        <p:nvSpPr>
          <p:cNvPr id="6" name="İçerik Yer Tutucusu 13">
            <a:extLst>
              <a:ext uri="{FF2B5EF4-FFF2-40B4-BE49-F238E27FC236}">
                <a16:creationId xmlns:a16="http://schemas.microsoft.com/office/drawing/2014/main" id="{0CD52704-5597-1313-CC2A-6D679B1D76B6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9144000" cy="361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tr-TR" b="0" i="0" dirty="0" err="1">
                <a:effectLst/>
                <a:latin typeface="Poppins" panose="020B0502040204020203" pitchFamily="2" charset="-94"/>
              </a:rPr>
              <a:t>KafkaConnect</a:t>
            </a:r>
            <a:r>
              <a:rPr lang="tr-TR" b="0" i="0" dirty="0">
                <a:effectLst/>
                <a:latin typeface="Poppins" panose="020B0502040204020203" pitchFamily="2" charset="-94"/>
              </a:rPr>
              <a:t>, basitçe açıklamak gerekirse Kafka’nın dış sistemler ile data entegrasyonu yapmasını sağlayan bir araçtır.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10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Kafka Nedir?</a:t>
            </a:r>
          </a:p>
        </p:txBody>
      </p:sp>
      <p:sp>
        <p:nvSpPr>
          <p:cNvPr id="6" name="İçerik Yer Tutucusu 13">
            <a:extLst>
              <a:ext uri="{FF2B5EF4-FFF2-40B4-BE49-F238E27FC236}">
                <a16:creationId xmlns:a16="http://schemas.microsoft.com/office/drawing/2014/main" id="{0CD52704-5597-1313-CC2A-6D679B1D76B6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9144000" cy="361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tr-TR" dirty="0"/>
              <a:t>Dağıtık bir veri akış platformudur.</a:t>
            </a:r>
          </a:p>
          <a:p>
            <a:pPr>
              <a:buFontTx/>
              <a:buChar char="-"/>
            </a:pPr>
            <a:r>
              <a:rPr lang="tr-TR" dirty="0">
                <a:hlinkClick r:id="rId3"/>
              </a:rPr>
              <a:t>https://app.diagrams.net/#G1LBa52DSkf08IGRDQviU6CEuGKGs8xx1w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11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Kafka Nedir?</a:t>
            </a:r>
          </a:p>
        </p:txBody>
      </p:sp>
      <p:sp>
        <p:nvSpPr>
          <p:cNvPr id="6" name="İçerik Yer Tutucusu 13">
            <a:extLst>
              <a:ext uri="{FF2B5EF4-FFF2-40B4-BE49-F238E27FC236}">
                <a16:creationId xmlns:a16="http://schemas.microsoft.com/office/drawing/2014/main" id="{0CD52704-5597-1313-CC2A-6D679B1D76B6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9144000" cy="361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tr-TR" dirty="0"/>
              <a:t>Yatay ölçek (Sanal veya fiziksel makine sayısını artırma)</a:t>
            </a:r>
          </a:p>
          <a:p>
            <a:pPr>
              <a:buFontTx/>
              <a:buChar char="-"/>
            </a:pPr>
            <a:r>
              <a:rPr lang="tr-TR" dirty="0"/>
              <a:t>100 </a:t>
            </a:r>
            <a:r>
              <a:rPr lang="tr-TR" dirty="0" err="1"/>
              <a:t>broker’a</a:t>
            </a:r>
            <a:r>
              <a:rPr lang="tr-TR" dirty="0"/>
              <a:t> kadar çıkabilirsin</a:t>
            </a:r>
          </a:p>
          <a:p>
            <a:pPr>
              <a:buFontTx/>
              <a:buChar char="-"/>
            </a:pPr>
            <a:r>
              <a:rPr lang="tr-TR" dirty="0"/>
              <a:t>Saniyede milyonlarca mesaj</a:t>
            </a:r>
          </a:p>
          <a:p>
            <a:pPr>
              <a:buFontTx/>
              <a:buChar char="-"/>
            </a:pPr>
            <a:r>
              <a:rPr lang="tr-TR" dirty="0"/>
              <a:t>10ms’den az gecikme</a:t>
            </a:r>
          </a:p>
          <a:p>
            <a:pPr>
              <a:buFontTx/>
              <a:buChar char="-"/>
            </a:pPr>
            <a:r>
              <a:rPr lang="tr-TR" dirty="0"/>
              <a:t>Büyük ve kaliteli şirketler tarafından denenmiş (</a:t>
            </a:r>
            <a:r>
              <a:rPr lang="tr-TR" dirty="0" err="1"/>
              <a:t>Linkedin</a:t>
            </a:r>
            <a:r>
              <a:rPr lang="tr-TR" dirty="0"/>
              <a:t>, Netflix, </a:t>
            </a:r>
            <a:r>
              <a:rPr lang="tr-TR" dirty="0" err="1"/>
              <a:t>airbnb</a:t>
            </a:r>
            <a:r>
              <a:rPr lang="tr-TR" dirty="0"/>
              <a:t>…)</a:t>
            </a:r>
          </a:p>
          <a:p>
            <a:pPr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104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Ne zaman kullanmalı?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/>
              <a:t>Birçok kaynak, bir çok hedef sistemin veri transferi yapması gerekirse</a:t>
            </a:r>
          </a:p>
          <a:p>
            <a:pPr rtl="0">
              <a:buFontTx/>
              <a:buChar char="-"/>
            </a:pPr>
            <a:r>
              <a:rPr lang="tr-TR" dirty="0"/>
              <a:t>Mesajlaşma sistemleri, etkinlik takibi, log toplama ve büyük veri entegrasyonu için kullanılabilir.</a:t>
            </a:r>
          </a:p>
          <a:p>
            <a:pPr rtl="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5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Brokers</a:t>
            </a:r>
            <a:endParaRPr lang="tr-TR" sz="4000" dirty="0"/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 err="1"/>
              <a:t>Topic</a:t>
            </a:r>
            <a:r>
              <a:rPr lang="tr-TR" dirty="0"/>
              <a:t> ve </a:t>
            </a:r>
            <a:r>
              <a:rPr lang="tr-TR" dirty="0" err="1"/>
              <a:t>partitionları</a:t>
            </a:r>
            <a:r>
              <a:rPr lang="tr-TR" dirty="0"/>
              <a:t> tutan sunuculardır.</a:t>
            </a:r>
          </a:p>
          <a:p>
            <a:pPr rtl="0">
              <a:buFontTx/>
              <a:buChar char="-"/>
            </a:pPr>
            <a:r>
              <a:rPr lang="tr-TR" dirty="0"/>
              <a:t>Broker veya brokerların birleşmesi Kafka </a:t>
            </a:r>
            <a:r>
              <a:rPr lang="tr-TR" dirty="0" err="1"/>
              <a:t>Clusterı</a:t>
            </a:r>
            <a:r>
              <a:rPr lang="tr-TR" dirty="0"/>
              <a:t> oluşturur.</a:t>
            </a:r>
          </a:p>
          <a:p>
            <a:pPr rtl="0">
              <a:buFontTx/>
              <a:buChar char="-"/>
            </a:pPr>
            <a:r>
              <a:rPr lang="tr-TR" dirty="0">
                <a:hlinkClick r:id="rId3"/>
              </a:rPr>
              <a:t>https://app.diagrams.net/#G1LBa52DSkf08IGRDQviU6CEuGKGs8xx1w#%7B%22pageId%22%3A%22WTc60-Rl9vA0cqpqRLXI%22%7D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8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Zookeeper</a:t>
            </a:r>
            <a:endParaRPr lang="tr-TR" sz="4000" dirty="0"/>
          </a:p>
        </p:txBody>
      </p:sp>
      <p:sp>
        <p:nvSpPr>
          <p:cNvPr id="6" name="İçerik Yer Tutucusu 13">
            <a:extLst>
              <a:ext uri="{FF2B5EF4-FFF2-40B4-BE49-F238E27FC236}">
                <a16:creationId xmlns:a16="http://schemas.microsoft.com/office/drawing/2014/main" id="{0CD52704-5597-1313-CC2A-6D679B1D76B6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9144000" cy="361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tr-TR" dirty="0"/>
              <a:t>Apache </a:t>
            </a:r>
            <a:r>
              <a:rPr lang="tr-TR" dirty="0" err="1"/>
              <a:t>ZooKeeper</a:t>
            </a:r>
            <a:r>
              <a:rPr lang="tr-TR" dirty="0"/>
              <a:t>, dağıtık sistemlerin koordinasyonunu ve yönetimini sağlamak için kullanılan açık kaynaklı bir yazılım projesidir. </a:t>
            </a:r>
          </a:p>
        </p:txBody>
      </p:sp>
    </p:spTree>
    <p:extLst>
      <p:ext uri="{BB962C8B-B14F-4D97-AF65-F5344CB8AC3E}">
        <p14:creationId xmlns:p14="http://schemas.microsoft.com/office/powerpoint/2010/main" val="27686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Producer</a:t>
            </a:r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dirty="0" err="1"/>
              <a:t>Topiclere</a:t>
            </a:r>
            <a:r>
              <a:rPr lang="tr-TR" dirty="0"/>
              <a:t> veri yazar.</a:t>
            </a:r>
          </a:p>
          <a:p>
            <a:pPr rtl="0">
              <a:buFontTx/>
              <a:buChar char="-"/>
            </a:pPr>
            <a:r>
              <a:rPr lang="tr-TR" dirty="0"/>
              <a:t>Hangi broker ve </a:t>
            </a:r>
            <a:r>
              <a:rPr lang="tr-TR" dirty="0" err="1"/>
              <a:t>partition’a</a:t>
            </a:r>
            <a:r>
              <a:rPr lang="tr-TR" dirty="0"/>
              <a:t> yazacağını bilir.</a:t>
            </a:r>
          </a:p>
          <a:p>
            <a:pPr rtl="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61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Topic</a:t>
            </a:r>
            <a:r>
              <a:rPr lang="tr-TR" sz="4000" dirty="0"/>
              <a:t>, </a:t>
            </a:r>
            <a:r>
              <a:rPr lang="tr-TR" sz="4000" dirty="0" err="1"/>
              <a:t>Partition</a:t>
            </a:r>
            <a:r>
              <a:rPr lang="tr-TR" sz="4000" dirty="0"/>
              <a:t>, </a:t>
            </a:r>
            <a:r>
              <a:rPr lang="tr-TR" sz="4000" dirty="0" err="1"/>
              <a:t>Offset</a:t>
            </a:r>
            <a:endParaRPr lang="tr-TR" sz="4000" dirty="0"/>
          </a:p>
        </p:txBody>
      </p:sp>
      <p:sp>
        <p:nvSpPr>
          <p:cNvPr id="2" name="İçerik Yer Tutucusu 13">
            <a:extLst>
              <a:ext uri="{FF2B5EF4-FFF2-40B4-BE49-F238E27FC236}">
                <a16:creationId xmlns:a16="http://schemas.microsoft.com/office/drawing/2014/main" id="{2B392C04-6BCB-8CCC-22CC-C53B173A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tr-TR" b="1" dirty="0" err="1"/>
              <a:t>Topic</a:t>
            </a:r>
            <a:r>
              <a:rPr lang="tr-TR" dirty="0"/>
              <a:t> mesajlarımızı tutar. (</a:t>
            </a:r>
            <a:r>
              <a:rPr lang="tr-TR" dirty="0" err="1"/>
              <a:t>Veritabanı</a:t>
            </a:r>
            <a:r>
              <a:rPr lang="tr-TR" dirty="0"/>
              <a:t> tablo)</a:t>
            </a:r>
          </a:p>
          <a:p>
            <a:pPr rtl="0">
              <a:buFontTx/>
              <a:buChar char="-"/>
            </a:pPr>
            <a:r>
              <a:rPr lang="tr-TR" dirty="0" err="1"/>
              <a:t>Topic</a:t>
            </a:r>
            <a:r>
              <a:rPr lang="tr-TR" dirty="0"/>
              <a:t> </a:t>
            </a:r>
            <a:r>
              <a:rPr lang="tr-TR" dirty="0" err="1"/>
              <a:t>partition’lardan</a:t>
            </a:r>
            <a:r>
              <a:rPr lang="tr-TR" dirty="0"/>
              <a:t> oluşur. Mesajlarımız </a:t>
            </a:r>
            <a:r>
              <a:rPr lang="tr-TR" b="1" dirty="0" err="1"/>
              <a:t>partitionlara</a:t>
            </a:r>
            <a:r>
              <a:rPr lang="tr-TR" dirty="0"/>
              <a:t> değiştirilemez ve sıralı olarak eklenir. </a:t>
            </a:r>
          </a:p>
          <a:p>
            <a:pPr rtl="0">
              <a:buFontTx/>
              <a:buChar char="-"/>
            </a:pPr>
            <a:r>
              <a:rPr lang="tr-TR" dirty="0" err="1"/>
              <a:t>Partitionlara</a:t>
            </a:r>
            <a:r>
              <a:rPr lang="tr-TR" dirty="0"/>
              <a:t> eklenirken bir artan bir kimlik değerliyle eklenirler bu da </a:t>
            </a:r>
            <a:r>
              <a:rPr lang="tr-TR" b="1" dirty="0" err="1"/>
              <a:t>offsettir</a:t>
            </a:r>
            <a:r>
              <a:rPr lang="tr-TR" dirty="0"/>
              <a:t>.</a:t>
            </a:r>
          </a:p>
          <a:p>
            <a:pPr rtl="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95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10774</TotalTime>
  <Words>547</Words>
  <Application>Microsoft Office PowerPoint</Application>
  <PresentationFormat>Custom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Corbel</vt:lpstr>
      <vt:lpstr>Poppins</vt:lpstr>
      <vt:lpstr>Yazı Tahtası 16x9</vt:lpstr>
      <vt:lpstr>Kafka</vt:lpstr>
      <vt:lpstr>Tanışma</vt:lpstr>
      <vt:lpstr>Kafka Nedir?</vt:lpstr>
      <vt:lpstr>Kafka Nedir?</vt:lpstr>
      <vt:lpstr>Ne zaman kullanmalı?</vt:lpstr>
      <vt:lpstr>Brokers</vt:lpstr>
      <vt:lpstr>Zookeeper</vt:lpstr>
      <vt:lpstr>Producer</vt:lpstr>
      <vt:lpstr>Topic, Partition, Offset</vt:lpstr>
      <vt:lpstr>Topic, Partition, Offset</vt:lpstr>
      <vt:lpstr>Partition’a Mesaj Yazma</vt:lpstr>
      <vt:lpstr>Topic Replication</vt:lpstr>
      <vt:lpstr>Partition Yazma Özet</vt:lpstr>
      <vt:lpstr>Producer Acknowledgement</vt:lpstr>
      <vt:lpstr>Consumer</vt:lpstr>
      <vt:lpstr>Nasıl Veri Okuyoruz</vt:lpstr>
      <vt:lpstr>Veri Okuma Seçeneklerimiz</vt:lpstr>
      <vt:lpstr>Veri Okuma Seçeneklerimiz</vt:lpstr>
      <vt:lpstr>Veri Okuma Seçeneklerimiz</vt:lpstr>
      <vt:lpstr>Consumer Groups</vt:lpstr>
      <vt:lpstr>Debezium Nedir?</vt:lpstr>
      <vt:lpstr>Kafka 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37</cp:revision>
  <dcterms:created xsi:type="dcterms:W3CDTF">2020-11-22T12:11:32Z</dcterms:created>
  <dcterms:modified xsi:type="dcterms:W3CDTF">2023-09-27T18:03:11Z</dcterms:modified>
</cp:coreProperties>
</file>