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7499" r:id="rId1"/>
    <p:sldMasterId id="2147487523" r:id="rId2"/>
    <p:sldMasterId id="2147487531" r:id="rId3"/>
    <p:sldMasterId id="2147487602" r:id="rId4"/>
    <p:sldMasterId id="2147487606" r:id="rId5"/>
    <p:sldMasterId id="2147487564" r:id="rId6"/>
  </p:sldMasterIdLst>
  <p:notesMasterIdLst>
    <p:notesMasterId r:id="rId29"/>
  </p:notesMasterIdLst>
  <p:handoutMasterIdLst>
    <p:handoutMasterId r:id="rId30"/>
  </p:handoutMasterIdLst>
  <p:sldIdLst>
    <p:sldId id="256" r:id="rId7"/>
    <p:sldId id="480" r:id="rId8"/>
    <p:sldId id="481" r:id="rId9"/>
    <p:sldId id="482" r:id="rId10"/>
    <p:sldId id="461" r:id="rId11"/>
    <p:sldId id="463" r:id="rId12"/>
    <p:sldId id="465" r:id="rId13"/>
    <p:sldId id="466" r:id="rId14"/>
    <p:sldId id="467" r:id="rId15"/>
    <p:sldId id="470" r:id="rId16"/>
    <p:sldId id="468" r:id="rId17"/>
    <p:sldId id="471" r:id="rId18"/>
    <p:sldId id="473" r:id="rId19"/>
    <p:sldId id="478" r:id="rId20"/>
    <p:sldId id="493" r:id="rId21"/>
    <p:sldId id="485" r:id="rId22"/>
    <p:sldId id="486" r:id="rId23"/>
    <p:sldId id="494" r:id="rId24"/>
    <p:sldId id="489" r:id="rId25"/>
    <p:sldId id="490" r:id="rId26"/>
    <p:sldId id="491" r:id="rId27"/>
    <p:sldId id="492" r:id="rId28"/>
  </p:sldIdLst>
  <p:sldSz cx="9144000" cy="5143500" type="screen16x9"/>
  <p:notesSz cx="7010400" cy="92964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000000"/>
    <a:srgbClr val="5F5F5F"/>
    <a:srgbClr val="8EBAE5"/>
    <a:srgbClr val="0098A1"/>
    <a:srgbClr val="407FB7"/>
    <a:srgbClr val="00FFF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6" autoAdjust="0"/>
    <p:restoredTop sz="78776" autoAdjust="0"/>
  </p:normalViewPr>
  <p:slideViewPr>
    <p:cSldViewPr snapToGrid="0">
      <p:cViewPr varScale="1">
        <p:scale>
          <a:sx n="152" d="100"/>
          <a:sy n="152" d="100"/>
        </p:scale>
        <p:origin x="41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492" y="-35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6DA88DF-CF8E-46C6-B0FB-217650E55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8500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7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9675"/>
            <a:ext cx="30400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19" rIns="91440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D53D3DD-94B3-46DF-AD53-88F48DE3E9CB}" type="slidenum">
              <a:rPr lang="nl-NL" altLang="en-US"/>
              <a:pPr>
                <a:defRPr/>
              </a:pPr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960438"/>
            <a:ext cx="9144000" cy="2714625"/>
          </a:xfrm>
          <a:prstGeom prst="rect">
            <a:avLst/>
          </a:prstGeom>
          <a:solidFill>
            <a:srgbClr val="0054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476625"/>
            <a:ext cx="8137525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9" y="1214438"/>
            <a:ext cx="5616575" cy="1102519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r>
              <a:rPr lang="nl-NL" dirty="0"/>
              <a:t> Master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5438" y="2423125"/>
            <a:ext cx="5113337" cy="860664"/>
          </a:xfrm>
        </p:spPr>
        <p:txBody>
          <a:bodyPr/>
          <a:lstStyle>
            <a:lvl1pPr marL="0" indent="0">
              <a:buFontTx/>
              <a:buNone/>
              <a:defRPr sz="1200" b="1" i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983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7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83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56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09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41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500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153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769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9" b="7999"/>
          <a:stretch>
            <a:fillRect/>
          </a:stretch>
        </p:blipFill>
        <p:spPr bwMode="auto">
          <a:xfrm>
            <a:off x="0" y="0"/>
            <a:ext cx="91440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69"/>
          <a:stretch>
            <a:fillRect/>
          </a:stretch>
        </p:blipFill>
        <p:spPr bwMode="auto">
          <a:xfrm>
            <a:off x="7762875" y="4070350"/>
            <a:ext cx="1257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208" y="475271"/>
            <a:ext cx="5080979" cy="139162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49F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5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41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408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11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54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37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98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9" y="1200150"/>
            <a:ext cx="3919537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6" y="1200150"/>
            <a:ext cx="3921125" cy="31039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6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31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05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blue ba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  <p:sp>
        <p:nvSpPr>
          <p:cNvPr id="1031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1030" name="Picture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19" r:id="rId1"/>
    <p:sldLayoutId id="2147488607" r:id="rId2"/>
    <p:sldLayoutId id="2147488608" r:id="rId3"/>
    <p:sldLayoutId id="2147488609" r:id="rId4"/>
    <p:sldLayoutId id="2147488610" r:id="rId5"/>
    <p:sldLayoutId id="2147488611" r:id="rId6"/>
    <p:sldLayoutId id="2147488612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9" descr="blue b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61925"/>
            <a:ext cx="802481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title style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00150"/>
            <a:ext cx="7993062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Click to edit Master text styles</a:t>
            </a:r>
          </a:p>
          <a:p>
            <a:pPr lvl="1"/>
            <a:r>
              <a:rPr lang="nl-NL" altLang="en-US" smtClean="0"/>
              <a:t>Second level</a:t>
            </a:r>
          </a:p>
          <a:p>
            <a:pPr lvl="2"/>
            <a:r>
              <a:rPr lang="nl-NL" altLang="en-US" smtClean="0"/>
              <a:t>Third level</a:t>
            </a:r>
          </a:p>
          <a:p>
            <a:pPr lvl="3"/>
            <a:r>
              <a:rPr lang="nl-NL" altLang="en-US" smtClean="0"/>
              <a:t>Fourth level</a:t>
            </a:r>
          </a:p>
          <a:p>
            <a:pPr lvl="4"/>
            <a:r>
              <a:rPr lang="nl-NL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3" r:id="rId1"/>
    <p:sldLayoutId id="214748861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8615" r:id="rId1"/>
    <p:sldLayoutId id="2147488621" r:id="rId2"/>
    <p:sldLayoutId id="2147488622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3075" name="Pictur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8" y="4422775"/>
            <a:ext cx="31988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16" r:id="rId1"/>
    <p:sldLayoutId id="2147488623" r:id="rId2"/>
    <p:sldLayoutId id="2147488624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  <p:pic>
        <p:nvPicPr>
          <p:cNvPr id="4099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4"/>
          <a:stretch>
            <a:fillRect/>
          </a:stretch>
        </p:blipFill>
        <p:spPr bwMode="auto">
          <a:xfrm>
            <a:off x="7578725" y="4457700"/>
            <a:ext cx="1565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17" r:id="rId1"/>
    <p:sldLayoutId id="2147488625" r:id="rId2"/>
    <p:sldLayoutId id="2147488626" r:id="rId3"/>
    <p:sldLayoutId id="2147488627" r:id="rId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0" y="4951413"/>
            <a:ext cx="34671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altLang="en-US" sz="600" b="0" dirty="0" smtClean="0">
                <a:solidFill>
                  <a:srgbClr val="5F5F5F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© PADS (use only with permission &amp; acknowledgements)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618" r:id="rId1"/>
    <p:sldLayoutId id="2147488628" r:id="rId2"/>
    <p:sldLayoutId id="2147488629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80.png"/><Relationship Id="rId32" Type="http://schemas.openxmlformats.org/officeDocument/2006/relationships/image" Target="../media/image85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70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31" Type="http://schemas.openxmlformats.org/officeDocument/2006/relationships/image" Target="../media/image8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28.png"/><Relationship Id="rId30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86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18" Type="http://schemas.openxmlformats.org/officeDocument/2006/relationships/image" Target="../media/image102.png"/><Relationship Id="rId26" Type="http://schemas.openxmlformats.org/officeDocument/2006/relationships/image" Target="../media/image27.png"/><Relationship Id="rId3" Type="http://schemas.openxmlformats.org/officeDocument/2006/relationships/image" Target="../media/image49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99.png"/><Relationship Id="rId17" Type="http://schemas.openxmlformats.org/officeDocument/2006/relationships/image" Target="../media/image101.png"/><Relationship Id="rId25" Type="http://schemas.openxmlformats.org/officeDocument/2006/relationships/image" Target="../media/image41.png"/><Relationship Id="rId2" Type="http://schemas.openxmlformats.org/officeDocument/2006/relationships/image" Target="../media/image75.png"/><Relationship Id="rId16" Type="http://schemas.openxmlformats.org/officeDocument/2006/relationships/image" Target="../media/image56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7.png"/><Relationship Id="rId24" Type="http://schemas.openxmlformats.org/officeDocument/2006/relationships/image" Target="../media/image42.png"/><Relationship Id="rId5" Type="http://schemas.openxmlformats.org/officeDocument/2006/relationships/image" Target="../media/image98.png"/><Relationship Id="rId15" Type="http://schemas.openxmlformats.org/officeDocument/2006/relationships/image" Target="../media/image100.png"/><Relationship Id="rId23" Type="http://schemas.openxmlformats.org/officeDocument/2006/relationships/image" Target="../media/image105.png"/><Relationship Id="rId28" Type="http://schemas.openxmlformats.org/officeDocument/2006/relationships/image" Target="../media/image28.png"/><Relationship Id="rId10" Type="http://schemas.openxmlformats.org/officeDocument/2006/relationships/image" Target="../media/image81.png"/><Relationship Id="rId19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52.png"/><Relationship Id="rId14" Type="http://schemas.openxmlformats.org/officeDocument/2006/relationships/image" Target="../media/image55.png"/><Relationship Id="rId22" Type="http://schemas.openxmlformats.org/officeDocument/2006/relationships/image" Target="../media/image61.png"/><Relationship Id="rId27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8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2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66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26" Type="http://schemas.openxmlformats.org/officeDocument/2006/relationships/image" Target="../media/image24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1.png"/><Relationship Id="rId12" Type="http://schemas.openxmlformats.org/officeDocument/2006/relationships/image" Target="../media/image54.png"/><Relationship Id="rId17" Type="http://schemas.openxmlformats.org/officeDocument/2006/relationships/image" Target="../media/image37.png"/><Relationship Id="rId25" Type="http://schemas.openxmlformats.org/officeDocument/2006/relationships/image" Target="../media/image64.png"/><Relationship Id="rId2" Type="http://schemas.openxmlformats.org/officeDocument/2006/relationships/image" Target="../media/image48.png"/><Relationship Id="rId16" Type="http://schemas.openxmlformats.org/officeDocument/2006/relationships/image" Target="../media/image58.png"/><Relationship Id="rId20" Type="http://schemas.openxmlformats.org/officeDocument/2006/relationships/image" Target="../media/image61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3.png"/><Relationship Id="rId24" Type="http://schemas.openxmlformats.org/officeDocument/2006/relationships/image" Target="../media/image69.png"/><Relationship Id="rId32" Type="http://schemas.openxmlformats.org/officeDocument/2006/relationships/image" Target="../media/image74.png"/><Relationship Id="rId5" Type="http://schemas.openxmlformats.org/officeDocument/2006/relationships/image" Target="../media/image50.png"/><Relationship Id="rId15" Type="http://schemas.openxmlformats.org/officeDocument/2006/relationships/image" Target="../media/image57.png"/><Relationship Id="rId23" Type="http://schemas.openxmlformats.org/officeDocument/2006/relationships/image" Target="../media/image41.png"/><Relationship Id="rId28" Type="http://schemas.openxmlformats.org/officeDocument/2006/relationships/image" Target="../media/image70.png"/><Relationship Id="rId10" Type="http://schemas.openxmlformats.org/officeDocument/2006/relationships/image" Target="../media/image47.png"/><Relationship Id="rId19" Type="http://schemas.openxmlformats.org/officeDocument/2006/relationships/image" Target="../media/image60.png"/><Relationship Id="rId31" Type="http://schemas.openxmlformats.org/officeDocument/2006/relationships/image" Target="../media/image7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56.png"/><Relationship Id="rId22" Type="http://schemas.openxmlformats.org/officeDocument/2006/relationships/image" Target="../media/image63.png"/><Relationship Id="rId27" Type="http://schemas.openxmlformats.org/officeDocument/2006/relationships/image" Target="../media/image28.png"/><Relationship Id="rId30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76.png"/><Relationship Id="rId18" Type="http://schemas.openxmlformats.org/officeDocument/2006/relationships/image" Target="../media/image36.png"/><Relationship Id="rId26" Type="http://schemas.openxmlformats.org/officeDocument/2006/relationships/image" Target="../media/image4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81.png"/><Relationship Id="rId2" Type="http://schemas.openxmlformats.org/officeDocument/2006/relationships/image" Target="../media/image20.png"/><Relationship Id="rId16" Type="http://schemas.openxmlformats.org/officeDocument/2006/relationships/image" Target="../media/image79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80.png"/><Relationship Id="rId5" Type="http://schemas.openxmlformats.org/officeDocument/2006/relationships/image" Target="../media/image23.png"/><Relationship Id="rId15" Type="http://schemas.openxmlformats.org/officeDocument/2006/relationships/image" Target="../media/image78.png"/><Relationship Id="rId23" Type="http://schemas.openxmlformats.org/officeDocument/2006/relationships/image" Target="../media/image42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75.png"/><Relationship Id="rId9" Type="http://schemas.openxmlformats.org/officeDocument/2006/relationships/image" Target="../media/image45.png"/><Relationship Id="rId14" Type="http://schemas.openxmlformats.org/officeDocument/2006/relationships/image" Target="../media/image77.png"/><Relationship Id="rId22" Type="http://schemas.openxmlformats.org/officeDocument/2006/relationships/image" Target="../media/image40.png"/><Relationship Id="rId27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611188" y="1214438"/>
            <a:ext cx="8350250" cy="1103312"/>
          </a:xfrm>
        </p:spPr>
        <p:txBody>
          <a:bodyPr/>
          <a:lstStyle/>
          <a:p>
            <a:r>
              <a:rPr lang="en-US" altLang="en-US" sz="4000" dirty="0" smtClean="0"/>
              <a:t>Responsible Data Science</a:t>
            </a:r>
            <a:br>
              <a:rPr lang="en-US" altLang="en-US" sz="4000" dirty="0" smtClean="0"/>
            </a:br>
            <a:r>
              <a:rPr lang="en-US" altLang="en-US" sz="1400" i="1" dirty="0" smtClean="0"/>
              <a:t>Lecture 20 and 21 Instruction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29826" y="2317750"/>
            <a:ext cx="6114174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8000" dirty="0" smtClean="0">
                <a:ln w="12700">
                  <a:solidFill>
                    <a:srgbClr val="0098A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rgbClr val="8EBAE5"/>
                  </a:outerShdw>
                </a:effectLst>
              </a:rPr>
              <a:t>IDS-L20-L21</a:t>
            </a:r>
            <a:endParaRPr lang="en-US" sz="8000" dirty="0">
              <a:ln w="12700">
                <a:solidFill>
                  <a:srgbClr val="0098A1"/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rgbClr val="8EBAE5"/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750"/>
            <a:ext cx="91059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pc="300" dirty="0">
                <a:solidFill>
                  <a:srgbClr val="8EBAE5"/>
                </a:solidFill>
                <a:latin typeface="Gill Sans Ultra Bold" panose="020B0A02020104020203" pitchFamily="34" charset="0"/>
              </a:rPr>
              <a:t>Introduction to Data Science (IDS)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:r>
                  <a:rPr lang="en-US" altLang="en-US" sz="1000" dirty="0"/>
                  <a:t>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100000" r="-267568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100000" r="-14146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100000" r="-50649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100000" r="-5405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200000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200000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200000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200000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308571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308571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308571" r="-5405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blipFill>
                <a:blip r:embed="rId29"/>
                <a:stretch>
                  <a:fillRect l="-1449" r="-1449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66122" y="4171785"/>
                <a:ext cx="2153475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4171785"/>
                <a:ext cx="2153475" cy="461729"/>
              </a:xfrm>
              <a:prstGeom prst="rect">
                <a:avLst/>
              </a:prstGeom>
              <a:blipFill>
                <a:blip r:embed="rId30"/>
                <a:stretch>
                  <a:fillRect l="-850" t="-1316" r="-850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0" name="Table 109"/>
              <p:cNvGraphicFramePr>
                <a:graphicFrameLocks noGrp="1"/>
              </p:cNvGraphicFramePr>
              <p:nvPr/>
            </p:nvGraphicFramePr>
            <p:xfrm>
              <a:off x="2176924" y="3735785"/>
              <a:ext cx="186167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4471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3/20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0" name="Table 109"/>
              <p:cNvGraphicFramePr>
                <a:graphicFrameLocks noGrp="1"/>
              </p:cNvGraphicFramePr>
              <p:nvPr/>
            </p:nvGraphicFramePr>
            <p:xfrm>
              <a:off x="2176924" y="3735785"/>
              <a:ext cx="186167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4471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100000" r="-3219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100000" r="-1831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100000" r="-9740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100000" r="-274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205714" r="-321918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205714" r="-183133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205714" r="-97403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205714" r="-2740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305714" r="-18313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305714" r="-9740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305714" r="-2740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323270" y="4796890"/>
            <a:ext cx="15376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 smtClean="0"/>
              <a:t>New label would be -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7074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:r>
                  <a:rPr lang="en-US" altLang="en-US" sz="1000" dirty="0"/>
                  <a:t>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41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1294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leads to the maximum reduction on the discrimination?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5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16142" y="291456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-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5943881" y="289486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13584" y="239720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98643" y="176808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57636" y="283393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has the maximum effect on the accuracy?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25607" y="298796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235437" y="185495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699670" y="240758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891289" y="17323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6002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83397" y="1916386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59347" y="1921308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58603" y="2340695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(Homework)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55371" y="169405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5371" y="1694056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624004" y="2382483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4004" y="2382483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307760" y="2382483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7760" y="2382483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79160" y="307616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9160" y="3076166"/>
                <a:ext cx="258333" cy="2538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44505" y="1910756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75872" y="1910756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3008327" y="2599183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6898" y="308382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98" y="3083825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22684" y="307999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84" y="3079995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51383" y="37028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383" y="3702884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03670" y="37028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70" y="3702884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45592" y="308475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592" y="3084757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837852" y="3084059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852" y="3084059"/>
                <a:ext cx="262321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78059" y="2599183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44505" y="2599183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436927" y="2636363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528261" y="2599183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82544" y="3292866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99661" y="3292866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124662" y="30838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0968" y="309104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328410" y="37028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74439" y="37028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226464" y="309104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30827" y="30838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61315" y="1927800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15" y="1927800"/>
                <a:ext cx="348535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59225" y="1918132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225" y="1918132"/>
                <a:ext cx="386367" cy="2940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51507" y="2567858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507" y="2567858"/>
                <a:ext cx="386367" cy="3033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99616" y="2633387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16" y="2633387"/>
                <a:ext cx="386367" cy="294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212856" y="263636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56" y="2636363"/>
                <a:ext cx="348535" cy="2940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204789" y="3326216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789" y="3326216"/>
                <a:ext cx="386367" cy="3033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73805" y="2751780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05" y="2751780"/>
                <a:ext cx="386367" cy="30335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66988" y="2761078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988" y="2761078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422115" y="329286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115" y="3292866"/>
                <a:ext cx="348535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73173" y="2567970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173" y="2567970"/>
                <a:ext cx="348535" cy="29405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91805" y="1906841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91805" y="1917617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71076" y="1862697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58604" y="1862697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127215" y="1872365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732610" y="1862697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435050" y="233442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423489" y="2776786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428744" y="3180506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436101" y="3611151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96432" y="1626144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432" y="1626144"/>
                <a:ext cx="267686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73941" y="3711268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941" y="3711268"/>
                <a:ext cx="292699" cy="2539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421387" y="1567376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387" y="1567376"/>
                <a:ext cx="274434" cy="32278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89519" y="2613930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519" y="2613930"/>
                <a:ext cx="274434" cy="32278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67788" y="202380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245187" y="198681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429322" y="209340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68214" y="332229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232453" y="333976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54242" y="327505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54323" y="324072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51042" y="304357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71668" y="303348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06050" y="193232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753025" y="1939931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705686" y="333100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7151684" y="27576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97017" y="203150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41732" y="230709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94132" y="245949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68918" y="241015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907070" y="288267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817933" y="2502299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42301" y="27182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906271" y="209340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65407" y="2080508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95736" y="319442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+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83944" y="246059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925134" y="251716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61918" y="23463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46093" y="253460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83283" y="211804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7023969" y="322188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99564" y="2785972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59057" y="3185311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121547" y="1927785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In the following DT classifier, relabeling which leaf leads to the maximum reduction of the discrimination, and minimum reduction of the accuracy (the best leaf for relabeling)?</a:t>
            </a:r>
            <a:endParaRPr lang="en-US" altLang="en-US" sz="1000" dirty="0"/>
          </a:p>
          <a:p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91386" y="256516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386" y="2565163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516373" y="18805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373" y="18805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928203" y="192778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203" y="1927785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91133" y="29239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133" y="2923984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326145" y="33759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45" y="33759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506858" y="3367679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858" y="3367679"/>
                <a:ext cx="262321" cy="24622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/>
          <p:cNvSpPr/>
          <p:nvPr/>
        </p:nvSpPr>
        <p:spPr bwMode="auto">
          <a:xfrm>
            <a:off x="7263707" y="334845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5917244" y="292541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3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88913" y="161925"/>
            <a:ext cx="8447087" cy="692150"/>
          </a:xfrm>
        </p:spPr>
        <p:txBody>
          <a:bodyPr/>
          <a:lstStyle/>
          <a:p>
            <a:r>
              <a:rPr lang="en-US" altLang="en-US" sz="2800" dirty="0"/>
              <a:t>Discrimination (Homework)</a:t>
            </a:r>
            <a:endParaRPr lang="en-US" altLang="en-US" sz="3000" dirty="0" smtClean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/>
          </p:nvPr>
        </p:nvGraphicFramePr>
        <p:xfrm>
          <a:off x="604653" y="1928516"/>
          <a:ext cx="2754313" cy="2179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950">
                  <a:extLst>
                    <a:ext uri="{9D8B030D-6E8A-4147-A177-3AD203B41FA5}">
                      <a16:colId xmlns:a16="http://schemas.microsoft.com/office/drawing/2014/main" val="3680879354"/>
                    </a:ext>
                  </a:extLst>
                </a:gridCol>
                <a:gridCol w="737369">
                  <a:extLst>
                    <a:ext uri="{9D8B030D-6E8A-4147-A177-3AD203B41FA5}">
                      <a16:colId xmlns:a16="http://schemas.microsoft.com/office/drawing/2014/main" val="552791084"/>
                    </a:ext>
                  </a:extLst>
                </a:gridCol>
                <a:gridCol w="506026">
                  <a:extLst>
                    <a:ext uri="{9D8B030D-6E8A-4147-A177-3AD203B41FA5}">
                      <a16:colId xmlns:a16="http://schemas.microsoft.com/office/drawing/2014/main" val="1788490709"/>
                    </a:ext>
                  </a:extLst>
                </a:gridCol>
                <a:gridCol w="478672">
                  <a:extLst>
                    <a:ext uri="{9D8B030D-6E8A-4147-A177-3AD203B41FA5}">
                      <a16:colId xmlns:a16="http://schemas.microsoft.com/office/drawing/2014/main" val="3558843712"/>
                    </a:ext>
                  </a:extLst>
                </a:gridCol>
                <a:gridCol w="468296">
                  <a:extLst>
                    <a:ext uri="{9D8B030D-6E8A-4147-A177-3AD203B41FA5}">
                      <a16:colId xmlns:a16="http://schemas.microsoft.com/office/drawing/2014/main" val="954183339"/>
                    </a:ext>
                  </a:extLst>
                </a:gridCol>
              </a:tblGrid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Sex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Degree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Job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Class</a:t>
                      </a:r>
                      <a:endParaRPr lang="en-US" sz="700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3302905888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F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 &gt;10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HS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746483616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5&lt; Exp &lt;10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Uni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41063547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 &gt;10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HS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1469837108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5&lt; Exp &lt;10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HS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Hcare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636120633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M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Exp &lt; 5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HS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Hcare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311591767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&lt; 5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HS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507524054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&lt; 5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None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Edu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500373833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F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&gt;10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None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Hcare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-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2550040895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&lt; 5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Uni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Edu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3677794216"/>
                  </a:ext>
                </a:extLst>
              </a:tr>
              <a:tr h="1981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M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 smtClean="0"/>
                        <a:t>Exp &gt;10</a:t>
                      </a:r>
                      <a:endParaRPr lang="en-US" sz="700" b="1" dirty="0" smtClean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 smtClean="0"/>
                        <a:t>Uni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Board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smtClean="0"/>
                        <a:t>+</a:t>
                      </a:r>
                      <a:endParaRPr lang="en-US" sz="700" b="1" dirty="0"/>
                    </a:p>
                  </a:txBody>
                  <a:tcPr marL="91436" marR="91436" marT="45727" marB="45727"/>
                </a:tc>
                <a:extLst>
                  <a:ext uri="{0D108BD9-81ED-4DB2-BD59-A6C34878D82A}">
                    <a16:rowId xmlns:a16="http://schemas.microsoft.com/office/drawing/2014/main" val="31054884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1"/>
              <p:cNvSpPr>
                <a:spLocks noChangeArrowheads="1"/>
              </p:cNvSpPr>
              <p:nvPr/>
            </p:nvSpPr>
            <p:spPr bwMode="auto">
              <a:xfrm>
                <a:off x="254000" y="1160463"/>
                <a:ext cx="86455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accent1"/>
                  </a:buClr>
                </a:pPr>
                <a:r>
                  <a:rPr lang="en-US" altLang="en-US" sz="1200" dirty="0">
                    <a:latin typeface="+mn-lt"/>
                  </a:rPr>
                  <a:t>What is the first node of the decision tree for the following table of data with respect to accuracy and fairness? (use </a:t>
                </a:r>
                <a14:m>
                  <m:oMath xmlns:m="http://schemas.openxmlformats.org/officeDocument/2006/math">
                    <m:r>
                      <a:rPr lang="en-US" altLang="en-US" sz="1200" dirty="0">
                        <a:latin typeface="Cambria Math" panose="02040503050406030204" pitchFamily="18" charset="0"/>
                      </a:rPr>
                      <m:t>𝐼𝐺𝐶</m:t>
                    </m:r>
                    <m:r>
                      <a:rPr lang="en-US" altLang="en-US" sz="120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200" dirty="0">
                        <a:latin typeface="Cambria Math" panose="02040503050406030204" pitchFamily="18" charset="0"/>
                      </a:rPr>
                      <m:t>𝐼𝐺𝑆</m:t>
                    </m:r>
                  </m:oMath>
                </a14:m>
                <a:r>
                  <a:rPr lang="en-US" altLang="en-US" sz="1200" dirty="0">
                    <a:latin typeface="+mn-lt"/>
                  </a:rPr>
                  <a:t>) </a:t>
                </a:r>
              </a:p>
            </p:txBody>
          </p:sp>
        </mc:Choice>
        <mc:Fallback xmlns="">
          <p:sp>
            <p:nvSpPr>
              <p:cNvPr id="28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000" y="1160463"/>
                <a:ext cx="8645525" cy="461665"/>
              </a:xfrm>
              <a:prstGeom prst="rect">
                <a:avLst/>
              </a:prstGeom>
              <a:blipFill>
                <a:blip r:embed="rId2"/>
                <a:stretch>
                  <a:fillRect l="-71" t="-1316" b="-78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861" y="1744430"/>
            <a:ext cx="2223984" cy="368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710" y="1714141"/>
            <a:ext cx="2029813" cy="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8764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/>
              <a:t>Suppose that we have such a following tables of information about people and what they </a:t>
            </a:r>
            <a:r>
              <a:rPr lang="en-US" sz="1000" dirty="0" smtClean="0"/>
              <a:t>bought </a:t>
            </a:r>
            <a:r>
              <a:rPr lang="en-US" sz="1000" dirty="0"/>
              <a:t>from an online grocery shop</a:t>
            </a:r>
            <a:r>
              <a:rPr lang="en-US" sz="1000" dirty="0" smtClean="0"/>
              <a:t>.</a:t>
            </a:r>
            <a:endParaRPr lang="en-US" sz="1000" dirty="0"/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474641"/>
              </p:ext>
            </p:extLst>
          </p:nvPr>
        </p:nvGraphicFramePr>
        <p:xfrm>
          <a:off x="1199767" y="1479207"/>
          <a:ext cx="5303360" cy="227513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9008">
                  <a:extLst>
                    <a:ext uri="{9D8B030D-6E8A-4147-A177-3AD203B41FA5}">
                      <a16:colId xmlns:a16="http://schemas.microsoft.com/office/drawing/2014/main" val="2486358212"/>
                    </a:ext>
                  </a:extLst>
                </a:gridCol>
                <a:gridCol w="471280">
                  <a:extLst>
                    <a:ext uri="{9D8B030D-6E8A-4147-A177-3AD203B41FA5}">
                      <a16:colId xmlns:a16="http://schemas.microsoft.com/office/drawing/2014/main" val="650613581"/>
                    </a:ext>
                  </a:extLst>
                </a:gridCol>
                <a:gridCol w="744531">
                  <a:extLst>
                    <a:ext uri="{9D8B030D-6E8A-4147-A177-3AD203B41FA5}">
                      <a16:colId xmlns:a16="http://schemas.microsoft.com/office/drawing/2014/main" val="3191838931"/>
                    </a:ext>
                  </a:extLst>
                </a:gridCol>
                <a:gridCol w="1459923">
                  <a:extLst>
                    <a:ext uri="{9D8B030D-6E8A-4147-A177-3AD203B41FA5}">
                      <a16:colId xmlns:a16="http://schemas.microsoft.com/office/drawing/2014/main" val="3342610478"/>
                    </a:ext>
                  </a:extLst>
                </a:gridCol>
                <a:gridCol w="803714">
                  <a:extLst>
                    <a:ext uri="{9D8B030D-6E8A-4147-A177-3AD203B41FA5}">
                      <a16:colId xmlns:a16="http://schemas.microsoft.com/office/drawing/2014/main" val="212973963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1547835853"/>
                    </a:ext>
                  </a:extLst>
                </a:gridCol>
              </a:tblGrid>
              <a:tr h="318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 of domicile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Religion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extLst>
                  <a:ext uri="{0D108BD9-81ED-4DB2-BD59-A6C34878D82A}">
                    <a16:rowId xmlns:a16="http://schemas.microsoft.com/office/drawing/2014/main" val="409710062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Ramsha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Tamil Nadu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Hindu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27187080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Yadu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Hindu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558534392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Salima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Tamil Nadu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Muslim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55286237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Sunny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Karnataka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Pea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19608966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Joan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Muslim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51646512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Bahuksana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Karnataka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Lentil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04408690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Rambha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05526494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Kishor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Karnataka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Lentil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89043597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Johnson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224556064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John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797803310"/>
                  </a:ext>
                </a:extLst>
              </a:tr>
            </a:tbl>
          </a:graphicData>
        </a:graphic>
      </p:graphicFrame>
      <p:sp>
        <p:nvSpPr>
          <p:cNvPr id="110" name="Rectangle 109"/>
          <p:cNvSpPr/>
          <p:nvPr/>
        </p:nvSpPr>
        <p:spPr>
          <a:xfrm>
            <a:off x="158692" y="3973949"/>
            <a:ext cx="87643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/>
              <a:t>Specify type of each attribute: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00" dirty="0" smtClean="0"/>
              <a:t>Explicit Identifier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00" dirty="0" smtClean="0"/>
              <a:t>Quasi-identifier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00" dirty="0" smtClean="0"/>
              <a:t>Sensitive</a:t>
            </a:r>
          </a:p>
          <a:p>
            <a:pPr>
              <a:defRPr/>
            </a:pPr>
            <a:r>
              <a:rPr lang="en-US" sz="1000" dirty="0" smtClean="0"/>
              <a:t>Convert this data to 2-anonymity table.</a:t>
            </a:r>
          </a:p>
          <a:p>
            <a:pPr>
              <a:defRPr/>
            </a:pPr>
            <a:endParaRPr lang="en-US" sz="1000" dirty="0"/>
          </a:p>
          <a:p>
            <a:pPr>
              <a:defRPr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82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</a:t>
            </a:r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07138"/>
              </p:ext>
            </p:extLst>
          </p:nvPr>
        </p:nvGraphicFramePr>
        <p:xfrm>
          <a:off x="1314067" y="2378020"/>
          <a:ext cx="5303360" cy="227513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29008">
                  <a:extLst>
                    <a:ext uri="{9D8B030D-6E8A-4147-A177-3AD203B41FA5}">
                      <a16:colId xmlns:a16="http://schemas.microsoft.com/office/drawing/2014/main" val="2486358212"/>
                    </a:ext>
                  </a:extLst>
                </a:gridCol>
                <a:gridCol w="471280">
                  <a:extLst>
                    <a:ext uri="{9D8B030D-6E8A-4147-A177-3AD203B41FA5}">
                      <a16:colId xmlns:a16="http://schemas.microsoft.com/office/drawing/2014/main" val="650613581"/>
                    </a:ext>
                  </a:extLst>
                </a:gridCol>
                <a:gridCol w="744531">
                  <a:extLst>
                    <a:ext uri="{9D8B030D-6E8A-4147-A177-3AD203B41FA5}">
                      <a16:colId xmlns:a16="http://schemas.microsoft.com/office/drawing/2014/main" val="3191838931"/>
                    </a:ext>
                  </a:extLst>
                </a:gridCol>
                <a:gridCol w="1459923">
                  <a:extLst>
                    <a:ext uri="{9D8B030D-6E8A-4147-A177-3AD203B41FA5}">
                      <a16:colId xmlns:a16="http://schemas.microsoft.com/office/drawing/2014/main" val="3342610478"/>
                    </a:ext>
                  </a:extLst>
                </a:gridCol>
                <a:gridCol w="803714">
                  <a:extLst>
                    <a:ext uri="{9D8B030D-6E8A-4147-A177-3AD203B41FA5}">
                      <a16:colId xmlns:a16="http://schemas.microsoft.com/office/drawing/2014/main" val="2129739635"/>
                    </a:ext>
                  </a:extLst>
                </a:gridCol>
                <a:gridCol w="794904">
                  <a:extLst>
                    <a:ext uri="{9D8B030D-6E8A-4147-A177-3AD203B41FA5}">
                      <a16:colId xmlns:a16="http://schemas.microsoft.com/office/drawing/2014/main" val="1547835853"/>
                    </a:ext>
                  </a:extLst>
                </a:gridCol>
              </a:tblGrid>
              <a:tr h="3180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State of domicile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Religion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Product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extLst>
                  <a:ext uri="{0D108BD9-81ED-4DB2-BD59-A6C34878D82A}">
                    <a16:rowId xmlns:a16="http://schemas.microsoft.com/office/drawing/2014/main" val="409710062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Ramsha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Tamil Nadu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Hindu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27187080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Yadu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Hindu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558534392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Salima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Tamil Nadu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Muslim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55286237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Sunny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Karnataka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Pea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19608966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Joan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Muslim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Bean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51646512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Bahuksana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Karnataka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Lentil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04408690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Rambha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Kerala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3055264949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Kishor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Karnataka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strike="noStrike" dirty="0" smtClean="0">
                          <a:effectLst/>
                        </a:rPr>
                        <a:t>Buddhist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Lentil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890435977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Johnson</a:t>
                      </a:r>
                      <a:endParaRPr lang="en-US" sz="1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Peanut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224556064"/>
                  </a:ext>
                </a:extLst>
              </a:tr>
              <a:tr h="1590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John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Kerala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Christian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Pea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179780331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5375" y="1622844"/>
            <a:ext cx="108202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/>
              <a:t>Explicit identifier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963186" y="1652769"/>
            <a:ext cx="59150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/>
              <a:t>Sensitive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83804" y="1566704"/>
            <a:ext cx="106118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50" dirty="0"/>
              <a:t>Quasi-identifiers</a:t>
            </a:r>
          </a:p>
        </p:txBody>
      </p:sp>
      <p:cxnSp>
        <p:nvCxnSpPr>
          <p:cNvPr id="9" name="Straight Arrow Connector 7"/>
          <p:cNvCxnSpPr>
            <a:cxnSpLocks noChangeShapeType="1"/>
          </p:cNvCxnSpPr>
          <p:nvPr/>
        </p:nvCxnSpPr>
        <p:spPr bwMode="auto">
          <a:xfrm flipV="1">
            <a:off x="1608083" y="1842370"/>
            <a:ext cx="6438" cy="4795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11"/>
          <p:cNvCxnSpPr>
            <a:cxnSpLocks noChangeShapeType="1"/>
            <a:endCxn id="8" idx="2"/>
          </p:cNvCxnSpPr>
          <p:nvPr/>
        </p:nvCxnSpPr>
        <p:spPr bwMode="auto">
          <a:xfrm flipV="1">
            <a:off x="2623705" y="1820620"/>
            <a:ext cx="1090693" cy="5012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3"/>
          <p:cNvCxnSpPr>
            <a:cxnSpLocks noChangeShapeType="1"/>
            <a:endCxn id="8" idx="2"/>
          </p:cNvCxnSpPr>
          <p:nvPr/>
        </p:nvCxnSpPr>
        <p:spPr bwMode="auto">
          <a:xfrm flipV="1">
            <a:off x="3183804" y="1820620"/>
            <a:ext cx="530594" cy="5012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5"/>
          <p:cNvCxnSpPr>
            <a:cxnSpLocks noChangeShapeType="1"/>
            <a:endCxn id="8" idx="2"/>
          </p:cNvCxnSpPr>
          <p:nvPr/>
        </p:nvCxnSpPr>
        <p:spPr bwMode="auto">
          <a:xfrm flipH="1" flipV="1">
            <a:off x="3714398" y="1820620"/>
            <a:ext cx="446303" cy="5012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7"/>
          <p:cNvCxnSpPr>
            <a:cxnSpLocks noChangeShapeType="1"/>
            <a:endCxn id="8" idx="2"/>
          </p:cNvCxnSpPr>
          <p:nvPr/>
        </p:nvCxnSpPr>
        <p:spPr bwMode="auto">
          <a:xfrm flipH="1" flipV="1">
            <a:off x="3714398" y="1820620"/>
            <a:ext cx="1600552" cy="5012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9"/>
          <p:cNvCxnSpPr>
            <a:cxnSpLocks noChangeShapeType="1"/>
            <a:endCxn id="7" idx="2"/>
          </p:cNvCxnSpPr>
          <p:nvPr/>
        </p:nvCxnSpPr>
        <p:spPr bwMode="auto">
          <a:xfrm flipH="1" flipV="1">
            <a:off x="6258941" y="1906685"/>
            <a:ext cx="15395" cy="4414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5079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15843" y="1977817"/>
          <a:ext cx="4504746" cy="16975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67465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896394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829165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1064469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618674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628579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2829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Name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Age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Gender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State of domicile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Religion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Product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Tamil Nadu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Tamil Nadu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Karnataka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Karnataka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Age ≤ 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Kerala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Karnataka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414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Kerala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923179" y="1181904"/>
            <a:ext cx="3802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/>
              <a:t>2-anonymity, distinct 2-diversity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000" dirty="0" smtClean="0"/>
              <a:t>Data is distinct l-diversity if there </a:t>
            </a:r>
            <a:r>
              <a:rPr lang="en-US" altLang="en-US" sz="1000" dirty="0"/>
              <a:t>are at least l distinct values for the sensitive attribute in each equivalence class</a:t>
            </a:r>
            <a:r>
              <a:rPr lang="en-US" altLang="en-US" sz="1000" dirty="0" smtClean="0"/>
              <a:t>.</a:t>
            </a:r>
            <a:endParaRPr lang="en-US" sz="1000" dirty="0" smtClean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842361" y="1966734"/>
          <a:ext cx="4216998" cy="18099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73336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827540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769829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662778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899916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583599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293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Name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Age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Gender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State of domicile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Religion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Product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Hindu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Hindu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Female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Muslim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 smtClean="0">
                          <a:effectLst/>
                        </a:rPr>
                        <a:t>Buddhist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Pea 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Female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 smtClean="0">
                          <a:effectLst/>
                        </a:rPr>
                        <a:t>Muslim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Bean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>
                          <a:effectLst/>
                        </a:rPr>
                        <a:t>Buddhist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Age ≤ 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Christian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 &lt; Age ≤ </a:t>
                      </a:r>
                      <a:r>
                        <a:rPr lang="en-US" sz="800" dirty="0" smtClean="0">
                          <a:effectLst/>
                        </a:rPr>
                        <a:t>25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u="none" strike="noStrike" dirty="0" smtClean="0">
                          <a:effectLst/>
                        </a:rPr>
                        <a:t>Buddhist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Lentil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Christian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Peanut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516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Age ≤ 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Male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Christian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Pea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215843" y="1104960"/>
            <a:ext cx="38023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dirty="0" smtClean="0"/>
              <a:t>2-anonymity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000" dirty="0" smtClean="0"/>
              <a:t>Data is k-anonymity if each </a:t>
            </a:r>
            <a:r>
              <a:rPr lang="en-US" altLang="en-US" sz="1000" dirty="0"/>
              <a:t>equivalence </a:t>
            </a:r>
            <a:r>
              <a:rPr lang="en-US" altLang="en-US" sz="1000" dirty="0" smtClean="0"/>
              <a:t>class</a:t>
            </a:r>
            <a:r>
              <a:rPr lang="en-US" altLang="en-US" sz="1000" dirty="0"/>
              <a:t> </a:t>
            </a:r>
            <a:r>
              <a:rPr lang="en-US" altLang="en-US" sz="1000" dirty="0" smtClean="0"/>
              <a:t>contains at least k records.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000" dirty="0" smtClean="0"/>
              <a:t>Equivalence class is </a:t>
            </a:r>
            <a:r>
              <a:rPr lang="en-US" altLang="en-US" sz="1000" dirty="0"/>
              <a:t>a set of records that have the same values for the </a:t>
            </a:r>
            <a:r>
              <a:rPr lang="en-US" altLang="en-US" sz="1000" dirty="0" smtClean="0"/>
              <a:t>quasi-identifiers.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23579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</p:spPr>
            <p:txBody>
              <a:bodyPr/>
              <a:lstStyle/>
              <a:p>
                <a:r>
                  <a:rPr lang="en-US" altLang="en-US" sz="1800" dirty="0" smtClean="0"/>
                  <a:t>Entropy l-diversity.</a:t>
                </a:r>
              </a:p>
              <a:p>
                <a:pPr lvl="1"/>
                <a:r>
                  <a:rPr lang="en-US" altLang="en-US" sz="1600" dirty="0" smtClean="0"/>
                  <a:t>The entropy of an equivalence class E is defined to be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en-US" sz="1400" b="1" i="1" smtClean="0">
                        <a:latin typeface="Cambria Math" panose="02040503050406030204" pitchFamily="18" charset="0"/>
                      </a:rPr>
                      <m:t>𝑬𝒏𝒕𝒓𝒐𝒑𝒚</m:t>
                    </m:r>
                    <m:d>
                      <m:dPr>
                        <m:ctrlPr>
                          <a:rPr lang="en-US" alt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en-US" sz="1400" b="1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4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en-US" altLang="en-US" sz="1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14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)) </m:t>
                        </m:r>
                      </m:e>
                    </m:nary>
                  </m:oMath>
                </a14:m>
                <a:endParaRPr lang="en-US" altLang="en-US" sz="1400" dirty="0" smtClean="0"/>
              </a:p>
              <a:p>
                <a:pPr lvl="2"/>
                <a:r>
                  <a:rPr lang="en-US" altLang="en-US" sz="1400" dirty="0" smtClean="0"/>
                  <a:t>In which S is the domain of the sensitive attribute, and </a:t>
                </a:r>
                <a14:m>
                  <m:oMath xmlns:m="http://schemas.openxmlformats.org/officeDocument/2006/math">
                    <m:r>
                      <a:rPr lang="en-US" altLang="en-US" sz="1400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b="1" i="1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en-US" sz="1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4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en-US" sz="1400" dirty="0" smtClean="0"/>
                  <a:t> is the fraction of records in E that have sensitive value s.</a:t>
                </a:r>
              </a:p>
              <a:p>
                <a:pPr lvl="1"/>
                <a:r>
                  <a:rPr lang="en-US" altLang="en-US" sz="1400" dirty="0" smtClean="0"/>
                  <a:t>A table is said to have entropy l-diversity if for every equivalence class E, </a:t>
                </a:r>
                <a14:m>
                  <m:oMath xmlns:m="http://schemas.openxmlformats.org/officeDocument/2006/math">
                    <m:r>
                      <a:rPr lang="en-US" altLang="en-US" sz="1400" b="1" i="1" dirty="0" smtClean="0">
                        <a:latin typeface="Cambria Math" panose="02040503050406030204" pitchFamily="18" charset="0"/>
                      </a:rPr>
                      <m:t>𝑬𝒏𝒕𝒓𝒐𝒑𝒚</m:t>
                    </m:r>
                    <m:d>
                      <m:dPr>
                        <m:ctrlPr>
                          <a:rPr lang="en-US" alt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alt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</m:d>
                  </m:oMath>
                </a14:m>
                <a:r>
                  <a:rPr lang="en-US" altLang="en-US" sz="1400" dirty="0" smtClean="0"/>
                  <a:t>.</a:t>
                </a:r>
              </a:p>
              <a:p>
                <a:pPr marL="269875" lvl="1" indent="0">
                  <a:buNone/>
                </a:pPr>
                <a:endParaRPr lang="en-US" altLang="en-US" sz="1400" dirty="0" smtClean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  <a:blipFill>
                <a:blip r:embed="rId2"/>
                <a:stretch>
                  <a:fillRect l="-1527" t="-2381" r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9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Consider the following potentially discriminatory and the base rules, with the mentioned confidence values. </a:t>
                </a:r>
              </a:p>
              <a:p>
                <a:r>
                  <a:rPr lang="en-US" altLang="en-US" sz="1000" dirty="0" smtClean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000" dirty="0" smtClean="0"/>
                  <a:t> causes these rules to be discriminatory? 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"/>
          <p:cNvSpPr txBox="1">
            <a:spLocks noChangeArrowheads="1"/>
          </p:cNvSpPr>
          <p:nvPr/>
        </p:nvSpPr>
        <p:spPr bwMode="auto">
          <a:xfrm>
            <a:off x="2196686" y="1791054"/>
            <a:ext cx="1206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0.25</a:t>
            </a:r>
          </a:p>
        </p:txBody>
      </p:sp>
      <p:sp>
        <p:nvSpPr>
          <p:cNvPr id="110" name="TextBox 24"/>
          <p:cNvSpPr txBox="1">
            <a:spLocks noChangeArrowheads="1"/>
          </p:cNvSpPr>
          <p:nvPr/>
        </p:nvSpPr>
        <p:spPr bwMode="auto">
          <a:xfrm>
            <a:off x="2196686" y="2077780"/>
            <a:ext cx="1206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</a:t>
            </a:r>
            <a:r>
              <a:rPr lang="en-US" altLang="en-US" sz="1000" dirty="0" smtClean="0">
                <a:solidFill>
                  <a:srgbClr val="000000"/>
                </a:solidFill>
              </a:rPr>
              <a:t>0.55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blipFill>
                <a:blip r:embed="rId3"/>
                <a:stretch>
                  <a:fillRect l="-6494" r="-649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blipFill>
                <a:blip r:embed="rId4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354012" y="2053333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354012" y="1785011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</p:spTree>
    <p:extLst>
      <p:ext uri="{BB962C8B-B14F-4D97-AF65-F5344CB8AC3E}">
        <p14:creationId xmlns:p14="http://schemas.microsoft.com/office/powerpoint/2010/main" val="65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 (Your Turn)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8763" y="1181100"/>
            <a:ext cx="8377237" cy="3327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200" dirty="0" smtClean="0"/>
              <a:t>What is the maximum value for l based on the following table which has </a:t>
            </a:r>
            <a:r>
              <a:rPr lang="en-US" altLang="en-US" sz="1200" smtClean="0"/>
              <a:t>2-anonimity and entropy </a:t>
            </a:r>
            <a:r>
              <a:rPr lang="en-US" altLang="en-US" sz="1200" dirty="0" smtClean="0"/>
              <a:t>l-diversity?</a:t>
            </a:r>
          </a:p>
          <a:p>
            <a:pPr marL="269875" lvl="1" indent="0">
              <a:buNone/>
            </a:pPr>
            <a:endParaRPr lang="en-US" altLang="en-US" sz="12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0097" y="2028640"/>
          <a:ext cx="4668208" cy="20965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3982">
                  <a:extLst>
                    <a:ext uri="{9D8B030D-6E8A-4147-A177-3AD203B41FA5}">
                      <a16:colId xmlns:a16="http://schemas.microsoft.com/office/drawing/2014/main" val="3504072599"/>
                    </a:ext>
                  </a:extLst>
                </a:gridCol>
                <a:gridCol w="916085">
                  <a:extLst>
                    <a:ext uri="{9D8B030D-6E8A-4147-A177-3AD203B41FA5}">
                      <a16:colId xmlns:a16="http://schemas.microsoft.com/office/drawing/2014/main" val="1194050736"/>
                    </a:ext>
                  </a:extLst>
                </a:gridCol>
                <a:gridCol w="852199">
                  <a:extLst>
                    <a:ext uri="{9D8B030D-6E8A-4147-A177-3AD203B41FA5}">
                      <a16:colId xmlns:a16="http://schemas.microsoft.com/office/drawing/2014/main" val="2509396004"/>
                    </a:ext>
                  </a:extLst>
                </a:gridCol>
                <a:gridCol w="733694">
                  <a:extLst>
                    <a:ext uri="{9D8B030D-6E8A-4147-A177-3AD203B41FA5}">
                      <a16:colId xmlns:a16="http://schemas.microsoft.com/office/drawing/2014/main" val="4135325486"/>
                    </a:ext>
                  </a:extLst>
                </a:gridCol>
                <a:gridCol w="996205">
                  <a:extLst>
                    <a:ext uri="{9D8B030D-6E8A-4147-A177-3AD203B41FA5}">
                      <a16:colId xmlns:a16="http://schemas.microsoft.com/office/drawing/2014/main" val="386055951"/>
                    </a:ext>
                  </a:extLst>
                </a:gridCol>
                <a:gridCol w="646043">
                  <a:extLst>
                    <a:ext uri="{9D8B030D-6E8A-4147-A177-3AD203B41FA5}">
                      <a16:colId xmlns:a16="http://schemas.microsoft.com/office/drawing/2014/main" val="1893792791"/>
                    </a:ext>
                  </a:extLst>
                </a:gridCol>
              </a:tblGrid>
              <a:tr h="3394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Name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Age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Gender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State of domicile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Religion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Product </a:t>
                      </a:r>
                      <a:endParaRPr lang="en-US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/>
                </a:tc>
                <a:extLst>
                  <a:ext uri="{0D108BD9-81ED-4DB2-BD59-A6C34878D82A}">
                    <a16:rowId xmlns:a16="http://schemas.microsoft.com/office/drawing/2014/main" val="2796281871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Hindu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07287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Hindu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Bean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33853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Female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Muslim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1000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Pea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323824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Female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Muslim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Bean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130940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Lentil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144267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Age ≤ 20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090201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*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20 &lt; Age ≤ </a:t>
                      </a:r>
                      <a:r>
                        <a:rPr lang="en-US" sz="900" dirty="0" smtClean="0">
                          <a:effectLst/>
                        </a:rPr>
                        <a:t>25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Male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u="none" strike="noStrike" dirty="0" smtClean="0">
                          <a:effectLst/>
                        </a:rPr>
                        <a:t>Buddhist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Lentil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571946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 ≤ 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Peanut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614804"/>
                  </a:ext>
                </a:extLst>
              </a:tr>
              <a:tr h="175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Age ≤ 20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*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Christian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Pea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43" marR="91443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38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6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</p:spPr>
            <p:txBody>
              <a:bodyPr/>
              <a:lstStyle/>
              <a:p>
                <a:r>
                  <a:rPr lang="en-US" altLang="en-US" sz="1600" dirty="0" smtClean="0"/>
                  <a:t>Recursive (c,l)-diversity.</a:t>
                </a:r>
              </a:p>
              <a:p>
                <a:pPr lvl="1"/>
                <a:r>
                  <a:rPr lang="en-US" altLang="en-US" sz="1400" dirty="0" smtClean="0"/>
                  <a:t>Let m be the number of values in an equivalence class,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en-US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en-US" sz="1400" dirty="0" smtClean="0"/>
                  <a:t> be the number of times that the </a:t>
                </a:r>
                <a14:m>
                  <m:oMath xmlns:m="http://schemas.openxmlformats.org/officeDocument/2006/math">
                    <m:r>
                      <a:rPr lang="en-US" altLang="en-US" sz="1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en-US" sz="1400" dirty="0" smtClean="0"/>
                  <a:t> </a:t>
                </a:r>
                <a:r>
                  <a:rPr lang="en-US" altLang="en-US" sz="1400" dirty="0" err="1" smtClean="0"/>
                  <a:t>th</a:t>
                </a:r>
                <a:r>
                  <a:rPr lang="en-US" altLang="en-US" sz="1400" dirty="0" smtClean="0"/>
                  <a:t> most frequent sensitive value appears in an equivalence class E (they are sorted in descending order).</a:t>
                </a:r>
              </a:p>
              <a:p>
                <a:pPr lvl="1"/>
                <a:r>
                  <a:rPr lang="en-US" altLang="en-US" sz="1400" dirty="0" smtClean="0"/>
                  <a:t>Then E is said to have recursive (c,l)-diversity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b>
                    </m:sSub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400" dirty="0" smtClean="0"/>
                  <a:t>. Where c is a constant.</a:t>
                </a:r>
              </a:p>
              <a:p>
                <a:pPr lvl="2"/>
                <a:r>
                  <a:rPr lang="en-US" sz="1200" dirty="0"/>
                  <a:t>We say that an equivalence class is (c,2)-diverse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1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for some user-specific constant c.</a:t>
                </a:r>
              </a:p>
              <a:p>
                <a:pPr lvl="2"/>
                <a:r>
                  <a:rPr lang="en-US" sz="1200" dirty="0"/>
                  <a:t>For l &gt; 2, we say that an equivalence class satisfies recursive (c,l)-diversity if we can eliminate one sensitive value in the equivalence class and still have (c,l-1)-diversity</a:t>
                </a:r>
                <a:r>
                  <a:rPr lang="en-US" sz="1200" dirty="0" smtClean="0"/>
                  <a:t>.</a:t>
                </a:r>
                <a:endParaRPr lang="en-US" altLang="en-US" sz="1400" dirty="0" smtClean="0"/>
              </a:p>
              <a:p>
                <a:pPr lvl="1"/>
                <a:r>
                  <a:rPr lang="en-US" altLang="en-US" sz="1400" dirty="0" smtClean="0"/>
                  <a:t>A table is said to have recursive (c,l)-diversity if all of its equivalence classes have recursive (c,l)-diversity.</a:t>
                </a:r>
              </a:p>
            </p:txBody>
          </p:sp>
        </mc:Choice>
        <mc:Fallback xmlns="">
          <p:sp>
            <p:nvSpPr>
              <p:cNvPr id="2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  <a:blipFill>
                <a:blip r:embed="rId2"/>
                <a:stretch>
                  <a:fillRect l="-1382" t="-2015" r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Confidentiality (Your Turn) 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</p:spPr>
            <p:txBody>
              <a:bodyPr/>
              <a:lstStyle/>
              <a:p>
                <a:r>
                  <a:rPr lang="en-US" altLang="en-US" sz="1600" dirty="0" smtClean="0"/>
                  <a:t>Assume the following list as the list of frequency of sensitive values in an equivalence class.</a:t>
                </a:r>
              </a:p>
              <a:p>
                <a:pPr lvl="1"/>
                <a:r>
                  <a:rPr lang="en-US" altLang="en-US" sz="1400" dirty="0" smtClean="0"/>
                  <a:t>Does the corresponding equivalence class have recursive (1,2)-diversity?</a:t>
                </a:r>
              </a:p>
              <a:p>
                <a:pPr lvl="1"/>
                <a:r>
                  <a:rPr lang="en-US" altLang="en-US" sz="1400" dirty="0"/>
                  <a:t>Does the corresponding equivalence class have recursive </a:t>
                </a:r>
                <a:r>
                  <a:rPr lang="en-US" altLang="en-US" sz="1400" dirty="0" smtClean="0"/>
                  <a:t>(2,3)-</a:t>
                </a:r>
                <a:r>
                  <a:rPr lang="en-US" altLang="en-US" sz="1400" dirty="0"/>
                  <a:t>diversity?</a:t>
                </a:r>
              </a:p>
              <a:p>
                <a:endParaRPr lang="en-US" altLang="en-US" sz="1600" dirty="0" smtClean="0"/>
              </a:p>
              <a:p>
                <a14:m>
                  <m:oMath xmlns:m="http://schemas.openxmlformats.org/officeDocument/2006/math"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𝑙𝑖𝑠𝑡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alt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𝟓𝟎𝟎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𝟒𝟎𝟎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𝟐𝟎𝟎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12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200" b="1" i="1" dirty="0" smtClean="0"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altLang="en-US" sz="1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200" dirty="0" smtClean="0"/>
              </a:p>
              <a:p>
                <a:endParaRPr lang="en-US" altLang="en-US" sz="1400" dirty="0" smtClean="0"/>
              </a:p>
            </p:txBody>
          </p:sp>
        </mc:Choice>
        <mc:Fallback xmlns="">
          <p:sp>
            <p:nvSpPr>
              <p:cNvPr id="2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763" y="1181100"/>
                <a:ext cx="8377237" cy="3327400"/>
              </a:xfrm>
              <a:blipFill>
                <a:blip r:embed="rId2"/>
                <a:stretch>
                  <a:fillRect l="-1382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Consider the following potentially discriminatory and the base rules, with the mentioned confidence values. </a:t>
                </a:r>
              </a:p>
              <a:p>
                <a:r>
                  <a:rPr lang="en-US" altLang="en-US" sz="1000" dirty="0" smtClean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000" dirty="0" smtClean="0"/>
                  <a:t> causes these rules to be discriminatory? 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1"/>
          <p:cNvSpPr txBox="1">
            <a:spLocks noChangeArrowheads="1"/>
          </p:cNvSpPr>
          <p:nvPr/>
        </p:nvSpPr>
        <p:spPr bwMode="auto">
          <a:xfrm>
            <a:off x="2196686" y="1791054"/>
            <a:ext cx="1206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0.25</a:t>
            </a:r>
          </a:p>
        </p:txBody>
      </p:sp>
      <p:sp>
        <p:nvSpPr>
          <p:cNvPr id="110" name="TextBox 24"/>
          <p:cNvSpPr txBox="1">
            <a:spLocks noChangeArrowheads="1"/>
          </p:cNvSpPr>
          <p:nvPr/>
        </p:nvSpPr>
        <p:spPr bwMode="auto">
          <a:xfrm>
            <a:off x="2196686" y="2077780"/>
            <a:ext cx="1206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Confidence: </a:t>
            </a:r>
            <a:r>
              <a:rPr lang="en-US" altLang="en-US" sz="1000" dirty="0" smtClean="0">
                <a:solidFill>
                  <a:srgbClr val="000000"/>
                </a:solidFill>
              </a:rPr>
              <a:t>0.55</a:t>
            </a:r>
            <a:endParaRPr lang="en-US" altLang="en-US" sz="10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blipFill>
                <a:blip r:embed="rId3"/>
                <a:stretch>
                  <a:fillRect l="-6494" r="-649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blipFill>
                <a:blip r:embed="rId4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354012" y="2053333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354012" y="1785011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7585" y="2450796"/>
                <a:ext cx="1811714" cy="3806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𝒆𝒍𝒊𝒇𝒕</m:t>
                      </m:r>
                      <m:r>
                        <a:rPr lang="en-US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𝒄𝒐𝒏𝒇𝒊𝒅𝒆𝒏𝒄𝒆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𝒄𝒐𝒏𝒇𝒊𝒅𝒆𝒏𝒄𝒆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" y="2450796"/>
                <a:ext cx="1811714" cy="38068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44532" y="2450796"/>
                <a:ext cx="1213794" cy="355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𝒆𝒍𝒊𝒇𝒕</m:t>
                      </m:r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𝟓𝟓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532" y="2450796"/>
                <a:ext cx="1213794" cy="355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25412" y="3116580"/>
                <a:ext cx="8370887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sz="1000" i="1" dirty="0" smtClean="0">
                        <a:latin typeface="Cambria Math" panose="02040503050406030204" pitchFamily="18" charset="0"/>
                      </a:rPr>
                      <m:t> 2.2</m:t>
                    </m:r>
                  </m:oMath>
                </a14:m>
                <a:r>
                  <a:rPr lang="en-US" altLang="en-US" sz="1000" dirty="0" smtClean="0"/>
                  <a:t>, then the rule is discriminatory.</a:t>
                </a:r>
                <a:endParaRPr lang="en-US" altLang="en-US" sz="1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2" y="3116580"/>
                <a:ext cx="8370887" cy="246221"/>
              </a:xfrm>
              <a:prstGeom prst="rect">
                <a:avLst/>
              </a:prstGeom>
              <a:blipFill>
                <a:blip r:embed="rId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1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 (Your Turn)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Consider the following potentially discriminatory and the base rules, with the mentioned support values. </a:t>
                </a:r>
              </a:p>
              <a:p>
                <a:r>
                  <a:rPr lang="en-US" altLang="en-US" sz="1000" dirty="0" smtClean="0"/>
                  <a:t>What range for </a:t>
                </a:r>
                <a14:m>
                  <m:oMath xmlns:m="http://schemas.openxmlformats.org/officeDocument/2006/math">
                    <m:r>
                      <a:rPr lang="en-US" altLang="en-US" sz="1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en-US" sz="1000" dirty="0" smtClean="0"/>
                  <a:t> causes these rules to be discriminatory? 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3" y="1104060"/>
                <a:ext cx="851058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15710"/>
                <a:ext cx="468653" cy="184666"/>
              </a:xfrm>
              <a:prstGeom prst="rect">
                <a:avLst/>
              </a:prstGeom>
              <a:blipFill>
                <a:blip r:embed="rId3"/>
                <a:stretch>
                  <a:fillRect l="-6494" r="-649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08478"/>
                <a:ext cx="628954" cy="184666"/>
              </a:xfrm>
              <a:prstGeom prst="rect">
                <a:avLst/>
              </a:prstGeom>
              <a:blipFill>
                <a:blip r:embed="rId4"/>
                <a:stretch>
                  <a:fillRect l="-4854" r="-582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39"/>
          <p:cNvSpPr txBox="1">
            <a:spLocks noChangeArrowheads="1"/>
          </p:cNvSpPr>
          <p:nvPr/>
        </p:nvSpPr>
        <p:spPr bwMode="auto">
          <a:xfrm>
            <a:off x="354012" y="2053333"/>
            <a:ext cx="6746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PD Rule</a:t>
            </a:r>
          </a:p>
        </p:txBody>
      </p:sp>
      <p:sp>
        <p:nvSpPr>
          <p:cNvPr id="137" name="TextBox 40"/>
          <p:cNvSpPr txBox="1">
            <a:spLocks noChangeArrowheads="1"/>
          </p:cNvSpPr>
          <p:nvPr/>
        </p:nvSpPr>
        <p:spPr bwMode="auto">
          <a:xfrm>
            <a:off x="354012" y="1785011"/>
            <a:ext cx="8016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dirty="0">
                <a:solidFill>
                  <a:srgbClr val="000000"/>
                </a:solidFill>
              </a:rPr>
              <a:t>Base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"/>
              <p:cNvSpPr txBox="1">
                <a:spLocks noChangeArrowheads="1"/>
              </p:cNvSpPr>
              <p:nvPr/>
            </p:nvSpPr>
            <p:spPr bwMode="auto">
              <a:xfrm>
                <a:off x="2196686" y="1791054"/>
                <a:ext cx="13254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𝑺𝒖𝒑𝒑𝒐𝒓𝒕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}):</m:t>
                    </m:r>
                    <m:r>
                      <a:rPr lang="en-US" altLang="en-US" sz="10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en-US" sz="1000" dirty="0" smtClean="0">
                    <a:solidFill>
                      <a:srgbClr val="000000"/>
                    </a:solidFill>
                  </a:rPr>
                  <a:t>0</a:t>
                </a:r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6686" y="1791054"/>
                <a:ext cx="1325427" cy="246221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"/>
              <p:cNvSpPr txBox="1">
                <a:spLocks noChangeArrowheads="1"/>
              </p:cNvSpPr>
              <p:nvPr/>
            </p:nvSpPr>
            <p:spPr bwMode="auto">
              <a:xfrm>
                <a:off x="3647026" y="1784853"/>
                <a:ext cx="131689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7026" y="1784853"/>
                <a:ext cx="1316899" cy="246221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"/>
              <p:cNvSpPr txBox="1">
                <a:spLocks noChangeArrowheads="1"/>
              </p:cNvSpPr>
              <p:nvPr/>
            </p:nvSpPr>
            <p:spPr bwMode="auto">
              <a:xfrm>
                <a:off x="2126525" y="2076156"/>
                <a:ext cx="149906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6525" y="2076156"/>
                <a:ext cx="1499065" cy="246221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"/>
              <p:cNvSpPr txBox="1">
                <a:spLocks noChangeArrowheads="1"/>
              </p:cNvSpPr>
              <p:nvPr/>
            </p:nvSpPr>
            <p:spPr bwMode="auto">
              <a:xfrm>
                <a:off x="3647026" y="2076156"/>
                <a:ext cx="137191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𝑺𝒖𝒑𝒑𝒐𝒓𝒕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}):</m:t>
                      </m:r>
                      <m:r>
                        <a:rPr lang="en-US" altLang="en-US" sz="1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7026" y="2076156"/>
                <a:ext cx="1371914" cy="246221"/>
              </a:xfrm>
              <a:prstGeom prst="rect">
                <a:avLst/>
              </a:prstGeom>
              <a:blipFill>
                <a:blip r:embed="rId8"/>
                <a:stretch>
                  <a:fillRect b="-7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7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4828077" y="1444099"/>
            <a:ext cx="1076776" cy="86958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5904027" y="1449021"/>
            <a:ext cx="563073" cy="421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5903283" y="1868408"/>
            <a:ext cx="1165428" cy="8446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1800051" y="12217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051" y="12217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968684" y="19101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8684" y="19101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2652440" y="19101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2440" y="19101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223840" y="26038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3840" y="26038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189185" y="14384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020552" y="14384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353007" y="21268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1578" y="26115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78" y="26115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67364" y="26077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64" y="26077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796063" y="32305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063" y="32305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48350" y="32305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50" y="32305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90272" y="26124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72" y="26124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82532" y="26117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32" y="26117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722739" y="21268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189185" y="21268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2781607" y="21640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2872941" y="21268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1927224" y="28205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2444341" y="28205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69342" y="26115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5648" y="26187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1673090" y="32305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9119" y="32305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571144" y="26187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75507" y="26115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205995" y="14555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995" y="14555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03905" y="14458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905" y="14458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996187" y="20955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87" y="20955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244296" y="21611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96" y="2161100"/>
                <a:ext cx="386367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7536" y="21640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36" y="2164076"/>
                <a:ext cx="348535" cy="294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49469" y="28539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69" y="2853929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518485" y="22794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85" y="2279493"/>
                <a:ext cx="386367" cy="3033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711668" y="22887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68" y="2288791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66795" y="28205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95" y="2820579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17853" y="20956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853" y="2095683"/>
                <a:ext cx="348535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4836485" y="14345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836485" y="14453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315756" y="13904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903284" y="13904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6471895" y="14000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077290" y="13904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4779730" y="18621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768169" y="23044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4773424" y="27082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4780781" y="31388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241112" y="11538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112" y="1153857"/>
                <a:ext cx="267686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518621" y="32389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21" y="3238981"/>
                <a:ext cx="292699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766067" y="10950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067" y="1095089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534199" y="21416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199" y="2141643"/>
                <a:ext cx="274434" cy="32278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412468" y="15515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6589867" y="15145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6774002" y="16211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012894" y="28500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6577133" y="28674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000966" y="28036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299003" y="27684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5488102" y="25712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4916348" y="25611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050730" y="14600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097705" y="14676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050366" y="28587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5528624" y="25978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4947227" y="25866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1697" y="15592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86412" y="18348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38812" y="19872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13598" y="19378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251750" y="24103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162613" y="20300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86981" y="22459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250951" y="16211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10087" y="16082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55656" y="27145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5528624" y="19883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269814" y="20448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106598" y="18740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190773" y="20623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5927963" y="16457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368649" y="27495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844244" y="23136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5903737" y="27130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6466227" y="14554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69949" y="3832020"/>
                <a:ext cx="723884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US" altLang="en-US" sz="1000" dirty="0" smtClean="0"/>
                  <a:t>Classify the regions based on their majority label.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en-US" sz="1000" dirty="0" smtClean="0"/>
                  <a:t>Compute the accuracy and also the discrimination of the classifier w.r.t. discriminatory attribute (B).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altLang="en-US" sz="1000" dirty="0" smtClean="0"/>
                  <a:t>If 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1000" dirty="0" smtClean="0"/>
                  <a:t>, what would be the new label? and how this relabeling would affect the accuracy and discrimination?</a:t>
                </a:r>
              </a:p>
              <a:p>
                <a:endParaRPr lang="en-US" altLang="en-US" sz="1000" dirty="0" smtClean="0"/>
              </a:p>
              <a:p>
                <a:r>
                  <a:rPr lang="en-US" altLang="en-US" sz="1000" b="0" dirty="0" smtClean="0">
                    <a:solidFill>
                      <a:srgbClr val="FF0000"/>
                    </a:solidFill>
                  </a:rPr>
                  <a:t>Note that encircled </a:t>
                </a:r>
                <a:r>
                  <a:rPr lang="en-US" altLang="en-US" sz="1000" b="0" dirty="0">
                    <a:solidFill>
                      <a:srgbClr val="FF0000"/>
                    </a:solidFill>
                  </a:rPr>
                  <a:t>examples are discriminatory (have B=1).</a:t>
                </a:r>
              </a:p>
              <a:p>
                <a:endParaRPr lang="en-US" altLang="en-US" sz="1000" dirty="0" smtClean="0"/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9" y="3832020"/>
                <a:ext cx="7238849" cy="1323439"/>
              </a:xfrm>
              <a:prstGeom prst="rect">
                <a:avLst/>
              </a:prstGeom>
              <a:blipFill>
                <a:blip r:embed="rId25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836066" y="20928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66" y="20928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861053" y="14082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53" y="1408283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272883" y="14554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883" y="1455498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6835813" y="24516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13" y="2451697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670825" y="29037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825" y="2903705"/>
                <a:ext cx="262321" cy="24622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6851538" y="28953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538" y="2895392"/>
                <a:ext cx="262321" cy="24622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2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096" y="1021188"/>
            <a:ext cx="33343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1. Classify the regions based on their majority label.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692" y="1013378"/>
            <a:ext cx="64471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000" dirty="0" smtClean="0"/>
              <a:t>2. </a:t>
            </a:r>
            <a:r>
              <a:rPr lang="en-US" altLang="en-US" sz="1000" dirty="0"/>
              <a:t>Compute the accuracy and also the discrimination of the classifier w.r.t. discriminatory attribute (B</a:t>
            </a:r>
            <a:r>
              <a:rPr lang="en-US" altLang="en-US" sz="1000" dirty="0" smtClean="0"/>
              <a:t>).</a:t>
            </a:r>
            <a:endParaRPr lang="en-US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097966"/>
                  </p:ext>
                </p:extLst>
              </p:nvPr>
            </p:nvGraphicFramePr>
            <p:xfrm>
              <a:off x="267174" y="3735785"/>
              <a:ext cx="1638776" cy="10694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6097966"/>
                  </p:ext>
                </p:extLst>
              </p:nvPr>
            </p:nvGraphicFramePr>
            <p:xfrm>
              <a:off x="267174" y="3735785"/>
              <a:ext cx="1638776" cy="10694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1351" t="-205714" r="-267568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1463" t="-205714" r="-141463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03896" t="-205714" r="-50649" b="-2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632432" t="-205714" r="-5405" b="-2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1351" t="-297222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1463" t="-297222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03896" t="-297222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632432" t="-297222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91463" t="-408571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7"/>
                          <a:stretch>
                            <a:fillRect l="-203896" t="-408571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8282704"/>
                  </p:ext>
                </p:extLst>
              </p:nvPr>
            </p:nvGraphicFramePr>
            <p:xfrm>
              <a:off x="2235225" y="3661933"/>
              <a:ext cx="1773801" cy="13929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3642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44357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520361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5441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f>
                                  <m:fPr>
                                    <m:ctrlPr>
                                      <a:rPr lang="en-US" sz="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sz="8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8" name="Table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8282704"/>
                  </p:ext>
                </p:extLst>
              </p:nvPr>
            </p:nvGraphicFramePr>
            <p:xfrm>
              <a:off x="2235225" y="3661933"/>
              <a:ext cx="1773801" cy="13929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3642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44357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520361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5441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Pred.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 / 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r>
                            <a:rPr lang="en-US" sz="800" baseline="0" dirty="0" smtClean="0"/>
                            <a:t> / +</a:t>
                          </a:r>
                          <a:endParaRPr lang="en-US" sz="8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7678905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250" t="-131481" r="-2675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011" t="-131481" r="-1404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97674" t="-131481" r="-453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91892" t="-131481" r="-540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3228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250" t="-235849" r="-267500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011" t="-235849" r="-140449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97674" t="-235849" r="-45349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91892" t="-235849" r="-5405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32042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011" t="-335849" r="-14044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97674" t="-335849" r="-45349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1</a:t>
                          </a:r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6122" y="3886721"/>
                <a:ext cx="1737655" cy="2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3886721"/>
                <a:ext cx="1737655" cy="260199"/>
              </a:xfrm>
              <a:prstGeom prst="rect">
                <a:avLst/>
              </a:prstGeom>
              <a:blipFill>
                <a:blip r:embed="rId29"/>
                <a:stretch>
                  <a:fillRect l="-351" t="-2381" r="-105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75798" y="4320517"/>
                <a:ext cx="2904641" cy="464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9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798" y="4320517"/>
                <a:ext cx="2904641" cy="464551"/>
              </a:xfrm>
              <a:prstGeom prst="rect">
                <a:avLst/>
              </a:prstGeom>
              <a:blipFill>
                <a:blip r:embed="rId30"/>
                <a:stretch>
                  <a:fillRect l="-419" t="-2632" r="-21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0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445297" y="1555899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521247" y="1560821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520503" y="1980208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7271" y="1333569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5904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660" y="2021996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60" y="2715679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806405" y="1550269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637772" y="1550269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970227" y="2238696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98" y="2723338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84" y="2719508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83" y="3342397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570" y="3342397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92" y="2724270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752" y="2723572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1339959" y="2238696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806405" y="2238696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398827" y="2275876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490161" y="2238696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544444" y="2932379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3061561" y="2932379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1086562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62868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2290310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36339" y="334239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3188364" y="2730559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92727" y="272333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15" y="1567313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125" y="1557645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407" y="2207371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16" y="2272900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756" y="2275876"/>
                <a:ext cx="348535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689" y="2965729"/>
                <a:ext cx="386367" cy="30335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05" y="2391293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888" y="2400591"/>
                <a:ext cx="348535" cy="2940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015" y="2932379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073" y="2207483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453705" y="1546354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453705" y="1557130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932976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520504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7089115" y="1511878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694510" y="1502210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396950" y="1973937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385389" y="241629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390644" y="2820019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398001" y="3250664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32" y="1265657"/>
                <a:ext cx="267686" cy="2539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841" y="3350781"/>
                <a:ext cx="292699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87" y="1206889"/>
                <a:ext cx="274434" cy="32278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19" y="2253443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6029688" y="1663318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7207087" y="162632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391222" y="173291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630114" y="296181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94353" y="29792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618186" y="291543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916223" y="288023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6105322" y="268308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33568" y="267299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667950" y="157183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714925" y="157944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667586" y="297051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6145844" y="270962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564447" y="269840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58917" y="167101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3632" y="19466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856032" y="209900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130818" y="20496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68970" y="252218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779833" y="2141812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104201" y="2357734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68171" y="17329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527307" y="172002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972876" y="2826315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6145844" y="210010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887034" y="215667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723818" y="198588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807993" y="2174113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545183" y="1757558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985869" y="2861396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461464" y="2425485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520957" y="2824824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083447" y="1567298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3.</a:t>
                </a:r>
                <a:r>
                  <a:rPr lang="en-US" altLang="en-US" sz="1000" dirty="0"/>
                  <a:t> If 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286" y="2204676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73" y="152008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103" y="1567298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33" y="2563497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45" y="3015505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758" y="3007192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813499"/>
                  </p:ext>
                </p:extLst>
              </p:nvPr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813499"/>
                  </p:ext>
                </p:extLst>
              </p:nvPr>
            </p:nvGraphicFramePr>
            <p:xfrm>
              <a:off x="267174" y="3735785"/>
              <a:ext cx="1638776" cy="8560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2242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100000" r="-267568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100000" r="-14146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100000" r="-50649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100000" r="-5405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59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1351" t="-200000" r="-267568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200000" r="-141463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200000" r="-5064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200000" r="-5405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91463" t="-308571" r="-14146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203896" t="-308571" r="-5064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8"/>
                          <a:stretch>
                            <a:fillRect l="-632432" t="-308571" r="-5405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𝒂𝒄𝒄</m:t>
                          </m:r>
                        </m:e>
                        <m:sub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3886721"/>
                <a:ext cx="1259960" cy="138499"/>
              </a:xfrm>
              <a:prstGeom prst="rect">
                <a:avLst/>
              </a:prstGeom>
              <a:blipFill>
                <a:blip r:embed="rId29"/>
                <a:stretch>
                  <a:fillRect l="-1449" r="-1449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66122" y="4171785"/>
                <a:ext cx="2451633" cy="461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900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𝒅𝒊𝒔𝒄</m:t>
                          </m:r>
                        </m:e>
                        <m:sub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9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9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9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900" b="1" i="1" dirty="0" smtClean="0"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9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122" y="4171785"/>
                <a:ext cx="2451633" cy="461729"/>
              </a:xfrm>
              <a:prstGeom prst="rect">
                <a:avLst/>
              </a:prstGeom>
              <a:blipFill>
                <a:blip r:embed="rId30"/>
                <a:stretch>
                  <a:fillRect l="-498" t="-1316" r="-498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0" name="Table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909721"/>
                  </p:ext>
                </p:extLst>
              </p:nvPr>
            </p:nvGraphicFramePr>
            <p:xfrm>
              <a:off x="2176924" y="3735785"/>
              <a:ext cx="186167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4471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1787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3/20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3/20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800" i="1" baseline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2/20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178731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4/20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1/20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latin typeface="Cambria Math" panose="02040503050406030204" pitchFamily="18" charset="0"/>
                                  </a:rPr>
                                  <m:t>5/20</m:t>
                                </m:r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0" name="Table 10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909721"/>
                  </p:ext>
                </p:extLst>
              </p:nvPr>
            </p:nvGraphicFramePr>
            <p:xfrm>
              <a:off x="2176924" y="3735785"/>
              <a:ext cx="1861676" cy="853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6826">
                      <a:extLst>
                        <a:ext uri="{9D8B030D-6E8A-4147-A177-3AD203B41FA5}">
                          <a16:colId xmlns:a16="http://schemas.microsoft.com/office/drawing/2014/main" val="1745973361"/>
                        </a:ext>
                      </a:extLst>
                    </a:gridCol>
                    <a:gridCol w="502920">
                      <a:extLst>
                        <a:ext uri="{9D8B030D-6E8A-4147-A177-3AD203B41FA5}">
                          <a16:colId xmlns:a16="http://schemas.microsoft.com/office/drawing/2014/main" val="265757835"/>
                        </a:ext>
                      </a:extLst>
                    </a:gridCol>
                    <a:gridCol w="464820">
                      <a:extLst>
                        <a:ext uri="{9D8B030D-6E8A-4147-A177-3AD203B41FA5}">
                          <a16:colId xmlns:a16="http://schemas.microsoft.com/office/drawing/2014/main" val="749284517"/>
                        </a:ext>
                      </a:extLst>
                    </a:gridCol>
                    <a:gridCol w="447110">
                      <a:extLst>
                        <a:ext uri="{9D8B030D-6E8A-4147-A177-3AD203B41FA5}">
                          <a16:colId xmlns:a16="http://schemas.microsoft.com/office/drawing/2014/main" val="3487540332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Class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-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800" dirty="0" smtClean="0"/>
                            <a:t>+</a:t>
                          </a:r>
                          <a:endParaRPr 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460112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100000" r="-32191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100000" r="-1831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100000" r="-9740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100000" r="-274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39406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1370" t="-205714" r="-321918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205714" r="-183133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205714" r="-97403" b="-1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205714" r="-2740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44134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endParaRPr lang="en-US" sz="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89157" t="-305714" r="-18313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203896" t="-305714" r="-9740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1"/>
                          <a:stretch>
                            <a:fillRect l="-320548" t="-305714" r="-2740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67357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472" y="4597892"/>
                <a:ext cx="624465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323270" y="4796890"/>
            <a:ext cx="15376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050" dirty="0" smtClean="0"/>
              <a:t>New label would be +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788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5102397" y="1571045"/>
            <a:ext cx="1076776" cy="86958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178347" y="1575967"/>
            <a:ext cx="563073" cy="421088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177603" y="1995354"/>
            <a:ext cx="1165428" cy="844616"/>
          </a:xfrm>
          <a:prstGeom prst="rect">
            <a:avLst/>
          </a:prstGeom>
          <a:solidFill>
            <a:schemeClr val="tx2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25413" y="161925"/>
            <a:ext cx="8510587" cy="692150"/>
          </a:xfrm>
        </p:spPr>
        <p:txBody>
          <a:bodyPr/>
          <a:lstStyle/>
          <a:p>
            <a:r>
              <a:rPr lang="en-US" altLang="en-US" dirty="0" smtClean="0"/>
              <a:t>Discrimination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 bwMode="auto">
              <a:xfrm>
                <a:off x="2074371" y="1348715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4371" y="1348715"/>
                <a:ext cx="258333" cy="2538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 bwMode="auto">
              <a:xfrm>
                <a:off x="1243004" y="2037142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3004" y="2037142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2926760" y="2037142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6760" y="2037142"/>
                <a:ext cx="258333" cy="2538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2498160" y="2730825"/>
                <a:ext cx="258333" cy="25388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4572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kumimoji="0" lang="en-US" sz="1000" b="1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8160" y="2730825"/>
                <a:ext cx="258333" cy="2538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stCxn id="4" idx="3"/>
            <a:endCxn id="10" idx="7"/>
          </p:cNvCxnSpPr>
          <p:nvPr/>
        </p:nvCxnSpPr>
        <p:spPr bwMode="auto">
          <a:xfrm flipH="1">
            <a:off x="1463505" y="1565415"/>
            <a:ext cx="648698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>
            <a:stCxn id="4" idx="5"/>
            <a:endCxn id="11" idx="1"/>
          </p:cNvCxnSpPr>
          <p:nvPr/>
        </p:nvCxnSpPr>
        <p:spPr bwMode="auto">
          <a:xfrm>
            <a:off x="2294872" y="1565415"/>
            <a:ext cx="669720" cy="50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1" idx="3"/>
            <a:endCxn id="12" idx="0"/>
          </p:cNvCxnSpPr>
          <p:nvPr/>
        </p:nvCxnSpPr>
        <p:spPr bwMode="auto">
          <a:xfrm flipH="1">
            <a:off x="2627327" y="2253842"/>
            <a:ext cx="337265" cy="4769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5898" y="273848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98" y="2738484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541684" y="273465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684" y="2734654"/>
                <a:ext cx="26232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70383" y="335754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83" y="3357543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2670" y="335754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670" y="3357543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64592" y="2739416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592" y="2739416"/>
                <a:ext cx="26232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56852" y="273871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52" y="2738718"/>
                <a:ext cx="262321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>
            <a:stCxn id="10" idx="3"/>
            <a:endCxn id="14" idx="0"/>
          </p:cNvCxnSpPr>
          <p:nvPr/>
        </p:nvCxnSpPr>
        <p:spPr bwMode="auto">
          <a:xfrm flipH="1">
            <a:off x="997059" y="2253842"/>
            <a:ext cx="283777" cy="4846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0" idx="5"/>
            <a:endCxn id="20" idx="0"/>
          </p:cNvCxnSpPr>
          <p:nvPr/>
        </p:nvCxnSpPr>
        <p:spPr bwMode="auto">
          <a:xfrm>
            <a:off x="1463505" y="2253842"/>
            <a:ext cx="209340" cy="4808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11" idx="4"/>
            <a:endCxn id="23" idx="0"/>
          </p:cNvCxnSpPr>
          <p:nvPr/>
        </p:nvCxnSpPr>
        <p:spPr bwMode="auto">
          <a:xfrm>
            <a:off x="3055927" y="2291022"/>
            <a:ext cx="39826" cy="4483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1" idx="5"/>
            <a:endCxn id="24" idx="0"/>
          </p:cNvCxnSpPr>
          <p:nvPr/>
        </p:nvCxnSpPr>
        <p:spPr bwMode="auto">
          <a:xfrm>
            <a:off x="3147261" y="2253842"/>
            <a:ext cx="440752" cy="484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2" idx="3"/>
            <a:endCxn id="21" idx="0"/>
          </p:cNvCxnSpPr>
          <p:nvPr/>
        </p:nvCxnSpPr>
        <p:spPr bwMode="auto">
          <a:xfrm flipH="1">
            <a:off x="2201544" y="2947525"/>
            <a:ext cx="334448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2" idx="5"/>
            <a:endCxn id="22" idx="0"/>
          </p:cNvCxnSpPr>
          <p:nvPr/>
        </p:nvCxnSpPr>
        <p:spPr bwMode="auto">
          <a:xfrm>
            <a:off x="2718661" y="2947525"/>
            <a:ext cx="335170" cy="410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743662" y="27384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19968" y="274570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1947410" y="335754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93439" y="3357543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2845464" y="2745705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49827" y="273848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80315" y="158245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315" y="1582459"/>
                <a:ext cx="348535" cy="2940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78225" y="1572791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25" y="1572791"/>
                <a:ext cx="386367" cy="2940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70507" y="2222517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07" y="2222517"/>
                <a:ext cx="386367" cy="3033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518616" y="2288046"/>
                <a:ext cx="38636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16" y="2288046"/>
                <a:ext cx="386367" cy="294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31856" y="2291022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6" y="2291022"/>
                <a:ext cx="348535" cy="294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823789" y="2980875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89" y="2980875"/>
                <a:ext cx="386367" cy="3033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92805" y="2406439"/>
                <a:ext cx="386367" cy="303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1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05" y="2406439"/>
                <a:ext cx="386367" cy="3033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985988" y="2415737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988" y="2415737"/>
                <a:ext cx="348535" cy="294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041115" y="2947525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115" y="2947525"/>
                <a:ext cx="348535" cy="2940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92173" y="2222629"/>
                <a:ext cx="348535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solidFill>
                            <a:srgbClr val="00549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700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700" b="1" i="1" dirty="0" smtClean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7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173" y="2222629"/>
                <a:ext cx="348535" cy="2940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 bwMode="auto">
          <a:xfrm>
            <a:off x="5110805" y="1561500"/>
            <a:ext cx="0" cy="201168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5110805" y="1572276"/>
            <a:ext cx="2547708" cy="3691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5590076" y="1517356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6177604" y="1517356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6746215" y="1527024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7351610" y="1517356"/>
            <a:ext cx="0" cy="117223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5054050" y="1989083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5042489" y="2431445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5047744" y="2835165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055101" y="3265810"/>
            <a:ext cx="119817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515432" y="1280803"/>
                <a:ext cx="267686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432" y="1280803"/>
                <a:ext cx="267686" cy="25391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4792941" y="3365927"/>
                <a:ext cx="29269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941" y="3365927"/>
                <a:ext cx="292699" cy="2539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040387" y="1222035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387" y="1222035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808519" y="2268589"/>
                <a:ext cx="274434" cy="3227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" b="1" i="1" dirty="0">
                              <a:solidFill>
                                <a:srgbClr val="00549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800" dirty="0">
                  <a:solidFill>
                    <a:srgbClr val="00549F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519" y="2268589"/>
                <a:ext cx="274434" cy="32278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/>
          <p:cNvSpPr txBox="1"/>
          <p:nvPr/>
        </p:nvSpPr>
        <p:spPr>
          <a:xfrm>
            <a:off x="5686788" y="1678464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0" name="TextBox 99"/>
          <p:cNvSpPr txBox="1"/>
          <p:nvPr/>
        </p:nvSpPr>
        <p:spPr>
          <a:xfrm>
            <a:off x="6864187" y="164147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1" name="TextBox 100"/>
          <p:cNvSpPr txBox="1"/>
          <p:nvPr/>
        </p:nvSpPr>
        <p:spPr>
          <a:xfrm>
            <a:off x="7048322" y="1748061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287214" y="297695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6851453" y="2994426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5275286" y="2930577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5" name="TextBox 104"/>
          <p:cNvSpPr txBox="1"/>
          <p:nvPr/>
        </p:nvSpPr>
        <p:spPr>
          <a:xfrm>
            <a:off x="5573323" y="289538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6" name="TextBox 105"/>
          <p:cNvSpPr txBox="1"/>
          <p:nvPr/>
        </p:nvSpPr>
        <p:spPr>
          <a:xfrm>
            <a:off x="5762422" y="269823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90668" y="2688140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108" name="TextBox 107"/>
          <p:cNvSpPr txBox="1"/>
          <p:nvPr/>
        </p:nvSpPr>
        <p:spPr>
          <a:xfrm>
            <a:off x="6325050" y="1586982"/>
            <a:ext cx="245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+</a:t>
            </a:r>
            <a:endParaRPr lang="en-US" sz="1050" dirty="0"/>
          </a:p>
        </p:txBody>
      </p:sp>
      <p:sp>
        <p:nvSpPr>
          <p:cNvPr id="96" name="Oval 95"/>
          <p:cNvSpPr/>
          <p:nvPr/>
        </p:nvSpPr>
        <p:spPr bwMode="auto">
          <a:xfrm>
            <a:off x="6372025" y="1594590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Oval 111"/>
          <p:cNvSpPr/>
          <p:nvPr/>
        </p:nvSpPr>
        <p:spPr bwMode="auto">
          <a:xfrm>
            <a:off x="6324686" y="298566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>
            <a:off x="5802944" y="2724775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Oval 113"/>
          <p:cNvSpPr/>
          <p:nvPr/>
        </p:nvSpPr>
        <p:spPr bwMode="auto">
          <a:xfrm>
            <a:off x="5221547" y="2713552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16017" y="168616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360732" y="196175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513132" y="2114153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787918" y="2064809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526070" y="253733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36933" y="2156958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761301" y="2372880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525271" y="174806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84407" y="1735167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29976" y="2841461"/>
            <a:ext cx="2524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-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5802944" y="211525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5544134" y="217181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5380918" y="2001032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6465093" y="2189259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6202283" y="1772704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6642969" y="2876542"/>
            <a:ext cx="195492" cy="20083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5118564" y="2440631"/>
            <a:ext cx="1059039" cy="8251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178057" y="2839970"/>
            <a:ext cx="1164974" cy="4268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6740547" y="1582444"/>
            <a:ext cx="602484" cy="4101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1000" dirty="0" smtClean="0"/>
                  <a:t>If </a:t>
                </a:r>
                <a:r>
                  <a:rPr lang="en-US" altLang="en-US" sz="1000" dirty="0"/>
                  <a:t>we want to relabel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1000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en-US" altLang="en-US" sz="1000" dirty="0"/>
                  <a:t>, </a:t>
                </a:r>
                <a:r>
                  <a:rPr lang="en-US" altLang="en-US" sz="1000" dirty="0" smtClean="0"/>
                  <a:t>what would be the new </a:t>
                </a:r>
                <a:r>
                  <a:rPr lang="en-US" altLang="en-US" sz="1000" dirty="0"/>
                  <a:t>label? and how this relabeling would affect the accuracy and discrimination?</a:t>
                </a:r>
              </a:p>
              <a:p>
                <a:endParaRPr lang="en-US" altLang="en-US" sz="1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2" y="1013378"/>
                <a:ext cx="876432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110386" y="2219822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386" y="2219822"/>
                <a:ext cx="262321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135373" y="1535229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3" y="1535229"/>
                <a:ext cx="26232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547203" y="1582444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03" y="1582444"/>
                <a:ext cx="26232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110133" y="2578643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133" y="2578643"/>
                <a:ext cx="262321" cy="2462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5945145" y="3030651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145" y="3030651"/>
                <a:ext cx="262321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125858" y="3022338"/>
                <a:ext cx="26232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10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858" y="3022338"/>
                <a:ext cx="262321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0</TotalTime>
  <Words>1742</Words>
  <Application>Microsoft Office PowerPoint</Application>
  <PresentationFormat>On-screen Show (16:9)</PresentationFormat>
  <Paragraphs>1144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Gill Sans Ultra Bold</vt:lpstr>
      <vt:lpstr>Times New Roman</vt:lpstr>
      <vt:lpstr>1_Blue photo</vt:lpstr>
      <vt:lpstr>2_Blue photo</vt:lpstr>
      <vt:lpstr>Custom Design</vt:lpstr>
      <vt:lpstr>2_Custom Design</vt:lpstr>
      <vt:lpstr>3_Custom Design</vt:lpstr>
      <vt:lpstr>1_Custom Design</vt:lpstr>
      <vt:lpstr>Responsible Data Science Lecture 20 and 21 Instruction</vt:lpstr>
      <vt:lpstr>Discrimination</vt:lpstr>
      <vt:lpstr>Discrimination</vt:lpstr>
      <vt:lpstr>Discrimination (Your Turn)</vt:lpstr>
      <vt:lpstr>Discrimination</vt:lpstr>
      <vt:lpstr>Discrimination</vt:lpstr>
      <vt:lpstr>Discrimination</vt:lpstr>
      <vt:lpstr>Discrimination</vt:lpstr>
      <vt:lpstr>Discrimination</vt:lpstr>
      <vt:lpstr>Discrimination</vt:lpstr>
      <vt:lpstr>Discrimination (Your Turn)</vt:lpstr>
      <vt:lpstr>Discrimination (Your Turn)</vt:lpstr>
      <vt:lpstr>Discrimination (Your Turn)</vt:lpstr>
      <vt:lpstr>Discrimination (Homework)</vt:lpstr>
      <vt:lpstr>Discrimination (Homework)</vt:lpstr>
      <vt:lpstr>Confidentiality</vt:lpstr>
      <vt:lpstr>Confidentiality</vt:lpstr>
      <vt:lpstr>Confidentiality</vt:lpstr>
      <vt:lpstr>Confidentiality</vt:lpstr>
      <vt:lpstr>Confidentiality (Your Turn)</vt:lpstr>
      <vt:lpstr>Confidentiality </vt:lpstr>
      <vt:lpstr>Confidentiality (Your Turn)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2014-03-31T20:22:39Z</dcterms:created>
  <dcterms:modified xsi:type="dcterms:W3CDTF">2019-01-10T17:25:17Z</dcterms:modified>
</cp:coreProperties>
</file>