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321" r:id="rId6"/>
    <p:sldId id="320" r:id="rId7"/>
    <p:sldId id="257" r:id="rId8"/>
    <p:sldId id="322" r:id="rId9"/>
    <p:sldId id="259" r:id="rId10"/>
    <p:sldId id="260" r:id="rId11"/>
    <p:sldId id="262" r:id="rId12"/>
    <p:sldId id="261" r:id="rId13"/>
    <p:sldId id="302" r:id="rId14"/>
    <p:sldId id="303" r:id="rId15"/>
    <p:sldId id="264" r:id="rId16"/>
    <p:sldId id="304" r:id="rId17"/>
    <p:sldId id="305" r:id="rId18"/>
    <p:sldId id="266" r:id="rId19"/>
    <p:sldId id="306" r:id="rId20"/>
    <p:sldId id="307" r:id="rId21"/>
    <p:sldId id="308" r:id="rId22"/>
    <p:sldId id="268" r:id="rId23"/>
    <p:sldId id="309" r:id="rId24"/>
    <p:sldId id="310" r:id="rId25"/>
    <p:sldId id="311" r:id="rId26"/>
    <p:sldId id="270" r:id="rId27"/>
    <p:sldId id="312" r:id="rId28"/>
    <p:sldId id="313" r:id="rId29"/>
    <p:sldId id="314" r:id="rId30"/>
    <p:sldId id="272" r:id="rId31"/>
    <p:sldId id="315" r:id="rId32"/>
    <p:sldId id="316" r:id="rId33"/>
    <p:sldId id="317" r:id="rId34"/>
    <p:sldId id="278" r:id="rId35"/>
    <p:sldId id="277" r:id="rId36"/>
    <p:sldId id="279" r:id="rId37"/>
    <p:sldId id="295" r:id="rId38"/>
    <p:sldId id="280" r:id="rId39"/>
    <p:sldId id="296" r:id="rId40"/>
    <p:sldId id="281" r:id="rId41"/>
    <p:sldId id="297" r:id="rId42"/>
    <p:sldId id="282" r:id="rId43"/>
    <p:sldId id="298" r:id="rId44"/>
    <p:sldId id="283" r:id="rId45"/>
    <p:sldId id="299" r:id="rId46"/>
    <p:sldId id="318" r:id="rId47"/>
    <p:sldId id="319" r:id="rId48"/>
    <p:sldId id="284" r:id="rId49"/>
    <p:sldId id="293" r:id="rId50"/>
    <p:sldId id="294"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B6952A-A76F-77D2-E7A5-2ABD9869A013}" name="BALLA Chris" initials="BC" userId="BALLA Chris" providerId="None"/>
  <p188:author id="{A3CFE7AB-5D67-4EB4-8D55-87D7F2B8988E}" name="MULLER Stéphane" initials="MS" userId="S::stephane.muller@ccicampus.fr::cf1310c0-8567-4211-b392-04684e002b4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31333"/>
    <a:srgbClr val="EE74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8DE94-39F1-4C77-B45E-580F43404B01}" v="19" dt="2023-01-06T13:04:19.041"/>
    <p1510:client id="{2E1375CB-3A72-4F33-8B2A-BFE366F6A758}" v="1" dt="2023-01-06T21:51:47.493"/>
    <p1510:client id="{725D89A3-4BC0-47CD-A871-ECB7128F2386}" v="430" dt="2023-01-05T20:30:30.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94660"/>
  </p:normalViewPr>
  <p:slideViewPr>
    <p:cSldViewPr snapToGrid="0">
      <p:cViewPr varScale="1">
        <p:scale>
          <a:sx n="78" d="100"/>
          <a:sy n="78" d="100"/>
        </p:scale>
        <p:origin x="6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AE937A6-82EB-2C9D-3344-53362F4C5C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0384C9F-3E5F-5E07-FC95-505163ED11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702E9B-CDC5-467A-85EA-2C8F7F8D3D82}" type="datetimeFigureOut">
              <a:rPr lang="fr-FR" smtClean="0"/>
              <a:t>09/01/2023</a:t>
            </a:fld>
            <a:endParaRPr lang="fr-FR"/>
          </a:p>
        </p:txBody>
      </p:sp>
      <p:sp>
        <p:nvSpPr>
          <p:cNvPr id="4" name="Espace réservé du pied de page 3">
            <a:extLst>
              <a:ext uri="{FF2B5EF4-FFF2-40B4-BE49-F238E27FC236}">
                <a16:creationId xmlns:a16="http://schemas.microsoft.com/office/drawing/2014/main" id="{449C159D-34C1-709D-DDD5-B02FD96587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45A3E97-C920-3380-D7B3-795E75374B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4FB1D3-EF3B-4F1F-A1A0-928F9C09CA5A}" type="slidenum">
              <a:rPr lang="fr-FR" smtClean="0"/>
              <a:t>‹N°›</a:t>
            </a:fld>
            <a:endParaRPr lang="fr-FR"/>
          </a:p>
        </p:txBody>
      </p:sp>
    </p:spTree>
    <p:extLst>
      <p:ext uri="{BB962C8B-B14F-4D97-AF65-F5344CB8AC3E}">
        <p14:creationId xmlns:p14="http://schemas.microsoft.com/office/powerpoint/2010/main" val="2626569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4A63B-E6D7-4F45-8654-CB94553B124D}" type="datetimeFigureOut">
              <a:rPr lang="fr-FR" smtClean="0"/>
              <a:t>09/01/2023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36EEC-0A22-4ADA-8A72-AE3A4A005F8C}" type="slidenum">
              <a:rPr lang="fr-FR" smtClean="0"/>
              <a:t>‹N°›</a:t>
            </a:fld>
            <a:endParaRPr lang="fr-FR"/>
          </a:p>
        </p:txBody>
      </p:sp>
    </p:spTree>
    <p:extLst>
      <p:ext uri="{BB962C8B-B14F-4D97-AF65-F5344CB8AC3E}">
        <p14:creationId xmlns:p14="http://schemas.microsoft.com/office/powerpoint/2010/main" val="20793173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9ED73-5D72-9B2E-60D0-DEEF74EE5C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43AE31-2019-46BF-0441-4BAE74A8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5C9561-8308-C75F-AA91-310B7BFEE018}"/>
              </a:ext>
            </a:extLst>
          </p:cNvPr>
          <p:cNvSpPr>
            <a:spLocks noGrp="1"/>
          </p:cNvSpPr>
          <p:nvPr>
            <p:ph type="dt" sz="half" idx="10"/>
          </p:nvPr>
        </p:nvSpPr>
        <p:spPr/>
        <p:txBody>
          <a:bodyPr/>
          <a:lstStyle/>
          <a:p>
            <a:fld id="{14EC390E-2D09-43A8-A19B-81BE361A53E2}" type="datetime1">
              <a:rPr lang="fr-FR" smtClean="0"/>
              <a:t>09/01/2023</a:t>
            </a:fld>
            <a:endParaRPr lang="fr-FR"/>
          </a:p>
        </p:txBody>
      </p:sp>
      <p:sp>
        <p:nvSpPr>
          <p:cNvPr id="5" name="Espace réservé du pied de page 4">
            <a:extLst>
              <a:ext uri="{FF2B5EF4-FFF2-40B4-BE49-F238E27FC236}">
                <a16:creationId xmlns:a16="http://schemas.microsoft.com/office/drawing/2014/main" id="{679ECB25-93DC-4E35-7243-F6F1A6FBE5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2BDA58-7370-AB93-D3F1-A4157AC5006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420325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1050D-2D5D-FD0D-A556-DC82A1AFB6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14FE92-829F-02F3-0355-E2DB81004E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ECF1D7-87BD-B23B-F423-F1615C171AF9}"/>
              </a:ext>
            </a:extLst>
          </p:cNvPr>
          <p:cNvSpPr>
            <a:spLocks noGrp="1"/>
          </p:cNvSpPr>
          <p:nvPr>
            <p:ph type="dt" sz="half" idx="10"/>
          </p:nvPr>
        </p:nvSpPr>
        <p:spPr/>
        <p:txBody>
          <a:bodyPr/>
          <a:lstStyle/>
          <a:p>
            <a:fld id="{D58C6A87-89F6-4F5E-AED0-321DCC1AFBC6}" type="datetime1">
              <a:rPr lang="fr-FR" smtClean="0"/>
              <a:t>09/01/2023</a:t>
            </a:fld>
            <a:endParaRPr lang="fr-FR"/>
          </a:p>
        </p:txBody>
      </p:sp>
      <p:sp>
        <p:nvSpPr>
          <p:cNvPr id="5" name="Espace réservé du pied de page 4">
            <a:extLst>
              <a:ext uri="{FF2B5EF4-FFF2-40B4-BE49-F238E27FC236}">
                <a16:creationId xmlns:a16="http://schemas.microsoft.com/office/drawing/2014/main" id="{34C02746-4EE5-165B-E7A7-14BB7E5F84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04614C-FF79-BDA9-18AB-488D3DBA45F2}"/>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55123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B7451F-CD0D-86EC-3B29-0E541AF34E6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7B0325D-F27C-722B-F9EC-36296FEE14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CCC8EE-4D3D-E9F5-ACC9-195518CB962C}"/>
              </a:ext>
            </a:extLst>
          </p:cNvPr>
          <p:cNvSpPr>
            <a:spLocks noGrp="1"/>
          </p:cNvSpPr>
          <p:nvPr>
            <p:ph type="dt" sz="half" idx="10"/>
          </p:nvPr>
        </p:nvSpPr>
        <p:spPr/>
        <p:txBody>
          <a:bodyPr/>
          <a:lstStyle/>
          <a:p>
            <a:fld id="{05EC8682-C334-4854-93CC-7A453C7A6BE2}" type="datetime1">
              <a:rPr lang="fr-FR" smtClean="0"/>
              <a:t>09/01/2023</a:t>
            </a:fld>
            <a:endParaRPr lang="fr-FR"/>
          </a:p>
        </p:txBody>
      </p:sp>
      <p:sp>
        <p:nvSpPr>
          <p:cNvPr id="5" name="Espace réservé du pied de page 4">
            <a:extLst>
              <a:ext uri="{FF2B5EF4-FFF2-40B4-BE49-F238E27FC236}">
                <a16:creationId xmlns:a16="http://schemas.microsoft.com/office/drawing/2014/main" id="{275126A8-86FA-385A-1F54-B3F81BEB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A1BC61-99BF-F7E4-EB7B-7761C5284D55}"/>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37697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66060-DD62-CA2A-27F0-CCD5B72FF09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D5CF70-D72A-9D7C-E1CC-333A483406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B1A19E-B9E0-747A-963C-B00082F1E234}"/>
              </a:ext>
            </a:extLst>
          </p:cNvPr>
          <p:cNvSpPr>
            <a:spLocks noGrp="1"/>
          </p:cNvSpPr>
          <p:nvPr>
            <p:ph type="dt" sz="half" idx="10"/>
          </p:nvPr>
        </p:nvSpPr>
        <p:spPr/>
        <p:txBody>
          <a:bodyPr/>
          <a:lstStyle/>
          <a:p>
            <a:fld id="{96EA1E67-6757-47E3-AA72-6B6A0C4DAA12}" type="datetime1">
              <a:rPr lang="fr-FR" smtClean="0"/>
              <a:t>09/01/2023</a:t>
            </a:fld>
            <a:endParaRPr lang="fr-FR"/>
          </a:p>
        </p:txBody>
      </p:sp>
      <p:sp>
        <p:nvSpPr>
          <p:cNvPr id="5" name="Espace réservé du pied de page 4">
            <a:extLst>
              <a:ext uri="{FF2B5EF4-FFF2-40B4-BE49-F238E27FC236}">
                <a16:creationId xmlns:a16="http://schemas.microsoft.com/office/drawing/2014/main" id="{5705DF92-F47C-D3FC-8113-D34EB92E2B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D71196-CEE5-97EE-E768-F7D77114F581}"/>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88746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2E17D-2119-F50E-F296-8C2BDD0767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4FDE1C6-ABBA-F690-B2CF-3311B6EB3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08B8A70-3D35-B34E-F9E5-62824AAAD095}"/>
              </a:ext>
            </a:extLst>
          </p:cNvPr>
          <p:cNvSpPr>
            <a:spLocks noGrp="1"/>
          </p:cNvSpPr>
          <p:nvPr>
            <p:ph type="dt" sz="half" idx="10"/>
          </p:nvPr>
        </p:nvSpPr>
        <p:spPr/>
        <p:txBody>
          <a:bodyPr/>
          <a:lstStyle/>
          <a:p>
            <a:fld id="{CC6C6A5F-528F-4169-AA49-38589342B524}" type="datetime1">
              <a:rPr lang="fr-FR" smtClean="0"/>
              <a:t>09/01/2023</a:t>
            </a:fld>
            <a:endParaRPr lang="fr-FR"/>
          </a:p>
        </p:txBody>
      </p:sp>
      <p:sp>
        <p:nvSpPr>
          <p:cNvPr id="5" name="Espace réservé du pied de page 4">
            <a:extLst>
              <a:ext uri="{FF2B5EF4-FFF2-40B4-BE49-F238E27FC236}">
                <a16:creationId xmlns:a16="http://schemas.microsoft.com/office/drawing/2014/main" id="{A88D0634-2F78-CEB6-D144-B11D413995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D71F47-BD25-854D-38DF-FEDC0A4A27CE}"/>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96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4E7BF-DBBE-8875-2136-7A557458F9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12A7EF-FD6B-8E6E-BDF4-CBAF58576C6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351FB4-33D5-708C-DF33-6B4F41AB8F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657AC3B-9634-CD80-9129-501BCA75F7C4}"/>
              </a:ext>
            </a:extLst>
          </p:cNvPr>
          <p:cNvSpPr>
            <a:spLocks noGrp="1"/>
          </p:cNvSpPr>
          <p:nvPr>
            <p:ph type="dt" sz="half" idx="10"/>
          </p:nvPr>
        </p:nvSpPr>
        <p:spPr/>
        <p:txBody>
          <a:bodyPr/>
          <a:lstStyle/>
          <a:p>
            <a:fld id="{7F0ED3AE-B961-455D-8C0E-D2AF818A3604}" type="datetime1">
              <a:rPr lang="fr-FR" smtClean="0"/>
              <a:t>09/01/2023</a:t>
            </a:fld>
            <a:endParaRPr lang="fr-FR"/>
          </a:p>
        </p:txBody>
      </p:sp>
      <p:sp>
        <p:nvSpPr>
          <p:cNvPr id="6" name="Espace réservé du pied de page 5">
            <a:extLst>
              <a:ext uri="{FF2B5EF4-FFF2-40B4-BE49-F238E27FC236}">
                <a16:creationId xmlns:a16="http://schemas.microsoft.com/office/drawing/2014/main" id="{F804C085-E75E-F689-5229-F1A2B45C98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968972-ED97-2E67-FA19-AA8763705F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62908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1C8C3-71F8-F6F8-A095-63D08AA696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FA5FF3-6E04-C51D-15CC-9EE5823AF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E31F57-B050-2CC4-03EC-FAA9CD12C87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785419-0A09-B9D0-238F-A333FE34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BB8AA7-1C20-0DB5-7CBA-79B6FF6792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3AB8668-5D44-5B13-F749-5E7E77D0A0AA}"/>
              </a:ext>
            </a:extLst>
          </p:cNvPr>
          <p:cNvSpPr>
            <a:spLocks noGrp="1"/>
          </p:cNvSpPr>
          <p:nvPr>
            <p:ph type="dt" sz="half" idx="10"/>
          </p:nvPr>
        </p:nvSpPr>
        <p:spPr/>
        <p:txBody>
          <a:bodyPr/>
          <a:lstStyle/>
          <a:p>
            <a:fld id="{45DE0675-A48F-4398-A2DF-31A1F4DA142E}" type="datetime1">
              <a:rPr lang="fr-FR" smtClean="0"/>
              <a:t>09/01/2023</a:t>
            </a:fld>
            <a:endParaRPr lang="fr-FR"/>
          </a:p>
        </p:txBody>
      </p:sp>
      <p:sp>
        <p:nvSpPr>
          <p:cNvPr id="8" name="Espace réservé du pied de page 7">
            <a:extLst>
              <a:ext uri="{FF2B5EF4-FFF2-40B4-BE49-F238E27FC236}">
                <a16:creationId xmlns:a16="http://schemas.microsoft.com/office/drawing/2014/main" id="{CDA16FC2-D91C-1D3D-1375-AF5C44DC04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9FBEC6B-C637-CA45-0104-9F6FD73DFED8}"/>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94670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01EFF-7B34-DE14-1AAB-B0869F6069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045494-C2E7-9C1D-F3E9-3C3695952080}"/>
              </a:ext>
            </a:extLst>
          </p:cNvPr>
          <p:cNvSpPr>
            <a:spLocks noGrp="1"/>
          </p:cNvSpPr>
          <p:nvPr>
            <p:ph type="dt" sz="half" idx="10"/>
          </p:nvPr>
        </p:nvSpPr>
        <p:spPr/>
        <p:txBody>
          <a:bodyPr/>
          <a:lstStyle/>
          <a:p>
            <a:fld id="{D4313683-5DB8-4273-9FD1-400BA63267A4}" type="datetime1">
              <a:rPr lang="fr-FR" smtClean="0"/>
              <a:t>09/01/2023</a:t>
            </a:fld>
            <a:endParaRPr lang="fr-FR"/>
          </a:p>
        </p:txBody>
      </p:sp>
      <p:sp>
        <p:nvSpPr>
          <p:cNvPr id="4" name="Espace réservé du pied de page 3">
            <a:extLst>
              <a:ext uri="{FF2B5EF4-FFF2-40B4-BE49-F238E27FC236}">
                <a16:creationId xmlns:a16="http://schemas.microsoft.com/office/drawing/2014/main" id="{865A6566-C0C6-AC59-64E4-4D68D17A114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1EBEFA-FFD7-9E3C-4B73-854CDD331183}"/>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34708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CB6D1D6-C9C0-8594-A53C-EF0CD55D091C}"/>
              </a:ext>
            </a:extLst>
          </p:cNvPr>
          <p:cNvSpPr>
            <a:spLocks noGrp="1"/>
          </p:cNvSpPr>
          <p:nvPr>
            <p:ph type="dt" sz="half" idx="10"/>
          </p:nvPr>
        </p:nvSpPr>
        <p:spPr/>
        <p:txBody>
          <a:bodyPr/>
          <a:lstStyle/>
          <a:p>
            <a:fld id="{D878721C-A489-4561-A78E-B846F19CBBF1}" type="datetime1">
              <a:rPr lang="fr-FR" smtClean="0"/>
              <a:t>09/01/2023</a:t>
            </a:fld>
            <a:endParaRPr lang="fr-FR"/>
          </a:p>
        </p:txBody>
      </p:sp>
      <p:sp>
        <p:nvSpPr>
          <p:cNvPr id="3" name="Espace réservé du pied de page 2">
            <a:extLst>
              <a:ext uri="{FF2B5EF4-FFF2-40B4-BE49-F238E27FC236}">
                <a16:creationId xmlns:a16="http://schemas.microsoft.com/office/drawing/2014/main" id="{9906D3D5-34C5-C596-E58B-5D16B31423B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725AB81-7099-EA4F-D808-29DCBDB7AA2F}"/>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0526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51D43-757D-B060-D9D7-F7CB2D7423A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95CD15-3935-5954-4081-50EDC5D22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D9F88BF-18D8-46BC-797C-CFD3ABBD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A0157D-3D3A-E33D-62E8-74A4B6DCC333}"/>
              </a:ext>
            </a:extLst>
          </p:cNvPr>
          <p:cNvSpPr>
            <a:spLocks noGrp="1"/>
          </p:cNvSpPr>
          <p:nvPr>
            <p:ph type="dt" sz="half" idx="10"/>
          </p:nvPr>
        </p:nvSpPr>
        <p:spPr/>
        <p:txBody>
          <a:bodyPr/>
          <a:lstStyle/>
          <a:p>
            <a:fld id="{5AD752C5-F97F-4E7E-8D27-5B72669B9588}" type="datetime1">
              <a:rPr lang="fr-FR" smtClean="0"/>
              <a:t>09/01/2023</a:t>
            </a:fld>
            <a:endParaRPr lang="fr-FR"/>
          </a:p>
        </p:txBody>
      </p:sp>
      <p:sp>
        <p:nvSpPr>
          <p:cNvPr id="6" name="Espace réservé du pied de page 5">
            <a:extLst>
              <a:ext uri="{FF2B5EF4-FFF2-40B4-BE49-F238E27FC236}">
                <a16:creationId xmlns:a16="http://schemas.microsoft.com/office/drawing/2014/main" id="{A1347B61-7D14-8655-3BCF-B1C66F6C1B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E3C60F-BA57-6A30-9296-08BCECC318CA}"/>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252609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07B2C-3E49-B205-BAD5-8E43CB658A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23C77E-3766-FE66-75C6-11647AF6F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63459E-449B-79AF-4B16-35E15CC72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12DF22-C76A-0719-F912-6E0A2272B287}"/>
              </a:ext>
            </a:extLst>
          </p:cNvPr>
          <p:cNvSpPr>
            <a:spLocks noGrp="1"/>
          </p:cNvSpPr>
          <p:nvPr>
            <p:ph type="dt" sz="half" idx="10"/>
          </p:nvPr>
        </p:nvSpPr>
        <p:spPr/>
        <p:txBody>
          <a:bodyPr/>
          <a:lstStyle/>
          <a:p>
            <a:fld id="{8D84CD6E-3C16-47D2-B0A0-50690B415589}" type="datetime1">
              <a:rPr lang="fr-FR" smtClean="0"/>
              <a:t>09/01/2023</a:t>
            </a:fld>
            <a:endParaRPr lang="fr-FR"/>
          </a:p>
        </p:txBody>
      </p:sp>
      <p:sp>
        <p:nvSpPr>
          <p:cNvPr id="6" name="Espace réservé du pied de page 5">
            <a:extLst>
              <a:ext uri="{FF2B5EF4-FFF2-40B4-BE49-F238E27FC236}">
                <a16:creationId xmlns:a16="http://schemas.microsoft.com/office/drawing/2014/main" id="{C7865590-E5D9-E836-45F9-23988B9BD7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D7E00E-D30F-5530-2001-38A084B83D79}"/>
              </a:ext>
            </a:extLst>
          </p:cNvPr>
          <p:cNvSpPr>
            <a:spLocks noGrp="1"/>
          </p:cNvSpPr>
          <p:nvPr>
            <p:ph type="sldNum" sz="quarter" idx="12"/>
          </p:nvPr>
        </p:nvSpPr>
        <p:spPr/>
        <p:txBody>
          <a:bodyPr/>
          <a:lstStyle/>
          <a:p>
            <a:fld id="{AD3A6240-DE51-48FB-BB6F-2A95E4418410}" type="slidenum">
              <a:rPr lang="fr-FR" smtClean="0"/>
              <a:t>‹N°›</a:t>
            </a:fld>
            <a:endParaRPr lang="fr-FR"/>
          </a:p>
        </p:txBody>
      </p:sp>
    </p:spTree>
    <p:extLst>
      <p:ext uri="{BB962C8B-B14F-4D97-AF65-F5344CB8AC3E}">
        <p14:creationId xmlns:p14="http://schemas.microsoft.com/office/powerpoint/2010/main" val="144069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9F17005-E3E1-243C-B452-2453EFE1B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9871208-E950-CACD-C582-F8F8251B9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9CDC6-C196-9FB6-26BF-2E53A83C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8B548-577C-4424-9C13-ABA4883EFE25}" type="datetime1">
              <a:rPr lang="fr-FR" smtClean="0"/>
              <a:t>09/01/2023</a:t>
            </a:fld>
            <a:endParaRPr lang="fr-FR"/>
          </a:p>
        </p:txBody>
      </p:sp>
      <p:sp>
        <p:nvSpPr>
          <p:cNvPr id="5" name="Espace réservé du pied de page 4">
            <a:extLst>
              <a:ext uri="{FF2B5EF4-FFF2-40B4-BE49-F238E27FC236}">
                <a16:creationId xmlns:a16="http://schemas.microsoft.com/office/drawing/2014/main" id="{53C456EC-0DD4-AAA6-9618-1DD2B2B91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728AF0-9285-7050-95E8-E302BF532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A6240-DE51-48FB-BB6F-2A95E4418410}" type="slidenum">
              <a:rPr lang="fr-FR" smtClean="0"/>
              <a:t>‹N°›</a:t>
            </a:fld>
            <a:endParaRPr lang="fr-FR"/>
          </a:p>
        </p:txBody>
      </p:sp>
    </p:spTree>
    <p:extLst>
      <p:ext uri="{BB962C8B-B14F-4D97-AF65-F5344CB8AC3E}">
        <p14:creationId xmlns:p14="http://schemas.microsoft.com/office/powerpoint/2010/main" val="3181731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DBD70F-BC76-42D4-1EDA-475A7B8EBF40}"/>
              </a:ext>
            </a:extLst>
          </p:cNvPr>
          <p:cNvSpPr/>
          <p:nvPr/>
        </p:nvSpPr>
        <p:spPr>
          <a:xfrm>
            <a:off x="-190500" y="-114300"/>
            <a:ext cx="12534899" cy="7162800"/>
          </a:xfrm>
          <a:prstGeom prst="rect">
            <a:avLst/>
          </a:prstGeom>
          <a:solidFill>
            <a:srgbClr val="031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31481C9-DDA3-233F-73BF-8C6EC8E63D36}"/>
              </a:ext>
            </a:extLst>
          </p:cNvPr>
          <p:cNvSpPr>
            <a:spLocks noGrp="1"/>
          </p:cNvSpPr>
          <p:nvPr>
            <p:ph type="ctrTitle"/>
          </p:nvPr>
        </p:nvSpPr>
        <p:spPr>
          <a:xfrm>
            <a:off x="-190500" y="2507997"/>
            <a:ext cx="12712699" cy="2152811"/>
          </a:xfrm>
        </p:spPr>
        <p:txBody>
          <a:bodyPr>
            <a:noAutofit/>
          </a:bodyPr>
          <a:lstStyle/>
          <a:p>
            <a:pPr>
              <a:lnSpc>
                <a:spcPct val="100000"/>
              </a:lnSpc>
            </a:pPr>
            <a:r>
              <a:rPr lang="fr-FR" b="1" dirty="0">
                <a:solidFill>
                  <a:srgbClr val="EE7429"/>
                </a:solidFill>
                <a:latin typeface="Roboto" panose="02000000000000000000" pitchFamily="2" charset="0"/>
                <a:ea typeface="Roboto" panose="02000000000000000000" pitchFamily="2" charset="0"/>
              </a:rPr>
              <a:t>DOSSIER </a:t>
            </a:r>
            <a:br>
              <a:rPr lang="fr-FR" b="1" dirty="0">
                <a:solidFill>
                  <a:srgbClr val="EE7429"/>
                </a:solidFill>
                <a:latin typeface="Roboto" panose="02000000000000000000" pitchFamily="2" charset="0"/>
                <a:ea typeface="Roboto" panose="02000000000000000000" pitchFamily="2" charset="0"/>
              </a:rPr>
            </a:br>
            <a:r>
              <a:rPr lang="fr-FR" b="1" dirty="0">
                <a:solidFill>
                  <a:srgbClr val="EE7429"/>
                </a:solidFill>
                <a:latin typeface="Roboto" panose="02000000000000000000" pitchFamily="2" charset="0"/>
                <a:ea typeface="Roboto" panose="02000000000000000000" pitchFamily="2" charset="0"/>
              </a:rPr>
              <a:t>D’ANALYSE </a:t>
            </a:r>
          </a:p>
        </p:txBody>
      </p:sp>
      <p:sp>
        <p:nvSpPr>
          <p:cNvPr id="3" name="Sous-titre 2">
            <a:extLst>
              <a:ext uri="{FF2B5EF4-FFF2-40B4-BE49-F238E27FC236}">
                <a16:creationId xmlns:a16="http://schemas.microsoft.com/office/drawing/2014/main" id="{1ADC97D5-F273-1A7A-5707-38D3812AAD62}"/>
              </a:ext>
            </a:extLst>
          </p:cNvPr>
          <p:cNvSpPr>
            <a:spLocks noGrp="1"/>
          </p:cNvSpPr>
          <p:nvPr>
            <p:ph type="subTitle" idx="1"/>
          </p:nvPr>
        </p:nvSpPr>
        <p:spPr>
          <a:xfrm>
            <a:off x="-190500" y="5437826"/>
            <a:ext cx="12712700" cy="813574"/>
          </a:xfrm>
        </p:spPr>
        <p:txBody>
          <a:bodyPr>
            <a:normAutofit lnSpcReduction="10000"/>
          </a:bodyPr>
          <a:lstStyle/>
          <a:p>
            <a:r>
              <a:rPr lang="fr-FR" dirty="0">
                <a:solidFill>
                  <a:srgbClr val="FFFFFF"/>
                </a:solidFill>
                <a:latin typeface="Roboto" panose="02000000000000000000" pitchFamily="2" charset="0"/>
                <a:ea typeface="Roboto" panose="02000000000000000000" pitchFamily="2" charset="0"/>
              </a:rPr>
              <a:t>Chris Balla &amp; Stéphane Muller</a:t>
            </a:r>
          </a:p>
          <a:p>
            <a:r>
              <a:rPr lang="fr-FR" dirty="0">
                <a:solidFill>
                  <a:srgbClr val="FFFFFF"/>
                </a:solidFill>
                <a:latin typeface="Roboto" panose="02000000000000000000" pitchFamily="2" charset="0"/>
                <a:ea typeface="Roboto" panose="02000000000000000000" pitchFamily="2" charset="0"/>
              </a:rPr>
              <a:t>DIPSW 2022-2023</a:t>
            </a:r>
          </a:p>
        </p:txBody>
      </p:sp>
      <p:pic>
        <p:nvPicPr>
          <p:cNvPr id="13" name="Image 12">
            <a:extLst>
              <a:ext uri="{FF2B5EF4-FFF2-40B4-BE49-F238E27FC236}">
                <a16:creationId xmlns:a16="http://schemas.microsoft.com/office/drawing/2014/main" id="{D7F0B06A-CDB0-C503-BF79-D59C7BE37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319" y="701333"/>
            <a:ext cx="3697361" cy="782134"/>
          </a:xfrm>
          <a:prstGeom prst="rect">
            <a:avLst/>
          </a:prstGeom>
        </p:spPr>
      </p:pic>
      <p:sp>
        <p:nvSpPr>
          <p:cNvPr id="19" name="Espace réservé du numéro de diapositive 18">
            <a:extLst>
              <a:ext uri="{FF2B5EF4-FFF2-40B4-BE49-F238E27FC236}">
                <a16:creationId xmlns:a16="http://schemas.microsoft.com/office/drawing/2014/main" id="{36B1AC35-0FD5-20F2-6CF3-CCEFF99A6367}"/>
              </a:ext>
            </a:extLst>
          </p:cNvPr>
          <p:cNvSpPr>
            <a:spLocks noGrp="1"/>
          </p:cNvSpPr>
          <p:nvPr>
            <p:ph type="sldNum" sz="quarter" idx="12"/>
          </p:nvPr>
        </p:nvSpPr>
        <p:spPr/>
        <p:txBody>
          <a:bodyPr/>
          <a:lstStyle/>
          <a:p>
            <a:fld id="{AD3A6240-DE51-48FB-BB6F-2A95E4418410}" type="slidenum">
              <a:rPr lang="fr-FR" smtClean="0"/>
              <a:t>1</a:t>
            </a:fld>
            <a:endParaRPr lang="fr-FR" dirty="0"/>
          </a:p>
        </p:txBody>
      </p:sp>
    </p:spTree>
    <p:extLst>
      <p:ext uri="{BB962C8B-B14F-4D97-AF65-F5344CB8AC3E}">
        <p14:creationId xmlns:p14="http://schemas.microsoft.com/office/powerpoint/2010/main" val="25050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F2DD2F6D-E025-EC77-CA5D-B9B72DA13C09}"/>
              </a:ext>
            </a:extLst>
          </p:cNvPr>
          <p:cNvSpPr>
            <a:spLocks noGrp="1"/>
          </p:cNvSpPr>
          <p:nvPr>
            <p:ph type="sldNum" sz="quarter" idx="12"/>
          </p:nvPr>
        </p:nvSpPr>
        <p:spPr/>
        <p:txBody>
          <a:bodyPr/>
          <a:lstStyle/>
          <a:p>
            <a:fld id="{AD3A6240-DE51-48FB-BB6F-2A95E4418410}" type="slidenum">
              <a:rPr lang="fr-FR" smtClean="0"/>
              <a:t>10</a:t>
            </a:fld>
            <a:endParaRPr lang="fr-FR"/>
          </a:p>
        </p:txBody>
      </p:sp>
      <p:sp>
        <p:nvSpPr>
          <p:cNvPr id="4" name="Rectangle 3">
            <a:extLst>
              <a:ext uri="{FF2B5EF4-FFF2-40B4-BE49-F238E27FC236}">
                <a16:creationId xmlns:a16="http://schemas.microsoft.com/office/drawing/2014/main" id="{EE24E3EE-1A03-D369-F54C-355DE3EBB9E7}"/>
              </a:ext>
            </a:extLst>
          </p:cNvPr>
          <p:cNvSpPr/>
          <p:nvPr/>
        </p:nvSpPr>
        <p:spPr>
          <a:xfrm>
            <a:off x="-247651" y="-164418"/>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chemeClr val="bg1"/>
                </a:solidFill>
              </a:rPr>
              <a:t>REPRÉSENTATION GRAPHIQUE</a:t>
            </a:r>
            <a:br>
              <a:rPr lang="fr-FR" sz="4000" b="1">
                <a:solidFill>
                  <a:srgbClr val="FFFFFF"/>
                </a:solidFill>
              </a:rPr>
            </a:br>
            <a:r>
              <a:rPr lang="fr-FR" sz="4000" b="1">
                <a:solidFill>
                  <a:srgbClr val="FFFFFF"/>
                </a:solidFill>
              </a:rPr>
              <a:t>CAS D’UTILISATION</a:t>
            </a:r>
          </a:p>
        </p:txBody>
      </p:sp>
      <p:pic>
        <p:nvPicPr>
          <p:cNvPr id="15" name="Image 14">
            <a:extLst>
              <a:ext uri="{FF2B5EF4-FFF2-40B4-BE49-F238E27FC236}">
                <a16:creationId xmlns:a16="http://schemas.microsoft.com/office/drawing/2014/main" id="{44E6DDB0-0C95-D771-33FB-0E71AF49CF8B}"/>
              </a:ext>
            </a:extLst>
          </p:cNvPr>
          <p:cNvPicPr>
            <a:picLocks noChangeAspect="1"/>
          </p:cNvPicPr>
          <p:nvPr/>
        </p:nvPicPr>
        <p:blipFill>
          <a:blip r:embed="rId2"/>
          <a:stretch>
            <a:fillRect/>
          </a:stretch>
        </p:blipFill>
        <p:spPr>
          <a:xfrm>
            <a:off x="1371599" y="2447915"/>
            <a:ext cx="9554908" cy="3057952"/>
          </a:xfrm>
          <a:prstGeom prst="rect">
            <a:avLst/>
          </a:prstGeom>
        </p:spPr>
      </p:pic>
    </p:spTree>
    <p:extLst>
      <p:ext uri="{BB962C8B-B14F-4D97-AF65-F5344CB8AC3E}">
        <p14:creationId xmlns:p14="http://schemas.microsoft.com/office/powerpoint/2010/main" val="175035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E75830D5-D20B-A090-7759-F5A9D523C6DC}"/>
              </a:ext>
            </a:extLst>
          </p:cNvPr>
          <p:cNvSpPr>
            <a:spLocks noGrp="1"/>
          </p:cNvSpPr>
          <p:nvPr>
            <p:ph type="sldNum" sz="quarter" idx="12"/>
          </p:nvPr>
        </p:nvSpPr>
        <p:spPr/>
        <p:txBody>
          <a:bodyPr/>
          <a:lstStyle/>
          <a:p>
            <a:fld id="{AD3A6240-DE51-48FB-BB6F-2A95E4418410}" type="slidenum">
              <a:rPr lang="fr-FR" smtClean="0"/>
              <a:t>11</a:t>
            </a:fld>
            <a:endParaRPr lang="fr-FR"/>
          </a:p>
        </p:txBody>
      </p:sp>
      <p:sp>
        <p:nvSpPr>
          <p:cNvPr id="5" name="Rectangle 4">
            <a:extLst>
              <a:ext uri="{FF2B5EF4-FFF2-40B4-BE49-F238E27FC236}">
                <a16:creationId xmlns:a16="http://schemas.microsoft.com/office/drawing/2014/main" id="{F9359E8D-AF7F-3749-6900-89B1B175DB69}"/>
              </a:ext>
            </a:extLst>
          </p:cNvPr>
          <p:cNvSpPr/>
          <p:nvPr/>
        </p:nvSpPr>
        <p:spPr>
          <a:xfrm>
            <a:off x="-247651" y="-164417"/>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DIAGRAMME DE SÉQUENCE</a:t>
            </a:r>
            <a:br>
              <a:rPr lang="fr-FR" sz="4000" b="1">
                <a:solidFill>
                  <a:srgbClr val="FFFFFF"/>
                </a:solidFill>
              </a:rPr>
            </a:br>
            <a:r>
              <a:rPr lang="fr-FR" sz="4000" b="1">
                <a:solidFill>
                  <a:srgbClr val="FFFFFF"/>
                </a:solidFill>
              </a:rPr>
              <a:t>CRÉATION DE COMPTE</a:t>
            </a:r>
          </a:p>
        </p:txBody>
      </p:sp>
      <p:pic>
        <p:nvPicPr>
          <p:cNvPr id="7" name="Image 6">
            <a:extLst>
              <a:ext uri="{FF2B5EF4-FFF2-40B4-BE49-F238E27FC236}">
                <a16:creationId xmlns:a16="http://schemas.microsoft.com/office/drawing/2014/main" id="{A7D7D86C-35B0-74AE-FB76-17C4654F4D0D}"/>
              </a:ext>
            </a:extLst>
          </p:cNvPr>
          <p:cNvPicPr>
            <a:picLocks noChangeAspect="1"/>
          </p:cNvPicPr>
          <p:nvPr/>
        </p:nvPicPr>
        <p:blipFill>
          <a:blip r:embed="rId2"/>
          <a:stretch>
            <a:fillRect/>
          </a:stretch>
        </p:blipFill>
        <p:spPr>
          <a:xfrm>
            <a:off x="1371599" y="1667571"/>
            <a:ext cx="5964580" cy="5053904"/>
          </a:xfrm>
          <a:prstGeom prst="rect">
            <a:avLst/>
          </a:prstGeom>
        </p:spPr>
      </p:pic>
    </p:spTree>
    <p:extLst>
      <p:ext uri="{BB962C8B-B14F-4D97-AF65-F5344CB8AC3E}">
        <p14:creationId xmlns:p14="http://schemas.microsoft.com/office/powerpoint/2010/main" val="323921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r>
              <a:rPr lang="fr-FR" sz="2000">
                <a:solidFill>
                  <a:srgbClr val="031333"/>
                </a:solidFill>
              </a:rPr>
              <a:t>Pour se connecter, il faut déjà avoir un compte </a:t>
            </a:r>
            <a:br>
              <a:rPr lang="fr-FR" sz="2000">
                <a:solidFill>
                  <a:srgbClr val="031333"/>
                </a:solidFill>
              </a:rPr>
            </a:br>
            <a:r>
              <a:rPr lang="fr-FR" sz="2000">
                <a:solidFill>
                  <a:srgbClr val="031333"/>
                </a:solidFill>
              </a:rPr>
              <a:t>et se rendre sur la page de connexion.</a:t>
            </a:r>
          </a:p>
          <a:p>
            <a:r>
              <a:rPr lang="fr-FR" sz="2000">
                <a:solidFill>
                  <a:srgbClr val="031333"/>
                </a:solidFill>
              </a:rPr>
              <a:t>Entrer ses identifiants (mail, mot de passe) </a:t>
            </a:r>
            <a:br>
              <a:rPr lang="fr-FR" sz="2000">
                <a:solidFill>
                  <a:srgbClr val="031333"/>
                </a:solidFill>
              </a:rPr>
            </a:br>
            <a:r>
              <a:rPr lang="fr-FR" sz="2000">
                <a:solidFill>
                  <a:srgbClr val="031333"/>
                </a:solidFill>
              </a:rPr>
              <a:t>et cliquer sur le bouton de connexion.</a:t>
            </a:r>
          </a:p>
          <a:p>
            <a:r>
              <a:rPr lang="fr-FR" sz="2000">
                <a:solidFill>
                  <a:srgbClr val="031333"/>
                </a:solidFill>
              </a:rPr>
              <a:t> le système vérifie alors l’existence des informations, charge les données et redirige l’utilisateur sur son tableau de bord. </a:t>
            </a:r>
          </a:p>
        </p:txBody>
      </p:sp>
      <p:sp>
        <p:nvSpPr>
          <p:cNvPr id="4" name="Espace réservé du numéro de diapositive 3">
            <a:extLst>
              <a:ext uri="{FF2B5EF4-FFF2-40B4-BE49-F238E27FC236}">
                <a16:creationId xmlns:a16="http://schemas.microsoft.com/office/drawing/2014/main" id="{2DDC55FC-65AD-3EFE-4916-9CDFBEE99B93}"/>
              </a:ext>
            </a:extLst>
          </p:cNvPr>
          <p:cNvSpPr>
            <a:spLocks noGrp="1"/>
          </p:cNvSpPr>
          <p:nvPr>
            <p:ph type="sldNum" sz="quarter" idx="12"/>
          </p:nvPr>
        </p:nvSpPr>
        <p:spPr/>
        <p:txBody>
          <a:bodyPr/>
          <a:lstStyle/>
          <a:p>
            <a:fld id="{AD3A6240-DE51-48FB-BB6F-2A95E4418410}" type="slidenum">
              <a:rPr lang="fr-FR" smtClean="0"/>
              <a:t>12</a:t>
            </a:fld>
            <a:endParaRPr lang="fr-FR"/>
          </a:p>
        </p:txBody>
      </p:sp>
      <p:sp>
        <p:nvSpPr>
          <p:cNvPr id="5" name="Rectangle 4">
            <a:extLst>
              <a:ext uri="{FF2B5EF4-FFF2-40B4-BE49-F238E27FC236}">
                <a16:creationId xmlns:a16="http://schemas.microsoft.com/office/drawing/2014/main" id="{D86B33DE-CE54-6A3D-6E6C-222895E3C7D6}"/>
              </a:ext>
            </a:extLst>
          </p:cNvPr>
          <p:cNvSpPr/>
          <p:nvPr/>
        </p:nvSpPr>
        <p:spPr>
          <a:xfrm>
            <a:off x="-247651" y="-160146"/>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2. CONNEXION</a:t>
            </a:r>
          </a:p>
        </p:txBody>
      </p:sp>
    </p:spTree>
    <p:extLst>
      <p:ext uri="{BB962C8B-B14F-4D97-AF65-F5344CB8AC3E}">
        <p14:creationId xmlns:p14="http://schemas.microsoft.com/office/powerpoint/2010/main" val="296592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numéro de diapositive 3">
            <a:extLst>
              <a:ext uri="{FF2B5EF4-FFF2-40B4-BE49-F238E27FC236}">
                <a16:creationId xmlns:a16="http://schemas.microsoft.com/office/drawing/2014/main" id="{71B83375-927D-8D6D-ECD5-58CAABEE43DF}"/>
              </a:ext>
            </a:extLst>
          </p:cNvPr>
          <p:cNvSpPr>
            <a:spLocks noGrp="1"/>
          </p:cNvSpPr>
          <p:nvPr>
            <p:ph type="sldNum" sz="quarter" idx="12"/>
          </p:nvPr>
        </p:nvSpPr>
        <p:spPr/>
        <p:txBody>
          <a:bodyPr/>
          <a:lstStyle/>
          <a:p>
            <a:fld id="{AD3A6240-DE51-48FB-BB6F-2A95E4418410}" type="slidenum">
              <a:rPr lang="fr-FR" smtClean="0"/>
              <a:t>13</a:t>
            </a:fld>
            <a:endParaRPr lang="fr-FR"/>
          </a:p>
        </p:txBody>
      </p:sp>
      <p:sp>
        <p:nvSpPr>
          <p:cNvPr id="5" name="Rectangle 4">
            <a:extLst>
              <a:ext uri="{FF2B5EF4-FFF2-40B4-BE49-F238E27FC236}">
                <a16:creationId xmlns:a16="http://schemas.microsoft.com/office/drawing/2014/main" id="{5C353BFC-6FAC-A9DC-BFFF-0A74C999F972}"/>
              </a:ext>
            </a:extLst>
          </p:cNvPr>
          <p:cNvSpPr/>
          <p:nvPr/>
        </p:nvSpPr>
        <p:spPr>
          <a:xfrm>
            <a:off x="-33655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chemeClr val="bg1"/>
                </a:solidFill>
              </a:rPr>
              <a:t>REPRÉSENTATION GRAPHIQUE </a:t>
            </a:r>
            <a:br>
              <a:rPr lang="fr-FR" sz="4000" b="1">
                <a:solidFill>
                  <a:schemeClr val="bg1"/>
                </a:solidFill>
              </a:rPr>
            </a:br>
            <a:r>
              <a:rPr lang="fr-FR" sz="4000" b="1">
                <a:solidFill>
                  <a:schemeClr val="bg1"/>
                </a:solidFill>
              </a:rPr>
              <a:t>DIAGRAMME DE CAS D’UTILISATION</a:t>
            </a:r>
          </a:p>
        </p:txBody>
      </p:sp>
      <p:pic>
        <p:nvPicPr>
          <p:cNvPr id="11" name="Image 10">
            <a:extLst>
              <a:ext uri="{FF2B5EF4-FFF2-40B4-BE49-F238E27FC236}">
                <a16:creationId xmlns:a16="http://schemas.microsoft.com/office/drawing/2014/main" id="{A1902DBE-D426-CCF1-3D03-46BB1768DBD3}"/>
              </a:ext>
            </a:extLst>
          </p:cNvPr>
          <p:cNvPicPr>
            <a:picLocks noChangeAspect="1"/>
          </p:cNvPicPr>
          <p:nvPr/>
        </p:nvPicPr>
        <p:blipFill>
          <a:blip r:embed="rId2"/>
          <a:stretch>
            <a:fillRect/>
          </a:stretch>
        </p:blipFill>
        <p:spPr>
          <a:xfrm>
            <a:off x="1123256" y="2310757"/>
            <a:ext cx="9945488" cy="3077004"/>
          </a:xfrm>
          <a:prstGeom prst="rect">
            <a:avLst/>
          </a:prstGeom>
        </p:spPr>
      </p:pic>
    </p:spTree>
    <p:extLst>
      <p:ext uri="{BB962C8B-B14F-4D97-AF65-F5344CB8AC3E}">
        <p14:creationId xmlns:p14="http://schemas.microsoft.com/office/powerpoint/2010/main" val="395708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F46DD533-9A69-2438-49EE-0D9F713B97B4}"/>
              </a:ext>
            </a:extLst>
          </p:cNvPr>
          <p:cNvSpPr>
            <a:spLocks noGrp="1"/>
          </p:cNvSpPr>
          <p:nvPr>
            <p:ph type="sldNum" sz="quarter" idx="12"/>
          </p:nvPr>
        </p:nvSpPr>
        <p:spPr/>
        <p:txBody>
          <a:bodyPr/>
          <a:lstStyle/>
          <a:p>
            <a:fld id="{AD3A6240-DE51-48FB-BB6F-2A95E4418410}" type="slidenum">
              <a:rPr lang="fr-FR" smtClean="0"/>
              <a:t>14</a:t>
            </a:fld>
            <a:endParaRPr lang="fr-FR"/>
          </a:p>
        </p:txBody>
      </p:sp>
      <p:sp>
        <p:nvSpPr>
          <p:cNvPr id="4" name="Rectangle 3">
            <a:extLst>
              <a:ext uri="{FF2B5EF4-FFF2-40B4-BE49-F238E27FC236}">
                <a16:creationId xmlns:a16="http://schemas.microsoft.com/office/drawing/2014/main" id="{0BAE226E-3FBB-67F7-43DC-A0957BAA99C1}"/>
              </a:ext>
            </a:extLst>
          </p:cNvPr>
          <p:cNvSpPr/>
          <p:nvPr/>
        </p:nvSpPr>
        <p:spPr>
          <a:xfrm>
            <a:off x="-41464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fontScale="90000"/>
          </a:bodyPr>
          <a:lstStyle/>
          <a:p>
            <a:r>
              <a:rPr lang="fr-FR" sz="4000" b="1">
                <a:solidFill>
                  <a:srgbClr val="FFFFFF"/>
                </a:solidFill>
              </a:rPr>
              <a:t>DIAGRAMME DE SÉQUENCE</a:t>
            </a:r>
            <a:br>
              <a:rPr lang="fr-FR" sz="4000" b="1">
                <a:solidFill>
                  <a:srgbClr val="FFFFFF"/>
                </a:solidFill>
              </a:rPr>
            </a:br>
            <a:r>
              <a:rPr lang="fr-FR" sz="4000" b="1">
                <a:solidFill>
                  <a:srgbClr val="FFFFFF"/>
                </a:solidFill>
              </a:rPr>
              <a:t>CONNEXION</a:t>
            </a:r>
          </a:p>
        </p:txBody>
      </p:sp>
      <p:pic>
        <p:nvPicPr>
          <p:cNvPr id="11" name="Image 10">
            <a:extLst>
              <a:ext uri="{FF2B5EF4-FFF2-40B4-BE49-F238E27FC236}">
                <a16:creationId xmlns:a16="http://schemas.microsoft.com/office/drawing/2014/main" id="{01B86203-4A30-48E6-DCF5-B7645A6693A6}"/>
              </a:ext>
            </a:extLst>
          </p:cNvPr>
          <p:cNvPicPr>
            <a:picLocks noChangeAspect="1"/>
          </p:cNvPicPr>
          <p:nvPr/>
        </p:nvPicPr>
        <p:blipFill>
          <a:blip r:embed="rId2"/>
          <a:stretch>
            <a:fillRect/>
          </a:stretch>
        </p:blipFill>
        <p:spPr>
          <a:xfrm>
            <a:off x="1371599" y="1697975"/>
            <a:ext cx="7392432" cy="4658375"/>
          </a:xfrm>
          <a:prstGeom prst="rect">
            <a:avLst/>
          </a:prstGeom>
        </p:spPr>
      </p:pic>
    </p:spTree>
    <p:extLst>
      <p:ext uri="{BB962C8B-B14F-4D97-AF65-F5344CB8AC3E}">
        <p14:creationId xmlns:p14="http://schemas.microsoft.com/office/powerpoint/2010/main" val="14163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638175" y="1748819"/>
            <a:ext cx="10457455" cy="4972721"/>
          </a:xfrm>
        </p:spPr>
        <p:txBody>
          <a:bodyPr anchor="ctr">
            <a:noAutofit/>
          </a:bodyPr>
          <a:lstStyle/>
          <a:p>
            <a:pPr marL="0" indent="0">
              <a:buNone/>
            </a:pPr>
            <a:r>
              <a:rPr lang="fr-FR" sz="2000"/>
              <a:t>L’utilisateur peut aussi récupérer son mot de passe.</a:t>
            </a:r>
            <a:endParaRPr lang="fr-FR" sz="2000">
              <a:cs typeface="Calibri"/>
            </a:endParaRPr>
          </a:p>
          <a:p>
            <a:pPr marL="0" indent="0">
              <a:buNone/>
            </a:pPr>
            <a:r>
              <a:rPr lang="fr-FR" sz="2000"/>
              <a:t>Il sélectionne l’option « mot de passe oublié » depuis la page de connexion. Il est alors redirigé vers un module de récupération de mot de passe. </a:t>
            </a:r>
          </a:p>
          <a:p>
            <a:pPr marL="0" indent="0">
              <a:buNone/>
            </a:pPr>
            <a:r>
              <a:rPr lang="fr-FR" sz="2000"/>
              <a:t>Il lui est demandé de renseigner son adresse mail. </a:t>
            </a:r>
          </a:p>
          <a:p>
            <a:pPr marL="0" indent="0">
              <a:buNone/>
            </a:pPr>
            <a:r>
              <a:rPr lang="fr-FR" sz="2000"/>
              <a:t>Le système affiche un message « </a:t>
            </a:r>
            <a:r>
              <a:rPr lang="fr-FR" sz="2000">
                <a:ea typeface="+mn-lt"/>
                <a:cs typeface="+mn-lt"/>
              </a:rPr>
              <a:t>Si un compte lié à cette adresse existe, </a:t>
            </a:r>
            <a:br>
              <a:rPr lang="fr-FR" sz="2000">
                <a:ea typeface="+mn-lt"/>
                <a:cs typeface="+mn-lt"/>
              </a:rPr>
            </a:br>
            <a:r>
              <a:rPr lang="fr-FR" sz="2000">
                <a:ea typeface="+mn-lt"/>
                <a:cs typeface="+mn-lt"/>
              </a:rPr>
              <a:t>un email vous sera envoyé à cette adresse »</a:t>
            </a:r>
            <a:r>
              <a:rPr lang="fr-FR" sz="2000"/>
              <a:t>,  vérifie l’adresse email et envoie un email à cette adresse.</a:t>
            </a:r>
            <a:endParaRPr lang="fr-FR" sz="2000">
              <a:cs typeface="Calibri"/>
            </a:endParaRPr>
          </a:p>
          <a:p>
            <a:pPr marL="0" indent="0">
              <a:buNone/>
            </a:pPr>
            <a:r>
              <a:rPr lang="fr-FR" sz="2000"/>
              <a:t>L’utilisateur rentre les informations contenues dans le mail de récupération sur la page.</a:t>
            </a:r>
          </a:p>
          <a:p>
            <a:pPr marL="0" indent="0">
              <a:buNone/>
            </a:pPr>
            <a:r>
              <a:rPr lang="fr-FR" sz="2000"/>
              <a:t>Il peut ensuite rentrer un nouveau mot de passe et le confirmer en l’entrant une deuxième fois. </a:t>
            </a:r>
          </a:p>
          <a:p>
            <a:pPr marL="0" indent="0">
              <a:buNone/>
            </a:pPr>
            <a:r>
              <a:rPr lang="fr-FR" sz="2000"/>
              <a:t>Il clique ensuite sur le bouton valider et est redirigé vers la page de connexion et doit rentrer ses informations afin de se connecter. </a:t>
            </a:r>
          </a:p>
        </p:txBody>
      </p:sp>
      <p:sp>
        <p:nvSpPr>
          <p:cNvPr id="4" name="Espace réservé du numéro de diapositive 3">
            <a:extLst>
              <a:ext uri="{FF2B5EF4-FFF2-40B4-BE49-F238E27FC236}">
                <a16:creationId xmlns:a16="http://schemas.microsoft.com/office/drawing/2014/main" id="{3F996139-C9BE-15C2-4DB0-65555975F321}"/>
              </a:ext>
            </a:extLst>
          </p:cNvPr>
          <p:cNvSpPr>
            <a:spLocks noGrp="1"/>
          </p:cNvSpPr>
          <p:nvPr>
            <p:ph type="sldNum" sz="quarter" idx="12"/>
          </p:nvPr>
        </p:nvSpPr>
        <p:spPr/>
        <p:txBody>
          <a:bodyPr/>
          <a:lstStyle/>
          <a:p>
            <a:fld id="{AD3A6240-DE51-48FB-BB6F-2A95E4418410}" type="slidenum">
              <a:rPr lang="fr-FR" smtClean="0"/>
              <a:t>15</a:t>
            </a:fld>
            <a:endParaRPr lang="fr-FR"/>
          </a:p>
        </p:txBody>
      </p:sp>
      <p:sp>
        <p:nvSpPr>
          <p:cNvPr id="5" name="Rectangle 4">
            <a:extLst>
              <a:ext uri="{FF2B5EF4-FFF2-40B4-BE49-F238E27FC236}">
                <a16:creationId xmlns:a16="http://schemas.microsoft.com/office/drawing/2014/main" id="{46EF0549-1142-30AC-4CF7-0CF551C4D98E}"/>
              </a:ext>
            </a:extLst>
          </p:cNvPr>
          <p:cNvSpPr/>
          <p:nvPr/>
        </p:nvSpPr>
        <p:spPr>
          <a:xfrm>
            <a:off x="-247651" y="-149556"/>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3. RÉCUPÉRATION DE MOT DE PASSE</a:t>
            </a:r>
          </a:p>
        </p:txBody>
      </p:sp>
    </p:spTree>
    <p:extLst>
      <p:ext uri="{BB962C8B-B14F-4D97-AF65-F5344CB8AC3E}">
        <p14:creationId xmlns:p14="http://schemas.microsoft.com/office/powerpoint/2010/main" val="22590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CA63AF1C-24FB-4169-8DC2-2149D05278D2}"/>
              </a:ext>
            </a:extLst>
          </p:cNvPr>
          <p:cNvSpPr>
            <a:spLocks noGrp="1"/>
          </p:cNvSpPr>
          <p:nvPr>
            <p:ph type="sldNum" sz="quarter" idx="12"/>
          </p:nvPr>
        </p:nvSpPr>
        <p:spPr/>
        <p:txBody>
          <a:bodyPr/>
          <a:lstStyle/>
          <a:p>
            <a:fld id="{AD3A6240-DE51-48FB-BB6F-2A95E4418410}" type="slidenum">
              <a:rPr lang="fr-FR" smtClean="0"/>
              <a:t>16</a:t>
            </a:fld>
            <a:endParaRPr lang="fr-FR"/>
          </a:p>
        </p:txBody>
      </p:sp>
      <p:sp>
        <p:nvSpPr>
          <p:cNvPr id="4" name="Rectangle 3">
            <a:extLst>
              <a:ext uri="{FF2B5EF4-FFF2-40B4-BE49-F238E27FC236}">
                <a16:creationId xmlns:a16="http://schemas.microsoft.com/office/drawing/2014/main" id="{6972A9E7-C865-B65E-0A4A-FADC43CAB729}"/>
              </a:ext>
            </a:extLst>
          </p:cNvPr>
          <p:cNvSpPr/>
          <p:nvPr/>
        </p:nvSpPr>
        <p:spPr>
          <a:xfrm>
            <a:off x="-24765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chemeClr val="bg1"/>
                </a:solidFill>
              </a:rPr>
              <a:t> REPRÉSENTATION GRAPHIQUE</a:t>
            </a:r>
            <a:br>
              <a:rPr lang="fr-FR" sz="4000" b="1">
                <a:solidFill>
                  <a:schemeClr val="bg1"/>
                </a:solidFill>
              </a:rPr>
            </a:br>
            <a:r>
              <a:rPr lang="fr-FR" sz="4000" b="1">
                <a:solidFill>
                  <a:schemeClr val="bg1"/>
                </a:solidFill>
              </a:rPr>
              <a:t> DIAGRAMME DE CAS D’UTILISATION</a:t>
            </a:r>
          </a:p>
        </p:txBody>
      </p:sp>
      <p:pic>
        <p:nvPicPr>
          <p:cNvPr id="11" name="Image 10">
            <a:extLst>
              <a:ext uri="{FF2B5EF4-FFF2-40B4-BE49-F238E27FC236}">
                <a16:creationId xmlns:a16="http://schemas.microsoft.com/office/drawing/2014/main" id="{532FE541-F4CB-75DF-A319-1587A83F2057}"/>
              </a:ext>
            </a:extLst>
          </p:cNvPr>
          <p:cNvPicPr>
            <a:picLocks noChangeAspect="1"/>
          </p:cNvPicPr>
          <p:nvPr/>
        </p:nvPicPr>
        <p:blipFill>
          <a:blip r:embed="rId2"/>
          <a:stretch>
            <a:fillRect/>
          </a:stretch>
        </p:blipFill>
        <p:spPr>
          <a:xfrm>
            <a:off x="1480198" y="1758469"/>
            <a:ext cx="9678751" cy="4925112"/>
          </a:xfrm>
          <a:prstGeom prst="rect">
            <a:avLst/>
          </a:prstGeom>
        </p:spPr>
      </p:pic>
    </p:spTree>
    <p:extLst>
      <p:ext uri="{BB962C8B-B14F-4D97-AF65-F5344CB8AC3E}">
        <p14:creationId xmlns:p14="http://schemas.microsoft.com/office/powerpoint/2010/main" val="111208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808DFE56-A9D1-524B-A1B8-39B2466058DD}"/>
              </a:ext>
            </a:extLst>
          </p:cNvPr>
          <p:cNvSpPr>
            <a:spLocks noGrp="1"/>
          </p:cNvSpPr>
          <p:nvPr>
            <p:ph type="sldNum" sz="quarter" idx="12"/>
          </p:nvPr>
        </p:nvSpPr>
        <p:spPr/>
        <p:txBody>
          <a:bodyPr/>
          <a:lstStyle/>
          <a:p>
            <a:fld id="{AD3A6240-DE51-48FB-BB6F-2A95E4418410}" type="slidenum">
              <a:rPr lang="fr-FR" smtClean="0"/>
              <a:t>17</a:t>
            </a:fld>
            <a:endParaRPr lang="fr-FR"/>
          </a:p>
        </p:txBody>
      </p:sp>
      <p:sp>
        <p:nvSpPr>
          <p:cNvPr id="4" name="Rectangle 3">
            <a:extLst>
              <a:ext uri="{FF2B5EF4-FFF2-40B4-BE49-F238E27FC236}">
                <a16:creationId xmlns:a16="http://schemas.microsoft.com/office/drawing/2014/main" id="{625AB3D8-4BFB-B3ED-F833-9AB3782D8867}"/>
              </a:ext>
            </a:extLst>
          </p:cNvPr>
          <p:cNvSpPr/>
          <p:nvPr/>
        </p:nvSpPr>
        <p:spPr>
          <a:xfrm>
            <a:off x="-24765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chemeClr val="bg1"/>
                </a:solidFill>
              </a:rPr>
              <a:t>DIAGRAMME DE SÉQUENCE</a:t>
            </a:r>
            <a:br>
              <a:rPr lang="fr-FR" sz="4000" b="1">
                <a:solidFill>
                  <a:schemeClr val="bg1"/>
                </a:solidFill>
              </a:rPr>
            </a:br>
            <a:r>
              <a:rPr lang="fr-FR" sz="4000" b="1">
                <a:solidFill>
                  <a:schemeClr val="bg1"/>
                </a:solidFill>
              </a:rPr>
              <a:t>RÉCUPÉRATION DE MOT DE PASSE</a:t>
            </a:r>
          </a:p>
        </p:txBody>
      </p:sp>
      <p:pic>
        <p:nvPicPr>
          <p:cNvPr id="11" name="Image 10">
            <a:extLst>
              <a:ext uri="{FF2B5EF4-FFF2-40B4-BE49-F238E27FC236}">
                <a16:creationId xmlns:a16="http://schemas.microsoft.com/office/drawing/2014/main" id="{6F65E7AA-0E56-E4C3-082A-7E7568A2E9B9}"/>
              </a:ext>
            </a:extLst>
          </p:cNvPr>
          <p:cNvPicPr>
            <a:picLocks noChangeAspect="1"/>
          </p:cNvPicPr>
          <p:nvPr/>
        </p:nvPicPr>
        <p:blipFill>
          <a:blip r:embed="rId2"/>
          <a:stretch>
            <a:fillRect/>
          </a:stretch>
        </p:blipFill>
        <p:spPr>
          <a:xfrm>
            <a:off x="1371599" y="1661150"/>
            <a:ext cx="5528299" cy="4902312"/>
          </a:xfrm>
          <a:prstGeom prst="rect">
            <a:avLst/>
          </a:prstGeom>
        </p:spPr>
      </p:pic>
    </p:spTree>
    <p:extLst>
      <p:ext uri="{BB962C8B-B14F-4D97-AF65-F5344CB8AC3E}">
        <p14:creationId xmlns:p14="http://schemas.microsoft.com/office/powerpoint/2010/main" val="3828641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3FA187DD-4C32-5CCE-4EB2-A9CDA9C95174}"/>
              </a:ext>
            </a:extLst>
          </p:cNvPr>
          <p:cNvSpPr>
            <a:spLocks noGrp="1"/>
          </p:cNvSpPr>
          <p:nvPr>
            <p:ph type="sldNum" sz="quarter" idx="12"/>
          </p:nvPr>
        </p:nvSpPr>
        <p:spPr/>
        <p:txBody>
          <a:bodyPr/>
          <a:lstStyle/>
          <a:p>
            <a:fld id="{AD3A6240-DE51-48FB-BB6F-2A95E4418410}" type="slidenum">
              <a:rPr lang="fr-FR" smtClean="0"/>
              <a:t>18</a:t>
            </a:fld>
            <a:endParaRPr lang="fr-FR"/>
          </a:p>
        </p:txBody>
      </p:sp>
      <p:sp>
        <p:nvSpPr>
          <p:cNvPr id="4" name="Rectangle 3">
            <a:extLst>
              <a:ext uri="{FF2B5EF4-FFF2-40B4-BE49-F238E27FC236}">
                <a16:creationId xmlns:a16="http://schemas.microsoft.com/office/drawing/2014/main" id="{2260B81B-CD2E-F42A-E77A-15DFA3894705}"/>
              </a:ext>
            </a:extLst>
          </p:cNvPr>
          <p:cNvSpPr/>
          <p:nvPr/>
        </p:nvSpPr>
        <p:spPr>
          <a:xfrm>
            <a:off x="-14605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chemeClr val="bg1"/>
                </a:solidFill>
              </a:rPr>
              <a:t>DIAGRAMME ÉTAT-TRANSTION</a:t>
            </a:r>
            <a:br>
              <a:rPr lang="fr-FR" sz="4000" b="1">
                <a:solidFill>
                  <a:schemeClr val="bg1"/>
                </a:solidFill>
              </a:rPr>
            </a:br>
            <a:r>
              <a:rPr lang="fr-FR" sz="4000" b="1">
                <a:solidFill>
                  <a:schemeClr val="bg1"/>
                </a:solidFill>
              </a:rPr>
              <a:t>ÉTATS D’UN COMPTE</a:t>
            </a:r>
          </a:p>
        </p:txBody>
      </p:sp>
      <p:pic>
        <p:nvPicPr>
          <p:cNvPr id="13" name="Image 12">
            <a:extLst>
              <a:ext uri="{FF2B5EF4-FFF2-40B4-BE49-F238E27FC236}">
                <a16:creationId xmlns:a16="http://schemas.microsoft.com/office/drawing/2014/main" id="{81524AC2-F92F-46AC-0E4A-40089A33B482}"/>
              </a:ext>
            </a:extLst>
          </p:cNvPr>
          <p:cNvPicPr>
            <a:picLocks noChangeAspect="1"/>
          </p:cNvPicPr>
          <p:nvPr/>
        </p:nvPicPr>
        <p:blipFill>
          <a:blip r:embed="rId2"/>
          <a:stretch>
            <a:fillRect/>
          </a:stretch>
        </p:blipFill>
        <p:spPr>
          <a:xfrm>
            <a:off x="1537936" y="2141144"/>
            <a:ext cx="5039428" cy="3658111"/>
          </a:xfrm>
          <a:prstGeom prst="rect">
            <a:avLst/>
          </a:prstGeom>
        </p:spPr>
      </p:pic>
    </p:spTree>
    <p:extLst>
      <p:ext uri="{BB962C8B-B14F-4D97-AF65-F5344CB8AC3E}">
        <p14:creationId xmlns:p14="http://schemas.microsoft.com/office/powerpoint/2010/main" val="394269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711200" y="2318197"/>
            <a:ext cx="11061699" cy="3683358"/>
          </a:xfrm>
        </p:spPr>
        <p:txBody>
          <a:bodyPr anchor="ctr">
            <a:noAutofit/>
          </a:bodyPr>
          <a:lstStyle/>
          <a:p>
            <a:pPr marL="0" indent="0">
              <a:buNone/>
            </a:pPr>
            <a:r>
              <a:rPr lang="fr-FR" sz="2000"/>
              <a:t>L’utilisateur a réussi à se connecter et est conduit immédiatement sur son « tableau de bord » avec les informations de sa session. C’est le lieu où il peut voir et accéder à tous les tableaux qui existent. </a:t>
            </a:r>
          </a:p>
          <a:p>
            <a:pPr marL="0" indent="0">
              <a:buNone/>
            </a:pPr>
            <a:r>
              <a:rPr lang="fr-FR" sz="2000"/>
              <a:t>Pour créer un nouveau tableau, il clique sur le bouton « ajouter » et une modale lui donne accès à des informations à renseigner.</a:t>
            </a:r>
          </a:p>
          <a:p>
            <a:pPr marL="0" indent="0">
              <a:buNone/>
            </a:pPr>
            <a:r>
              <a:rPr lang="fr-FR" sz="2000"/>
              <a:t>Il peut ainsi renseigner le nom du tableau, choisir le thème de couleurs associé à ce tableau et cliquer sur « confirmer ». Une représentation visuelle est créée sur le tableau de bord.</a:t>
            </a:r>
          </a:p>
          <a:p>
            <a:pPr marL="0" indent="0">
              <a:buNone/>
            </a:pPr>
            <a:r>
              <a:rPr lang="fr-FR" sz="2000"/>
              <a:t>Il peut modifier les éléments renseignés, mais aussi dupliquer le tableau ou le supprimer. Il doit cliquer sur le bouton des options associé au tableau pour le faire. </a:t>
            </a:r>
          </a:p>
        </p:txBody>
      </p:sp>
      <p:sp>
        <p:nvSpPr>
          <p:cNvPr id="4" name="Espace réservé du numéro de diapositive 3">
            <a:extLst>
              <a:ext uri="{FF2B5EF4-FFF2-40B4-BE49-F238E27FC236}">
                <a16:creationId xmlns:a16="http://schemas.microsoft.com/office/drawing/2014/main" id="{168E7C68-8A16-AC5D-B7A5-A8C20D5BCB62}"/>
              </a:ext>
            </a:extLst>
          </p:cNvPr>
          <p:cNvSpPr>
            <a:spLocks noGrp="1"/>
          </p:cNvSpPr>
          <p:nvPr>
            <p:ph type="sldNum" sz="quarter" idx="12"/>
          </p:nvPr>
        </p:nvSpPr>
        <p:spPr/>
        <p:txBody>
          <a:bodyPr/>
          <a:lstStyle/>
          <a:p>
            <a:fld id="{AD3A6240-DE51-48FB-BB6F-2A95E4418410}" type="slidenum">
              <a:rPr lang="fr-FR" smtClean="0"/>
              <a:t>19</a:t>
            </a:fld>
            <a:endParaRPr lang="fr-FR"/>
          </a:p>
        </p:txBody>
      </p:sp>
      <p:sp>
        <p:nvSpPr>
          <p:cNvPr id="5" name="Rectangle 4">
            <a:extLst>
              <a:ext uri="{FF2B5EF4-FFF2-40B4-BE49-F238E27FC236}">
                <a16:creationId xmlns:a16="http://schemas.microsoft.com/office/drawing/2014/main" id="{5CB7CFB4-6197-B0FE-148B-82647DFD04F0}"/>
              </a:ext>
            </a:extLst>
          </p:cNvPr>
          <p:cNvSpPr/>
          <p:nvPr/>
        </p:nvSpPr>
        <p:spPr>
          <a:xfrm>
            <a:off x="-146051" y="-179537"/>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4. MANIPULATION D’UN TABLEAU</a:t>
            </a:r>
          </a:p>
        </p:txBody>
      </p:sp>
    </p:spTree>
    <p:extLst>
      <p:ext uri="{BB962C8B-B14F-4D97-AF65-F5344CB8AC3E}">
        <p14:creationId xmlns:p14="http://schemas.microsoft.com/office/powerpoint/2010/main" val="269910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18197"/>
            <a:ext cx="9724031" cy="3683358"/>
          </a:xfrm>
        </p:spPr>
        <p:txBody>
          <a:bodyPr anchor="ctr">
            <a:normAutofit/>
          </a:bodyPr>
          <a:lstStyle/>
          <a:p>
            <a:pPr marL="0" indent="0" algn="l" rtl="0" fontAlgn="base">
              <a:buNone/>
            </a:pPr>
            <a:r>
              <a:rPr lang="fr-FR" sz="2000" b="0" i="0" dirty="0" err="1">
                <a:solidFill>
                  <a:srgbClr val="031333"/>
                </a:solidFill>
                <a:effectLst/>
                <a:latin typeface="+mj-lt"/>
              </a:rPr>
              <a:t>Calista</a:t>
            </a:r>
            <a:r>
              <a:rPr lang="fr-FR" sz="2000" b="0" i="0" dirty="0">
                <a:solidFill>
                  <a:srgbClr val="031333"/>
                </a:solidFill>
                <a:effectLst/>
                <a:latin typeface="+mj-lt"/>
              </a:rPr>
              <a:t> est une application de gestion collaborative de tableaux Kanban. </a:t>
            </a:r>
            <a:br>
              <a:rPr lang="fr-FR" sz="2000" b="0" i="0" dirty="0">
                <a:solidFill>
                  <a:srgbClr val="031333"/>
                </a:solidFill>
                <a:effectLst/>
                <a:latin typeface="+mj-lt"/>
              </a:rPr>
            </a:br>
            <a:r>
              <a:rPr lang="fr-FR" sz="2000" b="0" i="0" dirty="0">
                <a:solidFill>
                  <a:srgbClr val="031333"/>
                </a:solidFill>
                <a:effectLst/>
                <a:latin typeface="+mj-lt"/>
              </a:rPr>
              <a:t>Elle est réalisée pour une jeune startup de développeurs indépendants, </a:t>
            </a:r>
            <a:br>
              <a:rPr lang="fr-FR" sz="2000" b="0" i="0" dirty="0">
                <a:solidFill>
                  <a:srgbClr val="031333"/>
                </a:solidFill>
                <a:effectLst/>
                <a:latin typeface="+mj-lt"/>
              </a:rPr>
            </a:br>
            <a:r>
              <a:rPr lang="fr-FR" sz="2000" b="0" i="0" dirty="0">
                <a:solidFill>
                  <a:srgbClr val="031333"/>
                </a:solidFill>
                <a:effectLst/>
                <a:latin typeface="+mj-lt"/>
              </a:rPr>
              <a:t>suite à une victoire d’appel d’offre fictif. </a:t>
            </a:r>
          </a:p>
          <a:p>
            <a:pPr marL="0" indent="0" algn="l" rtl="0" fontAlgn="base">
              <a:buNone/>
            </a:pPr>
            <a:r>
              <a:rPr lang="fr-FR" sz="2000" b="0" i="0" dirty="0">
                <a:solidFill>
                  <a:srgbClr val="031333"/>
                </a:solidFill>
                <a:effectLst/>
                <a:latin typeface="+mj-lt"/>
              </a:rPr>
              <a:t>Les utilisateurs de l’application peuvent créer des tableaux, qui contiennent </a:t>
            </a:r>
            <a:br>
              <a:rPr lang="fr-FR" sz="2000" b="0" i="0" dirty="0">
                <a:solidFill>
                  <a:srgbClr val="031333"/>
                </a:solidFill>
                <a:effectLst/>
                <a:latin typeface="+mj-lt"/>
              </a:rPr>
            </a:br>
            <a:r>
              <a:rPr lang="fr-FR" sz="2000" b="0" i="0" dirty="0">
                <a:solidFill>
                  <a:srgbClr val="031333"/>
                </a:solidFill>
                <a:effectLst/>
                <a:latin typeface="+mj-lt"/>
              </a:rPr>
              <a:t>des listes, qui sont elles-mêmes composées de cartes qui représentent les tâches </a:t>
            </a:r>
            <a:br>
              <a:rPr lang="fr-FR" sz="2000" b="0" i="0" dirty="0">
                <a:solidFill>
                  <a:srgbClr val="031333"/>
                </a:solidFill>
                <a:effectLst/>
                <a:latin typeface="+mj-lt"/>
              </a:rPr>
            </a:br>
            <a:r>
              <a:rPr lang="fr-FR" sz="2000" b="0" i="0" dirty="0">
                <a:solidFill>
                  <a:srgbClr val="031333"/>
                </a:solidFill>
                <a:effectLst/>
                <a:latin typeface="+mj-lt"/>
              </a:rPr>
              <a:t>à effectuer. Le nom </a:t>
            </a:r>
            <a:r>
              <a:rPr lang="fr-FR" sz="2000" b="0" i="0" dirty="0" err="1">
                <a:solidFill>
                  <a:srgbClr val="031333"/>
                </a:solidFill>
                <a:effectLst/>
                <a:latin typeface="+mj-lt"/>
              </a:rPr>
              <a:t>Calista</a:t>
            </a:r>
            <a:r>
              <a:rPr lang="fr-FR" sz="2000" b="0" i="0" dirty="0">
                <a:solidFill>
                  <a:srgbClr val="031333"/>
                </a:solidFill>
                <a:effectLst/>
                <a:latin typeface="+mj-lt"/>
              </a:rPr>
              <a:t> évoque d’ailleurs ces entités (</a:t>
            </a:r>
            <a:r>
              <a:rPr lang="fr-FR" sz="2000" i="0" dirty="0">
                <a:solidFill>
                  <a:srgbClr val="031333"/>
                </a:solidFill>
                <a:effectLst/>
                <a:latin typeface="+mj-lt"/>
              </a:rPr>
              <a:t>CA</a:t>
            </a:r>
            <a:r>
              <a:rPr lang="fr-FR" sz="2000" b="0" i="0" dirty="0">
                <a:solidFill>
                  <a:srgbClr val="031333"/>
                </a:solidFill>
                <a:effectLst/>
                <a:latin typeface="+mj-lt"/>
              </a:rPr>
              <a:t> pour les cartes, </a:t>
            </a:r>
            <a:br>
              <a:rPr lang="fr-FR" sz="2000" b="0" i="0" dirty="0">
                <a:solidFill>
                  <a:srgbClr val="031333"/>
                </a:solidFill>
                <a:effectLst/>
                <a:latin typeface="+mj-lt"/>
              </a:rPr>
            </a:br>
            <a:r>
              <a:rPr lang="fr-FR" sz="2000" b="0" i="0" dirty="0">
                <a:solidFill>
                  <a:srgbClr val="031333"/>
                </a:solidFill>
                <a:effectLst/>
                <a:latin typeface="+mj-lt"/>
              </a:rPr>
              <a:t>LIS pour les listes, TA pour les tableaux) </a:t>
            </a:r>
          </a:p>
          <a:p>
            <a:pPr marL="0" indent="0" algn="l" rtl="0" fontAlgn="base">
              <a:buNone/>
            </a:pPr>
            <a:r>
              <a:rPr lang="fr-FR" sz="2000" b="0" i="0" dirty="0">
                <a:solidFill>
                  <a:srgbClr val="031333"/>
                </a:solidFill>
                <a:effectLst/>
                <a:latin typeface="+mj-lt"/>
              </a:rPr>
              <a:t>Le site se veut dynamique, accessible aux utilisateurs, intuitif avec une section help qui </a:t>
            </a:r>
            <a:r>
              <a:rPr lang="fr-FR" sz="2000" b="0" i="0">
                <a:solidFill>
                  <a:srgbClr val="031333"/>
                </a:solidFill>
                <a:effectLst/>
                <a:latin typeface="+mj-lt"/>
              </a:rPr>
              <a:t>pr</a:t>
            </a:r>
            <a:r>
              <a:rPr lang="fr-FR" sz="2000">
                <a:solidFill>
                  <a:srgbClr val="031333"/>
                </a:solidFill>
                <a:latin typeface="+mj-lt"/>
              </a:rPr>
              <a:t>ésentera l’application</a:t>
            </a:r>
            <a:r>
              <a:rPr lang="fr-FR" sz="2000" b="0" i="0" dirty="0">
                <a:solidFill>
                  <a:srgbClr val="031333"/>
                </a:solidFill>
                <a:effectLst/>
                <a:latin typeface="+mj-lt"/>
              </a:rPr>
              <a:t>.</a:t>
            </a:r>
          </a:p>
        </p:txBody>
      </p:sp>
      <p:sp>
        <p:nvSpPr>
          <p:cNvPr id="4" name="Rectangle 3">
            <a:extLst>
              <a:ext uri="{FF2B5EF4-FFF2-40B4-BE49-F238E27FC236}">
                <a16:creationId xmlns:a16="http://schemas.microsoft.com/office/drawing/2014/main" id="{94DB02D8-25B2-F80D-9D54-906F512641BA}"/>
              </a:ext>
            </a:extLst>
          </p:cNvPr>
          <p:cNvSpPr/>
          <p:nvPr/>
        </p:nvSpPr>
        <p:spPr>
          <a:xfrm>
            <a:off x="-101599" y="-177800"/>
            <a:ext cx="12458700"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PRÉSENTATION</a:t>
            </a:r>
          </a:p>
        </p:txBody>
      </p:sp>
      <p:sp>
        <p:nvSpPr>
          <p:cNvPr id="5" name="Espace réservé du numéro de diapositive 4">
            <a:extLst>
              <a:ext uri="{FF2B5EF4-FFF2-40B4-BE49-F238E27FC236}">
                <a16:creationId xmlns:a16="http://schemas.microsoft.com/office/drawing/2014/main" id="{B94F5584-041B-5AEF-D0FD-641B61182482}"/>
              </a:ext>
            </a:extLst>
          </p:cNvPr>
          <p:cNvSpPr>
            <a:spLocks noGrp="1"/>
          </p:cNvSpPr>
          <p:nvPr>
            <p:ph type="sldNum" sz="quarter" idx="12"/>
          </p:nvPr>
        </p:nvSpPr>
        <p:spPr/>
        <p:txBody>
          <a:bodyPr/>
          <a:lstStyle/>
          <a:p>
            <a:fld id="{AD3A6240-DE51-48FB-BB6F-2A95E4418410}" type="slidenum">
              <a:rPr lang="fr-FR" smtClean="0"/>
              <a:t>2</a:t>
            </a:fld>
            <a:endParaRPr lang="fr-FR"/>
          </a:p>
        </p:txBody>
      </p:sp>
    </p:spTree>
    <p:extLst>
      <p:ext uri="{BB962C8B-B14F-4D97-AF65-F5344CB8AC3E}">
        <p14:creationId xmlns:p14="http://schemas.microsoft.com/office/powerpoint/2010/main" val="33183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D57F3D3A-4C36-05D7-57D6-F5E4AD8F4035}"/>
              </a:ext>
            </a:extLst>
          </p:cNvPr>
          <p:cNvSpPr>
            <a:spLocks noGrp="1"/>
          </p:cNvSpPr>
          <p:nvPr>
            <p:ph type="sldNum" sz="quarter" idx="12"/>
          </p:nvPr>
        </p:nvSpPr>
        <p:spPr/>
        <p:txBody>
          <a:bodyPr/>
          <a:lstStyle/>
          <a:p>
            <a:fld id="{AD3A6240-DE51-48FB-BB6F-2A95E4418410}" type="slidenum">
              <a:rPr lang="fr-FR" smtClean="0"/>
              <a:t>20</a:t>
            </a:fld>
            <a:endParaRPr lang="fr-FR"/>
          </a:p>
        </p:txBody>
      </p:sp>
      <p:sp>
        <p:nvSpPr>
          <p:cNvPr id="4" name="Rectangle 3">
            <a:extLst>
              <a:ext uri="{FF2B5EF4-FFF2-40B4-BE49-F238E27FC236}">
                <a16:creationId xmlns:a16="http://schemas.microsoft.com/office/drawing/2014/main" id="{5AAB3CB4-A9B2-8CB6-9278-D6C3F1BBA3D5}"/>
              </a:ext>
            </a:extLst>
          </p:cNvPr>
          <p:cNvSpPr/>
          <p:nvPr/>
        </p:nvSpPr>
        <p:spPr>
          <a:xfrm>
            <a:off x="-146051" y="-164417"/>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84881"/>
            <a:ext cx="9895951" cy="1033669"/>
          </a:xfrm>
        </p:spPr>
        <p:txBody>
          <a:bodyPr>
            <a:noAutofit/>
          </a:bodyPr>
          <a:lstStyle/>
          <a:p>
            <a:r>
              <a:rPr lang="fr-FR" sz="4000" b="1">
                <a:solidFill>
                  <a:srgbClr val="FFFFFF"/>
                </a:solidFill>
              </a:rPr>
              <a:t>REPRÉSENTATION GRAPHIQUE</a:t>
            </a:r>
            <a:br>
              <a:rPr lang="fr-FR" sz="4000" b="1">
                <a:solidFill>
                  <a:srgbClr val="FFFFFF"/>
                </a:solidFill>
              </a:rPr>
            </a:br>
            <a:r>
              <a:rPr lang="fr-FR" sz="4000" b="1">
                <a:solidFill>
                  <a:srgbClr val="FFFFFF"/>
                </a:solidFill>
              </a:rPr>
              <a:t>DIAGRAMME DE CAS D’UTILISATION</a:t>
            </a:r>
          </a:p>
        </p:txBody>
      </p:sp>
      <p:pic>
        <p:nvPicPr>
          <p:cNvPr id="7" name="Image 6">
            <a:extLst>
              <a:ext uri="{FF2B5EF4-FFF2-40B4-BE49-F238E27FC236}">
                <a16:creationId xmlns:a16="http://schemas.microsoft.com/office/drawing/2014/main" id="{B622E36B-3973-D211-A0B2-5ADFB5F4B621}"/>
              </a:ext>
            </a:extLst>
          </p:cNvPr>
          <p:cNvPicPr>
            <a:picLocks noChangeAspect="1"/>
          </p:cNvPicPr>
          <p:nvPr/>
        </p:nvPicPr>
        <p:blipFill>
          <a:blip r:embed="rId2"/>
          <a:stretch>
            <a:fillRect/>
          </a:stretch>
        </p:blipFill>
        <p:spPr>
          <a:xfrm>
            <a:off x="270315" y="1739271"/>
            <a:ext cx="9883333" cy="4833848"/>
          </a:xfrm>
          <a:prstGeom prst="rect">
            <a:avLst/>
          </a:prstGeom>
        </p:spPr>
      </p:pic>
    </p:spTree>
    <p:extLst>
      <p:ext uri="{BB962C8B-B14F-4D97-AF65-F5344CB8AC3E}">
        <p14:creationId xmlns:p14="http://schemas.microsoft.com/office/powerpoint/2010/main" val="244868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214842D3-5D8C-FB25-3652-BB5C2C61D8E2}"/>
              </a:ext>
            </a:extLst>
          </p:cNvPr>
          <p:cNvSpPr>
            <a:spLocks noGrp="1"/>
          </p:cNvSpPr>
          <p:nvPr>
            <p:ph type="sldNum" sz="quarter" idx="12"/>
          </p:nvPr>
        </p:nvSpPr>
        <p:spPr/>
        <p:txBody>
          <a:bodyPr/>
          <a:lstStyle/>
          <a:p>
            <a:fld id="{AD3A6240-DE51-48FB-BB6F-2A95E4418410}" type="slidenum">
              <a:rPr lang="fr-FR" smtClean="0"/>
              <a:t>21</a:t>
            </a:fld>
            <a:endParaRPr lang="fr-FR"/>
          </a:p>
        </p:txBody>
      </p:sp>
      <p:sp>
        <p:nvSpPr>
          <p:cNvPr id="4" name="Rectangle 3">
            <a:extLst>
              <a:ext uri="{FF2B5EF4-FFF2-40B4-BE49-F238E27FC236}">
                <a16:creationId xmlns:a16="http://schemas.microsoft.com/office/drawing/2014/main" id="{510B4841-8E2C-4997-356F-ABAD6001FD16}"/>
              </a:ext>
            </a:extLst>
          </p:cNvPr>
          <p:cNvSpPr/>
          <p:nvPr/>
        </p:nvSpPr>
        <p:spPr>
          <a:xfrm>
            <a:off x="-146051" y="-164418"/>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501535"/>
            <a:ext cx="9895951" cy="1033669"/>
          </a:xfrm>
        </p:spPr>
        <p:txBody>
          <a:bodyPr>
            <a:noAutofit/>
          </a:bodyPr>
          <a:lstStyle/>
          <a:p>
            <a:r>
              <a:rPr lang="fr-FR" sz="4000" b="1">
                <a:solidFill>
                  <a:srgbClr val="FFFFFF"/>
                </a:solidFill>
              </a:rPr>
              <a:t>DIAGRAMME DE SÉQUENCE</a:t>
            </a:r>
            <a:br>
              <a:rPr lang="fr-FR" sz="4000" b="1">
                <a:solidFill>
                  <a:srgbClr val="FFFFFF"/>
                </a:solidFill>
              </a:rPr>
            </a:br>
            <a:r>
              <a:rPr lang="fr-FR" sz="4000" b="1">
                <a:solidFill>
                  <a:srgbClr val="FFFFFF"/>
                </a:solidFill>
              </a:rPr>
              <a:t>CRÉATION D’UN TABLEAU</a:t>
            </a:r>
          </a:p>
        </p:txBody>
      </p:sp>
      <p:pic>
        <p:nvPicPr>
          <p:cNvPr id="15" name="Image 14">
            <a:extLst>
              <a:ext uri="{FF2B5EF4-FFF2-40B4-BE49-F238E27FC236}">
                <a16:creationId xmlns:a16="http://schemas.microsoft.com/office/drawing/2014/main" id="{0BD90AD2-FBDD-D610-F025-7A119FC55E56}"/>
              </a:ext>
            </a:extLst>
          </p:cNvPr>
          <p:cNvPicPr>
            <a:picLocks noChangeAspect="1"/>
          </p:cNvPicPr>
          <p:nvPr/>
        </p:nvPicPr>
        <p:blipFill>
          <a:blip r:embed="rId2"/>
          <a:stretch>
            <a:fillRect/>
          </a:stretch>
        </p:blipFill>
        <p:spPr>
          <a:xfrm>
            <a:off x="1371599" y="1810238"/>
            <a:ext cx="6068272" cy="4382112"/>
          </a:xfrm>
          <a:prstGeom prst="rect">
            <a:avLst/>
          </a:prstGeom>
        </p:spPr>
      </p:pic>
    </p:spTree>
    <p:extLst>
      <p:ext uri="{BB962C8B-B14F-4D97-AF65-F5344CB8AC3E}">
        <p14:creationId xmlns:p14="http://schemas.microsoft.com/office/powerpoint/2010/main" val="26669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A9C28500-F215-A16C-F68F-F330948E32F3}"/>
              </a:ext>
            </a:extLst>
          </p:cNvPr>
          <p:cNvSpPr>
            <a:spLocks noGrp="1"/>
          </p:cNvSpPr>
          <p:nvPr>
            <p:ph type="sldNum" sz="quarter" idx="12"/>
          </p:nvPr>
        </p:nvSpPr>
        <p:spPr/>
        <p:txBody>
          <a:bodyPr/>
          <a:lstStyle/>
          <a:p>
            <a:fld id="{AD3A6240-DE51-48FB-BB6F-2A95E4418410}" type="slidenum">
              <a:rPr lang="fr-FR" smtClean="0"/>
              <a:t>22</a:t>
            </a:fld>
            <a:endParaRPr lang="fr-FR"/>
          </a:p>
        </p:txBody>
      </p:sp>
      <p:sp>
        <p:nvSpPr>
          <p:cNvPr id="4" name="Rectangle 3">
            <a:extLst>
              <a:ext uri="{FF2B5EF4-FFF2-40B4-BE49-F238E27FC236}">
                <a16:creationId xmlns:a16="http://schemas.microsoft.com/office/drawing/2014/main" id="{0DB84F3E-DA91-9E84-952A-C8621B3E2366}"/>
              </a:ext>
            </a:extLst>
          </p:cNvPr>
          <p:cNvSpPr/>
          <p:nvPr/>
        </p:nvSpPr>
        <p:spPr>
          <a:xfrm>
            <a:off x="-219074" y="-164418"/>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501535"/>
            <a:ext cx="9895951" cy="1033669"/>
          </a:xfrm>
        </p:spPr>
        <p:txBody>
          <a:bodyPr>
            <a:noAutofit/>
          </a:bodyPr>
          <a:lstStyle/>
          <a:p>
            <a:r>
              <a:rPr lang="fr-FR" sz="4000" b="1">
                <a:solidFill>
                  <a:srgbClr val="FFFFFF"/>
                </a:solidFill>
              </a:rPr>
              <a:t>DIAGRAMME D’ÉTAT-TRANSITION</a:t>
            </a:r>
            <a:br>
              <a:rPr lang="fr-FR" sz="4000" b="1">
                <a:solidFill>
                  <a:srgbClr val="FFFFFF"/>
                </a:solidFill>
              </a:rPr>
            </a:br>
            <a:r>
              <a:rPr lang="fr-FR" sz="4000" b="1">
                <a:solidFill>
                  <a:srgbClr val="FFFFFF"/>
                </a:solidFill>
              </a:rPr>
              <a:t>CAS D’UN TABLEAU</a:t>
            </a:r>
          </a:p>
        </p:txBody>
      </p:sp>
      <p:pic>
        <p:nvPicPr>
          <p:cNvPr id="6" name="Image 5">
            <a:extLst>
              <a:ext uri="{FF2B5EF4-FFF2-40B4-BE49-F238E27FC236}">
                <a16:creationId xmlns:a16="http://schemas.microsoft.com/office/drawing/2014/main" id="{A28AC51D-C4E3-84E3-CDD9-5EE63DF0DDDA}"/>
              </a:ext>
            </a:extLst>
          </p:cNvPr>
          <p:cNvPicPr>
            <a:picLocks noChangeAspect="1"/>
          </p:cNvPicPr>
          <p:nvPr/>
        </p:nvPicPr>
        <p:blipFill>
          <a:blip r:embed="rId2"/>
          <a:stretch>
            <a:fillRect/>
          </a:stretch>
        </p:blipFill>
        <p:spPr>
          <a:xfrm>
            <a:off x="1371599" y="1776116"/>
            <a:ext cx="5807264" cy="4685644"/>
          </a:xfrm>
          <a:prstGeom prst="rect">
            <a:avLst/>
          </a:prstGeom>
        </p:spPr>
      </p:pic>
    </p:spTree>
    <p:extLst>
      <p:ext uri="{BB962C8B-B14F-4D97-AF65-F5344CB8AC3E}">
        <p14:creationId xmlns:p14="http://schemas.microsoft.com/office/powerpoint/2010/main" val="415385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3683358"/>
          </a:xfrm>
        </p:spPr>
        <p:txBody>
          <a:bodyPr anchor="ctr">
            <a:normAutofit/>
          </a:bodyPr>
          <a:lstStyle/>
          <a:p>
            <a:pPr marL="0" indent="0">
              <a:buNone/>
            </a:pPr>
            <a:r>
              <a:rPr lang="fr-FR" sz="2000">
                <a:solidFill>
                  <a:srgbClr val="031333"/>
                </a:solidFill>
              </a:rPr>
              <a:t>L’utilisateur a créé un tableau et a été conduit sur la page de ce tableau. Là, il peut ajouter des listes, qui sont les colonnes du kanban. </a:t>
            </a:r>
          </a:p>
          <a:p>
            <a:pPr marL="0" indent="0">
              <a:buNone/>
            </a:pPr>
            <a:r>
              <a:rPr lang="fr-FR" sz="2000">
                <a:solidFill>
                  <a:srgbClr val="031333"/>
                </a:solidFill>
              </a:rPr>
              <a:t>Pour créer une nouvelle liste, il clique sur le bouton « ajouter » et un champ apparait où il peut donner un nom à cette liste et confirmer. </a:t>
            </a:r>
          </a:p>
          <a:p>
            <a:pPr marL="0" indent="0">
              <a:buNone/>
            </a:pPr>
            <a:r>
              <a:rPr lang="fr-FR" sz="2000">
                <a:solidFill>
                  <a:srgbClr val="031333"/>
                </a:solidFill>
              </a:rPr>
              <a:t>L’utilisateur peut, s’il le souhaite dupliquer une liste avec son contenu, la supprimer</a:t>
            </a:r>
            <a:r>
              <a:rPr lang="fr-FR" sz="2000" dirty="0">
                <a:solidFill>
                  <a:srgbClr val="031333"/>
                </a:solidFill>
              </a:rPr>
              <a:t> ou </a:t>
            </a:r>
            <a:r>
              <a:rPr lang="fr-FR" sz="2000">
                <a:solidFill>
                  <a:srgbClr val="031333"/>
                </a:solidFill>
              </a:rPr>
              <a:t>la modifier. </a:t>
            </a:r>
          </a:p>
          <a:p>
            <a:pPr marL="0" indent="0">
              <a:buNone/>
            </a:pPr>
            <a:r>
              <a:rPr lang="fr-FR" sz="2000">
                <a:solidFill>
                  <a:srgbClr val="031333"/>
                </a:solidFill>
              </a:rPr>
              <a:t>Il peut aussi déplacer la liste (drag &amp; drop) soit avant ou après une autre liste.</a:t>
            </a:r>
          </a:p>
        </p:txBody>
      </p:sp>
      <p:sp>
        <p:nvSpPr>
          <p:cNvPr id="4" name="Espace réservé du numéro de diapositive 3">
            <a:extLst>
              <a:ext uri="{FF2B5EF4-FFF2-40B4-BE49-F238E27FC236}">
                <a16:creationId xmlns:a16="http://schemas.microsoft.com/office/drawing/2014/main" id="{B98B73FF-25BB-B1F5-2A35-829A59998AE6}"/>
              </a:ext>
            </a:extLst>
          </p:cNvPr>
          <p:cNvSpPr>
            <a:spLocks noGrp="1"/>
          </p:cNvSpPr>
          <p:nvPr>
            <p:ph type="sldNum" sz="quarter" idx="12"/>
          </p:nvPr>
        </p:nvSpPr>
        <p:spPr/>
        <p:txBody>
          <a:bodyPr/>
          <a:lstStyle/>
          <a:p>
            <a:fld id="{AD3A6240-DE51-48FB-BB6F-2A95E4418410}" type="slidenum">
              <a:rPr lang="fr-FR" smtClean="0"/>
              <a:t>23</a:t>
            </a:fld>
            <a:endParaRPr lang="fr-FR"/>
          </a:p>
        </p:txBody>
      </p:sp>
      <p:sp>
        <p:nvSpPr>
          <p:cNvPr id="5" name="Rectangle 4">
            <a:extLst>
              <a:ext uri="{FF2B5EF4-FFF2-40B4-BE49-F238E27FC236}">
                <a16:creationId xmlns:a16="http://schemas.microsoft.com/office/drawing/2014/main" id="{0E3FE20A-5F57-3BAE-6092-9BDF8C0FE2A3}"/>
              </a:ext>
            </a:extLst>
          </p:cNvPr>
          <p:cNvSpPr/>
          <p:nvPr/>
        </p:nvSpPr>
        <p:spPr>
          <a:xfrm>
            <a:off x="-219074" y="-164418"/>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5. MANIPULATION D’UNE LISTE</a:t>
            </a:r>
          </a:p>
        </p:txBody>
      </p:sp>
    </p:spTree>
    <p:extLst>
      <p:ext uri="{BB962C8B-B14F-4D97-AF65-F5344CB8AC3E}">
        <p14:creationId xmlns:p14="http://schemas.microsoft.com/office/powerpoint/2010/main" val="201855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0FC188CA-80FE-3A57-E8A9-25877942BF6E}"/>
              </a:ext>
            </a:extLst>
          </p:cNvPr>
          <p:cNvSpPr>
            <a:spLocks noGrp="1"/>
          </p:cNvSpPr>
          <p:nvPr>
            <p:ph type="sldNum" sz="quarter" idx="12"/>
          </p:nvPr>
        </p:nvSpPr>
        <p:spPr/>
        <p:txBody>
          <a:bodyPr/>
          <a:lstStyle/>
          <a:p>
            <a:fld id="{AD3A6240-DE51-48FB-BB6F-2A95E4418410}" type="slidenum">
              <a:rPr lang="fr-FR" smtClean="0"/>
              <a:t>24</a:t>
            </a:fld>
            <a:endParaRPr lang="fr-FR"/>
          </a:p>
        </p:txBody>
      </p:sp>
      <p:sp>
        <p:nvSpPr>
          <p:cNvPr id="4" name="Rectangle 3">
            <a:extLst>
              <a:ext uri="{FF2B5EF4-FFF2-40B4-BE49-F238E27FC236}">
                <a16:creationId xmlns:a16="http://schemas.microsoft.com/office/drawing/2014/main" id="{ECE92BDA-1DA2-6557-C131-7395209CD579}"/>
              </a:ext>
            </a:extLst>
          </p:cNvPr>
          <p:cNvSpPr/>
          <p:nvPr/>
        </p:nvSpPr>
        <p:spPr>
          <a:xfrm>
            <a:off x="-219074" y="-171111"/>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REPRÉSENTATION GRAPHIQUE</a:t>
            </a:r>
            <a:br>
              <a:rPr lang="fr-FR" sz="4000" b="1">
                <a:solidFill>
                  <a:srgbClr val="FFFFFF"/>
                </a:solidFill>
              </a:rPr>
            </a:br>
            <a:r>
              <a:rPr lang="fr-FR" sz="4000" b="1">
                <a:solidFill>
                  <a:srgbClr val="FFFFFF"/>
                </a:solidFill>
              </a:rPr>
              <a:t>DIAGRAMME DE CAS D’UTILISATION</a:t>
            </a:r>
          </a:p>
        </p:txBody>
      </p:sp>
      <p:pic>
        <p:nvPicPr>
          <p:cNvPr id="11" name="Image 10">
            <a:extLst>
              <a:ext uri="{FF2B5EF4-FFF2-40B4-BE49-F238E27FC236}">
                <a16:creationId xmlns:a16="http://schemas.microsoft.com/office/drawing/2014/main" id="{B9D3754E-DF34-848D-6EA8-3CC05856B94E}"/>
              </a:ext>
            </a:extLst>
          </p:cNvPr>
          <p:cNvPicPr>
            <a:picLocks noChangeAspect="1"/>
          </p:cNvPicPr>
          <p:nvPr/>
        </p:nvPicPr>
        <p:blipFill>
          <a:blip r:embed="rId2"/>
          <a:stretch>
            <a:fillRect/>
          </a:stretch>
        </p:blipFill>
        <p:spPr>
          <a:xfrm>
            <a:off x="1371599" y="1783903"/>
            <a:ext cx="9044821" cy="4836417"/>
          </a:xfrm>
          <a:prstGeom prst="rect">
            <a:avLst/>
          </a:prstGeom>
        </p:spPr>
      </p:pic>
    </p:spTree>
    <p:extLst>
      <p:ext uri="{BB962C8B-B14F-4D97-AF65-F5344CB8AC3E}">
        <p14:creationId xmlns:p14="http://schemas.microsoft.com/office/powerpoint/2010/main" val="96158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F2A9D66D-BF60-91BC-24C5-223AB8AF7D72}"/>
              </a:ext>
            </a:extLst>
          </p:cNvPr>
          <p:cNvSpPr>
            <a:spLocks noGrp="1"/>
          </p:cNvSpPr>
          <p:nvPr>
            <p:ph type="sldNum" sz="quarter" idx="12"/>
          </p:nvPr>
        </p:nvSpPr>
        <p:spPr/>
        <p:txBody>
          <a:bodyPr/>
          <a:lstStyle/>
          <a:p>
            <a:fld id="{AD3A6240-DE51-48FB-BB6F-2A95E4418410}" type="slidenum">
              <a:rPr lang="fr-FR" smtClean="0"/>
              <a:t>25</a:t>
            </a:fld>
            <a:endParaRPr lang="fr-FR"/>
          </a:p>
        </p:txBody>
      </p:sp>
      <p:sp>
        <p:nvSpPr>
          <p:cNvPr id="4" name="Rectangle 3">
            <a:extLst>
              <a:ext uri="{FF2B5EF4-FFF2-40B4-BE49-F238E27FC236}">
                <a16:creationId xmlns:a16="http://schemas.microsoft.com/office/drawing/2014/main" id="{3A2C35CF-6C43-057B-E984-905634EFA229}"/>
              </a:ext>
            </a:extLst>
          </p:cNvPr>
          <p:cNvSpPr/>
          <p:nvPr/>
        </p:nvSpPr>
        <p:spPr>
          <a:xfrm>
            <a:off x="-219074"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DIAGRAMME DE SÉQUENCE</a:t>
            </a:r>
            <a:br>
              <a:rPr lang="fr-FR" sz="4000" b="1">
                <a:solidFill>
                  <a:srgbClr val="FFFFFF"/>
                </a:solidFill>
              </a:rPr>
            </a:br>
            <a:r>
              <a:rPr lang="fr-FR" sz="4000" b="1">
                <a:solidFill>
                  <a:srgbClr val="FFFFFF"/>
                </a:solidFill>
              </a:rPr>
              <a:t>CRÉATION D’UNE LISTE</a:t>
            </a:r>
          </a:p>
        </p:txBody>
      </p:sp>
      <p:pic>
        <p:nvPicPr>
          <p:cNvPr id="15" name="Image 14">
            <a:extLst>
              <a:ext uri="{FF2B5EF4-FFF2-40B4-BE49-F238E27FC236}">
                <a16:creationId xmlns:a16="http://schemas.microsoft.com/office/drawing/2014/main" id="{6FE13DC9-9618-4A40-2F86-760AF39B1F34}"/>
              </a:ext>
            </a:extLst>
          </p:cNvPr>
          <p:cNvPicPr>
            <a:picLocks noChangeAspect="1"/>
          </p:cNvPicPr>
          <p:nvPr/>
        </p:nvPicPr>
        <p:blipFill>
          <a:blip r:embed="rId2"/>
          <a:stretch>
            <a:fillRect/>
          </a:stretch>
        </p:blipFill>
        <p:spPr>
          <a:xfrm>
            <a:off x="1480755" y="1768541"/>
            <a:ext cx="5477639" cy="4667901"/>
          </a:xfrm>
          <a:prstGeom prst="rect">
            <a:avLst/>
          </a:prstGeom>
        </p:spPr>
      </p:pic>
    </p:spTree>
    <p:extLst>
      <p:ext uri="{BB962C8B-B14F-4D97-AF65-F5344CB8AC3E}">
        <p14:creationId xmlns:p14="http://schemas.microsoft.com/office/powerpoint/2010/main" val="292660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23914A2E-74A2-C140-1F28-FA9536EA9203}"/>
              </a:ext>
            </a:extLst>
          </p:cNvPr>
          <p:cNvSpPr>
            <a:spLocks noGrp="1"/>
          </p:cNvSpPr>
          <p:nvPr>
            <p:ph type="sldNum" sz="quarter" idx="12"/>
          </p:nvPr>
        </p:nvSpPr>
        <p:spPr/>
        <p:txBody>
          <a:bodyPr/>
          <a:lstStyle/>
          <a:p>
            <a:fld id="{AD3A6240-DE51-48FB-BB6F-2A95E4418410}" type="slidenum">
              <a:rPr lang="fr-FR" smtClean="0"/>
              <a:t>26</a:t>
            </a:fld>
            <a:endParaRPr lang="fr-FR"/>
          </a:p>
        </p:txBody>
      </p:sp>
      <p:sp>
        <p:nvSpPr>
          <p:cNvPr id="4" name="Rectangle 3">
            <a:extLst>
              <a:ext uri="{FF2B5EF4-FFF2-40B4-BE49-F238E27FC236}">
                <a16:creationId xmlns:a16="http://schemas.microsoft.com/office/drawing/2014/main" id="{469C4418-4F88-813E-4EBF-F0B4AAF6E432}"/>
              </a:ext>
            </a:extLst>
          </p:cNvPr>
          <p:cNvSpPr/>
          <p:nvPr/>
        </p:nvSpPr>
        <p:spPr>
          <a:xfrm>
            <a:off x="-219074" y="-164417"/>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DIAGRAMME D’ÉTAT-TRANSITION</a:t>
            </a:r>
            <a:br>
              <a:rPr lang="fr-FR" sz="4000" b="1">
                <a:solidFill>
                  <a:srgbClr val="FFFFFF"/>
                </a:solidFill>
              </a:rPr>
            </a:br>
            <a:r>
              <a:rPr lang="fr-FR" sz="4000" b="1">
                <a:solidFill>
                  <a:srgbClr val="FFFFFF"/>
                </a:solidFill>
              </a:rPr>
              <a:t>CAS D’UNE LISTE</a:t>
            </a:r>
          </a:p>
        </p:txBody>
      </p:sp>
      <p:pic>
        <p:nvPicPr>
          <p:cNvPr id="7" name="Image 6">
            <a:extLst>
              <a:ext uri="{FF2B5EF4-FFF2-40B4-BE49-F238E27FC236}">
                <a16:creationId xmlns:a16="http://schemas.microsoft.com/office/drawing/2014/main" id="{9A0E8C95-DB2A-EB38-38A2-A5686659509B}"/>
              </a:ext>
            </a:extLst>
          </p:cNvPr>
          <p:cNvPicPr>
            <a:picLocks noChangeAspect="1"/>
          </p:cNvPicPr>
          <p:nvPr/>
        </p:nvPicPr>
        <p:blipFill>
          <a:blip r:embed="rId2"/>
          <a:stretch>
            <a:fillRect/>
          </a:stretch>
        </p:blipFill>
        <p:spPr>
          <a:xfrm>
            <a:off x="1371599" y="1777088"/>
            <a:ext cx="4182263" cy="4769406"/>
          </a:xfrm>
          <a:prstGeom prst="rect">
            <a:avLst/>
          </a:prstGeom>
        </p:spPr>
      </p:pic>
    </p:spTree>
    <p:extLst>
      <p:ext uri="{BB962C8B-B14F-4D97-AF65-F5344CB8AC3E}">
        <p14:creationId xmlns:p14="http://schemas.microsoft.com/office/powerpoint/2010/main" val="2750690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786886" y="2093422"/>
            <a:ext cx="10675375" cy="3993703"/>
          </a:xfrm>
        </p:spPr>
        <p:txBody>
          <a:bodyPr anchor="ctr">
            <a:noAutofit/>
          </a:bodyPr>
          <a:lstStyle/>
          <a:p>
            <a:pPr marL="0" indent="0">
              <a:buNone/>
            </a:pPr>
            <a:r>
              <a:rPr lang="fr-FR" sz="2000"/>
              <a:t>L’utilisateur a créé une liste. Il se trouve toujours sur la page du Tableau mais, à l’intérieur de la colonne. Là, il peut ajouter des cartes. Les cartes étant la représentation des tâches à faire.</a:t>
            </a:r>
            <a:endParaRPr lang="fr-FR" sz="2000">
              <a:cs typeface="Calibri"/>
            </a:endParaRPr>
          </a:p>
          <a:p>
            <a:pPr marL="0" indent="0">
              <a:buNone/>
            </a:pPr>
            <a:r>
              <a:rPr lang="fr-FR" sz="2000"/>
              <a:t>Pour créer une nouvelle carte, il clique sur le bouton « ajouter » et un champ apparait où il peut donner un nom à cette carte et confirmer. </a:t>
            </a:r>
          </a:p>
          <a:p>
            <a:pPr marL="0" indent="0">
              <a:buNone/>
            </a:pPr>
            <a:r>
              <a:rPr lang="fr-FR" sz="2000"/>
              <a:t>La carte est ainsi créée et le bouton se déplace vers le bas pour donner la possibilité de créer une nouvelle carte. </a:t>
            </a:r>
            <a:endParaRPr lang="fr-FR" sz="2000">
              <a:cs typeface="Calibri"/>
            </a:endParaRPr>
          </a:p>
          <a:p>
            <a:pPr marL="0" indent="0">
              <a:buNone/>
            </a:pPr>
            <a:r>
              <a:rPr lang="fr-FR" sz="2000"/>
              <a:t>L’utilisateur a la possibilité plus tard d’apporter des modifications sur la couverture, les dates et checklists et assigner des membres. En cliquant dessus, Il a accès à une modale pour effectuer ces opérations</a:t>
            </a:r>
          </a:p>
          <a:p>
            <a:pPr marL="0" indent="0">
              <a:buNone/>
            </a:pPr>
            <a:r>
              <a:rPr lang="fr-FR" sz="2000"/>
              <a:t>L’utilisateur peut s’il le souhaite dupliquer une carte avec son contenu, la supprimer</a:t>
            </a:r>
            <a:r>
              <a:rPr lang="fr-FR" sz="2000" dirty="0"/>
              <a:t> ou </a:t>
            </a:r>
            <a:r>
              <a:rPr lang="fr-FR" sz="2000"/>
              <a:t>la modifier. </a:t>
            </a:r>
          </a:p>
          <a:p>
            <a:pPr marL="0" indent="0">
              <a:buNone/>
            </a:pPr>
            <a:r>
              <a:rPr lang="fr-FR" sz="2000"/>
              <a:t>Il peut aussi déplacer la carte (drag &amp; drop) soit par rapport aux autres cartes (mouvement vertical), ou alors entre chaque liste (mouvement horizontal).</a:t>
            </a:r>
          </a:p>
        </p:txBody>
      </p:sp>
      <p:sp>
        <p:nvSpPr>
          <p:cNvPr id="4" name="Espace réservé du numéro de diapositive 3">
            <a:extLst>
              <a:ext uri="{FF2B5EF4-FFF2-40B4-BE49-F238E27FC236}">
                <a16:creationId xmlns:a16="http://schemas.microsoft.com/office/drawing/2014/main" id="{DA15FCA3-4375-D1ED-68F7-AAB0F8CBDBFB}"/>
              </a:ext>
            </a:extLst>
          </p:cNvPr>
          <p:cNvSpPr>
            <a:spLocks noGrp="1"/>
          </p:cNvSpPr>
          <p:nvPr>
            <p:ph type="sldNum" sz="quarter" idx="12"/>
          </p:nvPr>
        </p:nvSpPr>
        <p:spPr/>
        <p:txBody>
          <a:bodyPr/>
          <a:lstStyle/>
          <a:p>
            <a:fld id="{AD3A6240-DE51-48FB-BB6F-2A95E4418410}" type="slidenum">
              <a:rPr lang="fr-FR" smtClean="0"/>
              <a:t>27</a:t>
            </a:fld>
            <a:endParaRPr lang="fr-FR"/>
          </a:p>
        </p:txBody>
      </p:sp>
      <p:sp>
        <p:nvSpPr>
          <p:cNvPr id="5" name="Rectangle 4">
            <a:extLst>
              <a:ext uri="{FF2B5EF4-FFF2-40B4-BE49-F238E27FC236}">
                <a16:creationId xmlns:a16="http://schemas.microsoft.com/office/drawing/2014/main" id="{B7B66BC4-68F3-9DB6-8FF3-AB5E26D0F4A0}"/>
              </a:ext>
            </a:extLst>
          </p:cNvPr>
          <p:cNvSpPr/>
          <p:nvPr/>
        </p:nvSpPr>
        <p:spPr>
          <a:xfrm>
            <a:off x="-219074"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b="1">
                <a:solidFill>
                  <a:srgbClr val="FFFFFF"/>
                </a:solidFill>
              </a:rPr>
              <a:t>6. MANIPULATION D’UNE CARTE</a:t>
            </a:r>
          </a:p>
        </p:txBody>
      </p:sp>
    </p:spTree>
    <p:extLst>
      <p:ext uri="{BB962C8B-B14F-4D97-AF65-F5344CB8AC3E}">
        <p14:creationId xmlns:p14="http://schemas.microsoft.com/office/powerpoint/2010/main" val="6666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C2326C82-5A35-182B-605C-CC108217E448}"/>
              </a:ext>
            </a:extLst>
          </p:cNvPr>
          <p:cNvSpPr>
            <a:spLocks noGrp="1"/>
          </p:cNvSpPr>
          <p:nvPr>
            <p:ph type="sldNum" sz="quarter" idx="12"/>
          </p:nvPr>
        </p:nvSpPr>
        <p:spPr/>
        <p:txBody>
          <a:bodyPr/>
          <a:lstStyle/>
          <a:p>
            <a:fld id="{AD3A6240-DE51-48FB-BB6F-2A95E4418410}" type="slidenum">
              <a:rPr lang="fr-FR" smtClean="0"/>
              <a:t>28</a:t>
            </a:fld>
            <a:endParaRPr lang="fr-FR"/>
          </a:p>
        </p:txBody>
      </p:sp>
      <p:sp>
        <p:nvSpPr>
          <p:cNvPr id="4" name="Rectangle 3">
            <a:extLst>
              <a:ext uri="{FF2B5EF4-FFF2-40B4-BE49-F238E27FC236}">
                <a16:creationId xmlns:a16="http://schemas.microsoft.com/office/drawing/2014/main" id="{E66EE208-DF6A-4DAC-6ED1-D0FCE7BC50F2}"/>
              </a:ext>
            </a:extLst>
          </p:cNvPr>
          <p:cNvSpPr/>
          <p:nvPr/>
        </p:nvSpPr>
        <p:spPr>
          <a:xfrm>
            <a:off x="-247651" y="-164418"/>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REPRÉSENTATION GRAPHIQUE</a:t>
            </a:r>
            <a:br>
              <a:rPr lang="fr-FR" sz="4000" b="1">
                <a:solidFill>
                  <a:srgbClr val="FFFFFF"/>
                </a:solidFill>
              </a:rPr>
            </a:br>
            <a:r>
              <a:rPr lang="fr-FR" sz="4000" b="1">
                <a:solidFill>
                  <a:srgbClr val="FFFFFF"/>
                </a:solidFill>
              </a:rPr>
              <a:t>DIAGRAMME DE CAS D’UTILISATION</a:t>
            </a:r>
          </a:p>
        </p:txBody>
      </p:sp>
      <p:pic>
        <p:nvPicPr>
          <p:cNvPr id="6" name="Image 5">
            <a:extLst>
              <a:ext uri="{FF2B5EF4-FFF2-40B4-BE49-F238E27FC236}">
                <a16:creationId xmlns:a16="http://schemas.microsoft.com/office/drawing/2014/main" id="{7A836B4A-31E0-D385-9B5D-5C37AD2D6F43}"/>
              </a:ext>
            </a:extLst>
          </p:cNvPr>
          <p:cNvPicPr>
            <a:picLocks noChangeAspect="1"/>
          </p:cNvPicPr>
          <p:nvPr/>
        </p:nvPicPr>
        <p:blipFill>
          <a:blip r:embed="rId2"/>
          <a:stretch>
            <a:fillRect/>
          </a:stretch>
        </p:blipFill>
        <p:spPr>
          <a:xfrm>
            <a:off x="1496439" y="1661689"/>
            <a:ext cx="6850974" cy="4877223"/>
          </a:xfrm>
          <a:prstGeom prst="rect">
            <a:avLst/>
          </a:prstGeom>
        </p:spPr>
      </p:pic>
    </p:spTree>
    <p:extLst>
      <p:ext uri="{BB962C8B-B14F-4D97-AF65-F5344CB8AC3E}">
        <p14:creationId xmlns:p14="http://schemas.microsoft.com/office/powerpoint/2010/main" val="1371170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47F1626A-123F-F824-E7ED-C1BF5B54C52A}"/>
              </a:ext>
            </a:extLst>
          </p:cNvPr>
          <p:cNvSpPr>
            <a:spLocks noGrp="1"/>
          </p:cNvSpPr>
          <p:nvPr>
            <p:ph type="sldNum" sz="quarter" idx="12"/>
          </p:nvPr>
        </p:nvSpPr>
        <p:spPr/>
        <p:txBody>
          <a:bodyPr/>
          <a:lstStyle/>
          <a:p>
            <a:fld id="{AD3A6240-DE51-48FB-BB6F-2A95E4418410}" type="slidenum">
              <a:rPr lang="fr-FR" smtClean="0"/>
              <a:t>29</a:t>
            </a:fld>
            <a:endParaRPr lang="fr-FR"/>
          </a:p>
        </p:txBody>
      </p:sp>
      <p:sp>
        <p:nvSpPr>
          <p:cNvPr id="4" name="Rectangle 3">
            <a:extLst>
              <a:ext uri="{FF2B5EF4-FFF2-40B4-BE49-F238E27FC236}">
                <a16:creationId xmlns:a16="http://schemas.microsoft.com/office/drawing/2014/main" id="{45FBB10D-AB0F-1F3F-5B77-C1F1C40F6AF8}"/>
              </a:ext>
            </a:extLst>
          </p:cNvPr>
          <p:cNvSpPr/>
          <p:nvPr/>
        </p:nvSpPr>
        <p:spPr>
          <a:xfrm>
            <a:off x="-247651" y="-152480"/>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Autofit/>
          </a:bodyPr>
          <a:lstStyle/>
          <a:p>
            <a:r>
              <a:rPr lang="fr-FR" sz="4000" b="1">
                <a:solidFill>
                  <a:srgbClr val="FFFFFF"/>
                </a:solidFill>
              </a:rPr>
              <a:t>DIAGRAMME DE SEQUENCE</a:t>
            </a:r>
            <a:br>
              <a:rPr lang="fr-FR" sz="4000" b="1">
                <a:solidFill>
                  <a:srgbClr val="FFFFFF"/>
                </a:solidFill>
              </a:rPr>
            </a:br>
            <a:r>
              <a:rPr lang="fr-FR" sz="4000" b="1">
                <a:solidFill>
                  <a:srgbClr val="FFFFFF"/>
                </a:solidFill>
              </a:rPr>
              <a:t>CRÉATION D’UNE CARTE</a:t>
            </a:r>
          </a:p>
        </p:txBody>
      </p:sp>
      <p:pic>
        <p:nvPicPr>
          <p:cNvPr id="11" name="Image 10">
            <a:extLst>
              <a:ext uri="{FF2B5EF4-FFF2-40B4-BE49-F238E27FC236}">
                <a16:creationId xmlns:a16="http://schemas.microsoft.com/office/drawing/2014/main" id="{873673D5-C5E3-F1E5-7E0A-5FA3663D7C7E}"/>
              </a:ext>
            </a:extLst>
          </p:cNvPr>
          <p:cNvPicPr>
            <a:picLocks noChangeAspect="1"/>
          </p:cNvPicPr>
          <p:nvPr/>
        </p:nvPicPr>
        <p:blipFill>
          <a:blip r:embed="rId2"/>
          <a:stretch>
            <a:fillRect/>
          </a:stretch>
        </p:blipFill>
        <p:spPr>
          <a:xfrm>
            <a:off x="1346371" y="1743220"/>
            <a:ext cx="6754168" cy="4934639"/>
          </a:xfrm>
          <a:prstGeom prst="rect">
            <a:avLst/>
          </a:prstGeom>
        </p:spPr>
      </p:pic>
    </p:spTree>
    <p:extLst>
      <p:ext uri="{BB962C8B-B14F-4D97-AF65-F5344CB8AC3E}">
        <p14:creationId xmlns:p14="http://schemas.microsoft.com/office/powerpoint/2010/main" val="124058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18197"/>
            <a:ext cx="9724031" cy="3683358"/>
          </a:xfrm>
        </p:spPr>
        <p:txBody>
          <a:bodyPr anchor="ctr">
            <a:noAutofit/>
          </a:bodyPr>
          <a:lstStyle/>
          <a:p>
            <a:pPr marL="0" indent="0" algn="l" rtl="0" fontAlgn="base">
              <a:buNone/>
            </a:pPr>
            <a:r>
              <a:rPr lang="fr-FR" sz="1600" b="0" i="0" dirty="0">
                <a:solidFill>
                  <a:srgbClr val="031333"/>
                </a:solidFill>
                <a:effectLst/>
                <a:latin typeface="+mj-lt"/>
              </a:rPr>
              <a:t>Après avoir créé un compte, un utilisateur connecté peut gérer les informations de son profil. </a:t>
            </a:r>
            <a:br>
              <a:rPr lang="fr-FR" sz="1600" b="0" i="0" dirty="0">
                <a:solidFill>
                  <a:srgbClr val="031333"/>
                </a:solidFill>
                <a:effectLst/>
                <a:latin typeface="+mj-lt"/>
              </a:rPr>
            </a:br>
            <a:r>
              <a:rPr lang="fr-FR" sz="1600" b="0" i="0" dirty="0">
                <a:solidFill>
                  <a:srgbClr val="031333"/>
                </a:solidFill>
                <a:effectLst/>
                <a:latin typeface="+mj-lt"/>
              </a:rPr>
              <a:t>Il peut modifier son mot de passe, son nom et son prénom. </a:t>
            </a:r>
          </a:p>
          <a:p>
            <a:pPr marL="0" indent="0" algn="l" rtl="0" fontAlgn="base">
              <a:buNone/>
            </a:pPr>
            <a:r>
              <a:rPr lang="fr-FR" sz="1600" b="0" i="0" dirty="0">
                <a:solidFill>
                  <a:srgbClr val="031333"/>
                </a:solidFill>
                <a:effectLst/>
                <a:latin typeface="+mj-lt"/>
              </a:rPr>
              <a:t>À partir de sa page tableau de bord, il peut créer, modifier, dupliquer</a:t>
            </a:r>
            <a:r>
              <a:rPr lang="fr-FR" sz="1600" dirty="0">
                <a:solidFill>
                  <a:srgbClr val="031333"/>
                </a:solidFill>
                <a:latin typeface="+mj-lt"/>
              </a:rPr>
              <a:t> </a:t>
            </a:r>
            <a:r>
              <a:rPr lang="fr-FR" sz="1600" b="0" i="0" dirty="0">
                <a:solidFill>
                  <a:srgbClr val="031333"/>
                </a:solidFill>
                <a:effectLst/>
                <a:latin typeface="+mj-lt"/>
              </a:rPr>
              <a:t>ou supprimer ses tableaux. </a:t>
            </a:r>
          </a:p>
          <a:p>
            <a:pPr marL="0" indent="0" algn="l" rtl="0" fontAlgn="base">
              <a:buNone/>
            </a:pPr>
            <a:r>
              <a:rPr lang="fr-FR" sz="1600" b="0" i="0" dirty="0">
                <a:solidFill>
                  <a:srgbClr val="031333"/>
                </a:solidFill>
                <a:effectLst/>
                <a:latin typeface="+mj-lt"/>
              </a:rPr>
              <a:t>Dans un tableau, il peut gérer des listes et des cartes.  </a:t>
            </a:r>
          </a:p>
          <a:p>
            <a:pPr marL="0" indent="0" algn="l" rtl="0" fontAlgn="base">
              <a:buNone/>
            </a:pPr>
            <a:r>
              <a:rPr lang="fr-FR" sz="1600" b="0" i="0" dirty="0">
                <a:solidFill>
                  <a:srgbClr val="031333"/>
                </a:solidFill>
                <a:effectLst/>
                <a:latin typeface="+mj-lt"/>
              </a:rPr>
              <a:t>Les listes sont des colonnes qui peuvent être crées, renommées, déplacées, dupliquées</a:t>
            </a:r>
            <a:r>
              <a:rPr lang="fr-FR" sz="1600" dirty="0">
                <a:solidFill>
                  <a:srgbClr val="031333"/>
                </a:solidFill>
                <a:latin typeface="+mj-lt"/>
              </a:rPr>
              <a:t> </a:t>
            </a:r>
            <a:r>
              <a:rPr lang="fr-FR" sz="1600" b="0" i="0" dirty="0">
                <a:solidFill>
                  <a:srgbClr val="031333"/>
                </a:solidFill>
                <a:effectLst/>
                <a:latin typeface="+mj-lt"/>
              </a:rPr>
              <a:t>ou supprimées. Les listes contiennent des cartes. </a:t>
            </a:r>
          </a:p>
          <a:p>
            <a:pPr marL="0" indent="0" algn="l" rtl="0" fontAlgn="base">
              <a:buNone/>
            </a:pPr>
            <a:r>
              <a:rPr lang="fr-FR" sz="1600" b="0" i="0" dirty="0">
                <a:solidFill>
                  <a:srgbClr val="031333"/>
                </a:solidFill>
                <a:effectLst/>
                <a:latin typeface="+mj-lt"/>
              </a:rPr>
              <a:t>Les cartes peuvent être déplacées au sein d’une liste ou dans une autre liste. L’utilisateur peut renommer, déplacer, dupliquer, supprimer ou modifier une carte. La carte est composée obligatoirement d’un nom et peut avoir une description. À cette carte on peut également ajouter, supprimer ou modifier des membres, des dates de début et de fin, une couverture. </a:t>
            </a:r>
          </a:p>
          <a:p>
            <a:pPr marL="0" indent="0" algn="l" rtl="0" fontAlgn="base">
              <a:buNone/>
            </a:pPr>
            <a:r>
              <a:rPr lang="fr-FR" sz="1600" b="0" i="0" dirty="0">
                <a:solidFill>
                  <a:srgbClr val="031333"/>
                </a:solidFill>
                <a:effectLst/>
                <a:latin typeface="+mj-lt"/>
              </a:rPr>
              <a:t>Une fonction essentielle d’une application de gestion de projet est le partage de tableaux avec des membres inscrits, ou non inscrits qui devront se créer un compte. Les membres peuvent être associés </a:t>
            </a:r>
            <a:br>
              <a:rPr lang="fr-FR" sz="1600" b="0" i="0" dirty="0">
                <a:solidFill>
                  <a:srgbClr val="031333"/>
                </a:solidFill>
                <a:effectLst/>
                <a:latin typeface="+mj-lt"/>
              </a:rPr>
            </a:br>
            <a:r>
              <a:rPr lang="fr-FR" sz="1600" b="0" i="0" dirty="0">
                <a:solidFill>
                  <a:srgbClr val="031333"/>
                </a:solidFill>
                <a:effectLst/>
                <a:latin typeface="+mj-lt"/>
              </a:rPr>
              <a:t>à des cartes.</a:t>
            </a:r>
          </a:p>
          <a:p>
            <a:pPr marL="0" indent="0" algn="l" rtl="0" fontAlgn="base">
              <a:buNone/>
            </a:pPr>
            <a:r>
              <a:rPr lang="fr-FR" sz="1600" b="0" i="0" dirty="0">
                <a:solidFill>
                  <a:srgbClr val="031333"/>
                </a:solidFill>
                <a:effectLst/>
                <a:latin typeface="+mj-lt"/>
              </a:rPr>
              <a:t>À tout moment, l’utilisateur peut consulter un guide qui l’aide à appréhender l’application, depuis le menu de navigation. </a:t>
            </a:r>
          </a:p>
        </p:txBody>
      </p:sp>
      <p:sp>
        <p:nvSpPr>
          <p:cNvPr id="4" name="Rectangle 3">
            <a:extLst>
              <a:ext uri="{FF2B5EF4-FFF2-40B4-BE49-F238E27FC236}">
                <a16:creationId xmlns:a16="http://schemas.microsoft.com/office/drawing/2014/main" id="{94DB02D8-25B2-F80D-9D54-906F512641BA}"/>
              </a:ext>
            </a:extLst>
          </p:cNvPr>
          <p:cNvSpPr/>
          <p:nvPr/>
        </p:nvSpPr>
        <p:spPr>
          <a:xfrm>
            <a:off x="-101599" y="-177800"/>
            <a:ext cx="12458700"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FONCTIONNALITÉS</a:t>
            </a:r>
          </a:p>
        </p:txBody>
      </p:sp>
      <p:sp>
        <p:nvSpPr>
          <p:cNvPr id="5" name="Espace réservé du numéro de diapositive 4">
            <a:extLst>
              <a:ext uri="{FF2B5EF4-FFF2-40B4-BE49-F238E27FC236}">
                <a16:creationId xmlns:a16="http://schemas.microsoft.com/office/drawing/2014/main" id="{B94F5584-041B-5AEF-D0FD-641B61182482}"/>
              </a:ext>
            </a:extLst>
          </p:cNvPr>
          <p:cNvSpPr>
            <a:spLocks noGrp="1"/>
          </p:cNvSpPr>
          <p:nvPr>
            <p:ph type="sldNum" sz="quarter" idx="12"/>
          </p:nvPr>
        </p:nvSpPr>
        <p:spPr/>
        <p:txBody>
          <a:bodyPr/>
          <a:lstStyle/>
          <a:p>
            <a:fld id="{AD3A6240-DE51-48FB-BB6F-2A95E4418410}" type="slidenum">
              <a:rPr lang="fr-FR" smtClean="0"/>
              <a:t>3</a:t>
            </a:fld>
            <a:endParaRPr lang="fr-FR"/>
          </a:p>
        </p:txBody>
      </p:sp>
    </p:spTree>
    <p:extLst>
      <p:ext uri="{BB962C8B-B14F-4D97-AF65-F5344CB8AC3E}">
        <p14:creationId xmlns:p14="http://schemas.microsoft.com/office/powerpoint/2010/main" val="3128815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5BA26DAC-4466-700C-3B87-1C0A73F788E5}"/>
              </a:ext>
            </a:extLst>
          </p:cNvPr>
          <p:cNvSpPr>
            <a:spLocks noGrp="1"/>
          </p:cNvSpPr>
          <p:nvPr>
            <p:ph type="sldNum" sz="quarter" idx="12"/>
          </p:nvPr>
        </p:nvSpPr>
        <p:spPr/>
        <p:txBody>
          <a:bodyPr/>
          <a:lstStyle/>
          <a:p>
            <a:fld id="{AD3A6240-DE51-48FB-BB6F-2A95E4418410}" type="slidenum">
              <a:rPr lang="fr-FR" smtClean="0"/>
              <a:t>30</a:t>
            </a:fld>
            <a:endParaRPr lang="fr-FR"/>
          </a:p>
        </p:txBody>
      </p:sp>
      <p:sp>
        <p:nvSpPr>
          <p:cNvPr id="4" name="Rectangle 3">
            <a:extLst>
              <a:ext uri="{FF2B5EF4-FFF2-40B4-BE49-F238E27FC236}">
                <a16:creationId xmlns:a16="http://schemas.microsoft.com/office/drawing/2014/main" id="{D5E5C987-F29B-F8F6-C3E1-10DD37FE3B52}"/>
              </a:ext>
            </a:extLst>
          </p:cNvPr>
          <p:cNvSpPr/>
          <p:nvPr/>
        </p:nvSpPr>
        <p:spPr>
          <a:xfrm>
            <a:off x="-247651" y="-164417"/>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3400" b="1">
                <a:solidFill>
                  <a:srgbClr val="FFFFFF"/>
                </a:solidFill>
              </a:rPr>
              <a:t>DIAGRAMME D’ÉTAT-TRANSITION </a:t>
            </a:r>
            <a:br>
              <a:rPr lang="fr-FR" sz="3400" b="1">
                <a:solidFill>
                  <a:srgbClr val="FFFFFF"/>
                </a:solidFill>
              </a:rPr>
            </a:br>
            <a:r>
              <a:rPr lang="fr-FR" sz="3400" b="1">
                <a:solidFill>
                  <a:srgbClr val="FFFFFF"/>
                </a:solidFill>
              </a:rPr>
              <a:t>CAS D’UNE CARTE</a:t>
            </a:r>
          </a:p>
        </p:txBody>
      </p:sp>
      <p:pic>
        <p:nvPicPr>
          <p:cNvPr id="6" name="Image 5">
            <a:extLst>
              <a:ext uri="{FF2B5EF4-FFF2-40B4-BE49-F238E27FC236}">
                <a16:creationId xmlns:a16="http://schemas.microsoft.com/office/drawing/2014/main" id="{DFD8B929-3E8B-50C0-0903-940624027415}"/>
              </a:ext>
            </a:extLst>
          </p:cNvPr>
          <p:cNvPicPr>
            <a:picLocks noChangeAspect="1"/>
          </p:cNvPicPr>
          <p:nvPr/>
        </p:nvPicPr>
        <p:blipFill>
          <a:blip r:embed="rId2"/>
          <a:stretch>
            <a:fillRect/>
          </a:stretch>
        </p:blipFill>
        <p:spPr>
          <a:xfrm>
            <a:off x="1489548" y="1761849"/>
            <a:ext cx="5644203" cy="4801613"/>
          </a:xfrm>
          <a:prstGeom prst="rect">
            <a:avLst/>
          </a:prstGeom>
        </p:spPr>
      </p:pic>
    </p:spTree>
    <p:extLst>
      <p:ext uri="{BB962C8B-B14F-4D97-AF65-F5344CB8AC3E}">
        <p14:creationId xmlns:p14="http://schemas.microsoft.com/office/powerpoint/2010/main" val="345119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931874" y="4797188"/>
            <a:ext cx="6051236" cy="1241828"/>
          </a:xfrm>
        </p:spPr>
        <p:txBody>
          <a:bodyPr>
            <a:normAutofit/>
          </a:bodyPr>
          <a:lstStyle/>
          <a:p>
            <a:pPr algn="r"/>
            <a:endParaRPr lang="fr-FR">
              <a:solidFill>
                <a:srgbClr val="FFFFFF"/>
              </a:solidFill>
            </a:endParaRPr>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EA228E78-4366-076D-D481-06DE508A0236}"/>
              </a:ext>
            </a:extLst>
          </p:cNvPr>
          <p:cNvSpPr>
            <a:spLocks noGrp="1"/>
          </p:cNvSpPr>
          <p:nvPr>
            <p:ph type="sldNum" sz="quarter" idx="12"/>
          </p:nvPr>
        </p:nvSpPr>
        <p:spPr/>
        <p:txBody>
          <a:bodyPr/>
          <a:lstStyle/>
          <a:p>
            <a:fld id="{AD3A6240-DE51-48FB-BB6F-2A95E4418410}" type="slidenum">
              <a:rPr lang="fr-FR" smtClean="0"/>
              <a:t>31</a:t>
            </a:fld>
            <a:endParaRPr lang="fr-FR"/>
          </a:p>
        </p:txBody>
      </p:sp>
      <p:sp>
        <p:nvSpPr>
          <p:cNvPr id="5" name="Rectangle 4">
            <a:extLst>
              <a:ext uri="{FF2B5EF4-FFF2-40B4-BE49-F238E27FC236}">
                <a16:creationId xmlns:a16="http://schemas.microsoft.com/office/drawing/2014/main" id="{0D125329-86FF-8EA5-E6BB-C349EE28C8F8}"/>
              </a:ext>
            </a:extLst>
          </p:cNvPr>
          <p:cNvSpPr/>
          <p:nvPr/>
        </p:nvSpPr>
        <p:spPr>
          <a:xfrm>
            <a:off x="-244467" y="-185009"/>
            <a:ext cx="12458700" cy="7226300"/>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AE5FDB48-9A46-397C-CBA8-247704B15FEA}"/>
              </a:ext>
            </a:extLst>
          </p:cNvPr>
          <p:cNvSpPr>
            <a:spLocks noGrp="1"/>
          </p:cNvSpPr>
          <p:nvPr>
            <p:ph type="ctrTitle"/>
          </p:nvPr>
        </p:nvSpPr>
        <p:spPr>
          <a:xfrm>
            <a:off x="2686760" y="2705885"/>
            <a:ext cx="6596245" cy="1444512"/>
          </a:xfrm>
        </p:spPr>
        <p:txBody>
          <a:bodyPr>
            <a:normAutofit/>
          </a:bodyPr>
          <a:lstStyle/>
          <a:p>
            <a:r>
              <a:rPr lang="fr-FR" sz="4800" b="1">
                <a:solidFill>
                  <a:srgbClr val="FFFFFF"/>
                </a:solidFill>
              </a:rPr>
              <a:t>MOD</a:t>
            </a:r>
            <a:r>
              <a:rPr lang="fr-FR" sz="4800" b="1">
                <a:solidFill>
                  <a:schemeClr val="bg1"/>
                </a:solidFill>
                <a:ea typeface="+mj-lt"/>
                <a:cs typeface="+mj-lt"/>
              </a:rPr>
              <a:t>È</a:t>
            </a:r>
            <a:r>
              <a:rPr lang="fr-FR" sz="4800" b="1">
                <a:solidFill>
                  <a:srgbClr val="FFFFFF"/>
                </a:solidFill>
              </a:rPr>
              <a:t>LE CONCEPTUEL</a:t>
            </a:r>
            <a:br>
              <a:rPr lang="fr-FR" sz="4800" b="1">
                <a:solidFill>
                  <a:srgbClr val="FFFFFF"/>
                </a:solidFill>
              </a:rPr>
            </a:br>
            <a:r>
              <a:rPr lang="fr-FR" sz="4800" b="1">
                <a:solidFill>
                  <a:srgbClr val="FFFFFF"/>
                </a:solidFill>
              </a:rPr>
              <a:t>DE DONNÉES</a:t>
            </a:r>
            <a:endParaRPr lang="fr-FR" b="1"/>
          </a:p>
        </p:txBody>
      </p:sp>
    </p:spTree>
    <p:extLst>
      <p:ext uri="{BB962C8B-B14F-4D97-AF65-F5344CB8AC3E}">
        <p14:creationId xmlns:p14="http://schemas.microsoft.com/office/powerpoint/2010/main" val="404764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4" name="Espace réservé du numéro de diapositive 3">
            <a:extLst>
              <a:ext uri="{FF2B5EF4-FFF2-40B4-BE49-F238E27FC236}">
                <a16:creationId xmlns:a16="http://schemas.microsoft.com/office/drawing/2014/main" id="{8866A742-2AA5-B972-EA88-648B351C23D5}"/>
              </a:ext>
            </a:extLst>
          </p:cNvPr>
          <p:cNvSpPr>
            <a:spLocks noGrp="1"/>
          </p:cNvSpPr>
          <p:nvPr>
            <p:ph type="sldNum" sz="quarter" idx="12"/>
          </p:nvPr>
        </p:nvSpPr>
        <p:spPr/>
        <p:txBody>
          <a:bodyPr/>
          <a:lstStyle/>
          <a:p>
            <a:fld id="{AD3A6240-DE51-48FB-BB6F-2A95E4418410}" type="slidenum">
              <a:rPr lang="fr-FR" smtClean="0"/>
              <a:t>32</a:t>
            </a:fld>
            <a:endParaRPr lang="fr-FR"/>
          </a:p>
        </p:txBody>
      </p:sp>
      <p:sp>
        <p:nvSpPr>
          <p:cNvPr id="5" name="Rectangle 4">
            <a:extLst>
              <a:ext uri="{FF2B5EF4-FFF2-40B4-BE49-F238E27FC236}">
                <a16:creationId xmlns:a16="http://schemas.microsoft.com/office/drawing/2014/main" id="{B17C45B2-BE69-CB34-14B1-F71826D92BEE}"/>
              </a:ext>
            </a:extLst>
          </p:cNvPr>
          <p:cNvSpPr/>
          <p:nvPr/>
        </p:nvSpPr>
        <p:spPr>
          <a:xfrm>
            <a:off x="-244467" y="-194065"/>
            <a:ext cx="12626967" cy="4559135"/>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a:solidFill>
                  <a:srgbClr val="FFFFFF"/>
                </a:solidFill>
                <a:latin typeface="+mj-lt"/>
                <a:ea typeface="+mj-ea"/>
                <a:cs typeface="+mj-cs"/>
              </a:rPr>
              <a:t>DICTIONNAIRE DE </a:t>
            </a:r>
            <a:r>
              <a:rPr lang="en-US" sz="4800" b="1">
                <a:solidFill>
                  <a:srgbClr val="FFFFFF"/>
                </a:solidFill>
              </a:rPr>
              <a:t>DONNÉES</a:t>
            </a:r>
            <a:endParaRPr lang="en-US" sz="4800" b="1" kern="1200">
              <a:solidFill>
                <a:srgbClr val="FFFFFF"/>
              </a:solidFill>
              <a:latin typeface="+mj-lt"/>
              <a:ea typeface="+mj-ea"/>
              <a:cs typeface="+mj-cs"/>
            </a:endParaRPr>
          </a:p>
        </p:txBody>
      </p:sp>
    </p:spTree>
    <p:extLst>
      <p:ext uri="{BB962C8B-B14F-4D97-AF65-F5344CB8AC3E}">
        <p14:creationId xmlns:p14="http://schemas.microsoft.com/office/powerpoint/2010/main" val="868143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Autofit/>
          </a:bodyPr>
          <a:lstStyle/>
          <a:p>
            <a:pPr marL="0" indent="0">
              <a:lnSpc>
                <a:spcPct val="120000"/>
              </a:lnSpc>
              <a:buNone/>
            </a:pPr>
            <a:r>
              <a:rPr lang="fr-FR" sz="2000" dirty="0">
                <a:solidFill>
                  <a:srgbClr val="031333"/>
                </a:solidFill>
              </a:rPr>
              <a:t>Un utilisateur est identifié par</a:t>
            </a:r>
          </a:p>
          <a:p>
            <a:pPr lvl="1">
              <a:lnSpc>
                <a:spcPct val="120000"/>
              </a:lnSpc>
            </a:pPr>
            <a:r>
              <a:rPr lang="fr-FR" sz="2000" dirty="0">
                <a:solidFill>
                  <a:srgbClr val="031333"/>
                </a:solidFill>
              </a:rPr>
              <a:t>un numéro unique </a:t>
            </a:r>
            <a:endParaRPr lang="fr-FR" sz="2000" dirty="0">
              <a:solidFill>
                <a:srgbClr val="031333"/>
              </a:solidFill>
              <a:cs typeface="Calibri"/>
            </a:endParaRPr>
          </a:p>
          <a:p>
            <a:pPr lvl="1">
              <a:lnSpc>
                <a:spcPct val="120000"/>
              </a:lnSpc>
            </a:pPr>
            <a:r>
              <a:rPr lang="fr-FR" sz="2000" dirty="0">
                <a:solidFill>
                  <a:srgbClr val="031333"/>
                </a:solidFill>
              </a:rPr>
              <a:t>Une adresse mail </a:t>
            </a:r>
            <a:endParaRPr lang="fr-FR" sz="2000" dirty="0">
              <a:solidFill>
                <a:srgbClr val="031333"/>
              </a:solidFill>
              <a:cs typeface="Calibri"/>
            </a:endParaRPr>
          </a:p>
          <a:p>
            <a:pPr lvl="1">
              <a:lnSpc>
                <a:spcPct val="120000"/>
              </a:lnSpc>
            </a:pPr>
            <a:r>
              <a:rPr lang="fr-FR" sz="2000" dirty="0">
                <a:solidFill>
                  <a:srgbClr val="031333"/>
                </a:solidFill>
              </a:rPr>
              <a:t>Un mot de passe </a:t>
            </a:r>
          </a:p>
          <a:p>
            <a:pPr lvl="1">
              <a:lnSpc>
                <a:spcPct val="120000"/>
              </a:lnSpc>
            </a:pPr>
            <a:r>
              <a:rPr lang="fr-FR" sz="2000" dirty="0">
                <a:solidFill>
                  <a:srgbClr val="031333"/>
                </a:solidFill>
                <a:cs typeface="Calibri"/>
              </a:rPr>
              <a:t>Nom </a:t>
            </a:r>
          </a:p>
          <a:p>
            <a:pPr lvl="1">
              <a:lnSpc>
                <a:spcPct val="120000"/>
              </a:lnSpc>
            </a:pPr>
            <a:r>
              <a:rPr lang="fr-FR" sz="2000" dirty="0">
                <a:solidFill>
                  <a:srgbClr val="031333"/>
                </a:solidFill>
                <a:cs typeface="Calibri"/>
              </a:rPr>
              <a:t>Prénom</a:t>
            </a:r>
          </a:p>
          <a:p>
            <a:pPr lvl="1">
              <a:lnSpc>
                <a:spcPct val="120000"/>
              </a:lnSpc>
            </a:pPr>
            <a:r>
              <a:rPr lang="fr-FR" sz="2000" dirty="0">
                <a:solidFill>
                  <a:srgbClr val="031333"/>
                </a:solidFill>
                <a:cs typeface="Calibri"/>
              </a:rPr>
              <a:t>Une image de profil</a:t>
            </a:r>
          </a:p>
          <a:p>
            <a:pPr lvl="1">
              <a:lnSpc>
                <a:spcPct val="120000"/>
              </a:lnSpc>
            </a:pPr>
            <a:r>
              <a:rPr lang="fr-FR" sz="2000" dirty="0">
                <a:solidFill>
                  <a:srgbClr val="031333"/>
                </a:solidFill>
              </a:rPr>
              <a:t>Un type par défaut (admin ou </a:t>
            </a:r>
            <a:r>
              <a:rPr lang="fr-FR" sz="2000" dirty="0" err="1">
                <a:solidFill>
                  <a:srgbClr val="031333"/>
                </a:solidFill>
              </a:rPr>
              <a:t>superadmin</a:t>
            </a:r>
            <a:r>
              <a:rPr lang="fr-FR" sz="2000" dirty="0">
                <a:solidFill>
                  <a:srgbClr val="031333"/>
                </a:solidFill>
              </a:rPr>
              <a:t>).</a:t>
            </a:r>
          </a:p>
          <a:p>
            <a:pPr lvl="1">
              <a:lnSpc>
                <a:spcPct val="120000"/>
              </a:lnSpc>
            </a:pPr>
            <a:r>
              <a:rPr lang="fr-FR" sz="2000" dirty="0">
                <a:solidFill>
                  <a:srgbClr val="031333"/>
                </a:solidFill>
                <a:cs typeface="Calibri"/>
              </a:rPr>
              <a:t>État du compte : activé ou pas.</a:t>
            </a:r>
          </a:p>
          <a:p>
            <a:pPr lvl="1">
              <a:lnSpc>
                <a:spcPct val="120000"/>
              </a:lnSpc>
            </a:pPr>
            <a:r>
              <a:rPr lang="fr-FR" sz="2000" dirty="0">
                <a:solidFill>
                  <a:srgbClr val="031333"/>
                </a:solidFill>
                <a:cs typeface="Calibri"/>
              </a:rPr>
              <a:t>Une couleur de thème</a:t>
            </a:r>
          </a:p>
          <a:p>
            <a:pPr lvl="1">
              <a:lnSpc>
                <a:spcPct val="120000"/>
              </a:lnSpc>
            </a:pPr>
            <a:r>
              <a:rPr lang="fr-FR" sz="2000" dirty="0">
                <a:solidFill>
                  <a:srgbClr val="031333"/>
                </a:solidFill>
                <a:cs typeface="Calibri"/>
              </a:rPr>
              <a:t>Une date de création de compte</a:t>
            </a:r>
          </a:p>
        </p:txBody>
      </p:sp>
      <p:sp>
        <p:nvSpPr>
          <p:cNvPr id="4" name="Espace réservé du numéro de diapositive 3">
            <a:extLst>
              <a:ext uri="{FF2B5EF4-FFF2-40B4-BE49-F238E27FC236}">
                <a16:creationId xmlns:a16="http://schemas.microsoft.com/office/drawing/2014/main" id="{1B678732-2648-2959-4C94-B43F4B7FA21E}"/>
              </a:ext>
            </a:extLst>
          </p:cNvPr>
          <p:cNvSpPr>
            <a:spLocks noGrp="1"/>
          </p:cNvSpPr>
          <p:nvPr>
            <p:ph type="sldNum" sz="quarter" idx="12"/>
          </p:nvPr>
        </p:nvSpPr>
        <p:spPr/>
        <p:txBody>
          <a:bodyPr/>
          <a:lstStyle/>
          <a:p>
            <a:fld id="{AD3A6240-DE51-48FB-BB6F-2A95E4418410}" type="slidenum">
              <a:rPr lang="fr-FR" smtClean="0"/>
              <a:t>33</a:t>
            </a:fld>
            <a:endParaRPr lang="fr-FR"/>
          </a:p>
        </p:txBody>
      </p:sp>
      <p:sp>
        <p:nvSpPr>
          <p:cNvPr id="5" name="Rectangle 4">
            <a:extLst>
              <a:ext uri="{FF2B5EF4-FFF2-40B4-BE49-F238E27FC236}">
                <a16:creationId xmlns:a16="http://schemas.microsoft.com/office/drawing/2014/main" id="{576C9C2B-6670-2101-ECA6-743B5E7F9C4C}"/>
              </a:ext>
            </a:extLst>
          </p:cNvPr>
          <p:cNvSpPr/>
          <p:nvPr/>
        </p:nvSpPr>
        <p:spPr>
          <a:xfrm>
            <a:off x="-2444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1. IDENTIFICATION DES UTILISATEURS</a:t>
            </a:r>
          </a:p>
        </p:txBody>
      </p:sp>
    </p:spTree>
    <p:extLst>
      <p:ext uri="{BB962C8B-B14F-4D97-AF65-F5344CB8AC3E}">
        <p14:creationId xmlns:p14="http://schemas.microsoft.com/office/powerpoint/2010/main" val="3766946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F296805D-BEF5-D9CA-CAB1-71783CA916C5}"/>
              </a:ext>
            </a:extLst>
          </p:cNvPr>
          <p:cNvSpPr>
            <a:spLocks noGrp="1"/>
          </p:cNvSpPr>
          <p:nvPr>
            <p:ph type="sldNum" sz="quarter" idx="12"/>
          </p:nvPr>
        </p:nvSpPr>
        <p:spPr/>
        <p:txBody>
          <a:bodyPr/>
          <a:lstStyle/>
          <a:p>
            <a:fld id="{AD3A6240-DE51-48FB-BB6F-2A95E4418410}" type="slidenum">
              <a:rPr lang="fr-FR" smtClean="0"/>
              <a:t>34</a:t>
            </a:fld>
            <a:endParaRPr lang="fr-FR"/>
          </a:p>
        </p:txBody>
      </p:sp>
      <p:sp>
        <p:nvSpPr>
          <p:cNvPr id="4" name="Rectangle 3">
            <a:extLst>
              <a:ext uri="{FF2B5EF4-FFF2-40B4-BE49-F238E27FC236}">
                <a16:creationId xmlns:a16="http://schemas.microsoft.com/office/drawing/2014/main" id="{EE2FA719-E6F1-D31C-95B5-2E255CA30918}"/>
              </a:ext>
            </a:extLst>
          </p:cNvPr>
          <p:cNvSpPr/>
          <p:nvPr/>
        </p:nvSpPr>
        <p:spPr>
          <a:xfrm>
            <a:off x="-244467" y="-187373"/>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1. IDENTIFICATION DES UTILISATEURS</a:t>
            </a:r>
          </a:p>
        </p:txBody>
      </p:sp>
      <p:pic>
        <p:nvPicPr>
          <p:cNvPr id="11" name="Image 10">
            <a:extLst>
              <a:ext uri="{FF2B5EF4-FFF2-40B4-BE49-F238E27FC236}">
                <a16:creationId xmlns:a16="http://schemas.microsoft.com/office/drawing/2014/main" id="{AAD49765-D799-55BF-F875-492EC780AB18}"/>
              </a:ext>
            </a:extLst>
          </p:cNvPr>
          <p:cNvPicPr>
            <a:picLocks noChangeAspect="1"/>
          </p:cNvPicPr>
          <p:nvPr/>
        </p:nvPicPr>
        <p:blipFill>
          <a:blip r:embed="rId2"/>
          <a:stretch>
            <a:fillRect/>
          </a:stretch>
        </p:blipFill>
        <p:spPr>
          <a:xfrm>
            <a:off x="257049" y="3147010"/>
            <a:ext cx="11677902" cy="2260947"/>
          </a:xfrm>
          <a:prstGeom prst="rect">
            <a:avLst/>
          </a:prstGeom>
        </p:spPr>
      </p:pic>
    </p:spTree>
    <p:extLst>
      <p:ext uri="{BB962C8B-B14F-4D97-AF65-F5344CB8AC3E}">
        <p14:creationId xmlns:p14="http://schemas.microsoft.com/office/powerpoint/2010/main" val="3225572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1885279"/>
            <a:ext cx="9724031" cy="3683358"/>
          </a:xfrm>
        </p:spPr>
        <p:txBody>
          <a:bodyPr anchor="ctr">
            <a:normAutofit/>
          </a:bodyPr>
          <a:lstStyle/>
          <a:p>
            <a:pPr marL="0" indent="0">
              <a:lnSpc>
                <a:spcPct val="100000"/>
              </a:lnSpc>
              <a:buNone/>
            </a:pPr>
            <a:r>
              <a:rPr lang="fr-FR" sz="2200">
                <a:solidFill>
                  <a:srgbClr val="031333"/>
                </a:solidFill>
              </a:rPr>
              <a:t>Un tableau est identifié par </a:t>
            </a:r>
          </a:p>
          <a:p>
            <a:pPr lvl="1">
              <a:lnSpc>
                <a:spcPct val="100000"/>
              </a:lnSpc>
            </a:pPr>
            <a:r>
              <a:rPr lang="fr-FR" sz="2200">
                <a:solidFill>
                  <a:srgbClr val="031333"/>
                </a:solidFill>
              </a:rPr>
              <a:t>Un identifiant unique </a:t>
            </a:r>
          </a:p>
          <a:p>
            <a:pPr lvl="1">
              <a:lnSpc>
                <a:spcPct val="100000"/>
              </a:lnSpc>
            </a:pPr>
            <a:r>
              <a:rPr lang="fr-FR" sz="2200">
                <a:solidFill>
                  <a:srgbClr val="031333"/>
                </a:solidFill>
              </a:rPr>
              <a:t>Un nom de tableau</a:t>
            </a:r>
          </a:p>
          <a:p>
            <a:pPr lvl="1">
              <a:lnSpc>
                <a:spcPct val="100000"/>
              </a:lnSpc>
            </a:pPr>
            <a:r>
              <a:rPr lang="fr-FR" sz="2200">
                <a:solidFill>
                  <a:srgbClr val="031333"/>
                </a:solidFill>
              </a:rPr>
              <a:t>Une position </a:t>
            </a:r>
          </a:p>
          <a:p>
            <a:pPr lvl="1">
              <a:lnSpc>
                <a:spcPct val="100000"/>
              </a:lnSpc>
            </a:pPr>
            <a:r>
              <a:rPr lang="fr-FR" sz="2200">
                <a:solidFill>
                  <a:srgbClr val="031333"/>
                </a:solidFill>
              </a:rPr>
              <a:t>Une Couleur</a:t>
            </a:r>
          </a:p>
          <a:p>
            <a:pPr lvl="1">
              <a:lnSpc>
                <a:spcPct val="100000"/>
              </a:lnSpc>
            </a:pPr>
            <a:r>
              <a:rPr lang="fr-FR" sz="2200">
                <a:solidFill>
                  <a:srgbClr val="031333"/>
                </a:solidFill>
              </a:rPr>
              <a:t>Une date de création</a:t>
            </a:r>
          </a:p>
        </p:txBody>
      </p:sp>
      <p:sp>
        <p:nvSpPr>
          <p:cNvPr id="4" name="Espace réservé du numéro de diapositive 3">
            <a:extLst>
              <a:ext uri="{FF2B5EF4-FFF2-40B4-BE49-F238E27FC236}">
                <a16:creationId xmlns:a16="http://schemas.microsoft.com/office/drawing/2014/main" id="{FFB90B68-AED8-DAA5-B7A0-8D369C55BD3A}"/>
              </a:ext>
            </a:extLst>
          </p:cNvPr>
          <p:cNvSpPr>
            <a:spLocks noGrp="1"/>
          </p:cNvSpPr>
          <p:nvPr>
            <p:ph type="sldNum" sz="quarter" idx="12"/>
          </p:nvPr>
        </p:nvSpPr>
        <p:spPr/>
        <p:txBody>
          <a:bodyPr/>
          <a:lstStyle/>
          <a:p>
            <a:fld id="{AD3A6240-DE51-48FB-BB6F-2A95E4418410}" type="slidenum">
              <a:rPr lang="fr-FR" smtClean="0"/>
              <a:t>35</a:t>
            </a:fld>
            <a:endParaRPr lang="fr-FR"/>
          </a:p>
        </p:txBody>
      </p:sp>
      <p:sp>
        <p:nvSpPr>
          <p:cNvPr id="5" name="Rectangle 4">
            <a:extLst>
              <a:ext uri="{FF2B5EF4-FFF2-40B4-BE49-F238E27FC236}">
                <a16:creationId xmlns:a16="http://schemas.microsoft.com/office/drawing/2014/main" id="{2FFAB681-F4E2-8401-1B26-9E7E21591CB8}"/>
              </a:ext>
            </a:extLst>
          </p:cNvPr>
          <p:cNvSpPr/>
          <p:nvPr/>
        </p:nvSpPr>
        <p:spPr>
          <a:xfrm>
            <a:off x="-2444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2. IDENTIFICATION DES TABLEAUX</a:t>
            </a:r>
          </a:p>
        </p:txBody>
      </p:sp>
    </p:spTree>
    <p:extLst>
      <p:ext uri="{BB962C8B-B14F-4D97-AF65-F5344CB8AC3E}">
        <p14:creationId xmlns:p14="http://schemas.microsoft.com/office/powerpoint/2010/main" val="2088795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80A6DFD6-262C-2D94-4DD1-5CE3892F7DE0}"/>
              </a:ext>
            </a:extLst>
          </p:cNvPr>
          <p:cNvSpPr>
            <a:spLocks noGrp="1"/>
          </p:cNvSpPr>
          <p:nvPr>
            <p:ph type="sldNum" sz="quarter" idx="12"/>
          </p:nvPr>
        </p:nvSpPr>
        <p:spPr/>
        <p:txBody>
          <a:bodyPr/>
          <a:lstStyle/>
          <a:p>
            <a:fld id="{AD3A6240-DE51-48FB-BB6F-2A95E4418410}" type="slidenum">
              <a:rPr lang="fr-FR" smtClean="0"/>
              <a:t>36</a:t>
            </a:fld>
            <a:endParaRPr lang="fr-FR"/>
          </a:p>
        </p:txBody>
      </p:sp>
      <p:sp>
        <p:nvSpPr>
          <p:cNvPr id="4" name="Rectangle 3">
            <a:extLst>
              <a:ext uri="{FF2B5EF4-FFF2-40B4-BE49-F238E27FC236}">
                <a16:creationId xmlns:a16="http://schemas.microsoft.com/office/drawing/2014/main" id="{17EA62A2-7557-70FB-845A-70D3A387C1F2}"/>
              </a:ext>
            </a:extLst>
          </p:cNvPr>
          <p:cNvSpPr/>
          <p:nvPr/>
        </p:nvSpPr>
        <p:spPr>
          <a:xfrm>
            <a:off x="-244467" y="-187374"/>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2. IDENTIFICATION DES TABLEAUX</a:t>
            </a:r>
          </a:p>
        </p:txBody>
      </p:sp>
      <p:pic>
        <p:nvPicPr>
          <p:cNvPr id="11" name="Image 10">
            <a:extLst>
              <a:ext uri="{FF2B5EF4-FFF2-40B4-BE49-F238E27FC236}">
                <a16:creationId xmlns:a16="http://schemas.microsoft.com/office/drawing/2014/main" id="{DE38AAE0-3153-DF07-AE78-89D30CD3169C}"/>
              </a:ext>
            </a:extLst>
          </p:cNvPr>
          <p:cNvPicPr>
            <a:picLocks noChangeAspect="1"/>
          </p:cNvPicPr>
          <p:nvPr/>
        </p:nvPicPr>
        <p:blipFill>
          <a:blip r:embed="rId2"/>
          <a:stretch>
            <a:fillRect/>
          </a:stretch>
        </p:blipFill>
        <p:spPr>
          <a:xfrm>
            <a:off x="244467" y="3429000"/>
            <a:ext cx="11642733" cy="1244657"/>
          </a:xfrm>
          <a:prstGeom prst="rect">
            <a:avLst/>
          </a:prstGeom>
        </p:spPr>
      </p:pic>
    </p:spTree>
    <p:extLst>
      <p:ext uri="{BB962C8B-B14F-4D97-AF65-F5344CB8AC3E}">
        <p14:creationId xmlns:p14="http://schemas.microsoft.com/office/powerpoint/2010/main" val="1379174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0" indent="0">
              <a:lnSpc>
                <a:spcPct val="100000"/>
              </a:lnSpc>
              <a:buNone/>
            </a:pPr>
            <a:r>
              <a:rPr lang="fr-FR" sz="2000" dirty="0">
                <a:solidFill>
                  <a:srgbClr val="031333"/>
                </a:solidFill>
              </a:rPr>
              <a:t>Une liste possède certaines informations de base qui permettent de l’identifier.</a:t>
            </a:r>
          </a:p>
          <a:p>
            <a:pPr lvl="1">
              <a:lnSpc>
                <a:spcPct val="100000"/>
              </a:lnSpc>
            </a:pPr>
            <a:r>
              <a:rPr lang="fr-FR" sz="2000" dirty="0">
                <a:solidFill>
                  <a:srgbClr val="031333"/>
                </a:solidFill>
              </a:rPr>
              <a:t>un identifiant unique </a:t>
            </a:r>
          </a:p>
          <a:p>
            <a:pPr lvl="1">
              <a:lnSpc>
                <a:spcPct val="100000"/>
              </a:lnSpc>
            </a:pPr>
            <a:r>
              <a:rPr lang="fr-FR" sz="2000" dirty="0">
                <a:solidFill>
                  <a:srgbClr val="031333"/>
                </a:solidFill>
              </a:rPr>
              <a:t>Un nom</a:t>
            </a:r>
          </a:p>
          <a:p>
            <a:pPr lvl="1">
              <a:lnSpc>
                <a:spcPct val="100000"/>
              </a:lnSpc>
            </a:pPr>
            <a:r>
              <a:rPr lang="fr-FR" sz="2000" dirty="0">
                <a:solidFill>
                  <a:srgbClr val="031333"/>
                </a:solidFill>
              </a:rPr>
              <a:t>Une position</a:t>
            </a:r>
          </a:p>
          <a:p>
            <a:pPr lvl="1">
              <a:lnSpc>
                <a:spcPct val="100000"/>
              </a:lnSpc>
            </a:pPr>
            <a:r>
              <a:rPr lang="fr-FR" sz="2000" dirty="0">
                <a:solidFill>
                  <a:srgbClr val="031333"/>
                </a:solidFill>
              </a:rPr>
              <a:t>Une date de création</a:t>
            </a:r>
          </a:p>
        </p:txBody>
      </p:sp>
      <p:sp>
        <p:nvSpPr>
          <p:cNvPr id="4" name="Espace réservé du numéro de diapositive 3">
            <a:extLst>
              <a:ext uri="{FF2B5EF4-FFF2-40B4-BE49-F238E27FC236}">
                <a16:creationId xmlns:a16="http://schemas.microsoft.com/office/drawing/2014/main" id="{F6332021-D528-F8E8-2647-FBF091AA6305}"/>
              </a:ext>
            </a:extLst>
          </p:cNvPr>
          <p:cNvSpPr>
            <a:spLocks noGrp="1"/>
          </p:cNvSpPr>
          <p:nvPr>
            <p:ph type="sldNum" sz="quarter" idx="12"/>
          </p:nvPr>
        </p:nvSpPr>
        <p:spPr/>
        <p:txBody>
          <a:bodyPr/>
          <a:lstStyle/>
          <a:p>
            <a:fld id="{AD3A6240-DE51-48FB-BB6F-2A95E4418410}" type="slidenum">
              <a:rPr lang="fr-FR" smtClean="0"/>
              <a:t>37</a:t>
            </a:fld>
            <a:endParaRPr lang="fr-FR"/>
          </a:p>
        </p:txBody>
      </p:sp>
      <p:sp>
        <p:nvSpPr>
          <p:cNvPr id="5" name="Rectangle 4">
            <a:extLst>
              <a:ext uri="{FF2B5EF4-FFF2-40B4-BE49-F238E27FC236}">
                <a16:creationId xmlns:a16="http://schemas.microsoft.com/office/drawing/2014/main" id="{91ADEBA3-5094-8B12-8F96-EF798CB63446}"/>
              </a:ext>
            </a:extLst>
          </p:cNvPr>
          <p:cNvSpPr/>
          <p:nvPr/>
        </p:nvSpPr>
        <p:spPr>
          <a:xfrm>
            <a:off x="-217486" y="-187373"/>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3. IDENTIFICATION DES LISTES</a:t>
            </a:r>
          </a:p>
        </p:txBody>
      </p:sp>
    </p:spTree>
    <p:extLst>
      <p:ext uri="{BB962C8B-B14F-4D97-AF65-F5344CB8AC3E}">
        <p14:creationId xmlns:p14="http://schemas.microsoft.com/office/powerpoint/2010/main" val="115107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p:txBody>
      </p:sp>
      <p:sp>
        <p:nvSpPr>
          <p:cNvPr id="4" name="Espace réservé du numéro de diapositive 3">
            <a:extLst>
              <a:ext uri="{FF2B5EF4-FFF2-40B4-BE49-F238E27FC236}">
                <a16:creationId xmlns:a16="http://schemas.microsoft.com/office/drawing/2014/main" id="{59379559-1B68-65FA-F136-17530D39F314}"/>
              </a:ext>
            </a:extLst>
          </p:cNvPr>
          <p:cNvSpPr>
            <a:spLocks noGrp="1"/>
          </p:cNvSpPr>
          <p:nvPr>
            <p:ph type="sldNum" sz="quarter" idx="12"/>
          </p:nvPr>
        </p:nvSpPr>
        <p:spPr/>
        <p:txBody>
          <a:bodyPr/>
          <a:lstStyle/>
          <a:p>
            <a:fld id="{AD3A6240-DE51-48FB-BB6F-2A95E4418410}" type="slidenum">
              <a:rPr lang="fr-FR" smtClean="0"/>
              <a:t>38</a:t>
            </a:fld>
            <a:endParaRPr lang="fr-FR"/>
          </a:p>
        </p:txBody>
      </p:sp>
      <p:sp>
        <p:nvSpPr>
          <p:cNvPr id="5" name="Rectangle 4">
            <a:extLst>
              <a:ext uri="{FF2B5EF4-FFF2-40B4-BE49-F238E27FC236}">
                <a16:creationId xmlns:a16="http://schemas.microsoft.com/office/drawing/2014/main" id="{97F1528B-E31B-1348-A5EF-DEA123926897}"/>
              </a:ext>
            </a:extLst>
          </p:cNvPr>
          <p:cNvSpPr/>
          <p:nvPr/>
        </p:nvSpPr>
        <p:spPr>
          <a:xfrm>
            <a:off x="-217486" y="-176262"/>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3. IDENTIFICATION DES LISTES</a:t>
            </a:r>
          </a:p>
        </p:txBody>
      </p:sp>
      <p:pic>
        <p:nvPicPr>
          <p:cNvPr id="18" name="Image 17">
            <a:extLst>
              <a:ext uri="{FF2B5EF4-FFF2-40B4-BE49-F238E27FC236}">
                <a16:creationId xmlns:a16="http://schemas.microsoft.com/office/drawing/2014/main" id="{80567450-B15A-B90D-A9AF-C01DFE48CE4A}"/>
              </a:ext>
            </a:extLst>
          </p:cNvPr>
          <p:cNvPicPr>
            <a:picLocks noChangeAspect="1"/>
          </p:cNvPicPr>
          <p:nvPr/>
        </p:nvPicPr>
        <p:blipFill>
          <a:blip r:embed="rId2"/>
          <a:stretch>
            <a:fillRect/>
          </a:stretch>
        </p:blipFill>
        <p:spPr>
          <a:xfrm>
            <a:off x="346906" y="3651114"/>
            <a:ext cx="11498188" cy="1082863"/>
          </a:xfrm>
          <a:prstGeom prst="rect">
            <a:avLst/>
          </a:prstGeom>
        </p:spPr>
      </p:pic>
    </p:spTree>
    <p:extLst>
      <p:ext uri="{BB962C8B-B14F-4D97-AF65-F5344CB8AC3E}">
        <p14:creationId xmlns:p14="http://schemas.microsoft.com/office/powerpoint/2010/main" val="2279239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0" indent="0">
              <a:buNone/>
            </a:pPr>
            <a:r>
              <a:rPr lang="fr-FR" sz="2200" dirty="0">
                <a:solidFill>
                  <a:srgbClr val="031333"/>
                </a:solidFill>
              </a:rPr>
              <a:t>Une carte  possède certaines informations de base qui permettent de l’identifier.</a:t>
            </a:r>
          </a:p>
          <a:p>
            <a:pPr lvl="1"/>
            <a:r>
              <a:rPr lang="fr-FR" sz="2200" dirty="0">
                <a:solidFill>
                  <a:srgbClr val="031333"/>
                </a:solidFill>
              </a:rPr>
              <a:t>Un identifiant unique </a:t>
            </a:r>
          </a:p>
          <a:p>
            <a:pPr lvl="1"/>
            <a:r>
              <a:rPr lang="fr-FR" sz="2200" dirty="0">
                <a:solidFill>
                  <a:srgbClr val="031333"/>
                </a:solidFill>
              </a:rPr>
              <a:t>Un nom</a:t>
            </a:r>
          </a:p>
          <a:p>
            <a:pPr lvl="1"/>
            <a:r>
              <a:rPr lang="fr-FR" sz="2200" dirty="0">
                <a:solidFill>
                  <a:srgbClr val="031333"/>
                </a:solidFill>
              </a:rPr>
              <a:t>Un contenu</a:t>
            </a:r>
          </a:p>
          <a:p>
            <a:pPr lvl="1"/>
            <a:r>
              <a:rPr lang="fr-FR" sz="2200" dirty="0">
                <a:solidFill>
                  <a:srgbClr val="031333"/>
                </a:solidFill>
              </a:rPr>
              <a:t>Une Date de création</a:t>
            </a:r>
          </a:p>
          <a:p>
            <a:pPr lvl="1"/>
            <a:r>
              <a:rPr lang="fr-FR" sz="2200" dirty="0">
                <a:solidFill>
                  <a:srgbClr val="031333"/>
                </a:solidFill>
              </a:rPr>
              <a:t>Date de début de tâche</a:t>
            </a:r>
          </a:p>
          <a:p>
            <a:pPr lvl="1"/>
            <a:r>
              <a:rPr lang="fr-FR" sz="2200" dirty="0">
                <a:solidFill>
                  <a:srgbClr val="031333"/>
                </a:solidFill>
              </a:rPr>
              <a:t>Date limite de tâche</a:t>
            </a:r>
          </a:p>
          <a:p>
            <a:pPr lvl="1"/>
            <a:r>
              <a:rPr lang="fr-FR" sz="2200" dirty="0">
                <a:solidFill>
                  <a:srgbClr val="031333"/>
                </a:solidFill>
              </a:rPr>
              <a:t>Une position</a:t>
            </a:r>
          </a:p>
          <a:p>
            <a:pPr lvl="1"/>
            <a:r>
              <a:rPr lang="fr-FR" sz="2200" dirty="0">
                <a:solidFill>
                  <a:srgbClr val="031333"/>
                </a:solidFill>
              </a:rPr>
              <a:t>Une couleur de couverture</a:t>
            </a:r>
          </a:p>
        </p:txBody>
      </p:sp>
      <p:sp>
        <p:nvSpPr>
          <p:cNvPr id="4" name="Espace réservé du numéro de diapositive 3">
            <a:extLst>
              <a:ext uri="{FF2B5EF4-FFF2-40B4-BE49-F238E27FC236}">
                <a16:creationId xmlns:a16="http://schemas.microsoft.com/office/drawing/2014/main" id="{7F8D2A3A-3DFB-D293-84F2-29BEF2D97BF3}"/>
              </a:ext>
            </a:extLst>
          </p:cNvPr>
          <p:cNvSpPr>
            <a:spLocks noGrp="1"/>
          </p:cNvSpPr>
          <p:nvPr>
            <p:ph type="sldNum" sz="quarter" idx="12"/>
          </p:nvPr>
        </p:nvSpPr>
        <p:spPr/>
        <p:txBody>
          <a:bodyPr/>
          <a:lstStyle/>
          <a:p>
            <a:fld id="{AD3A6240-DE51-48FB-BB6F-2A95E4418410}" type="slidenum">
              <a:rPr lang="fr-FR" smtClean="0"/>
              <a:t>39</a:t>
            </a:fld>
            <a:endParaRPr lang="fr-FR"/>
          </a:p>
        </p:txBody>
      </p:sp>
      <p:sp>
        <p:nvSpPr>
          <p:cNvPr id="5" name="Rectangle 4">
            <a:extLst>
              <a:ext uri="{FF2B5EF4-FFF2-40B4-BE49-F238E27FC236}">
                <a16:creationId xmlns:a16="http://schemas.microsoft.com/office/drawing/2014/main" id="{824395A6-2885-8B42-9D16-71084F2131FE}"/>
              </a:ext>
            </a:extLst>
          </p:cNvPr>
          <p:cNvSpPr/>
          <p:nvPr/>
        </p:nvSpPr>
        <p:spPr>
          <a:xfrm>
            <a:off x="-217486"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4. IDENTIFICATION DES CARTES</a:t>
            </a:r>
          </a:p>
        </p:txBody>
      </p:sp>
    </p:spTree>
    <p:extLst>
      <p:ext uri="{BB962C8B-B14F-4D97-AF65-F5344CB8AC3E}">
        <p14:creationId xmlns:p14="http://schemas.microsoft.com/office/powerpoint/2010/main" val="39023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4" name="Espace réservé du numéro de diapositive 3">
            <a:extLst>
              <a:ext uri="{FF2B5EF4-FFF2-40B4-BE49-F238E27FC236}">
                <a16:creationId xmlns:a16="http://schemas.microsoft.com/office/drawing/2014/main" id="{E7504A20-95E2-D7BA-CA62-88543738D369}"/>
              </a:ext>
            </a:extLst>
          </p:cNvPr>
          <p:cNvSpPr>
            <a:spLocks noGrp="1"/>
          </p:cNvSpPr>
          <p:nvPr>
            <p:ph type="sldNum" sz="quarter" idx="12"/>
          </p:nvPr>
        </p:nvSpPr>
        <p:spPr/>
        <p:txBody>
          <a:bodyPr/>
          <a:lstStyle/>
          <a:p>
            <a:fld id="{AD3A6240-DE51-48FB-BB6F-2A95E4418410}" type="slidenum">
              <a:rPr lang="fr-FR" smtClean="0"/>
              <a:t>4</a:t>
            </a:fld>
            <a:endParaRPr lang="fr-FR"/>
          </a:p>
        </p:txBody>
      </p:sp>
      <p:sp>
        <p:nvSpPr>
          <p:cNvPr id="5" name="Rectangle 4">
            <a:extLst>
              <a:ext uri="{FF2B5EF4-FFF2-40B4-BE49-F238E27FC236}">
                <a16:creationId xmlns:a16="http://schemas.microsoft.com/office/drawing/2014/main" id="{2FEDED26-BE85-9065-3CDA-920D2E2134FD}"/>
              </a:ext>
            </a:extLst>
          </p:cNvPr>
          <p:cNvSpPr/>
          <p:nvPr/>
        </p:nvSpPr>
        <p:spPr>
          <a:xfrm>
            <a:off x="-133353" y="-177800"/>
            <a:ext cx="12458700" cy="455192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dirty="0">
                <a:solidFill>
                  <a:srgbClr val="FFFFFF"/>
                </a:solidFill>
                <a:latin typeface="+mj-lt"/>
                <a:ea typeface="+mj-ea"/>
                <a:cs typeface="+mj-cs"/>
              </a:rPr>
              <a:t>DIAGRAMME DE CLASSES</a:t>
            </a:r>
          </a:p>
        </p:txBody>
      </p:sp>
    </p:spTree>
    <p:extLst>
      <p:ext uri="{BB962C8B-B14F-4D97-AF65-F5344CB8AC3E}">
        <p14:creationId xmlns:p14="http://schemas.microsoft.com/office/powerpoint/2010/main" val="3712604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p:txBody>
      </p:sp>
      <p:sp>
        <p:nvSpPr>
          <p:cNvPr id="4" name="Espace réservé du numéro de diapositive 3">
            <a:extLst>
              <a:ext uri="{FF2B5EF4-FFF2-40B4-BE49-F238E27FC236}">
                <a16:creationId xmlns:a16="http://schemas.microsoft.com/office/drawing/2014/main" id="{73635263-C460-918B-6840-3AD5927C2086}"/>
              </a:ext>
            </a:extLst>
          </p:cNvPr>
          <p:cNvSpPr>
            <a:spLocks noGrp="1"/>
          </p:cNvSpPr>
          <p:nvPr>
            <p:ph type="sldNum" sz="quarter" idx="12"/>
          </p:nvPr>
        </p:nvSpPr>
        <p:spPr/>
        <p:txBody>
          <a:bodyPr/>
          <a:lstStyle/>
          <a:p>
            <a:fld id="{AD3A6240-DE51-48FB-BB6F-2A95E4418410}" type="slidenum">
              <a:rPr lang="fr-FR" smtClean="0"/>
              <a:t>40</a:t>
            </a:fld>
            <a:endParaRPr lang="fr-FR"/>
          </a:p>
        </p:txBody>
      </p:sp>
      <p:sp>
        <p:nvSpPr>
          <p:cNvPr id="5" name="Rectangle 4">
            <a:extLst>
              <a:ext uri="{FF2B5EF4-FFF2-40B4-BE49-F238E27FC236}">
                <a16:creationId xmlns:a16="http://schemas.microsoft.com/office/drawing/2014/main" id="{AFB01042-19CE-DD43-0AB9-F7F3CCCDFF50}"/>
              </a:ext>
            </a:extLst>
          </p:cNvPr>
          <p:cNvSpPr/>
          <p:nvPr/>
        </p:nvSpPr>
        <p:spPr>
          <a:xfrm>
            <a:off x="-217486" y="-1605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4. IDENTIFICATION DES CARTES</a:t>
            </a:r>
            <a:endParaRPr lang="fr-FR" sz="4000">
              <a:solidFill>
                <a:srgbClr val="FFFFFF"/>
              </a:solidFill>
            </a:endParaRPr>
          </a:p>
        </p:txBody>
      </p:sp>
      <p:pic>
        <p:nvPicPr>
          <p:cNvPr id="7" name="Image 6">
            <a:extLst>
              <a:ext uri="{FF2B5EF4-FFF2-40B4-BE49-F238E27FC236}">
                <a16:creationId xmlns:a16="http://schemas.microsoft.com/office/drawing/2014/main" id="{104ED034-9121-F9D6-7CC5-CA9F844C28EC}"/>
              </a:ext>
            </a:extLst>
          </p:cNvPr>
          <p:cNvPicPr>
            <a:picLocks noChangeAspect="1"/>
          </p:cNvPicPr>
          <p:nvPr/>
        </p:nvPicPr>
        <p:blipFill>
          <a:blip r:embed="rId2"/>
          <a:stretch>
            <a:fillRect/>
          </a:stretch>
        </p:blipFill>
        <p:spPr>
          <a:xfrm>
            <a:off x="459350" y="3380246"/>
            <a:ext cx="11427850" cy="1825124"/>
          </a:xfrm>
          <a:prstGeom prst="rect">
            <a:avLst/>
          </a:prstGeom>
        </p:spPr>
      </p:pic>
    </p:spTree>
    <p:extLst>
      <p:ext uri="{BB962C8B-B14F-4D97-AF65-F5344CB8AC3E}">
        <p14:creationId xmlns:p14="http://schemas.microsoft.com/office/powerpoint/2010/main" val="1243538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1328207"/>
            <a:ext cx="9724031" cy="3683358"/>
          </a:xfrm>
        </p:spPr>
        <p:txBody>
          <a:bodyPr anchor="ctr">
            <a:normAutofit/>
          </a:bodyPr>
          <a:lstStyle/>
          <a:p>
            <a:pPr marL="0" indent="0">
              <a:buNone/>
            </a:pPr>
            <a:r>
              <a:rPr lang="fr-FR" sz="2000">
                <a:solidFill>
                  <a:srgbClr val="031333"/>
                </a:solidFill>
              </a:rPr>
              <a:t>Un rôle peut être identifié par les éléments suivants.</a:t>
            </a:r>
          </a:p>
          <a:p>
            <a:pPr lvl="1"/>
            <a:r>
              <a:rPr lang="fr-FR" sz="2000">
                <a:solidFill>
                  <a:srgbClr val="031333"/>
                </a:solidFill>
              </a:rPr>
              <a:t>Un identifiant unique </a:t>
            </a:r>
            <a:endParaRPr lang="fr-FR" sz="2000">
              <a:solidFill>
                <a:srgbClr val="031333"/>
              </a:solidFill>
              <a:cs typeface="Calibri"/>
            </a:endParaRPr>
          </a:p>
          <a:p>
            <a:pPr lvl="1"/>
            <a:r>
              <a:rPr lang="fr-FR" sz="2000">
                <a:solidFill>
                  <a:srgbClr val="031333"/>
                </a:solidFill>
                <a:cs typeface="Calibri"/>
              </a:rPr>
              <a:t>Un nom</a:t>
            </a:r>
          </a:p>
        </p:txBody>
      </p:sp>
      <p:sp>
        <p:nvSpPr>
          <p:cNvPr id="4" name="Espace réservé du numéro de diapositive 3">
            <a:extLst>
              <a:ext uri="{FF2B5EF4-FFF2-40B4-BE49-F238E27FC236}">
                <a16:creationId xmlns:a16="http://schemas.microsoft.com/office/drawing/2014/main" id="{E4471200-0C9B-CE01-EF79-6E55A9D4E655}"/>
              </a:ext>
            </a:extLst>
          </p:cNvPr>
          <p:cNvSpPr>
            <a:spLocks noGrp="1"/>
          </p:cNvSpPr>
          <p:nvPr>
            <p:ph type="sldNum" sz="quarter" idx="12"/>
          </p:nvPr>
        </p:nvSpPr>
        <p:spPr/>
        <p:txBody>
          <a:bodyPr/>
          <a:lstStyle/>
          <a:p>
            <a:fld id="{AD3A6240-DE51-48FB-BB6F-2A95E4418410}" type="slidenum">
              <a:rPr lang="fr-FR" smtClean="0"/>
              <a:t>41</a:t>
            </a:fld>
            <a:endParaRPr lang="fr-FR"/>
          </a:p>
        </p:txBody>
      </p:sp>
      <p:sp>
        <p:nvSpPr>
          <p:cNvPr id="5" name="Rectangle 4">
            <a:extLst>
              <a:ext uri="{FF2B5EF4-FFF2-40B4-BE49-F238E27FC236}">
                <a16:creationId xmlns:a16="http://schemas.microsoft.com/office/drawing/2014/main" id="{4E5F3664-C575-74AF-6826-4B1C7D72B0C6}"/>
              </a:ext>
            </a:extLst>
          </p:cNvPr>
          <p:cNvSpPr/>
          <p:nvPr/>
        </p:nvSpPr>
        <p:spPr>
          <a:xfrm>
            <a:off x="-217486" y="-97033"/>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5. IDENTIFICATION DES RÔLES</a:t>
            </a:r>
            <a:endParaRPr lang="fr-FR" sz="4000" b="1">
              <a:solidFill>
                <a:srgbClr val="FFFFFF"/>
              </a:solidFill>
              <a:cs typeface="Calibri Light"/>
            </a:endParaRPr>
          </a:p>
        </p:txBody>
      </p:sp>
    </p:spTree>
    <p:extLst>
      <p:ext uri="{BB962C8B-B14F-4D97-AF65-F5344CB8AC3E}">
        <p14:creationId xmlns:p14="http://schemas.microsoft.com/office/powerpoint/2010/main" val="251691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a:p>
            <a:pPr lvl="1"/>
            <a:endParaRPr lang="fr-FR" sz="2000"/>
          </a:p>
        </p:txBody>
      </p:sp>
      <p:sp>
        <p:nvSpPr>
          <p:cNvPr id="4" name="Espace réservé du numéro de diapositive 3">
            <a:extLst>
              <a:ext uri="{FF2B5EF4-FFF2-40B4-BE49-F238E27FC236}">
                <a16:creationId xmlns:a16="http://schemas.microsoft.com/office/drawing/2014/main" id="{0502B9A4-49D0-2B2C-A641-22BF828DEA80}"/>
              </a:ext>
            </a:extLst>
          </p:cNvPr>
          <p:cNvSpPr>
            <a:spLocks noGrp="1"/>
          </p:cNvSpPr>
          <p:nvPr>
            <p:ph type="sldNum" sz="quarter" idx="12"/>
          </p:nvPr>
        </p:nvSpPr>
        <p:spPr/>
        <p:txBody>
          <a:bodyPr/>
          <a:lstStyle/>
          <a:p>
            <a:fld id="{AD3A6240-DE51-48FB-BB6F-2A95E4418410}" type="slidenum">
              <a:rPr lang="fr-FR" smtClean="0"/>
              <a:t>42</a:t>
            </a:fld>
            <a:endParaRPr lang="fr-FR"/>
          </a:p>
        </p:txBody>
      </p:sp>
      <p:sp>
        <p:nvSpPr>
          <p:cNvPr id="7" name="Titre 6">
            <a:extLst>
              <a:ext uri="{FF2B5EF4-FFF2-40B4-BE49-F238E27FC236}">
                <a16:creationId xmlns:a16="http://schemas.microsoft.com/office/drawing/2014/main" id="{F4C90737-82E9-ACD7-23B1-3250E06908BC}"/>
              </a:ext>
            </a:extLst>
          </p:cNvPr>
          <p:cNvSpPr>
            <a:spLocks noGrp="1"/>
          </p:cNvSpPr>
          <p:nvPr>
            <p:ph type="title"/>
          </p:nvPr>
        </p:nvSpPr>
        <p:spPr/>
        <p:txBody>
          <a:bodyPr/>
          <a:lstStyle/>
          <a:p>
            <a:endParaRPr lang="fr-FR"/>
          </a:p>
        </p:txBody>
      </p:sp>
      <p:sp>
        <p:nvSpPr>
          <p:cNvPr id="9" name="Rectangle 8">
            <a:extLst>
              <a:ext uri="{FF2B5EF4-FFF2-40B4-BE49-F238E27FC236}">
                <a16:creationId xmlns:a16="http://schemas.microsoft.com/office/drawing/2014/main" id="{382A3894-AE9B-79DA-41C8-30A0684502F8}"/>
              </a:ext>
            </a:extLst>
          </p:cNvPr>
          <p:cNvSpPr/>
          <p:nvPr/>
        </p:nvSpPr>
        <p:spPr>
          <a:xfrm>
            <a:off x="-217486" y="-97033"/>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11" name="Titre 1">
            <a:extLst>
              <a:ext uri="{FF2B5EF4-FFF2-40B4-BE49-F238E27FC236}">
                <a16:creationId xmlns:a16="http://schemas.microsoft.com/office/drawing/2014/main" id="{2E6510B6-077F-6756-B8AE-AEB1C67BE99E}"/>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a:solidFill>
                  <a:srgbClr val="FFFFFF"/>
                </a:solidFill>
              </a:rPr>
              <a:t>5. IDENTIFICATION DES RÔLES</a:t>
            </a:r>
            <a:endParaRPr lang="fr-FR" sz="4000" b="1">
              <a:solidFill>
                <a:srgbClr val="FFFFFF"/>
              </a:solidFill>
              <a:cs typeface="Calibri Light"/>
            </a:endParaRPr>
          </a:p>
        </p:txBody>
      </p:sp>
      <p:pic>
        <p:nvPicPr>
          <p:cNvPr id="6" name="Image 5">
            <a:extLst>
              <a:ext uri="{FF2B5EF4-FFF2-40B4-BE49-F238E27FC236}">
                <a16:creationId xmlns:a16="http://schemas.microsoft.com/office/drawing/2014/main" id="{ECEBF3E4-2C61-1143-6BCD-C0EF92324638}"/>
              </a:ext>
            </a:extLst>
          </p:cNvPr>
          <p:cNvPicPr>
            <a:picLocks noChangeAspect="1"/>
          </p:cNvPicPr>
          <p:nvPr/>
        </p:nvPicPr>
        <p:blipFill>
          <a:blip r:embed="rId2"/>
          <a:stretch>
            <a:fillRect/>
          </a:stretch>
        </p:blipFill>
        <p:spPr>
          <a:xfrm>
            <a:off x="616745" y="3943740"/>
            <a:ext cx="10958510" cy="655377"/>
          </a:xfrm>
          <a:prstGeom prst="rect">
            <a:avLst/>
          </a:prstGeom>
        </p:spPr>
      </p:pic>
    </p:spTree>
    <p:extLst>
      <p:ext uri="{BB962C8B-B14F-4D97-AF65-F5344CB8AC3E}">
        <p14:creationId xmlns:p14="http://schemas.microsoft.com/office/powerpoint/2010/main" val="2003761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546797"/>
            <a:ext cx="9724031" cy="3683358"/>
          </a:xfrm>
        </p:spPr>
        <p:txBody>
          <a:bodyPr anchor="ctr">
            <a:normAutofit/>
          </a:bodyPr>
          <a:lstStyle/>
          <a:p>
            <a:pPr marL="0" indent="0">
              <a:buNone/>
            </a:pPr>
            <a:r>
              <a:rPr lang="fr-FR" sz="2000"/>
              <a:t>Une permission peut être identifiée par les éléments suivants.</a:t>
            </a:r>
          </a:p>
          <a:p>
            <a:pPr lvl="1"/>
            <a:r>
              <a:rPr lang="fr-FR" sz="2000"/>
              <a:t>Un identifiant unique </a:t>
            </a:r>
            <a:endParaRPr lang="fr-FR" sz="2000">
              <a:cs typeface="Calibri"/>
            </a:endParaRPr>
          </a:p>
          <a:p>
            <a:pPr lvl="1"/>
            <a:r>
              <a:rPr lang="fr-FR" sz="2000">
                <a:cs typeface="Calibri"/>
              </a:rPr>
              <a:t>Un nom</a:t>
            </a:r>
          </a:p>
        </p:txBody>
      </p:sp>
      <p:sp>
        <p:nvSpPr>
          <p:cNvPr id="4" name="Espace réservé du numéro de diapositive 3">
            <a:extLst>
              <a:ext uri="{FF2B5EF4-FFF2-40B4-BE49-F238E27FC236}">
                <a16:creationId xmlns:a16="http://schemas.microsoft.com/office/drawing/2014/main" id="{C6312F0B-779E-D929-CBF3-2346F8122FE7}"/>
              </a:ext>
            </a:extLst>
          </p:cNvPr>
          <p:cNvSpPr>
            <a:spLocks noGrp="1"/>
          </p:cNvSpPr>
          <p:nvPr>
            <p:ph type="sldNum" sz="quarter" idx="12"/>
          </p:nvPr>
        </p:nvSpPr>
        <p:spPr/>
        <p:txBody>
          <a:bodyPr/>
          <a:lstStyle/>
          <a:p>
            <a:fld id="{AD3A6240-DE51-48FB-BB6F-2A95E4418410}" type="slidenum">
              <a:rPr lang="fr-FR" smtClean="0"/>
              <a:t>43</a:t>
            </a:fld>
            <a:endParaRPr lang="fr-FR"/>
          </a:p>
        </p:txBody>
      </p:sp>
      <p:sp>
        <p:nvSpPr>
          <p:cNvPr id="5" name="Rectangle 4">
            <a:extLst>
              <a:ext uri="{FF2B5EF4-FFF2-40B4-BE49-F238E27FC236}">
                <a16:creationId xmlns:a16="http://schemas.microsoft.com/office/drawing/2014/main" id="{B1797FF6-DCB0-DE4F-24CB-FCAD912183F9}"/>
              </a:ext>
            </a:extLst>
          </p:cNvPr>
          <p:cNvSpPr/>
          <p:nvPr/>
        </p:nvSpPr>
        <p:spPr>
          <a:xfrm>
            <a:off x="-4349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5. IDENTIFICATION DES PERMISSIONS</a:t>
            </a:r>
            <a:endParaRPr lang="fr-FR" sz="4000" b="1">
              <a:solidFill>
                <a:srgbClr val="FFFFFF"/>
              </a:solidFill>
              <a:cs typeface="Calibri Light"/>
            </a:endParaRPr>
          </a:p>
        </p:txBody>
      </p:sp>
    </p:spTree>
    <p:extLst>
      <p:ext uri="{BB962C8B-B14F-4D97-AF65-F5344CB8AC3E}">
        <p14:creationId xmlns:p14="http://schemas.microsoft.com/office/powerpoint/2010/main" val="1777892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B462BDD-46E5-E797-1DA0-1EAD640D6FFC}"/>
              </a:ext>
            </a:extLst>
          </p:cNvPr>
          <p:cNvSpPr>
            <a:spLocks noGrp="1"/>
          </p:cNvSpPr>
          <p:nvPr>
            <p:ph idx="1"/>
          </p:nvPr>
        </p:nvSpPr>
        <p:spPr>
          <a:xfrm>
            <a:off x="1371599" y="2318197"/>
            <a:ext cx="9724031" cy="3683358"/>
          </a:xfrm>
        </p:spPr>
        <p:txBody>
          <a:bodyPr anchor="ctr">
            <a:normAutofit/>
          </a:bodyPr>
          <a:lstStyle/>
          <a:p>
            <a:pPr marL="457200" lvl="1" indent="0">
              <a:buNone/>
            </a:pPr>
            <a:endParaRPr lang="fr-FR" sz="2000"/>
          </a:p>
          <a:p>
            <a:pPr lvl="1"/>
            <a:endParaRPr lang="fr-FR" sz="2000"/>
          </a:p>
          <a:p>
            <a:pPr lvl="1"/>
            <a:endParaRPr lang="fr-FR" sz="2000"/>
          </a:p>
          <a:p>
            <a:pPr lvl="1"/>
            <a:endParaRPr lang="fr-FR" sz="2000"/>
          </a:p>
        </p:txBody>
      </p:sp>
      <p:sp>
        <p:nvSpPr>
          <p:cNvPr id="4" name="Espace réservé du numéro de diapositive 3">
            <a:extLst>
              <a:ext uri="{FF2B5EF4-FFF2-40B4-BE49-F238E27FC236}">
                <a16:creationId xmlns:a16="http://schemas.microsoft.com/office/drawing/2014/main" id="{9CFEB635-8DCC-26DD-9210-BDE38E8DE85A}"/>
              </a:ext>
            </a:extLst>
          </p:cNvPr>
          <p:cNvSpPr>
            <a:spLocks noGrp="1"/>
          </p:cNvSpPr>
          <p:nvPr>
            <p:ph type="sldNum" sz="quarter" idx="12"/>
          </p:nvPr>
        </p:nvSpPr>
        <p:spPr/>
        <p:txBody>
          <a:bodyPr/>
          <a:lstStyle/>
          <a:p>
            <a:fld id="{AD3A6240-DE51-48FB-BB6F-2A95E4418410}" type="slidenum">
              <a:rPr lang="fr-FR" smtClean="0"/>
              <a:t>44</a:t>
            </a:fld>
            <a:endParaRPr lang="fr-FR"/>
          </a:p>
        </p:txBody>
      </p:sp>
      <p:sp>
        <p:nvSpPr>
          <p:cNvPr id="7" name="Titre 6">
            <a:extLst>
              <a:ext uri="{FF2B5EF4-FFF2-40B4-BE49-F238E27FC236}">
                <a16:creationId xmlns:a16="http://schemas.microsoft.com/office/drawing/2014/main" id="{00979247-792A-2D2D-0853-36081BD6B31D}"/>
              </a:ext>
            </a:extLst>
          </p:cNvPr>
          <p:cNvSpPr>
            <a:spLocks noGrp="1"/>
          </p:cNvSpPr>
          <p:nvPr>
            <p:ph type="title"/>
          </p:nvPr>
        </p:nvSpPr>
        <p:spPr/>
        <p:txBody>
          <a:bodyPr/>
          <a:lstStyle/>
          <a:p>
            <a:endParaRPr lang="fr-FR"/>
          </a:p>
        </p:txBody>
      </p:sp>
      <p:sp>
        <p:nvSpPr>
          <p:cNvPr id="9" name="Rectangle 8">
            <a:extLst>
              <a:ext uri="{FF2B5EF4-FFF2-40B4-BE49-F238E27FC236}">
                <a16:creationId xmlns:a16="http://schemas.microsoft.com/office/drawing/2014/main" id="{9AC7D5FA-8299-A127-2585-150C02A953E1}"/>
              </a:ext>
            </a:extLst>
          </p:cNvPr>
          <p:cNvSpPr/>
          <p:nvPr/>
        </p:nvSpPr>
        <p:spPr>
          <a:xfrm>
            <a:off x="-4349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11" name="Titre 1">
            <a:extLst>
              <a:ext uri="{FF2B5EF4-FFF2-40B4-BE49-F238E27FC236}">
                <a16:creationId xmlns:a16="http://schemas.microsoft.com/office/drawing/2014/main" id="{EAA25281-9BD5-4A3C-A62C-21580CE7C452}"/>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a:solidFill>
                  <a:srgbClr val="FFFFFF"/>
                </a:solidFill>
              </a:rPr>
              <a:t>5. IDENTIFICATION DES PERMISSIONS</a:t>
            </a:r>
            <a:endParaRPr lang="fr-FR" sz="4000" b="1">
              <a:solidFill>
                <a:srgbClr val="FFFFFF"/>
              </a:solidFill>
              <a:cs typeface="Calibri Light"/>
            </a:endParaRPr>
          </a:p>
        </p:txBody>
      </p:sp>
      <p:pic>
        <p:nvPicPr>
          <p:cNvPr id="5" name="Image 4">
            <a:extLst>
              <a:ext uri="{FF2B5EF4-FFF2-40B4-BE49-F238E27FC236}">
                <a16:creationId xmlns:a16="http://schemas.microsoft.com/office/drawing/2014/main" id="{13AD4D00-24A9-0F31-4068-0549562E7EBB}"/>
              </a:ext>
            </a:extLst>
          </p:cNvPr>
          <p:cNvPicPr>
            <a:picLocks noChangeAspect="1"/>
          </p:cNvPicPr>
          <p:nvPr/>
        </p:nvPicPr>
        <p:blipFill>
          <a:blip r:embed="rId2"/>
          <a:stretch>
            <a:fillRect/>
          </a:stretch>
        </p:blipFill>
        <p:spPr>
          <a:xfrm>
            <a:off x="548183" y="3946316"/>
            <a:ext cx="11095630" cy="656056"/>
          </a:xfrm>
          <a:prstGeom prst="rect">
            <a:avLst/>
          </a:prstGeom>
        </p:spPr>
      </p:pic>
    </p:spTree>
    <p:extLst>
      <p:ext uri="{BB962C8B-B14F-4D97-AF65-F5344CB8AC3E}">
        <p14:creationId xmlns:p14="http://schemas.microsoft.com/office/powerpoint/2010/main" val="3545233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ous-titre 2">
            <a:extLst>
              <a:ext uri="{FF2B5EF4-FFF2-40B4-BE49-F238E27FC236}">
                <a16:creationId xmlns:a16="http://schemas.microsoft.com/office/drawing/2014/main" id="{5223DA70-7EF6-752B-3D6C-DD8EC25E46C5}"/>
              </a:ext>
            </a:extLst>
          </p:cNvPr>
          <p:cNvSpPr>
            <a:spLocks noGrp="1"/>
          </p:cNvSpPr>
          <p:nvPr>
            <p:ph type="subTitle" idx="1"/>
          </p:nvPr>
        </p:nvSpPr>
        <p:spPr>
          <a:xfrm>
            <a:off x="1350682" y="4870824"/>
            <a:ext cx="10005951" cy="1458258"/>
          </a:xfrm>
        </p:spPr>
        <p:txBody>
          <a:bodyPr anchor="ctr">
            <a:normAutofit/>
          </a:bodyPr>
          <a:lstStyle/>
          <a:p>
            <a:pPr algn="l"/>
            <a:endParaRPr lang="fr-FR"/>
          </a:p>
        </p:txBody>
      </p:sp>
      <p:sp>
        <p:nvSpPr>
          <p:cNvPr id="4" name="Espace réservé du numéro de diapositive 3">
            <a:extLst>
              <a:ext uri="{FF2B5EF4-FFF2-40B4-BE49-F238E27FC236}">
                <a16:creationId xmlns:a16="http://schemas.microsoft.com/office/drawing/2014/main" id="{98D0F09D-B5AA-F87B-5FC2-393DB6970FAC}"/>
              </a:ext>
            </a:extLst>
          </p:cNvPr>
          <p:cNvSpPr>
            <a:spLocks noGrp="1"/>
          </p:cNvSpPr>
          <p:nvPr>
            <p:ph type="sldNum" sz="quarter" idx="12"/>
          </p:nvPr>
        </p:nvSpPr>
        <p:spPr/>
        <p:txBody>
          <a:bodyPr/>
          <a:lstStyle/>
          <a:p>
            <a:fld id="{AD3A6240-DE51-48FB-BB6F-2A95E4418410}" type="slidenum">
              <a:rPr lang="fr-FR" smtClean="0"/>
              <a:t>45</a:t>
            </a:fld>
            <a:endParaRPr lang="fr-FR"/>
          </a:p>
        </p:txBody>
      </p:sp>
      <p:sp>
        <p:nvSpPr>
          <p:cNvPr id="6" name="Titre 5">
            <a:extLst>
              <a:ext uri="{FF2B5EF4-FFF2-40B4-BE49-F238E27FC236}">
                <a16:creationId xmlns:a16="http://schemas.microsoft.com/office/drawing/2014/main" id="{CF460717-6044-3727-3FEF-5D119A44C2B7}"/>
              </a:ext>
            </a:extLst>
          </p:cNvPr>
          <p:cNvSpPr>
            <a:spLocks noGrp="1"/>
          </p:cNvSpPr>
          <p:nvPr>
            <p:ph type="ctrTitle"/>
          </p:nvPr>
        </p:nvSpPr>
        <p:spPr/>
        <p:txBody>
          <a:bodyPr/>
          <a:lstStyle/>
          <a:p>
            <a:endParaRPr lang="fr-FR"/>
          </a:p>
        </p:txBody>
      </p:sp>
      <p:sp>
        <p:nvSpPr>
          <p:cNvPr id="7" name="Rectangle 6">
            <a:extLst>
              <a:ext uri="{FF2B5EF4-FFF2-40B4-BE49-F238E27FC236}">
                <a16:creationId xmlns:a16="http://schemas.microsoft.com/office/drawing/2014/main" id="{612B0993-16B9-728A-7BAA-41DA170ABAB2}"/>
              </a:ext>
            </a:extLst>
          </p:cNvPr>
          <p:cNvSpPr/>
          <p:nvPr/>
        </p:nvSpPr>
        <p:spPr>
          <a:xfrm>
            <a:off x="-244467" y="-194065"/>
            <a:ext cx="12626967" cy="4559135"/>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9" name="Titre 1">
            <a:extLst>
              <a:ext uri="{FF2B5EF4-FFF2-40B4-BE49-F238E27FC236}">
                <a16:creationId xmlns:a16="http://schemas.microsoft.com/office/drawing/2014/main" id="{436EEB51-26A3-ACBC-CB39-78EA13872240}"/>
              </a:ext>
            </a:extLst>
          </p:cNvPr>
          <p:cNvSpPr txBox="1">
            <a:spLocks/>
          </p:cNvSpPr>
          <p:nvPr/>
        </p:nvSpPr>
        <p:spPr>
          <a:xfrm>
            <a:off x="1314824" y="735106"/>
            <a:ext cx="10053763" cy="29284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a:solidFill>
                  <a:srgbClr val="FFFFFF"/>
                </a:solidFill>
              </a:rPr>
              <a:t>MODÉLISATION</a:t>
            </a:r>
          </a:p>
        </p:txBody>
      </p:sp>
    </p:spTree>
    <p:extLst>
      <p:ext uri="{BB962C8B-B14F-4D97-AF65-F5344CB8AC3E}">
        <p14:creationId xmlns:p14="http://schemas.microsoft.com/office/powerpoint/2010/main" val="3957154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FFD1DD7D-767B-DE28-F4F7-39ED5243C361}"/>
              </a:ext>
            </a:extLst>
          </p:cNvPr>
          <p:cNvSpPr>
            <a:spLocks noGrp="1"/>
          </p:cNvSpPr>
          <p:nvPr>
            <p:ph type="sldNum" sz="quarter" idx="12"/>
          </p:nvPr>
        </p:nvSpPr>
        <p:spPr/>
        <p:txBody>
          <a:bodyPr/>
          <a:lstStyle/>
          <a:p>
            <a:fld id="{AD3A6240-DE51-48FB-BB6F-2A95E4418410}" type="slidenum">
              <a:rPr lang="fr-FR" smtClean="0"/>
              <a:t>46</a:t>
            </a:fld>
            <a:endParaRPr lang="fr-FR"/>
          </a:p>
        </p:txBody>
      </p:sp>
      <p:sp>
        <p:nvSpPr>
          <p:cNvPr id="5" name="Rectangle 4">
            <a:extLst>
              <a:ext uri="{FF2B5EF4-FFF2-40B4-BE49-F238E27FC236}">
                <a16:creationId xmlns:a16="http://schemas.microsoft.com/office/drawing/2014/main" id="{BC30E955-C8C1-7014-63B5-FEE0431EF8CF}"/>
              </a:ext>
            </a:extLst>
          </p:cNvPr>
          <p:cNvSpPr/>
          <p:nvPr/>
        </p:nvSpPr>
        <p:spPr>
          <a:xfrm>
            <a:off x="-4349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67656FFA-94E7-424D-051F-F585897F4FEA}"/>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1. MOD</a:t>
            </a:r>
            <a:r>
              <a:rPr lang="fr-FR" sz="4000" b="1">
                <a:solidFill>
                  <a:schemeClr val="bg1"/>
                </a:solidFill>
                <a:ea typeface="+mj-lt"/>
                <a:cs typeface="+mj-lt"/>
              </a:rPr>
              <a:t>È</a:t>
            </a:r>
            <a:r>
              <a:rPr lang="fr-FR" sz="4000" b="1">
                <a:solidFill>
                  <a:srgbClr val="FFFFFF"/>
                </a:solidFill>
              </a:rPr>
              <a:t>LE LOGIQUE</a:t>
            </a:r>
            <a:endParaRPr lang="fr-FR" b="1"/>
          </a:p>
        </p:txBody>
      </p:sp>
      <p:pic>
        <p:nvPicPr>
          <p:cNvPr id="9" name="Image 8">
            <a:extLst>
              <a:ext uri="{FF2B5EF4-FFF2-40B4-BE49-F238E27FC236}">
                <a16:creationId xmlns:a16="http://schemas.microsoft.com/office/drawing/2014/main" id="{8DD7B7C5-9345-8D17-7D61-102E208ECBDA}"/>
              </a:ext>
            </a:extLst>
          </p:cNvPr>
          <p:cNvPicPr>
            <a:picLocks noChangeAspect="1"/>
          </p:cNvPicPr>
          <p:nvPr/>
        </p:nvPicPr>
        <p:blipFill>
          <a:blip r:embed="rId2"/>
          <a:stretch>
            <a:fillRect/>
          </a:stretch>
        </p:blipFill>
        <p:spPr>
          <a:xfrm>
            <a:off x="3788410" y="1791497"/>
            <a:ext cx="3983990" cy="4866928"/>
          </a:xfrm>
          <a:prstGeom prst="rect">
            <a:avLst/>
          </a:prstGeom>
        </p:spPr>
      </p:pic>
    </p:spTree>
    <p:extLst>
      <p:ext uri="{BB962C8B-B14F-4D97-AF65-F5344CB8AC3E}">
        <p14:creationId xmlns:p14="http://schemas.microsoft.com/office/powerpoint/2010/main" val="711527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26AADFD8-777E-EDC8-DAAB-72EA055AE43D}"/>
              </a:ext>
            </a:extLst>
          </p:cNvPr>
          <p:cNvSpPr>
            <a:spLocks noGrp="1"/>
          </p:cNvSpPr>
          <p:nvPr>
            <p:ph type="sldNum" sz="quarter" idx="12"/>
          </p:nvPr>
        </p:nvSpPr>
        <p:spPr/>
        <p:txBody>
          <a:bodyPr/>
          <a:lstStyle/>
          <a:p>
            <a:fld id="{AD3A6240-DE51-48FB-BB6F-2A95E4418410}" type="slidenum">
              <a:rPr lang="fr-FR" smtClean="0"/>
              <a:t>47</a:t>
            </a:fld>
            <a:endParaRPr lang="fr-FR"/>
          </a:p>
        </p:txBody>
      </p:sp>
      <p:sp>
        <p:nvSpPr>
          <p:cNvPr id="5" name="Titre 4">
            <a:extLst>
              <a:ext uri="{FF2B5EF4-FFF2-40B4-BE49-F238E27FC236}">
                <a16:creationId xmlns:a16="http://schemas.microsoft.com/office/drawing/2014/main" id="{1C3E566A-9A72-640B-8A85-DE5B770DC8B1}"/>
              </a:ext>
            </a:extLst>
          </p:cNvPr>
          <p:cNvSpPr>
            <a:spLocks noGrp="1"/>
          </p:cNvSpPr>
          <p:nvPr>
            <p:ph type="title"/>
          </p:nvPr>
        </p:nvSpPr>
        <p:spPr/>
        <p:txBody>
          <a:bodyPr/>
          <a:lstStyle/>
          <a:p>
            <a:endParaRPr lang="fr-FR"/>
          </a:p>
        </p:txBody>
      </p:sp>
      <p:sp>
        <p:nvSpPr>
          <p:cNvPr id="6" name="Rectangle 5">
            <a:extLst>
              <a:ext uri="{FF2B5EF4-FFF2-40B4-BE49-F238E27FC236}">
                <a16:creationId xmlns:a16="http://schemas.microsoft.com/office/drawing/2014/main" id="{A6283FD8-DB7D-E6CC-E9ED-F615864CE136}"/>
              </a:ext>
            </a:extLst>
          </p:cNvPr>
          <p:cNvSpPr/>
          <p:nvPr/>
        </p:nvSpPr>
        <p:spPr>
          <a:xfrm>
            <a:off x="-434967" y="-194065"/>
            <a:ext cx="12626967" cy="178480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9" name="Titre 1">
            <a:extLst>
              <a:ext uri="{FF2B5EF4-FFF2-40B4-BE49-F238E27FC236}">
                <a16:creationId xmlns:a16="http://schemas.microsoft.com/office/drawing/2014/main" id="{708BC827-E37C-B045-C457-9A938F9BF75D}"/>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a:solidFill>
                  <a:srgbClr val="FFFFFF"/>
                </a:solidFill>
              </a:rPr>
              <a:t>1. MOD</a:t>
            </a:r>
            <a:r>
              <a:rPr lang="fr-FR" sz="4000" b="1">
                <a:solidFill>
                  <a:schemeClr val="bg1"/>
                </a:solidFill>
                <a:ea typeface="+mj-lt"/>
                <a:cs typeface="+mj-lt"/>
              </a:rPr>
              <a:t>È</a:t>
            </a:r>
            <a:r>
              <a:rPr lang="fr-FR" sz="4000" b="1">
                <a:solidFill>
                  <a:srgbClr val="FFFFFF"/>
                </a:solidFill>
              </a:rPr>
              <a:t>LE LOGIQUE</a:t>
            </a:r>
            <a:endParaRPr lang="fr-FR" b="1"/>
          </a:p>
        </p:txBody>
      </p:sp>
      <p:pic>
        <p:nvPicPr>
          <p:cNvPr id="7" name="Image 6">
            <a:extLst>
              <a:ext uri="{FF2B5EF4-FFF2-40B4-BE49-F238E27FC236}">
                <a16:creationId xmlns:a16="http://schemas.microsoft.com/office/drawing/2014/main" id="{6CC5A092-F173-43C4-7004-1C0504B521C4}"/>
              </a:ext>
            </a:extLst>
          </p:cNvPr>
          <p:cNvPicPr>
            <a:picLocks noChangeAspect="1"/>
          </p:cNvPicPr>
          <p:nvPr/>
        </p:nvPicPr>
        <p:blipFill>
          <a:blip r:embed="rId2"/>
          <a:stretch>
            <a:fillRect/>
          </a:stretch>
        </p:blipFill>
        <p:spPr>
          <a:xfrm>
            <a:off x="3667127" y="1722595"/>
            <a:ext cx="4012990" cy="4998880"/>
          </a:xfrm>
          <a:prstGeom prst="rect">
            <a:avLst/>
          </a:prstGeom>
        </p:spPr>
      </p:pic>
    </p:spTree>
    <p:extLst>
      <p:ext uri="{BB962C8B-B14F-4D97-AF65-F5344CB8AC3E}">
        <p14:creationId xmlns:p14="http://schemas.microsoft.com/office/powerpoint/2010/main" val="11497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DAFC85D-5AF7-FC3E-0C73-44C39D9FBEFE}"/>
              </a:ext>
            </a:extLst>
          </p:cNvPr>
          <p:cNvSpPr>
            <a:spLocks noGrp="1"/>
          </p:cNvSpPr>
          <p:nvPr>
            <p:ph idx="1"/>
          </p:nvPr>
        </p:nvSpPr>
        <p:spPr>
          <a:xfrm>
            <a:off x="1371599" y="2386037"/>
            <a:ext cx="9724031" cy="3683358"/>
          </a:xfrm>
        </p:spPr>
        <p:txBody>
          <a:bodyPr anchor="ctr">
            <a:noAutofit/>
          </a:bodyPr>
          <a:lstStyle/>
          <a:p>
            <a:pPr marL="0" indent="0">
              <a:buNone/>
            </a:pPr>
            <a:r>
              <a:rPr lang="fr-FR" sz="2000">
                <a:solidFill>
                  <a:srgbClr val="031333"/>
                </a:solidFill>
              </a:rPr>
              <a:t>L’utilisateur a la possibilité d’interagir avec l’application. Il doit absolument être inscrit à </a:t>
            </a:r>
            <a:r>
              <a:rPr lang="fr-FR" sz="2000" err="1">
                <a:solidFill>
                  <a:srgbClr val="031333"/>
                </a:solidFill>
              </a:rPr>
              <a:t>Calista</a:t>
            </a:r>
            <a:r>
              <a:rPr lang="fr-FR" sz="2000">
                <a:solidFill>
                  <a:srgbClr val="031333"/>
                </a:solidFill>
              </a:rPr>
              <a:t> et posséder un compte. Pour utiliser l’application, il doit absolument être connecté. Les utilisateurs ont un rôle sur chaque tableaux sur lesquels ils sont invités.</a:t>
            </a:r>
            <a:endParaRPr lang="fr-FR" sz="2000" b="1">
              <a:solidFill>
                <a:srgbClr val="031333"/>
              </a:solidFill>
            </a:endParaRPr>
          </a:p>
          <a:p>
            <a:pPr marL="0" indent="0">
              <a:buNone/>
            </a:pPr>
            <a:r>
              <a:rPr lang="fr-FR" sz="2000" b="1">
                <a:solidFill>
                  <a:srgbClr val="031333"/>
                </a:solidFill>
              </a:rPr>
              <a:t>ADMIN</a:t>
            </a:r>
            <a:r>
              <a:rPr lang="fr-FR" sz="2000">
                <a:solidFill>
                  <a:srgbClr val="031333"/>
                </a:solidFill>
              </a:rPr>
              <a:t> - chaque utilisateur est admin de ses tableaux. Il peut les modifier et les supprimer, ajouter et expulser des membres.</a:t>
            </a:r>
          </a:p>
          <a:p>
            <a:pPr marL="0" indent="0">
              <a:buNone/>
            </a:pPr>
            <a:r>
              <a:rPr lang="fr-FR" sz="2000" b="1">
                <a:solidFill>
                  <a:srgbClr val="031333"/>
                </a:solidFill>
              </a:rPr>
              <a:t>MEMBRE</a:t>
            </a:r>
            <a:r>
              <a:rPr lang="fr-FR" sz="2000">
                <a:solidFill>
                  <a:srgbClr val="031333"/>
                </a:solidFill>
              </a:rPr>
              <a:t> - le membre est invité sur un autre tableau et peut effectuer des modifications sur celui ci. Il ne peut néanmoins pas ajouter d'autres membres ou supprimer le tableau.</a:t>
            </a:r>
            <a:endParaRPr lang="fr-FR" sz="2000" b="1">
              <a:solidFill>
                <a:srgbClr val="031333"/>
              </a:solidFill>
            </a:endParaRPr>
          </a:p>
          <a:p>
            <a:pPr marL="0" indent="0">
              <a:buNone/>
            </a:pPr>
            <a:r>
              <a:rPr lang="fr-FR" sz="2000" b="1">
                <a:solidFill>
                  <a:srgbClr val="031333"/>
                </a:solidFill>
              </a:rPr>
              <a:t>OBSERVATEUR </a:t>
            </a:r>
            <a:r>
              <a:rPr lang="fr-FR" sz="2000">
                <a:solidFill>
                  <a:srgbClr val="031333"/>
                </a:solidFill>
              </a:rPr>
              <a:t>est un utilisateur qui a été invité sur un autre tableau et n’a que le droit de lecture, sans possibilité de modifier les éléments. </a:t>
            </a:r>
          </a:p>
          <a:p>
            <a:pPr marL="0" indent="0">
              <a:buNone/>
            </a:pPr>
            <a:r>
              <a:rPr lang="fr-FR" sz="2000" b="1">
                <a:solidFill>
                  <a:srgbClr val="031333"/>
                </a:solidFill>
              </a:rPr>
              <a:t>SUPER ADMINISTRATEUR </a:t>
            </a:r>
            <a:r>
              <a:rPr lang="fr-FR" sz="2000">
                <a:solidFill>
                  <a:srgbClr val="031333"/>
                </a:solidFill>
              </a:rPr>
              <a:t>possède les droits maximal, dont des droits de gestion des comptes utilisateurs.</a:t>
            </a:r>
            <a:endParaRPr lang="fr-FR" sz="2000">
              <a:solidFill>
                <a:srgbClr val="C00000"/>
              </a:solidFill>
            </a:endParaRPr>
          </a:p>
          <a:p>
            <a:pPr marL="0" indent="0">
              <a:buNone/>
            </a:pPr>
            <a:r>
              <a:rPr lang="fr-FR" sz="2000">
                <a:solidFill>
                  <a:srgbClr val="031333"/>
                </a:solidFill>
              </a:rPr>
              <a:t>Chaque tableau doit avoir au moins un admin.</a:t>
            </a:r>
            <a:endParaRPr lang="fr-FR" sz="2000">
              <a:solidFill>
                <a:srgbClr val="C00000"/>
              </a:solidFill>
            </a:endParaRPr>
          </a:p>
        </p:txBody>
      </p:sp>
      <p:sp>
        <p:nvSpPr>
          <p:cNvPr id="4" name="Espace réservé du numéro de diapositive 3">
            <a:extLst>
              <a:ext uri="{FF2B5EF4-FFF2-40B4-BE49-F238E27FC236}">
                <a16:creationId xmlns:a16="http://schemas.microsoft.com/office/drawing/2014/main" id="{FCAFC7A3-DAC9-F842-59BF-61559F51A6CE}"/>
              </a:ext>
            </a:extLst>
          </p:cNvPr>
          <p:cNvSpPr>
            <a:spLocks noGrp="1"/>
          </p:cNvSpPr>
          <p:nvPr>
            <p:ph type="sldNum" sz="quarter" idx="12"/>
          </p:nvPr>
        </p:nvSpPr>
        <p:spPr/>
        <p:txBody>
          <a:bodyPr/>
          <a:lstStyle/>
          <a:p>
            <a:fld id="{AD3A6240-DE51-48FB-BB6F-2A95E4418410}" type="slidenum">
              <a:rPr lang="fr-FR" smtClean="0"/>
              <a:t>5</a:t>
            </a:fld>
            <a:endParaRPr lang="fr-FR"/>
          </a:p>
        </p:txBody>
      </p:sp>
      <p:sp>
        <p:nvSpPr>
          <p:cNvPr id="5" name="Rectangle 4">
            <a:extLst>
              <a:ext uri="{FF2B5EF4-FFF2-40B4-BE49-F238E27FC236}">
                <a16:creationId xmlns:a16="http://schemas.microsoft.com/office/drawing/2014/main" id="{0BC67C5B-AEB4-E0D7-0596-58E6660C7486}"/>
              </a:ext>
            </a:extLst>
          </p:cNvPr>
          <p:cNvSpPr/>
          <p:nvPr/>
        </p:nvSpPr>
        <p:spPr>
          <a:xfrm>
            <a:off x="-228600" y="-190936"/>
            <a:ext cx="12687297" cy="17883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8F2B977-0468-03E3-DB5A-C05DC74A3022}"/>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IDENTIFICATION DES ENTITÉS</a:t>
            </a:r>
          </a:p>
        </p:txBody>
      </p:sp>
    </p:spTree>
    <p:extLst>
      <p:ext uri="{BB962C8B-B14F-4D97-AF65-F5344CB8AC3E}">
        <p14:creationId xmlns:p14="http://schemas.microsoft.com/office/powerpoint/2010/main" val="285710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0D14C7F-BC0B-E88D-9100-B60B9BD8EE95}"/>
              </a:ext>
            </a:extLst>
          </p:cNvPr>
          <p:cNvSpPr>
            <a:spLocks noGrp="1"/>
          </p:cNvSpPr>
          <p:nvPr>
            <p:ph idx="1"/>
          </p:nvPr>
        </p:nvSpPr>
        <p:spPr>
          <a:xfrm>
            <a:off x="1371599" y="1924611"/>
            <a:ext cx="9724031" cy="4494030"/>
          </a:xfrm>
        </p:spPr>
        <p:txBody>
          <a:bodyPr anchor="ctr">
            <a:normAutofit/>
          </a:bodyPr>
          <a:lstStyle/>
          <a:p>
            <a:pPr marL="0" indent="0">
              <a:buNone/>
            </a:pPr>
            <a:r>
              <a:rPr lang="fr-FR" sz="2000" b="1"/>
              <a:t>CALISTA </a:t>
            </a:r>
            <a:r>
              <a:rPr lang="fr-FR" sz="2000"/>
              <a:t>dispose de plusieurs entités avec des fonctionnalités qui leur sont propres.</a:t>
            </a:r>
          </a:p>
          <a:p>
            <a:pPr marL="0" indent="0">
              <a:buNone/>
            </a:pPr>
            <a:r>
              <a:rPr lang="fr-FR" sz="2000" b="1"/>
              <a:t>- TABLEAU DE BORD </a:t>
            </a:r>
            <a:r>
              <a:rPr lang="fr-FR" sz="2000"/>
              <a:t>regroupe l’ensemble des tableaux qui sont créées. On peut y effectuer les principales fonctionnalités CRUD (</a:t>
            </a:r>
            <a:r>
              <a:rPr lang="fr-FR" sz="2000" err="1"/>
              <a:t>Create</a:t>
            </a:r>
            <a:r>
              <a:rPr lang="fr-FR" sz="2000"/>
              <a:t>, Read, </a:t>
            </a:r>
            <a:r>
              <a:rPr lang="fr-FR" sz="2000" err="1"/>
              <a:t>Update,Delete</a:t>
            </a:r>
            <a:r>
              <a:rPr lang="fr-FR" sz="2000"/>
              <a:t>) pour l’ensemble des tableaux. Il est aussi possible de dupliquer un tableau.</a:t>
            </a:r>
            <a:endParaRPr lang="fr-FR" sz="2000">
              <a:cs typeface="Calibri"/>
            </a:endParaRPr>
          </a:p>
          <a:p>
            <a:pPr marL="0" indent="0">
              <a:buNone/>
            </a:pPr>
            <a:r>
              <a:rPr lang="fr-FR" sz="2000" b="1"/>
              <a:t>- TABLEAU </a:t>
            </a:r>
            <a:r>
              <a:rPr lang="fr-FR" sz="2000"/>
              <a:t>regroupe l’ensemble des listes. Il est identifié par un nom et il est possible d’y effectuer les actions CRUD. On peut choisir une couleur de thème pour son tableau.</a:t>
            </a:r>
            <a:endParaRPr lang="fr-FR" sz="2000">
              <a:cs typeface="Calibri"/>
            </a:endParaRPr>
          </a:p>
          <a:p>
            <a:pPr marL="0" indent="0">
              <a:buNone/>
            </a:pPr>
            <a:r>
              <a:rPr lang="fr-FR" sz="2000" b="1">
                <a:cs typeface="Calibri"/>
              </a:rPr>
              <a:t>- LISTE</a:t>
            </a:r>
            <a:r>
              <a:rPr lang="fr-FR" sz="2000">
                <a:cs typeface="Calibri"/>
              </a:rPr>
              <a:t> </a:t>
            </a:r>
            <a:r>
              <a:rPr lang="fr-FR" sz="2000"/>
              <a:t>c’est une colonne qui contient toutes les cartes dédiées aux tâches. Ses fonctionnalités sont le CRUD. Il est aussi possible de déplacer une liste et de la placer avant ou après une autre liste ou de la supprimer.</a:t>
            </a:r>
            <a:endParaRPr lang="fr-FR" sz="2000">
              <a:cs typeface="Calibri"/>
            </a:endParaRPr>
          </a:p>
          <a:p>
            <a:pPr marL="0" indent="0">
              <a:buNone/>
            </a:pPr>
            <a:r>
              <a:rPr lang="fr-FR" sz="2000" b="1"/>
              <a:t>- CARTE </a:t>
            </a:r>
            <a:r>
              <a:rPr lang="fr-FR" sz="2000"/>
              <a:t>la plus petite entité. Elle contient les fonctions basiques CRUD. Il est possible de déplacer la carte dans une liste mais aussi entre plusieurs listes. Il est possible de changer la couleur de la couverture, d’ajouter une date et des membres.</a:t>
            </a:r>
            <a:endParaRPr lang="fr-FR" sz="2000">
              <a:cs typeface="Calibri"/>
            </a:endParaRPr>
          </a:p>
        </p:txBody>
      </p:sp>
      <p:sp>
        <p:nvSpPr>
          <p:cNvPr id="4" name="Espace réservé du numéro de diapositive 3">
            <a:extLst>
              <a:ext uri="{FF2B5EF4-FFF2-40B4-BE49-F238E27FC236}">
                <a16:creationId xmlns:a16="http://schemas.microsoft.com/office/drawing/2014/main" id="{4EC9FFFE-9DE1-F6BC-79EF-81AE71CE214D}"/>
              </a:ext>
            </a:extLst>
          </p:cNvPr>
          <p:cNvSpPr>
            <a:spLocks noGrp="1"/>
          </p:cNvSpPr>
          <p:nvPr>
            <p:ph type="sldNum" sz="quarter" idx="12"/>
          </p:nvPr>
        </p:nvSpPr>
        <p:spPr/>
        <p:txBody>
          <a:bodyPr/>
          <a:lstStyle/>
          <a:p>
            <a:fld id="{AD3A6240-DE51-48FB-BB6F-2A95E4418410}" type="slidenum">
              <a:rPr lang="fr-FR" smtClean="0"/>
              <a:t>6</a:t>
            </a:fld>
            <a:endParaRPr lang="fr-FR"/>
          </a:p>
        </p:txBody>
      </p:sp>
      <p:sp>
        <p:nvSpPr>
          <p:cNvPr id="5" name="Rectangle 4">
            <a:extLst>
              <a:ext uri="{FF2B5EF4-FFF2-40B4-BE49-F238E27FC236}">
                <a16:creationId xmlns:a16="http://schemas.microsoft.com/office/drawing/2014/main" id="{E3E652B5-FBB4-3A0E-24A3-AD30C8157533}"/>
              </a:ext>
            </a:extLst>
          </p:cNvPr>
          <p:cNvSpPr/>
          <p:nvPr/>
        </p:nvSpPr>
        <p:spPr>
          <a:xfrm>
            <a:off x="-247651" y="-181951"/>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FD0C56B5-20B2-008F-C282-EF74319A4FB5}"/>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IDENTIFICATION DES ENTITÉS</a:t>
            </a:r>
          </a:p>
        </p:txBody>
      </p:sp>
    </p:spTree>
    <p:extLst>
      <p:ext uri="{BB962C8B-B14F-4D97-AF65-F5344CB8AC3E}">
        <p14:creationId xmlns:p14="http://schemas.microsoft.com/office/powerpoint/2010/main" val="156937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numéro de diapositive 2">
            <a:extLst>
              <a:ext uri="{FF2B5EF4-FFF2-40B4-BE49-F238E27FC236}">
                <a16:creationId xmlns:a16="http://schemas.microsoft.com/office/drawing/2014/main" id="{28780184-EC2C-FD14-D2F5-D63ADA1B75B4}"/>
              </a:ext>
            </a:extLst>
          </p:cNvPr>
          <p:cNvSpPr>
            <a:spLocks noGrp="1"/>
          </p:cNvSpPr>
          <p:nvPr>
            <p:ph type="sldNum" sz="quarter" idx="12"/>
          </p:nvPr>
        </p:nvSpPr>
        <p:spPr/>
        <p:txBody>
          <a:bodyPr/>
          <a:lstStyle/>
          <a:p>
            <a:fld id="{AD3A6240-DE51-48FB-BB6F-2A95E4418410}" type="slidenum">
              <a:rPr lang="fr-FR" smtClean="0"/>
              <a:t>7</a:t>
            </a:fld>
            <a:endParaRPr lang="fr-FR"/>
          </a:p>
        </p:txBody>
      </p:sp>
      <p:sp>
        <p:nvSpPr>
          <p:cNvPr id="4" name="Rectangle 3">
            <a:extLst>
              <a:ext uri="{FF2B5EF4-FFF2-40B4-BE49-F238E27FC236}">
                <a16:creationId xmlns:a16="http://schemas.microsoft.com/office/drawing/2014/main" id="{07E45F67-3AC5-7F9C-B37A-70AE00D09ACB}"/>
              </a:ext>
            </a:extLst>
          </p:cNvPr>
          <p:cNvSpPr/>
          <p:nvPr/>
        </p:nvSpPr>
        <p:spPr>
          <a:xfrm>
            <a:off x="-247651" y="-187540"/>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BCE1E579-672C-E003-46F4-395DECA27635}"/>
              </a:ext>
            </a:extLst>
          </p:cNvPr>
          <p:cNvSpPr>
            <a:spLocks noGrp="1"/>
          </p:cNvSpPr>
          <p:nvPr>
            <p:ph type="title"/>
          </p:nvPr>
        </p:nvSpPr>
        <p:spPr>
          <a:xfrm>
            <a:off x="699713" y="248038"/>
            <a:ext cx="8872912" cy="1159200"/>
          </a:xfrm>
        </p:spPr>
        <p:txBody>
          <a:bodyPr vert="horz" lIns="91440" tIns="45720" rIns="91440" bIns="45720" rtlCol="0" anchor="ctr">
            <a:noAutofit/>
          </a:bodyPr>
          <a:lstStyle/>
          <a:p>
            <a:r>
              <a:rPr lang="en-US" sz="4000" b="1">
                <a:solidFill>
                  <a:srgbClr val="FFFFFF"/>
                </a:solidFill>
              </a:rPr>
              <a:t>REPRÉSENTATION</a:t>
            </a:r>
            <a:r>
              <a:rPr lang="en-US" sz="4000" b="1" kern="1200">
                <a:solidFill>
                  <a:srgbClr val="FFFFFF"/>
                </a:solidFill>
                <a:latin typeface="+mj-lt"/>
                <a:ea typeface="+mj-ea"/>
                <a:cs typeface="+mj-cs"/>
              </a:rPr>
              <a:t> GRAPHIQUE</a:t>
            </a:r>
          </a:p>
        </p:txBody>
      </p:sp>
      <p:pic>
        <p:nvPicPr>
          <p:cNvPr id="6" name="Image 5">
            <a:extLst>
              <a:ext uri="{FF2B5EF4-FFF2-40B4-BE49-F238E27FC236}">
                <a16:creationId xmlns:a16="http://schemas.microsoft.com/office/drawing/2014/main" id="{78BC7C2A-F3D2-B842-694B-0597DDE4B22C}"/>
              </a:ext>
            </a:extLst>
          </p:cNvPr>
          <p:cNvPicPr>
            <a:picLocks noChangeAspect="1"/>
          </p:cNvPicPr>
          <p:nvPr/>
        </p:nvPicPr>
        <p:blipFill>
          <a:blip r:embed="rId2"/>
          <a:stretch>
            <a:fillRect/>
          </a:stretch>
        </p:blipFill>
        <p:spPr>
          <a:xfrm>
            <a:off x="699713" y="1655276"/>
            <a:ext cx="7834039" cy="5044877"/>
          </a:xfrm>
          <a:prstGeom prst="rect">
            <a:avLst/>
          </a:prstGeom>
        </p:spPr>
      </p:pic>
    </p:spTree>
    <p:extLst>
      <p:ext uri="{BB962C8B-B14F-4D97-AF65-F5344CB8AC3E}">
        <p14:creationId xmlns:p14="http://schemas.microsoft.com/office/powerpoint/2010/main" val="353571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texte 2">
            <a:extLst>
              <a:ext uri="{FF2B5EF4-FFF2-40B4-BE49-F238E27FC236}">
                <a16:creationId xmlns:a16="http://schemas.microsoft.com/office/drawing/2014/main" id="{F370DE48-AE84-C58E-C5F2-14BECC89A80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4" name="Espace réservé du numéro de diapositive 3">
            <a:extLst>
              <a:ext uri="{FF2B5EF4-FFF2-40B4-BE49-F238E27FC236}">
                <a16:creationId xmlns:a16="http://schemas.microsoft.com/office/drawing/2014/main" id="{8FF063B2-F134-F54D-DEDE-4EB6BD34BC05}"/>
              </a:ext>
            </a:extLst>
          </p:cNvPr>
          <p:cNvSpPr>
            <a:spLocks noGrp="1"/>
          </p:cNvSpPr>
          <p:nvPr>
            <p:ph type="sldNum" sz="quarter" idx="12"/>
          </p:nvPr>
        </p:nvSpPr>
        <p:spPr/>
        <p:txBody>
          <a:bodyPr/>
          <a:lstStyle/>
          <a:p>
            <a:fld id="{AD3A6240-DE51-48FB-BB6F-2A95E4418410}" type="slidenum">
              <a:rPr lang="fr-FR" smtClean="0"/>
              <a:t>8</a:t>
            </a:fld>
            <a:endParaRPr lang="fr-FR"/>
          </a:p>
        </p:txBody>
      </p:sp>
      <p:sp>
        <p:nvSpPr>
          <p:cNvPr id="5" name="Rectangle 4">
            <a:extLst>
              <a:ext uri="{FF2B5EF4-FFF2-40B4-BE49-F238E27FC236}">
                <a16:creationId xmlns:a16="http://schemas.microsoft.com/office/drawing/2014/main" id="{A509412D-F9D4-F696-ECDC-E1CA59B4EDA8}"/>
              </a:ext>
            </a:extLst>
          </p:cNvPr>
          <p:cNvSpPr/>
          <p:nvPr/>
        </p:nvSpPr>
        <p:spPr>
          <a:xfrm>
            <a:off x="-133353" y="-200924"/>
            <a:ext cx="12458700" cy="4551926"/>
          </a:xfrm>
          <a:prstGeom prst="rect">
            <a:avLst/>
          </a:prstGeom>
          <a:solidFill>
            <a:srgbClr val="EE7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EE7429"/>
              </a:solidFill>
            </a:endParaRPr>
          </a:p>
        </p:txBody>
      </p:sp>
      <p:sp>
        <p:nvSpPr>
          <p:cNvPr id="2" name="Titre 1">
            <a:extLst>
              <a:ext uri="{FF2B5EF4-FFF2-40B4-BE49-F238E27FC236}">
                <a16:creationId xmlns:a16="http://schemas.microsoft.com/office/drawing/2014/main" id="{5198CF00-FF90-E4F0-39F9-6F9E9A3D2B3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a:solidFill>
                  <a:srgbClr val="FFFFFF"/>
                </a:solidFill>
                <a:latin typeface="+mj-lt"/>
                <a:ea typeface="+mj-ea"/>
                <a:cs typeface="+mj-cs"/>
              </a:rPr>
              <a:t>AUTRES DIAGRAMMES</a:t>
            </a:r>
          </a:p>
        </p:txBody>
      </p:sp>
    </p:spTree>
    <p:extLst>
      <p:ext uri="{BB962C8B-B14F-4D97-AF65-F5344CB8AC3E}">
        <p14:creationId xmlns:p14="http://schemas.microsoft.com/office/powerpoint/2010/main" val="12643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9A1F3F6-2168-EE1F-A052-FEDD2AEFD715}"/>
              </a:ext>
            </a:extLst>
          </p:cNvPr>
          <p:cNvSpPr>
            <a:spLocks noGrp="1"/>
          </p:cNvSpPr>
          <p:nvPr>
            <p:ph idx="1"/>
          </p:nvPr>
        </p:nvSpPr>
        <p:spPr>
          <a:xfrm>
            <a:off x="1371599" y="2318197"/>
            <a:ext cx="9724031" cy="4054028"/>
          </a:xfrm>
        </p:spPr>
        <p:txBody>
          <a:bodyPr anchor="ctr">
            <a:normAutofit/>
          </a:bodyPr>
          <a:lstStyle/>
          <a:p>
            <a:r>
              <a:rPr lang="fr-FR" sz="2000">
                <a:solidFill>
                  <a:srgbClr val="031333"/>
                </a:solidFill>
              </a:rPr>
              <a:t>Pour être un utilisateur, le visiteur a besoin de créer un compte. Pour cela, il se rend sur la page de connexion et choisit l’option « création de compte ».</a:t>
            </a:r>
          </a:p>
          <a:p>
            <a:r>
              <a:rPr lang="fr-FR" sz="2000">
                <a:solidFill>
                  <a:srgbClr val="031333"/>
                </a:solidFill>
              </a:rPr>
              <a:t>Il lui est alors demandé de rentrer certaines informations (adresse mail, nom, prénom, mot de passe). </a:t>
            </a:r>
          </a:p>
          <a:p>
            <a:r>
              <a:rPr lang="fr-FR" sz="2000">
                <a:solidFill>
                  <a:srgbClr val="031333"/>
                </a:solidFill>
              </a:rPr>
              <a:t>Le système l’authentifie en vérifiant que cette exacte adresse mail n’existe pas dans la base de données et que les mots de passe sont concordants. Il lui envoie ensuite un mail de confirmation.</a:t>
            </a:r>
          </a:p>
          <a:p>
            <a:r>
              <a:rPr lang="fr-FR" sz="2000">
                <a:solidFill>
                  <a:srgbClr val="031333"/>
                </a:solidFill>
              </a:rPr>
              <a:t>Le visiteur clique sur le lien de confirmation.</a:t>
            </a:r>
          </a:p>
          <a:p>
            <a:r>
              <a:rPr lang="fr-FR" sz="2000">
                <a:solidFill>
                  <a:srgbClr val="031333"/>
                </a:solidFill>
              </a:rPr>
              <a:t>Le système valide son compte et le redirige sur la page de connexion où il doit entrer ses identifiants. Il lui est aussi affiché une confirmation validation de compte. </a:t>
            </a:r>
          </a:p>
        </p:txBody>
      </p:sp>
      <p:sp>
        <p:nvSpPr>
          <p:cNvPr id="4" name="Espace réservé du numéro de diapositive 3">
            <a:extLst>
              <a:ext uri="{FF2B5EF4-FFF2-40B4-BE49-F238E27FC236}">
                <a16:creationId xmlns:a16="http://schemas.microsoft.com/office/drawing/2014/main" id="{08C3E9DD-3E89-695C-1CD7-AD08345457AF}"/>
              </a:ext>
            </a:extLst>
          </p:cNvPr>
          <p:cNvSpPr>
            <a:spLocks noGrp="1"/>
          </p:cNvSpPr>
          <p:nvPr>
            <p:ph type="sldNum" sz="quarter" idx="12"/>
          </p:nvPr>
        </p:nvSpPr>
        <p:spPr/>
        <p:txBody>
          <a:bodyPr/>
          <a:lstStyle/>
          <a:p>
            <a:fld id="{AD3A6240-DE51-48FB-BB6F-2A95E4418410}" type="slidenum">
              <a:rPr lang="fr-FR" smtClean="0"/>
              <a:t>9</a:t>
            </a:fld>
            <a:endParaRPr lang="fr-FR"/>
          </a:p>
        </p:txBody>
      </p:sp>
      <p:sp>
        <p:nvSpPr>
          <p:cNvPr id="5" name="Rectangle 4">
            <a:extLst>
              <a:ext uri="{FF2B5EF4-FFF2-40B4-BE49-F238E27FC236}">
                <a16:creationId xmlns:a16="http://schemas.microsoft.com/office/drawing/2014/main" id="{872A469F-3EB1-F5A4-C0A6-02E6FDF11284}"/>
              </a:ext>
            </a:extLst>
          </p:cNvPr>
          <p:cNvSpPr/>
          <p:nvPr/>
        </p:nvSpPr>
        <p:spPr>
          <a:xfrm>
            <a:off x="-247651" y="-171109"/>
            <a:ext cx="12687297" cy="1761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Titre 1">
            <a:extLst>
              <a:ext uri="{FF2B5EF4-FFF2-40B4-BE49-F238E27FC236}">
                <a16:creationId xmlns:a16="http://schemas.microsoft.com/office/drawing/2014/main" id="{964189CD-EEA2-EA37-2C4E-BE265E746B6B}"/>
              </a:ext>
            </a:extLst>
          </p:cNvPr>
          <p:cNvSpPr>
            <a:spLocks noGrp="1"/>
          </p:cNvSpPr>
          <p:nvPr>
            <p:ph type="title"/>
          </p:nvPr>
        </p:nvSpPr>
        <p:spPr>
          <a:xfrm>
            <a:off x="1371599" y="294538"/>
            <a:ext cx="9895951" cy="1033669"/>
          </a:xfrm>
        </p:spPr>
        <p:txBody>
          <a:bodyPr>
            <a:normAutofit/>
          </a:bodyPr>
          <a:lstStyle/>
          <a:p>
            <a:r>
              <a:rPr lang="fr-FR" sz="4000" b="1">
                <a:solidFill>
                  <a:srgbClr val="FFFFFF"/>
                </a:solidFill>
              </a:rPr>
              <a:t>1. CRÉATION DE COMPTE</a:t>
            </a:r>
          </a:p>
        </p:txBody>
      </p:sp>
    </p:spTree>
    <p:extLst>
      <p:ext uri="{BB962C8B-B14F-4D97-AF65-F5344CB8AC3E}">
        <p14:creationId xmlns:p14="http://schemas.microsoft.com/office/powerpoint/2010/main" val="511263544"/>
      </p:ext>
    </p:extLst>
  </p:cSld>
  <p:clrMapOvr>
    <a:masterClrMapping/>
  </p:clrMapOvr>
</p:sld>
</file>

<file path=ppt/theme/theme1.xml><?xml version="1.0" encoding="utf-8"?>
<a:theme xmlns:a="http://schemas.openxmlformats.org/drawingml/2006/main" name="Thème Office">
  <a:themeElements>
    <a:clrScheme name="Personnalisé 1">
      <a:dk1>
        <a:srgbClr val="031333"/>
      </a:dk1>
      <a:lt1>
        <a:srgbClr val="FFFFFF"/>
      </a:lt1>
      <a:dk2>
        <a:srgbClr val="031333"/>
      </a:dk2>
      <a:lt2>
        <a:srgbClr val="FFFFFF"/>
      </a:lt2>
      <a:accent1>
        <a:srgbClr val="EE7429"/>
      </a:accent1>
      <a:accent2>
        <a:srgbClr val="EE7429"/>
      </a:accent2>
      <a:accent3>
        <a:srgbClr val="A5A5A5"/>
      </a:accent3>
      <a:accent4>
        <a:srgbClr val="FFC000"/>
      </a:accent4>
      <a:accent5>
        <a:srgbClr val="5B9BD5"/>
      </a:accent5>
      <a:accent6>
        <a:srgbClr val="70AD47"/>
      </a:accent6>
      <a:hlink>
        <a:srgbClr val="0563C1"/>
      </a:hlink>
      <a:folHlink>
        <a:srgbClr val="954F72"/>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747d436-4aaa-4e5a-8cce-bd2fc30225ce" xsi:nil="true"/>
    <lcf76f155ced4ddcb4097134ff3c332f xmlns="dc15ea65-3345-4501-a448-3020e9d127d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510DA26963E646B973312277F2790A" ma:contentTypeVersion="11" ma:contentTypeDescription="Crée un document." ma:contentTypeScope="" ma:versionID="ce821cb7f233b23fa22ac6095793d7dd">
  <xsd:schema xmlns:xsd="http://www.w3.org/2001/XMLSchema" xmlns:xs="http://www.w3.org/2001/XMLSchema" xmlns:p="http://schemas.microsoft.com/office/2006/metadata/properties" xmlns:ns2="dc15ea65-3345-4501-a448-3020e9d127da" xmlns:ns3="1747d436-4aaa-4e5a-8cce-bd2fc30225ce" targetNamespace="http://schemas.microsoft.com/office/2006/metadata/properties" ma:root="true" ma:fieldsID="3443a33bb5eba5bf73878dbf283e1f34" ns2:_="" ns3:_="">
    <xsd:import namespace="dc15ea65-3345-4501-a448-3020e9d127da"/>
    <xsd:import namespace="1747d436-4aaa-4e5a-8cce-bd2fc30225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15ea65-3345-4501-a448-3020e9d127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47d436-4aaa-4e5a-8cce-bd2fc30225c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14" nillable="true" ma:displayName="Taxonomy Catch All Column" ma:hidden="true" ma:list="{dd2489b5-b7c7-4e1a-91b3-b60ef7bcfd92}" ma:internalName="TaxCatchAll" ma:showField="CatchAllData" ma:web="1747d436-4aaa-4e5a-8cce-bd2fc30225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C745DF-F93D-4469-B4FB-038777870F4B}">
  <ds:schemaRefs>
    <ds:schemaRef ds:uri="dc15ea65-3345-4501-a448-3020e9d127da"/>
    <ds:schemaRef ds:uri="http://schemas.microsoft.com/office/2006/documentManagement/types"/>
    <ds:schemaRef ds:uri="http://schemas.microsoft.com/office/infopath/2007/PartnerControls"/>
    <ds:schemaRef ds:uri="http://purl.org/dc/dcmitype/"/>
    <ds:schemaRef ds:uri="http://purl.org/dc/elements/1.1/"/>
    <ds:schemaRef ds:uri="http://purl.org/dc/terms/"/>
    <ds:schemaRef ds:uri="1747d436-4aaa-4e5a-8cce-bd2fc30225ce"/>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501369F-A54F-488C-B849-398F55CCE6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15ea65-3345-4501-a448-3020e9d127da"/>
    <ds:schemaRef ds:uri="1747d436-4aaa-4e5a-8cce-bd2fc3022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D52A33-21EF-4BB5-95A4-89F531220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TotalTime>
  <Words>1839</Words>
  <Application>Microsoft Office PowerPoint</Application>
  <PresentationFormat>Grand écran</PresentationFormat>
  <Paragraphs>189</Paragraphs>
  <Slides>47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47</vt:i4>
      </vt:variant>
    </vt:vector>
  </HeadingPairs>
  <TitlesOfParts>
    <vt:vector size="51" baseType="lpstr">
      <vt:lpstr>Arial</vt:lpstr>
      <vt:lpstr>Calibri</vt:lpstr>
      <vt:lpstr>Roboto</vt:lpstr>
      <vt:lpstr>Thème Office</vt:lpstr>
      <vt:lpstr>DOSSIER  D’ANALYSE </vt:lpstr>
      <vt:lpstr>PRÉSENTATION</vt:lpstr>
      <vt:lpstr>FONCTIONNALITÉS</vt:lpstr>
      <vt:lpstr>DIAGRAMME DE CLASSES</vt:lpstr>
      <vt:lpstr>IDENTIFICATION DES ENTITÉS</vt:lpstr>
      <vt:lpstr>IDENTIFICATION DES ENTITÉS</vt:lpstr>
      <vt:lpstr>REPRÉSENTATION GRAPHIQUE</vt:lpstr>
      <vt:lpstr>AUTRES DIAGRAMMES</vt:lpstr>
      <vt:lpstr>1. CRÉATION DE COMPTE</vt:lpstr>
      <vt:lpstr>REPRÉSENTATION GRAPHIQUE CAS D’UTILISATION</vt:lpstr>
      <vt:lpstr>DIAGRAMME DE SÉQUENCE CRÉATION DE COMPTE</vt:lpstr>
      <vt:lpstr>2. CONNEXION</vt:lpstr>
      <vt:lpstr>REPRÉSENTATION GRAPHIQUE  DIAGRAMME DE CAS D’UTILISATION</vt:lpstr>
      <vt:lpstr>DIAGRAMME DE SÉQUENCE CONNEXION</vt:lpstr>
      <vt:lpstr>3. RÉCUPÉRATION DE MOT DE PASSE</vt:lpstr>
      <vt:lpstr> REPRÉSENTATION GRAPHIQUE  DIAGRAMME DE CAS D’UTILISATION</vt:lpstr>
      <vt:lpstr>DIAGRAMME DE SÉQUENCE RÉCUPÉRATION DE MOT DE PASSE</vt:lpstr>
      <vt:lpstr>DIAGRAMME ÉTAT-TRANSTION ÉTATS D’UN COMPTE</vt:lpstr>
      <vt:lpstr>4. MANIPULATION D’UN TABLEAU</vt:lpstr>
      <vt:lpstr>REPRÉSENTATION GRAPHIQUE DIAGRAMME DE CAS D’UTILISATION</vt:lpstr>
      <vt:lpstr>DIAGRAMME DE SÉQUENCE CRÉATION D’UN TABLEAU</vt:lpstr>
      <vt:lpstr>DIAGRAMME D’ÉTAT-TRANSITION CAS D’UN TABLEAU</vt:lpstr>
      <vt:lpstr>5. MANIPULATION D’UNE LISTE</vt:lpstr>
      <vt:lpstr>REPRÉSENTATION GRAPHIQUE DIAGRAMME DE CAS D’UTILISATION</vt:lpstr>
      <vt:lpstr>DIAGRAMME DE SÉQUENCE CRÉATION D’UNE LISTE</vt:lpstr>
      <vt:lpstr>DIAGRAMME D’ÉTAT-TRANSITION CAS D’UNE LISTE</vt:lpstr>
      <vt:lpstr>6. MANIPULATION D’UNE CARTE</vt:lpstr>
      <vt:lpstr>REPRÉSENTATION GRAPHIQUE DIAGRAMME DE CAS D’UTILISATION</vt:lpstr>
      <vt:lpstr>DIAGRAMME DE SEQUENCE CRÉATION D’UNE CARTE</vt:lpstr>
      <vt:lpstr>DIAGRAMME D’ÉTAT-TRANSITION  CAS D’UNE CARTE</vt:lpstr>
      <vt:lpstr>MODÈLE CONCEPTUEL DE DONNÉES</vt:lpstr>
      <vt:lpstr>DICTIONNAIRE DE DONNÉES</vt:lpstr>
      <vt:lpstr>1. IDENTIFICATION DES UTILISATEURS</vt:lpstr>
      <vt:lpstr>1. IDENTIFICATION DES UTILISATEURS</vt:lpstr>
      <vt:lpstr>2. IDENTIFICATION DES TABLEAUX</vt:lpstr>
      <vt:lpstr>2. IDENTIFICATION DES TABLEAUX</vt:lpstr>
      <vt:lpstr>3. IDENTIFICATION DES LISTES</vt:lpstr>
      <vt:lpstr>3. IDENTIFICATION DES LISTES</vt:lpstr>
      <vt:lpstr>4. IDENTIFICATION DES CARTES</vt:lpstr>
      <vt:lpstr>4. IDENTIFICATION DES CARTES</vt:lpstr>
      <vt:lpstr>5. IDENTIFICATION DES RÔLES</vt:lpstr>
      <vt:lpstr>Présentation PowerPoint</vt:lpstr>
      <vt:lpstr>5. IDENTIFICATION DES PERMISSIONS</vt:lpstr>
      <vt:lpstr>Présentation PowerPoint</vt:lpstr>
      <vt:lpstr>Présentation PowerPoint</vt:lpstr>
      <vt:lpstr>1. MODÈLE LOGIQUE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D’ANALYSE</dc:title>
  <dc:creator>BALLA Chris</dc:creator>
  <cp:lastModifiedBy>MULLER Stéphane</cp:lastModifiedBy>
  <cp:revision>4</cp:revision>
  <dcterms:created xsi:type="dcterms:W3CDTF">2022-12-17T04:57:05Z</dcterms:created>
  <dcterms:modified xsi:type="dcterms:W3CDTF">2023-01-09T08:17:53Z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0x0101003C510DA26963E646B973312277F2790A</vt:lpwstr>
  </property>
  <property fmtid="{D5CDD505-2E9C-101B-9397-08002B2CF9AE}" pid="3" name="MediaServiceImageTags">
    <vt:lpwstr/>
  </property>
</Properties>
</file>