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EEE7106.xml" ContentType="application/vnd.ms-powerpoint.comments+xml"/>
  <Override PartName="/ppt/comments/modernComment_102_B345415A.xml" ContentType="application/vnd.ms-powerpoint.comments+xml"/>
  <Override PartName="/ppt/comments/modernComment_103_5D8AC2F3.xml" ContentType="application/vnd.ms-powerpoint.comments+xml"/>
  <Override PartName="/ppt/comments/modernComment_104_D2BECC09.xml" ContentType="application/vnd.ms-powerpoint.comments+xml"/>
  <Override PartName="/ppt/comments/modernComment_105_1E794338.xml" ContentType="application/vnd.ms-powerpoint.comments+xml"/>
  <Override PartName="/ppt/comments/modernComment_107_E299FEED.xml" ContentType="application/vnd.ms-powerpoint.comments+xml"/>
  <Override PartName="/ppt/comments/modernComment_112_EAD071D3.xml" ContentType="application/vnd.ms-powerpoint.comments+xml"/>
  <Override PartName="/ppt/comments/modernComment_10A_D771AD2.xml" ContentType="application/vnd.ms-powerpoint.comments+xml"/>
  <Override PartName="/ppt/comments/modernComment_121_273BB52B.xml" ContentType="application/vnd.ms-powerpoint.comments+xml"/>
  <Override PartName="/ppt/comments/modernComment_10E_7850A9F7.xml" ContentType="application/vnd.ms-powerpoint.comments+xml"/>
  <Override PartName="/ppt/comments/modernComment_110_3F93601.xml" ContentType="application/vnd.ms-powerpoint.comments+xml"/>
  <Override PartName="/ppt/comments/modernComment_116_F1421E5C.xml" ContentType="application/vnd.ms-powerpoint.comments+xml"/>
  <Override PartName="/ppt/comments/modernComment_117_E0870A8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74" r:id="rId10"/>
    <p:sldId id="264" r:id="rId11"/>
    <p:sldId id="265" r:id="rId12"/>
    <p:sldId id="275" r:id="rId13"/>
    <p:sldId id="266" r:id="rId14"/>
    <p:sldId id="267" r:id="rId15"/>
    <p:sldId id="276" r:id="rId16"/>
    <p:sldId id="289" r:id="rId17"/>
    <p:sldId id="268" r:id="rId18"/>
    <p:sldId id="269" r:id="rId19"/>
    <p:sldId id="286" r:id="rId20"/>
    <p:sldId id="290" r:id="rId21"/>
    <p:sldId id="270" r:id="rId22"/>
    <p:sldId id="271" r:id="rId23"/>
    <p:sldId id="287" r:id="rId24"/>
    <p:sldId id="291" r:id="rId25"/>
    <p:sldId id="272" r:id="rId26"/>
    <p:sldId id="273" r:id="rId27"/>
    <p:sldId id="288" r:id="rId28"/>
    <p:sldId id="292" r:id="rId29"/>
    <p:sldId id="277" r:id="rId30"/>
    <p:sldId id="278" r:id="rId31"/>
    <p:sldId id="279" r:id="rId32"/>
    <p:sldId id="295" r:id="rId33"/>
    <p:sldId id="280" r:id="rId34"/>
    <p:sldId id="296" r:id="rId35"/>
    <p:sldId id="281" r:id="rId36"/>
    <p:sldId id="297" r:id="rId37"/>
    <p:sldId id="282" r:id="rId38"/>
    <p:sldId id="298" r:id="rId39"/>
    <p:sldId id="283" r:id="rId40"/>
    <p:sldId id="299" r:id="rId41"/>
    <p:sldId id="284" r:id="rId42"/>
    <p:sldId id="293" r:id="rId43"/>
    <p:sldId id="294"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B6952A-A76F-77D2-E7A5-2ABD9869A013}" name="BALLA Chris" initials="BC" userId="BALLA Chris" providerId="None"/>
  <p188:author id="{A3CFE7AB-5D67-4EB4-8D55-87D7F2B8988E}" name="MULLER Stéphane" initials="MS" userId="S::stephane.muller@ccicampus.fr::cf1310c0-8567-4211-b392-04684e002b4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3FD46-44F0-4608-8A55-E629654FAF83}" v="121" dt="2022-12-28T22:18:50.978"/>
    <p1510:client id="{3E0B6E24-3E40-4FCF-C371-842700DC6EC1}" v="35" dt="2022-12-28T09:22:01.510"/>
    <p1510:client id="{5B1631D0-FD2A-FD70-AA59-C9ED35AF5B15}" v="77" dt="2022-12-27T14:22:28.098"/>
    <p1510:client id="{6452C59C-7429-A8A9-5040-64DC27C90A5D}" v="20" dt="2022-12-28T11:06:26.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00_EEE7106.xml><?xml version="1.0" encoding="utf-8"?>
<p188:cmLst xmlns:a="http://schemas.openxmlformats.org/drawingml/2006/main" xmlns:r="http://schemas.openxmlformats.org/officeDocument/2006/relationships" xmlns:p188="http://schemas.microsoft.com/office/powerpoint/2018/8/main">
  <p188:cm id="{9FC0EDAF-01AC-4640-9068-C18D28C761D3}" authorId="{A3CFE7AB-5D67-4EB4-8D55-87D7F2B8988E}" created="2022-12-28T09:03:10.202">
    <pc:sldMkLst xmlns:pc="http://schemas.microsoft.com/office/powerpoint/2013/main/command">
      <pc:docMk/>
      <pc:sldMk cId="250507526" sldId="256"/>
    </pc:sldMkLst>
    <p188:txBody>
      <a:bodyPr/>
      <a:lstStyle/>
      <a:p>
        <a:r>
          <a:rPr lang="fr-FR"/>
          <a:t>ajout des noms + promo</a:t>
        </a:r>
      </a:p>
    </p188:txBody>
  </p188:cm>
  <p188:cm id="{FBEE1A51-2171-457B-8BD8-E4ED991B6854}" authorId="{A3CFE7AB-5D67-4EB4-8D55-87D7F2B8988E}" created="2022-12-28T09:03:52.375">
    <pc:sldMkLst xmlns:pc="http://schemas.microsoft.com/office/powerpoint/2013/main/command">
      <pc:docMk/>
      <pc:sldMk cId="250507526" sldId="256"/>
    </pc:sldMkLst>
    <p188:txBody>
      <a:bodyPr/>
      <a:lstStyle/>
      <a:p>
        <a:r>
          <a:rPr lang="fr-FR"/>
          <a:t>ajouter une slide présentation de Trello de manière globale (cf dossiers que a Philippe partagé)</a:t>
        </a:r>
      </a:p>
    </p188:txBody>
  </p188:cm>
</p188:cmLst>
</file>

<file path=ppt/comments/modernComment_102_B345415A.xml><?xml version="1.0" encoding="utf-8"?>
<p188:cmLst xmlns:a="http://schemas.openxmlformats.org/drawingml/2006/main" xmlns:r="http://schemas.openxmlformats.org/officeDocument/2006/relationships" xmlns:p188="http://schemas.microsoft.com/office/powerpoint/2018/8/main">
  <p188:cm id="{CB3CAF51-D6B0-4A42-92FF-46E333A4D31A}" authorId="{D7B6952A-A76F-77D2-E7A5-2ABD9869A013}" created="2022-12-20T11:12:38.727">
    <ac:deMkLst xmlns:ac="http://schemas.microsoft.com/office/drawing/2013/main/command">
      <pc:docMk xmlns:pc="http://schemas.microsoft.com/office/powerpoint/2013/main/command"/>
      <pc:sldMk xmlns:pc="http://schemas.microsoft.com/office/powerpoint/2013/main/command" cId="3007660378" sldId="258"/>
      <ac:spMk id="3" creationId="{EDAFC85D-5AF7-FC3E-0C73-44C39D9FBEFE}"/>
    </ac:deMkLst>
    <p188:pos x="10340975" y="0"/>
    <p188:txBody>
      <a:bodyPr/>
      <a:lstStyle/>
      <a:p>
        <a:r>
          <a:rPr lang="fr-FR"/>
          <a:t>In a project management tool like Trello, a user with administrative privileges, or an "admin," typically has additional responsibilities and capabilities compared to a regular user. Some specific roles and responsibilities that an admin might have in a Trello project include:
Managing user accounts: An admin can add, remove, or edit user accounts on the project, including setting permissions and roles for each user.
Managing project boards and lists: An admin can create, delete, and organize project boards and lists, as well as set permissions for who can view or edit them.
Setting project-wide settings: An admin can set project-wide settings such as the project's name and description, as well as customize the appearance and functionality of the project.
Monitoring project activity: An admin can view activity logs and analytics to track the progress and performance of the project.
Providing support: An admin can assist other users with any issues or questions they may have while using the project management tool.
Overall, the role of an admin in a Trello project is to ensure that the project is running smoothly and efficiently, and to provide support and assistance as needed to other users.
</a:t>
        </a:r>
      </a:p>
    </p188:txBody>
  </p188:cm>
  <p188:cm id="{314C86F1-BC06-4AD2-B3A5-9B48720C4503}" authorId="{A3CFE7AB-5D67-4EB4-8D55-87D7F2B8988E}" created="2022-12-28T09:06:24.677">
    <pc:sldMkLst xmlns:pc="http://schemas.microsoft.com/office/powerpoint/2013/main/command">
      <pc:docMk/>
      <pc:sldMk cId="3007660378" sldId="258"/>
    </pc:sldMkLst>
    <p188:replyLst>
      <p188:reply id="{973D63D1-38C1-4E53-882C-F6D92C744175}" authorId="{A3CFE7AB-5D67-4EB4-8D55-87D7F2B8988E}" created="2022-12-28T09:06:48.038">
        <p188:txBody>
          <a:bodyPr/>
          <a:lstStyle/>
          <a:p>
            <a:r>
              <a:rPr lang="fr-FR"/>
              <a:t>(ça peut être modifié :) )</a:t>
            </a:r>
          </a:p>
        </p188:txBody>
      </p188:reply>
    </p188:replyLst>
    <p188:txBody>
      <a:bodyPr/>
      <a:lstStyle/>
      <a:p>
        <a:r>
          <a:rPr lang="fr-FR"/>
          <a:t>SUPERADMIN
UTILISATEUR
- admin (tout faire)
- "membre normal" (tout faire sauf inviter et suppr)
- observateur (juste observer)</a:t>
        </a:r>
      </a:p>
    </p188:txBody>
  </p188:cm>
</p188:cmLst>
</file>

<file path=ppt/comments/modernComment_103_5D8AC2F3.xml><?xml version="1.0" encoding="utf-8"?>
<p188:cmLst xmlns:a="http://schemas.openxmlformats.org/drawingml/2006/main" xmlns:r="http://schemas.openxmlformats.org/officeDocument/2006/relationships" xmlns:p188="http://schemas.microsoft.com/office/powerpoint/2018/8/main">
  <p188:cm id="{E689348D-98A1-48C1-8615-A5DDD59DA9AA}" authorId="{A3CFE7AB-5D67-4EB4-8D55-87D7F2B8988E}" created="2022-12-28T09:07:47.136">
    <pc:sldMkLst xmlns:pc="http://schemas.microsoft.com/office/powerpoint/2013/main/command">
      <pc:docMk/>
      <pc:sldMk cId="1569374963" sldId="259"/>
    </pc:sldMkLst>
    <p188:txBody>
      <a:bodyPr/>
      <a:lstStyle/>
      <a:p>
        <a:r>
          <a:rPr lang="fr-FR"/>
          <a:t>C'est juste, peut être à affiner avec la maquette sur XD</a:t>
        </a:r>
      </a:p>
    </p188:txBody>
  </p188:cm>
</p188:cmLst>
</file>

<file path=ppt/comments/modernComment_104_D2BECC09.xml><?xml version="1.0" encoding="utf-8"?>
<p188:cmLst xmlns:a="http://schemas.openxmlformats.org/drawingml/2006/main" xmlns:r="http://schemas.openxmlformats.org/officeDocument/2006/relationships" xmlns:p188="http://schemas.microsoft.com/office/powerpoint/2018/8/main">
  <p188:cm id="{4E6102CC-4681-46AC-9BEA-FCB303FEFA7C}" authorId="{A3CFE7AB-5D67-4EB4-8D55-87D7F2B8988E}" created="2022-12-28T09:16:55.652">
    <pc:sldMkLst xmlns:pc="http://schemas.microsoft.com/office/powerpoint/2013/main/command">
      <pc:docMk/>
      <pc:sldMk cId="3535719433" sldId="260"/>
    </pc:sldMkLst>
    <p188:txBody>
      <a:bodyPr/>
      <a:lstStyle/>
      <a:p>
        <a:r>
          <a:rPr lang="fr-FR"/>
          <a:t>+ position (pour gérer l'ordre d'affichage)
utilisateur: image de profil (en option)
tableau: colonne thème pour la couleur, position pour l'affichage ?
cartes : enlever attachements ?
ajouter colonne couleur/couverture ?
l'archivage est géré dans sa propre table archivage ? (ex: id_archive / id_archived_card)
liste : labels c'est quoi de nouveau ?</a:t>
        </a:r>
      </a:p>
    </p188:txBody>
  </p188:cm>
</p188:cmLst>
</file>

<file path=ppt/comments/modernComment_105_1E794338.xml><?xml version="1.0" encoding="utf-8"?>
<p188:cmLst xmlns:a="http://schemas.openxmlformats.org/drawingml/2006/main" xmlns:r="http://schemas.openxmlformats.org/officeDocument/2006/relationships" xmlns:p188="http://schemas.microsoft.com/office/powerpoint/2018/8/main">
  <p188:cm id="{5EDE566E-0A12-423D-A59F-BD79F7A8DA82}" authorId="{A3CFE7AB-5D67-4EB4-8D55-87D7F2B8988E}" created="2022-12-28T09:21:11.493">
    <ac:deMkLst xmlns:ac="http://schemas.microsoft.com/office/drawing/2013/main/command">
      <pc:docMk xmlns:pc="http://schemas.microsoft.com/office/powerpoint/2013/main/command"/>
      <pc:sldMk xmlns:pc="http://schemas.microsoft.com/office/powerpoint/2013/main/command" cId="511263544" sldId="261"/>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07_E299FEED.xml><?xml version="1.0" encoding="utf-8"?>
<p188:cmLst xmlns:a="http://schemas.openxmlformats.org/drawingml/2006/main" xmlns:r="http://schemas.openxmlformats.org/officeDocument/2006/relationships" xmlns:p188="http://schemas.microsoft.com/office/powerpoint/2018/8/main">
  <p188:cm id="{26A3EA82-DF81-44AE-8CF4-FDB28C949296}" authorId="{A3CFE7AB-5D67-4EB4-8D55-87D7F2B8988E}" created="2022-12-28T09:21:38.587">
    <pc:sldMkLst xmlns:pc="http://schemas.microsoft.com/office/powerpoint/2013/main/command">
      <pc:docMk/>
      <pc:sldMk cId="3801743085" sldId="263"/>
    </pc:sldMkLst>
    <p188:txBody>
      <a:bodyPr/>
      <a:lstStyle/>
      <a:p>
        <a:r>
          <a:rPr lang="fr-FR"/>
          <a:t>ajuste le diagramme si besoin en fonction des changements slide au dessus</a:t>
        </a:r>
      </a:p>
    </p188:txBody>
  </p188:cm>
</p188:cmLst>
</file>

<file path=ppt/comments/modernComment_10A_D771AD2.xml><?xml version="1.0" encoding="utf-8"?>
<p188:cmLst xmlns:a="http://schemas.openxmlformats.org/drawingml/2006/main" xmlns:r="http://schemas.openxmlformats.org/officeDocument/2006/relationships" xmlns:p188="http://schemas.microsoft.com/office/powerpoint/2018/8/main">
  <p188:cm id="{237DD721-2C8E-4D78-B078-F03B1EBB9E8F}" authorId="{A3CFE7AB-5D67-4EB4-8D55-87D7F2B8988E}" created="2022-12-28T10:33:01.147">
    <pc:sldMkLst xmlns:pc="http://schemas.microsoft.com/office/powerpoint/2013/main/command">
      <pc:docMk/>
      <pc:sldMk cId="225909458" sldId="266"/>
    </pc:sldMkLst>
    <p188:txBody>
      <a:bodyPr/>
      <a:lstStyle/>
      <a:p>
        <a:r>
          <a:rPr lang="fr-FR"/>
          <a:t>+ message du genre "si un compte lié à cette adresse existe, un mail vous sera envoyé à cette adresse"</a:t>
        </a:r>
      </a:p>
    </p188:txBody>
  </p188:cm>
</p188:cmLst>
</file>

<file path=ppt/comments/modernComment_10E_7850A9F7.xml><?xml version="1.0" encoding="utf-8"?>
<p188:cmLst xmlns:a="http://schemas.openxmlformats.org/drawingml/2006/main" xmlns:r="http://schemas.openxmlformats.org/officeDocument/2006/relationships" xmlns:p188="http://schemas.microsoft.com/office/powerpoint/2018/8/main">
  <p188:cm id="{BEC4C4AA-15B0-4CD3-9B96-69E57F93B916}" authorId="{A3CFE7AB-5D67-4EB4-8D55-87D7F2B8988E}" created="2022-12-28T10:40:44.075">
    <ac:txMkLst xmlns:ac="http://schemas.microsoft.com/office/drawing/2013/main/command">
      <pc:docMk xmlns:pc="http://schemas.microsoft.com/office/powerpoint/2013/main/command"/>
      <pc:sldMk xmlns:pc="http://schemas.microsoft.com/office/powerpoint/2013/main/command" cId="2018552311" sldId="270"/>
      <ac:spMk id="3" creationId="{D9A1F3F6-2168-EE1F-A052-FEDD2AEFD715}"/>
      <ac:txMk cp="442" len="84">
        <ac:context len="743" hash="1374739958"/>
      </ac:txMk>
    </ac:txMkLst>
    <p188:pos x="9134707" y="2787804"/>
    <p188:txBody>
      <a:bodyPr/>
      <a:lstStyle/>
      <a:p>
        <a:r>
          <a:rPr lang="fr-FR"/>
          <a:t>L’utilisateur a la possibilité plus tard de modifier l’apparence de la colonne??????
Je dirai non, toutes les listes sont blanches et on aura assez de travail comme ça ;)</a:t>
        </a:r>
      </a:p>
    </p188:txBody>
  </p188:cm>
</p188:cmLst>
</file>

<file path=ppt/comments/modernComment_110_3F93601.xml><?xml version="1.0" encoding="utf-8"?>
<p188:cmLst xmlns:a="http://schemas.openxmlformats.org/drawingml/2006/main" xmlns:r="http://schemas.openxmlformats.org/officeDocument/2006/relationships" xmlns:p188="http://schemas.microsoft.com/office/powerpoint/2018/8/main">
  <p188:cm id="{5E3DB66E-B375-43D9-8D4D-C33DA3DFA82F}" authorId="{A3CFE7AB-5D67-4EB4-8D55-87D7F2B8988E}" created="2022-12-28T10:54:36.526">
    <pc:sldMkLst xmlns:pc="http://schemas.microsoft.com/office/powerpoint/2013/main/command">
      <pc:docMk/>
      <pc:sldMk cId="66663937" sldId="272"/>
    </pc:sldMkLst>
    <p188:txBody>
      <a:bodyPr/>
      <a:lstStyle/>
      <a:p>
        <a:r>
          <a:rPr lang="fr-FR"/>
          <a:t>pour modifier la carte plutôt changer la couleur qu'ajouter un pièce jointe, à valider ensemble.</a:t>
        </a:r>
      </a:p>
    </p188:txBody>
  </p188:cm>
</p188:cmLst>
</file>

<file path=ppt/comments/modernComment_112_EAD071D3.xml><?xml version="1.0" encoding="utf-8"?>
<p188:cmLst xmlns:a="http://schemas.openxmlformats.org/drawingml/2006/main" xmlns:r="http://schemas.openxmlformats.org/officeDocument/2006/relationships" xmlns:p188="http://schemas.microsoft.com/office/powerpoint/2018/8/main">
  <p188:cm id="{6E8C5066-66E5-4245-81A8-A124D9766ABC}" authorId="{A3CFE7AB-5D67-4EB4-8D55-87D7F2B8988E}" created="2022-12-28T09:22:01.510">
    <pc:sldMkLst xmlns:pc="http://schemas.microsoft.com/office/powerpoint/2013/main/command">
      <pc:docMk/>
      <pc:sldMk cId="3939529171" sldId="274"/>
    </pc:sldMkLst>
    <p188:txBody>
      <a:bodyPr/>
      <a:lstStyle/>
      <a:p>
        <a:r>
          <a:rPr lang="fr-FR"/>
          <a:t>ajuste le diagramme si besoin en fonction des changements slide au dessus</a:t>
        </a:r>
      </a:p>
    </p188:txBody>
  </p188:cm>
</p188:cmLst>
</file>

<file path=ppt/comments/modernComment_116_F1421E5C.xml><?xml version="1.0" encoding="utf-8"?>
<p188:cmLst xmlns:a="http://schemas.openxmlformats.org/drawingml/2006/main" xmlns:r="http://schemas.openxmlformats.org/officeDocument/2006/relationships" xmlns:p188="http://schemas.microsoft.com/office/powerpoint/2018/8/main">
  <p188:cm id="{F1146CDB-D3B5-4A1A-8304-4A5B17D7CE65}" authorId="{A3CFE7AB-5D67-4EB4-8D55-87D7F2B8988E}" created="2022-12-28T11:06:26.536">
    <pc:sldMkLst xmlns:pc="http://schemas.microsoft.com/office/powerpoint/2013/main/command">
      <pc:docMk/>
      <pc:sldMk cId="4047642204" sldId="278"/>
    </pc:sldMkLst>
    <p188:txBody>
      <a:bodyPr/>
      <a:lstStyle/>
      <a:p>
        <a:r>
          <a:rPr lang="fr-FR"/>
          <a:t>Mettre les modèles logiques avant le dico des données ?
J'aimerais bien qu'on parle de cette partie ensemble, surtout des id d'une table qui se trouve dans une autre table
C'est trop bien ce que tu as fait ! \o/</a:t>
        </a:r>
      </a:p>
    </p188:txBody>
  </p188:cm>
</p188:cmLst>
</file>

<file path=ppt/comments/modernComment_117_E0870A81.xml><?xml version="1.0" encoding="utf-8"?>
<p188:cmLst xmlns:a="http://schemas.openxmlformats.org/drawingml/2006/main" xmlns:r="http://schemas.openxmlformats.org/officeDocument/2006/relationships" xmlns:p188="http://schemas.microsoft.com/office/powerpoint/2018/8/main">
  <p188:cm id="{DE46C575-78F1-4588-801A-625B56628959}" authorId="{A3CFE7AB-5D67-4EB4-8D55-87D7F2B8988E}" created="2022-12-28T10:56:17.967">
    <pc:sldMkLst xmlns:pc="http://schemas.microsoft.com/office/powerpoint/2013/main/command">
      <pc:docMk/>
      <pc:sldMk cId="3766946433" sldId="279"/>
    </pc:sldMkLst>
    <p188:txBody>
      <a:bodyPr/>
      <a:lstStyle/>
      <a:p>
        <a:r>
          <a:rPr lang="fr-FR"/>
          <a:t>type de compte c'est pour le rôle (admin, membre etc) ou plutôt pour savoir si le compte temporaire (0) existe (1), ou autre ?
Ajout de nom, prénom et image de profil</a:t>
        </a:r>
      </a:p>
    </p188:txBody>
  </p188:cm>
</p188:cmLst>
</file>

<file path=ppt/comments/modernComment_121_273BB52B.xml><?xml version="1.0" encoding="utf-8"?>
<p188:cmLst xmlns:a="http://schemas.openxmlformats.org/drawingml/2006/main" xmlns:r="http://schemas.openxmlformats.org/officeDocument/2006/relationships" xmlns:p188="http://schemas.microsoft.com/office/powerpoint/2018/8/main">
  <p188:cm id="{71074612-63F4-47CB-9614-F70EFF4B3458}" authorId="{A3CFE7AB-5D67-4EB4-8D55-87D7F2B8988E}" created="2022-12-28T10:33:39.242">
    <pc:sldMkLst xmlns:pc="http://schemas.microsoft.com/office/powerpoint/2013/main/command">
      <pc:docMk/>
      <pc:sldMk cId="658224427" sldId="289"/>
    </pc:sldMkLst>
    <p188:txBody>
      <a:bodyPr/>
      <a:lstStyle/>
      <a:p>
        <a:r>
          <a:rPr lang="fr-FR"/>
          <a:t>on enlève la création de compte non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9ED73-5D72-9B2E-60D0-DEEF74EE5C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43AE31-2019-46BF-0441-4BAE74A8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5C9561-8308-C75F-AA91-310B7BFEE018}"/>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679ECB25-93DC-4E35-7243-F6F1A6FBE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2BDA58-7370-AB93-D3F1-A4157AC5006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420325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1050D-2D5D-FD0D-A556-DC82A1AFB6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14FE92-829F-02F3-0355-E2DB81004E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ECF1D7-87BD-B23B-F423-F1615C171AF9}"/>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34C02746-4EE5-165B-E7A7-14BB7E5F84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04614C-FF79-BDA9-18AB-488D3DBA45F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55123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B7451F-CD0D-86EC-3B29-0E541AF34E6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7B0325D-F27C-722B-F9EC-36296FEE14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CCC8EE-4D3D-E9F5-ACC9-195518CB962C}"/>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275126A8-86FA-385A-1F54-B3F81BEB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A1BC61-99BF-F7E4-EB7B-7761C5284D55}"/>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3769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66060-DD62-CA2A-27F0-CCD5B72FF0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D5CF70-D72A-9D7C-E1CC-333A483406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B1A19E-B9E0-747A-963C-B00082F1E234}"/>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5705DF92-F47C-D3FC-8113-D34EB92E2B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D71196-CEE5-97EE-E768-F7D77114F581}"/>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88746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2E17D-2119-F50E-F296-8C2BDD0767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4FDE1C6-ABBA-F690-B2CF-3311B6EB3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08B8A70-3D35-B34E-F9E5-62824AAAD095}"/>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A88D0634-2F78-CEB6-D144-B11D413995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D71F47-BD25-854D-38DF-FEDC0A4A27CE}"/>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96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4E7BF-DBBE-8875-2136-7A557458F9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12A7EF-FD6B-8E6E-BDF4-CBAF58576C6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351FB4-33D5-708C-DF33-6B4F41AB8F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657AC3B-9634-CD80-9129-501BCA75F7C4}"/>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6" name="Espace réservé du pied de page 5">
            <a:extLst>
              <a:ext uri="{FF2B5EF4-FFF2-40B4-BE49-F238E27FC236}">
                <a16:creationId xmlns:a16="http://schemas.microsoft.com/office/drawing/2014/main" id="{F804C085-E75E-F689-5229-F1A2B45C98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968972-ED97-2E67-FA19-AA8763705F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62908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1C8C3-71F8-F6F8-A095-63D08AA696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FA5FF3-6E04-C51D-15CC-9EE5823AF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E31F57-B050-2CC4-03EC-FAA9CD12C8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785419-0A09-B9D0-238F-A333FE34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BB8AA7-1C20-0DB5-7CBA-79B6FF6792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AB8668-5D44-5B13-F749-5E7E77D0A0AA}"/>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8" name="Espace réservé du pied de page 7">
            <a:extLst>
              <a:ext uri="{FF2B5EF4-FFF2-40B4-BE49-F238E27FC236}">
                <a16:creationId xmlns:a16="http://schemas.microsoft.com/office/drawing/2014/main" id="{CDA16FC2-D91C-1D3D-1375-AF5C44DC04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9FBEC6B-C637-CA45-0104-9F6FD73DFED8}"/>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94670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01EFF-7B34-DE14-1AAB-B0869F6069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045494-C2E7-9C1D-F3E9-3C3695952080}"/>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4" name="Espace réservé du pied de page 3">
            <a:extLst>
              <a:ext uri="{FF2B5EF4-FFF2-40B4-BE49-F238E27FC236}">
                <a16:creationId xmlns:a16="http://schemas.microsoft.com/office/drawing/2014/main" id="{865A6566-C0C6-AC59-64E4-4D68D17A114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1EBEFA-FFD7-9E3C-4B73-854CDD331183}"/>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4708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CB6D1D6-C9C0-8594-A53C-EF0CD55D091C}"/>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3" name="Espace réservé du pied de page 2">
            <a:extLst>
              <a:ext uri="{FF2B5EF4-FFF2-40B4-BE49-F238E27FC236}">
                <a16:creationId xmlns:a16="http://schemas.microsoft.com/office/drawing/2014/main" id="{9906D3D5-34C5-C596-E58B-5D16B31423B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725AB81-7099-EA4F-D808-29DCBDB7AA2F}"/>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0526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51D43-757D-B060-D9D7-F7CB2D7423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95CD15-3935-5954-4081-50EDC5D22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D9F88BF-18D8-46BC-797C-CFD3ABBD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A0157D-3D3A-E33D-62E8-74A4B6DCC333}"/>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6" name="Espace réservé du pied de page 5">
            <a:extLst>
              <a:ext uri="{FF2B5EF4-FFF2-40B4-BE49-F238E27FC236}">
                <a16:creationId xmlns:a16="http://schemas.microsoft.com/office/drawing/2014/main" id="{A1347B61-7D14-8655-3BCF-B1C66F6C1B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E3C60F-BA57-6A30-9296-08BCECC318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52609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07B2C-3E49-B205-BAD5-8E43CB658A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23C77E-3766-FE66-75C6-11647AF6F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63459E-449B-79AF-4B16-35E15CC72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12DF22-C76A-0719-F912-6E0A2272B287}"/>
              </a:ext>
            </a:extLst>
          </p:cNvPr>
          <p:cNvSpPr>
            <a:spLocks noGrp="1"/>
          </p:cNvSpPr>
          <p:nvPr>
            <p:ph type="dt" sz="half" idx="10"/>
          </p:nvPr>
        </p:nvSpPr>
        <p:spPr/>
        <p:txBody>
          <a:bodyPr/>
          <a:lstStyle/>
          <a:p>
            <a:fld id="{50D04B99-0E6A-444B-952D-887676DE92AD}" type="datetimeFigureOut">
              <a:rPr lang="fr-FR" smtClean="0"/>
              <a:t>28/12/2022</a:t>
            </a:fld>
            <a:endParaRPr lang="fr-FR"/>
          </a:p>
        </p:txBody>
      </p:sp>
      <p:sp>
        <p:nvSpPr>
          <p:cNvPr id="6" name="Espace réservé du pied de page 5">
            <a:extLst>
              <a:ext uri="{FF2B5EF4-FFF2-40B4-BE49-F238E27FC236}">
                <a16:creationId xmlns:a16="http://schemas.microsoft.com/office/drawing/2014/main" id="{C7865590-E5D9-E836-45F9-23988B9BD7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D7E00E-D30F-5530-2001-38A084B83D79}"/>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44069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9F17005-E3E1-243C-B452-2453EFE1B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9871208-E950-CACD-C582-F8F8251B9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9CDC6-C196-9FB6-26BF-2E53A83C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04B99-0E6A-444B-952D-887676DE92AD}" type="datetimeFigureOut">
              <a:rPr lang="fr-FR" smtClean="0"/>
              <a:t>28/12/2022</a:t>
            </a:fld>
            <a:endParaRPr lang="fr-FR"/>
          </a:p>
        </p:txBody>
      </p:sp>
      <p:sp>
        <p:nvSpPr>
          <p:cNvPr id="5" name="Espace réservé du pied de page 4">
            <a:extLst>
              <a:ext uri="{FF2B5EF4-FFF2-40B4-BE49-F238E27FC236}">
                <a16:creationId xmlns:a16="http://schemas.microsoft.com/office/drawing/2014/main" id="{53C456EC-0DD4-AAA6-9618-1DD2B2B91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728AF0-9285-7050-95E8-E302BF532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A6240-DE51-48FB-BB6F-2A95E4418410}" type="slidenum">
              <a:rPr lang="fr-FR" smtClean="0"/>
              <a:t>‹N°›</a:t>
            </a:fld>
            <a:endParaRPr lang="fr-FR"/>
          </a:p>
        </p:txBody>
      </p:sp>
    </p:spTree>
    <p:extLst>
      <p:ext uri="{BB962C8B-B14F-4D97-AF65-F5344CB8AC3E}">
        <p14:creationId xmlns:p14="http://schemas.microsoft.com/office/powerpoint/2010/main" val="318173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EEE710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A_D771AD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21_273BB52B.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0E_7850A9F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0_3F9360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B345415A.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16_F1421E5C.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17_E0870A8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5D8AC2F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D2BECC0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5_1E7943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7_E299FEED.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2_EAD071D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31481C9-DDA3-233F-73BF-8C6EC8E63D36}"/>
              </a:ext>
            </a:extLst>
          </p:cNvPr>
          <p:cNvSpPr>
            <a:spLocks noGrp="1"/>
          </p:cNvSpPr>
          <p:nvPr>
            <p:ph type="ctrTitle"/>
          </p:nvPr>
        </p:nvSpPr>
        <p:spPr>
          <a:xfrm>
            <a:off x="1386865" y="818984"/>
            <a:ext cx="6596245" cy="3268520"/>
          </a:xfrm>
        </p:spPr>
        <p:txBody>
          <a:bodyPr>
            <a:normAutofit/>
          </a:bodyPr>
          <a:lstStyle/>
          <a:p>
            <a:pPr algn="r"/>
            <a:r>
              <a:rPr lang="fr-FR" sz="4800">
                <a:solidFill>
                  <a:srgbClr val="FFFFFF"/>
                </a:solidFill>
              </a:rPr>
              <a:t>DOSSIER D’ANALYSE</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1ADC97D5-F273-1A7A-5707-38D3812AAD62}"/>
              </a:ext>
            </a:extLst>
          </p:cNvPr>
          <p:cNvSpPr>
            <a:spLocks noGrp="1"/>
          </p:cNvSpPr>
          <p:nvPr>
            <p:ph type="subTitle" idx="1"/>
          </p:nvPr>
        </p:nvSpPr>
        <p:spPr>
          <a:xfrm>
            <a:off x="1931874" y="4797188"/>
            <a:ext cx="6051236" cy="1241828"/>
          </a:xfrm>
        </p:spPr>
        <p:txBody>
          <a:bodyPr>
            <a:normAutofit/>
          </a:bodyPr>
          <a:lstStyle/>
          <a:p>
            <a:pPr algn="r"/>
            <a:endParaRPr lang="fr-FR">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07526"/>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2- Connexion à </a:t>
            </a:r>
            <a:r>
              <a:rPr lang="fr-FR" sz="4000" dirty="0" err="1">
                <a:solidFill>
                  <a:srgbClr val="FFFFFF"/>
                </a:solidFill>
              </a:rPr>
              <a:t>Calista</a:t>
            </a:r>
            <a:endParaRPr lang="fr-FR" sz="4000" dirty="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3200" dirty="0"/>
              <a:t>Pour se connecter, il faut au être un utilisateur et se rendre sur la page de connexion.</a:t>
            </a:r>
          </a:p>
          <a:p>
            <a:r>
              <a:rPr lang="fr-FR" sz="3200" dirty="0"/>
              <a:t>Entrer ses identifiants (mail, mot de passe) et cliquer sur le bouton de connexion.</a:t>
            </a:r>
          </a:p>
          <a:p>
            <a:r>
              <a:rPr lang="fr-FR" sz="3200" dirty="0"/>
              <a:t> le système vérifie alors l’existence de vos informations, charge les données et vous redirige sur le </a:t>
            </a:r>
            <a:r>
              <a:rPr lang="fr-FR" sz="3200" dirty="0" err="1"/>
              <a:t>dashboard</a:t>
            </a:r>
            <a:r>
              <a:rPr lang="fr-FR" sz="3200" dirty="0"/>
              <a:t> de votre session. </a:t>
            </a:r>
          </a:p>
        </p:txBody>
      </p:sp>
    </p:spTree>
    <p:extLst>
      <p:ext uri="{BB962C8B-B14F-4D97-AF65-F5344CB8AC3E}">
        <p14:creationId xmlns:p14="http://schemas.microsoft.com/office/powerpoint/2010/main" val="296592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a:xfrm>
            <a:off x="381000" y="802005"/>
            <a:ext cx="11633200" cy="1325563"/>
          </a:xfrm>
        </p:spPr>
        <p:txBody>
          <a:bodyPr>
            <a:normAutofit fontScale="90000"/>
          </a:bodyPr>
          <a:lstStyle/>
          <a:p>
            <a:pPr algn="ctr"/>
            <a:r>
              <a:rPr lang="fr-FR" dirty="0"/>
              <a:t>REPRESENTATION GRAPHIQUE – Diagramme de cas d’utilisation</a:t>
            </a:r>
            <a:br>
              <a:rPr lang="fr-FR" dirty="0"/>
            </a:br>
            <a:r>
              <a:rPr lang="fr-FR" dirty="0"/>
              <a:t> </a:t>
            </a:r>
            <a:br>
              <a:rPr lang="fr-FR" dirty="0"/>
            </a:br>
            <a:endParaRPr lang="fr-FR" dirty="0"/>
          </a:p>
        </p:txBody>
      </p:sp>
      <p:pic>
        <p:nvPicPr>
          <p:cNvPr id="8" name="Espace réservé du contenu 7" descr="Une image contenant texte, intérieur, carrelé&#10;&#10;Description générée automatiquement">
            <a:extLst>
              <a:ext uri="{FF2B5EF4-FFF2-40B4-BE49-F238E27FC236}">
                <a16:creationId xmlns:a16="http://schemas.microsoft.com/office/drawing/2014/main" id="{85089C82-2AC7-4EFC-7195-64DD0E2E3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0" y="1625600"/>
            <a:ext cx="11036299" cy="5232400"/>
          </a:xfrm>
        </p:spPr>
      </p:pic>
    </p:spTree>
    <p:extLst>
      <p:ext uri="{BB962C8B-B14F-4D97-AF65-F5344CB8AC3E}">
        <p14:creationId xmlns:p14="http://schemas.microsoft.com/office/powerpoint/2010/main" val="33381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DE SÉQUENCE– John Doe veut se connecter</a:t>
            </a:r>
            <a:br>
              <a:rPr lang="fr-FR" dirty="0"/>
            </a:br>
            <a:endParaRPr lang="fr-FR" dirty="0"/>
          </a:p>
        </p:txBody>
      </p:sp>
      <p:pic>
        <p:nvPicPr>
          <p:cNvPr id="9" name="Espace réservé du contenu 8">
            <a:extLst>
              <a:ext uri="{FF2B5EF4-FFF2-40B4-BE49-F238E27FC236}">
                <a16:creationId xmlns:a16="http://schemas.microsoft.com/office/drawing/2014/main" id="{43DBF9FC-EF09-E2C2-0485-814552B4C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500" y="2045393"/>
            <a:ext cx="10058400" cy="3911801"/>
          </a:xfrm>
        </p:spPr>
      </p:pic>
    </p:spTree>
    <p:extLst>
      <p:ext uri="{BB962C8B-B14F-4D97-AF65-F5344CB8AC3E}">
        <p14:creationId xmlns:p14="http://schemas.microsoft.com/office/powerpoint/2010/main" val="266428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Récupération de mot de passe</a:t>
            </a: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1748819"/>
            <a:ext cx="9724031" cy="4972721"/>
          </a:xfrm>
        </p:spPr>
        <p:txBody>
          <a:bodyPr anchor="ctr">
            <a:noAutofit/>
          </a:bodyPr>
          <a:lstStyle/>
          <a:p>
            <a:r>
              <a:rPr lang="fr-FR" sz="2400" dirty="0"/>
              <a:t>On peut aussi récupérer son mot de passe.</a:t>
            </a:r>
            <a:endParaRPr lang="fr-FR" sz="2400" dirty="0">
              <a:cs typeface="Calibri"/>
            </a:endParaRPr>
          </a:p>
          <a:p>
            <a:r>
              <a:rPr lang="fr-FR" sz="2400" dirty="0"/>
              <a:t>L’utilisateur sélectionne l’option « mot de passe oublié ». Il est alors redirigé vers un module de récupération de mot de passe. </a:t>
            </a:r>
          </a:p>
          <a:p>
            <a:r>
              <a:rPr lang="fr-FR" sz="2400" dirty="0"/>
              <a:t>Il lui est demandé de renseigner son adresse mail. </a:t>
            </a:r>
          </a:p>
          <a:p>
            <a:r>
              <a:rPr lang="fr-FR" sz="2400" dirty="0"/>
              <a:t>Le système vérifie l’adresse mail et envoie un email à cette adresse. </a:t>
            </a:r>
          </a:p>
          <a:p>
            <a:r>
              <a:rPr lang="fr-FR" sz="2400" dirty="0"/>
              <a:t>L’utilisateur rentre les informations contenues dans le mail de récupération sur la page</a:t>
            </a:r>
          </a:p>
          <a:p>
            <a:r>
              <a:rPr lang="fr-FR" sz="2400" dirty="0"/>
              <a:t>Il peut ensuite rentrer un nouveau mot de passe et le confirmer en l’entrant une deuxième fois. </a:t>
            </a:r>
          </a:p>
          <a:p>
            <a:r>
              <a:rPr lang="fr-FR" sz="2400" dirty="0"/>
              <a:t>Il clique ensuite sur le bouton valider et est redirigé vers la page de connexion. </a:t>
            </a:r>
          </a:p>
        </p:txBody>
      </p:sp>
    </p:spTree>
    <p:extLst>
      <p:ext uri="{BB962C8B-B14F-4D97-AF65-F5344CB8AC3E}">
        <p14:creationId xmlns:p14="http://schemas.microsoft.com/office/powerpoint/2010/main" val="2259094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a:xfrm>
            <a:off x="396240" y="415925"/>
            <a:ext cx="11643360" cy="1325563"/>
          </a:xfrm>
        </p:spPr>
        <p:txBody>
          <a:bodyPr>
            <a:normAutofit fontScale="90000"/>
          </a:bodyPr>
          <a:lstStyle/>
          <a:p>
            <a:pPr algn="ctr"/>
            <a:r>
              <a:rPr lang="fr-FR" dirty="0"/>
              <a:t>REPRÉSENTATION GRAPHIQUE – Diagramme de cas d’utilisation</a:t>
            </a:r>
            <a:br>
              <a:rPr lang="fr-FR" dirty="0"/>
            </a:br>
            <a:endParaRPr lang="fr-FR" dirty="0"/>
          </a:p>
        </p:txBody>
      </p:sp>
      <p:pic>
        <p:nvPicPr>
          <p:cNvPr id="7" name="Espace réservé du contenu 6">
            <a:extLst>
              <a:ext uri="{FF2B5EF4-FFF2-40B4-BE49-F238E27FC236}">
                <a16:creationId xmlns:a16="http://schemas.microsoft.com/office/drawing/2014/main" id="{F05568E4-31DC-E113-D44B-E0C6F1536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770" y="1500889"/>
            <a:ext cx="10528300" cy="4941186"/>
          </a:xfrm>
        </p:spPr>
      </p:pic>
    </p:spTree>
    <p:extLst>
      <p:ext uri="{BB962C8B-B14F-4D97-AF65-F5344CB8AC3E}">
        <p14:creationId xmlns:p14="http://schemas.microsoft.com/office/powerpoint/2010/main" val="235603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DE SÉQUENCE– John Doe désire récupérer son mot de passe</a:t>
            </a:r>
            <a:br>
              <a:rPr lang="fr-FR" dirty="0"/>
            </a:br>
            <a:endParaRPr lang="fr-FR" dirty="0"/>
          </a:p>
        </p:txBody>
      </p:sp>
      <p:pic>
        <p:nvPicPr>
          <p:cNvPr id="6" name="Espace réservé du contenu 5">
            <a:extLst>
              <a:ext uri="{FF2B5EF4-FFF2-40B4-BE49-F238E27FC236}">
                <a16:creationId xmlns:a16="http://schemas.microsoft.com/office/drawing/2014/main" id="{7323E564-0393-602D-2A8C-BE1FB8CF9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9712"/>
            <a:ext cx="10756899" cy="4983163"/>
          </a:xfrm>
        </p:spPr>
      </p:pic>
    </p:spTree>
    <p:extLst>
      <p:ext uri="{BB962C8B-B14F-4D97-AF65-F5344CB8AC3E}">
        <p14:creationId xmlns:p14="http://schemas.microsoft.com/office/powerpoint/2010/main" val="251814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D’ÉTAT-TRANSITION : cas d’un compte</a:t>
            </a:r>
            <a:br>
              <a:rPr lang="fr-FR" dirty="0"/>
            </a:br>
            <a:endParaRPr lang="fr-FR" dirty="0"/>
          </a:p>
        </p:txBody>
      </p:sp>
      <p:pic>
        <p:nvPicPr>
          <p:cNvPr id="7" name="Espace réservé du contenu 6">
            <a:extLst>
              <a:ext uri="{FF2B5EF4-FFF2-40B4-BE49-F238E27FC236}">
                <a16:creationId xmlns:a16="http://schemas.microsoft.com/office/drawing/2014/main" id="{C055A307-979B-9307-C6CC-4CD1DDD5E0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5516" y="1594885"/>
            <a:ext cx="9229061" cy="4529468"/>
          </a:xfrm>
        </p:spPr>
      </p:pic>
    </p:spTree>
    <p:extLst>
      <p:ext uri="{BB962C8B-B14F-4D97-AF65-F5344CB8AC3E}">
        <p14:creationId xmlns:p14="http://schemas.microsoft.com/office/powerpoint/2010/main" val="65822442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dirty="0">
                <a:solidFill>
                  <a:srgbClr val="FFFFFF"/>
                </a:solidFill>
              </a:rPr>
              <a:t>4 - Manipulation d’un tableau</a:t>
            </a:r>
            <a:br>
              <a:rPr lang="fr-FR" sz="3400" dirty="0">
                <a:solidFill>
                  <a:srgbClr val="FFFFFF"/>
                </a:solidFill>
              </a:rPr>
            </a:br>
            <a:endParaRPr lang="fr-FR" sz="3400" dirty="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711200" y="2318197"/>
            <a:ext cx="11061699" cy="3683358"/>
          </a:xfrm>
        </p:spPr>
        <p:txBody>
          <a:bodyPr anchor="ctr">
            <a:noAutofit/>
          </a:bodyPr>
          <a:lstStyle/>
          <a:p>
            <a:r>
              <a:rPr lang="fr-FR" sz="2400" dirty="0"/>
              <a:t>L’utilisateur a réussi à se connecter et est conduit immédiatement sur son « Dashboard » avec les informations de sa session. C’est le lieu où il peut voir et accéder à tous les tableaux qui existent. </a:t>
            </a:r>
          </a:p>
          <a:p>
            <a:r>
              <a:rPr lang="fr-FR" sz="2400" dirty="0"/>
              <a:t>Pour créer un nouveau tableau, il clique sur le bouton « ajouter » et une </a:t>
            </a:r>
            <a:r>
              <a:rPr lang="fr-FR" sz="2400" dirty="0">
                <a:highlight>
                  <a:srgbClr val="FFFF00"/>
                </a:highlight>
              </a:rPr>
              <a:t>modale</a:t>
            </a:r>
            <a:r>
              <a:rPr lang="fr-FR" sz="2400" dirty="0"/>
              <a:t> lui donne accès à des informations à renseigner.</a:t>
            </a:r>
          </a:p>
          <a:p>
            <a:r>
              <a:rPr lang="fr-FR" sz="2400" dirty="0"/>
              <a:t> Il peut ainsi renseigner le nom du tableau, choisir le thème associé à ce tableau et cliquer sur « confirmer ». </a:t>
            </a:r>
          </a:p>
          <a:p>
            <a:r>
              <a:rPr lang="fr-FR" sz="2400" dirty="0"/>
              <a:t>Il est ainsi redirigé vers sa page tableau et une représentation visuelle est créée sur le « </a:t>
            </a:r>
            <a:r>
              <a:rPr lang="fr-FR" sz="2400" dirty="0" err="1"/>
              <a:t>dashboard</a:t>
            </a:r>
            <a:r>
              <a:rPr lang="fr-FR" sz="2400" dirty="0"/>
              <a:t> ». </a:t>
            </a:r>
          </a:p>
          <a:p>
            <a:r>
              <a:rPr lang="fr-FR" sz="2400" dirty="0"/>
              <a:t>Une fois la représentation de son tableau créée (sur le « </a:t>
            </a:r>
            <a:r>
              <a:rPr lang="fr-FR" sz="2400" dirty="0" err="1"/>
              <a:t>dashboard</a:t>
            </a:r>
            <a:r>
              <a:rPr lang="fr-FR" sz="2400" dirty="0"/>
              <a:t> »), il peut ainsi modifier les éléments renseignés, mais aussi dupliquer le tableau, l’archiver ou le supprimer. Il doit juste cliquer sur le bouton des options associé au tableau pour le faire. </a:t>
            </a:r>
          </a:p>
        </p:txBody>
      </p:sp>
    </p:spTree>
    <p:extLst>
      <p:ext uri="{BB962C8B-B14F-4D97-AF65-F5344CB8AC3E}">
        <p14:creationId xmlns:p14="http://schemas.microsoft.com/office/powerpoint/2010/main" val="269910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a:xfrm>
            <a:off x="838200" y="1092201"/>
            <a:ext cx="10515600" cy="241299"/>
          </a:xfrm>
        </p:spPr>
        <p:txBody>
          <a:bodyPr>
            <a:normAutofit fontScale="90000"/>
          </a:bodyPr>
          <a:lstStyle/>
          <a:p>
            <a:pPr algn="ctr"/>
            <a:r>
              <a:rPr lang="fr-FR" dirty="0"/>
              <a:t>REPRÉSENTATION GRAPHIQUE- Diagramme de cas d’utilisation</a:t>
            </a:r>
            <a:br>
              <a:rPr lang="fr-FR" dirty="0"/>
            </a:br>
            <a:br>
              <a:rPr lang="fr-FR" dirty="0"/>
            </a:br>
            <a:endParaRPr lang="fr-FR" dirty="0"/>
          </a:p>
        </p:txBody>
      </p:sp>
      <p:pic>
        <p:nvPicPr>
          <p:cNvPr id="6" name="Espace réservé du contenu 5">
            <a:extLst>
              <a:ext uri="{FF2B5EF4-FFF2-40B4-BE49-F238E27FC236}">
                <a16:creationId xmlns:a16="http://schemas.microsoft.com/office/drawing/2014/main" id="{ACD9ACE7-3226-ACA3-11FD-476E69E6E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300" y="1333500"/>
            <a:ext cx="11315700" cy="5524500"/>
          </a:xfrm>
        </p:spPr>
      </p:pic>
    </p:spTree>
    <p:extLst>
      <p:ext uri="{BB962C8B-B14F-4D97-AF65-F5344CB8AC3E}">
        <p14:creationId xmlns:p14="http://schemas.microsoft.com/office/powerpoint/2010/main" val="111488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DE SÉQUENCE – John Doe désire créer un tableau</a:t>
            </a:r>
            <a:br>
              <a:rPr lang="fr-FR" dirty="0"/>
            </a:br>
            <a:endParaRPr lang="fr-FR" dirty="0"/>
          </a:p>
        </p:txBody>
      </p:sp>
      <p:pic>
        <p:nvPicPr>
          <p:cNvPr id="7" name="Espace réservé du contenu 6">
            <a:extLst>
              <a:ext uri="{FF2B5EF4-FFF2-40B4-BE49-F238E27FC236}">
                <a16:creationId xmlns:a16="http://schemas.microsoft.com/office/drawing/2014/main" id="{AAA4C93A-5180-E552-2BE5-B20102B35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701" y="1690688"/>
            <a:ext cx="9486900" cy="4710112"/>
          </a:xfrm>
        </p:spPr>
      </p:pic>
    </p:spTree>
    <p:extLst>
      <p:ext uri="{BB962C8B-B14F-4D97-AF65-F5344CB8AC3E}">
        <p14:creationId xmlns:p14="http://schemas.microsoft.com/office/powerpoint/2010/main" val="417364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DIAGRAMME DE CLASSES</a:t>
            </a: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71260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D’ÉTAT-TRANSITION : cas d’un tableau</a:t>
            </a:r>
            <a:br>
              <a:rPr lang="fr-FR" dirty="0"/>
            </a:br>
            <a:endParaRPr lang="fr-FR" dirty="0"/>
          </a:p>
        </p:txBody>
      </p:sp>
      <p:pic>
        <p:nvPicPr>
          <p:cNvPr id="6" name="Espace réservé du contenu 5">
            <a:extLst>
              <a:ext uri="{FF2B5EF4-FFF2-40B4-BE49-F238E27FC236}">
                <a16:creationId xmlns:a16="http://schemas.microsoft.com/office/drawing/2014/main" id="{A8BAFAA6-437E-4028-B684-A396B216A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227" y="1978715"/>
            <a:ext cx="8601739" cy="4045158"/>
          </a:xfrm>
        </p:spPr>
      </p:pic>
    </p:spTree>
    <p:extLst>
      <p:ext uri="{BB962C8B-B14F-4D97-AF65-F5344CB8AC3E}">
        <p14:creationId xmlns:p14="http://schemas.microsoft.com/office/powerpoint/2010/main" val="170407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dirty="0">
                <a:solidFill>
                  <a:srgbClr val="FFFFFF"/>
                </a:solidFill>
              </a:rPr>
              <a:t>5- Manipulation d’une liste</a:t>
            </a:r>
            <a:br>
              <a:rPr lang="fr-FR" sz="3400" dirty="0">
                <a:solidFill>
                  <a:srgbClr val="FFFFFF"/>
                </a:solidFill>
              </a:rPr>
            </a:br>
            <a:endParaRPr lang="fr-FR" sz="3400" dirty="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2000" dirty="0"/>
              <a:t>L’utilisateur a créé un tableau et a été conduit sur la page de ce tableau. Là, il peut principalement ajouter des listes. Les listes étant les représentations des colonnes. </a:t>
            </a:r>
          </a:p>
          <a:p>
            <a:r>
              <a:rPr lang="fr-FR" sz="2000" dirty="0"/>
              <a:t>Pour créer une nouvelle liste, il clique sur le bouton « ajouter » et un champ apparait où il peut donner un nom à cette liste et confirmer. </a:t>
            </a:r>
          </a:p>
          <a:p>
            <a:r>
              <a:rPr lang="fr-FR" sz="2000" dirty="0"/>
              <a:t>La liste est ainsi créée et le bouton se déplace vers la droite pour donner une nouvelle possible colonne si le besoin est. </a:t>
            </a:r>
          </a:p>
          <a:p>
            <a:r>
              <a:rPr lang="fr-FR" sz="2000" dirty="0">
                <a:highlight>
                  <a:srgbClr val="FFFF00"/>
                </a:highlight>
              </a:rPr>
              <a:t>L’utilisateur a la possibilité plus tard de modifier l’apparence de la colonne??????.</a:t>
            </a:r>
          </a:p>
          <a:p>
            <a:r>
              <a:rPr lang="fr-FR" sz="2000" dirty="0"/>
              <a:t>L’utilisateur peut s’il le souhaite dupliquer une liste avec son contenu, la supprimer, la modifier ou alors </a:t>
            </a:r>
            <a:r>
              <a:rPr lang="fr-FR" sz="2000" dirty="0">
                <a:highlight>
                  <a:srgbClr val="FFFF00"/>
                </a:highlight>
              </a:rPr>
              <a:t>l’archiver. </a:t>
            </a:r>
            <a:endParaRPr lang="fr-FR" sz="2000" dirty="0"/>
          </a:p>
          <a:p>
            <a:r>
              <a:rPr lang="fr-FR" sz="2000" dirty="0"/>
              <a:t> Il peut aussi déplacer la liste (</a:t>
            </a:r>
            <a:r>
              <a:rPr lang="fr-FR" sz="2000" dirty="0" err="1"/>
              <a:t>drag&amp;drop</a:t>
            </a:r>
            <a:r>
              <a:rPr lang="fr-FR" sz="2000" dirty="0"/>
              <a:t>) soit avant une liste, ou alors après une autre.</a:t>
            </a:r>
          </a:p>
        </p:txBody>
      </p:sp>
    </p:spTree>
    <p:extLst>
      <p:ext uri="{BB962C8B-B14F-4D97-AF65-F5344CB8AC3E}">
        <p14:creationId xmlns:p14="http://schemas.microsoft.com/office/powerpoint/2010/main" val="2018552311"/>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REPRÉSENTATION GRAPHIQUE – DIAGRAMME DE CAS D’UTILISATION</a:t>
            </a:r>
            <a:br>
              <a:rPr lang="fr-FR" dirty="0"/>
            </a:br>
            <a:endParaRPr lang="fr-FR" dirty="0"/>
          </a:p>
        </p:txBody>
      </p:sp>
      <p:pic>
        <p:nvPicPr>
          <p:cNvPr id="7" name="Espace réservé du contenu 6">
            <a:extLst>
              <a:ext uri="{FF2B5EF4-FFF2-40B4-BE49-F238E27FC236}">
                <a16:creationId xmlns:a16="http://schemas.microsoft.com/office/drawing/2014/main" id="{8D366F3A-5008-943B-9648-A46879083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 y="1384300"/>
            <a:ext cx="10731499" cy="5219700"/>
          </a:xfrm>
        </p:spPr>
      </p:pic>
    </p:spTree>
    <p:extLst>
      <p:ext uri="{BB962C8B-B14F-4D97-AF65-F5344CB8AC3E}">
        <p14:creationId xmlns:p14="http://schemas.microsoft.com/office/powerpoint/2010/main" val="3847984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DE SÉQUENCE– John Doe désire créer une liste</a:t>
            </a:r>
            <a:br>
              <a:rPr lang="fr-FR" dirty="0"/>
            </a:br>
            <a:endParaRPr lang="fr-FR" dirty="0"/>
          </a:p>
        </p:txBody>
      </p:sp>
      <p:pic>
        <p:nvPicPr>
          <p:cNvPr id="9" name="Espace réservé du contenu 8">
            <a:extLst>
              <a:ext uri="{FF2B5EF4-FFF2-40B4-BE49-F238E27FC236}">
                <a16:creationId xmlns:a16="http://schemas.microsoft.com/office/drawing/2014/main" id="{7BF08FC2-0D93-C738-6075-0621F4D3A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500" y="1473200"/>
            <a:ext cx="9588499" cy="4762500"/>
          </a:xfrm>
        </p:spPr>
      </p:pic>
    </p:spTree>
    <p:extLst>
      <p:ext uri="{BB962C8B-B14F-4D97-AF65-F5344CB8AC3E}">
        <p14:creationId xmlns:p14="http://schemas.microsoft.com/office/powerpoint/2010/main" val="3491129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D’ÉTAT-TRANSITION : cas d’une liste</a:t>
            </a:r>
            <a:br>
              <a:rPr lang="fr-FR" dirty="0"/>
            </a:br>
            <a:endParaRPr lang="fr-FR" dirty="0"/>
          </a:p>
        </p:txBody>
      </p:sp>
      <p:pic>
        <p:nvPicPr>
          <p:cNvPr id="7" name="Espace réservé du contenu 6">
            <a:extLst>
              <a:ext uri="{FF2B5EF4-FFF2-40B4-BE49-F238E27FC236}">
                <a16:creationId xmlns:a16="http://schemas.microsoft.com/office/drawing/2014/main" id="{5937218A-20FD-DED3-45EE-C78632D87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316" y="1414130"/>
            <a:ext cx="9388549" cy="4606568"/>
          </a:xfrm>
        </p:spPr>
      </p:pic>
    </p:spTree>
    <p:extLst>
      <p:ext uri="{BB962C8B-B14F-4D97-AF65-F5344CB8AC3E}">
        <p14:creationId xmlns:p14="http://schemas.microsoft.com/office/powerpoint/2010/main" val="119862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dirty="0">
                <a:solidFill>
                  <a:srgbClr val="FFFFFF"/>
                </a:solidFill>
              </a:rPr>
              <a:t>6- Manipulation d’une Carte</a:t>
            </a:r>
            <a:br>
              <a:rPr lang="fr-FR" sz="3400" dirty="0">
                <a:solidFill>
                  <a:srgbClr val="FFFFFF"/>
                </a:solidFill>
              </a:rPr>
            </a:br>
            <a:endParaRPr lang="fr-FR" sz="3400" dirty="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229675" y="2407096"/>
            <a:ext cx="11732645" cy="3993703"/>
          </a:xfrm>
        </p:spPr>
        <p:txBody>
          <a:bodyPr anchor="ctr">
            <a:noAutofit/>
          </a:bodyPr>
          <a:lstStyle/>
          <a:p>
            <a:r>
              <a:rPr lang="fr-FR" sz="2000" dirty="0"/>
              <a:t>L’utilisateur a créé une liste. Il se trouve toujours sur la page du Tableau mais, à l’intérieur de la colonne. Là, il peut principalement ajouter des cartes. Les listes étant la représentation des tâches à faire.</a:t>
            </a:r>
            <a:endParaRPr lang="fr-FR" sz="2000" dirty="0">
              <a:cs typeface="Calibri"/>
            </a:endParaRPr>
          </a:p>
          <a:p>
            <a:r>
              <a:rPr lang="fr-FR" sz="2000" dirty="0"/>
              <a:t>Pour créer une nouvelle carte, il clique sur le bouton « ajouter » et un champ apparait où il peut donner un nom à cette carte et confirmer. </a:t>
            </a:r>
          </a:p>
          <a:p>
            <a:r>
              <a:rPr lang="fr-FR" sz="2000" dirty="0"/>
              <a:t>La carte est ainsi créée et le bouton se déplace vers le bas pour donner la possibilité de créer une nouvelle carte. </a:t>
            </a:r>
            <a:endParaRPr lang="fr-FR" sz="2000" dirty="0">
              <a:cs typeface="Calibri"/>
            </a:endParaRPr>
          </a:p>
          <a:p>
            <a:r>
              <a:rPr lang="fr-FR" sz="2000" dirty="0">
                <a:highlight>
                  <a:srgbClr val="FFFF00"/>
                </a:highlight>
              </a:rPr>
              <a:t>L’utilisateur a la possibilité plus tard de modifier l’apparence de la carte??????.</a:t>
            </a:r>
          </a:p>
          <a:p>
            <a:r>
              <a:rPr lang="fr-FR" sz="2000" dirty="0"/>
              <a:t>L’utilisateur peut s’il le souhaite dupliquer une carte avec son contenu, la supprimer, la modifier ou alors </a:t>
            </a:r>
            <a:r>
              <a:rPr lang="fr-FR" sz="2000" dirty="0">
                <a:highlight>
                  <a:srgbClr val="FFFF00"/>
                </a:highlight>
              </a:rPr>
              <a:t>l’archiver. </a:t>
            </a:r>
            <a:endParaRPr lang="fr-FR" sz="2000" dirty="0"/>
          </a:p>
          <a:p>
            <a:r>
              <a:rPr lang="fr-FR" sz="2000" dirty="0"/>
              <a:t> Il peut aussi déplacer la carte (</a:t>
            </a:r>
            <a:r>
              <a:rPr lang="fr-FR" sz="2000" dirty="0" err="1"/>
              <a:t>drag&amp;drop</a:t>
            </a:r>
            <a:r>
              <a:rPr lang="fr-FR" sz="2000" dirty="0"/>
              <a:t>) soit par rapport aux autres cartes (mouvement vertical), ou alors entre chaque liste (mouvement horizontal).</a:t>
            </a:r>
          </a:p>
          <a:p>
            <a:r>
              <a:rPr lang="fr-FR" sz="2000" dirty="0"/>
              <a:t>La modification de la carte se fait en cliquant dessus. Une « modale » apparait alors et nous permet de renseigner une description</a:t>
            </a:r>
            <a:r>
              <a:rPr lang="fr-FR" sz="2000" dirty="0">
                <a:highlight>
                  <a:srgbClr val="FFFF00"/>
                </a:highlight>
              </a:rPr>
              <a:t>, d’y ajouter une date limite, des pièces jointes, ajouter un membre… </a:t>
            </a:r>
          </a:p>
          <a:p>
            <a:endParaRPr lang="fr-FR" sz="2000" dirty="0">
              <a:highlight>
                <a:srgbClr val="FFFF00"/>
              </a:highlight>
            </a:endParaRPr>
          </a:p>
        </p:txBody>
      </p:sp>
    </p:spTree>
    <p:extLst>
      <p:ext uri="{BB962C8B-B14F-4D97-AF65-F5344CB8AC3E}">
        <p14:creationId xmlns:p14="http://schemas.microsoft.com/office/powerpoint/2010/main" val="6666393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REPRÉSENTATION GRAPHIQUE – DIAGRAMME DE CAS D’UTILISATION</a:t>
            </a:r>
            <a:br>
              <a:rPr lang="fr-FR" dirty="0"/>
            </a:br>
            <a:endParaRPr lang="fr-FR" dirty="0"/>
          </a:p>
        </p:txBody>
      </p:sp>
      <p:pic>
        <p:nvPicPr>
          <p:cNvPr id="11" name="Espace réservé du contenu 10">
            <a:extLst>
              <a:ext uri="{FF2B5EF4-FFF2-40B4-BE49-F238E27FC236}">
                <a16:creationId xmlns:a16="http://schemas.microsoft.com/office/drawing/2014/main" id="{78C3EB9F-E472-1B23-9637-F1D5B3F1C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50" y="1371600"/>
            <a:ext cx="11518900" cy="5486400"/>
          </a:xfrm>
        </p:spPr>
      </p:pic>
    </p:spTree>
    <p:extLst>
      <p:ext uri="{BB962C8B-B14F-4D97-AF65-F5344CB8AC3E}">
        <p14:creationId xmlns:p14="http://schemas.microsoft.com/office/powerpoint/2010/main" val="361455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DE SEQUENCE– John Doe désire créer une carte</a:t>
            </a:r>
            <a:br>
              <a:rPr lang="fr-FR" dirty="0"/>
            </a:br>
            <a:endParaRPr lang="fr-FR" dirty="0"/>
          </a:p>
        </p:txBody>
      </p:sp>
      <p:pic>
        <p:nvPicPr>
          <p:cNvPr id="5" name="Espace réservé du contenu 4" descr="Une image contenant table&#10;&#10;Description générée automatiquement">
            <a:extLst>
              <a:ext uri="{FF2B5EF4-FFF2-40B4-BE49-F238E27FC236}">
                <a16:creationId xmlns:a16="http://schemas.microsoft.com/office/drawing/2014/main" id="{5E0601EB-2090-ABED-552F-C586B076B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401" y="1524000"/>
            <a:ext cx="9906000" cy="4968875"/>
          </a:xfrm>
        </p:spPr>
      </p:pic>
    </p:spTree>
    <p:extLst>
      <p:ext uri="{BB962C8B-B14F-4D97-AF65-F5344CB8AC3E}">
        <p14:creationId xmlns:p14="http://schemas.microsoft.com/office/powerpoint/2010/main" val="118981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p:txBody>
          <a:bodyPr>
            <a:normAutofit fontScale="90000"/>
          </a:bodyPr>
          <a:lstStyle/>
          <a:p>
            <a:pPr algn="ctr"/>
            <a:r>
              <a:rPr lang="fr-FR" dirty="0"/>
              <a:t>DIAGRAMME D’ÉTAT-TRANSITION : cas d’une carte</a:t>
            </a:r>
            <a:br>
              <a:rPr lang="fr-FR" dirty="0"/>
            </a:br>
            <a:endParaRPr lang="fr-FR" dirty="0"/>
          </a:p>
        </p:txBody>
      </p:sp>
      <p:pic>
        <p:nvPicPr>
          <p:cNvPr id="6" name="Espace réservé du contenu 5">
            <a:extLst>
              <a:ext uri="{FF2B5EF4-FFF2-40B4-BE49-F238E27FC236}">
                <a16:creationId xmlns:a16="http://schemas.microsoft.com/office/drawing/2014/main" id="{3237FA73-30E0-4CCB-47F2-F9A2BE4EA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642" y="1499191"/>
            <a:ext cx="9027042" cy="4464354"/>
          </a:xfrm>
        </p:spPr>
      </p:pic>
    </p:spTree>
    <p:extLst>
      <p:ext uri="{BB962C8B-B14F-4D97-AF65-F5344CB8AC3E}">
        <p14:creationId xmlns:p14="http://schemas.microsoft.com/office/powerpoint/2010/main" val="27843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p:txBody>
          <a:bodyPr/>
          <a:lstStyle/>
          <a:p>
            <a:r>
              <a:rPr lang="fr-FR" dirty="0"/>
              <a:t>MOD</a:t>
            </a:r>
            <a:r>
              <a:rPr lang="fr-FR" dirty="0">
                <a:ea typeface="+mj-lt"/>
                <a:cs typeface="+mj-lt"/>
              </a:rPr>
              <a:t>È</a:t>
            </a:r>
            <a:r>
              <a:rPr lang="fr-FR" dirty="0"/>
              <a:t>LE CONCEPTUEL DE DONNÉES</a:t>
            </a: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86814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IDENTIFICATION DES ENTITÉS</a:t>
            </a:r>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18197"/>
            <a:ext cx="9724031" cy="3683358"/>
          </a:xfrm>
        </p:spPr>
        <p:txBody>
          <a:bodyPr anchor="ctr">
            <a:normAutofit/>
          </a:bodyPr>
          <a:lstStyle/>
          <a:p>
            <a:r>
              <a:rPr lang="fr-FR" sz="1900" b="1" dirty="0"/>
              <a:t>UTILISATEUR</a:t>
            </a:r>
            <a:r>
              <a:rPr lang="fr-FR" sz="1900" dirty="0"/>
              <a:t>: c’est celui qui a la possibilité d’interagir avec l’application. Il doit absolument être inscrit à </a:t>
            </a:r>
            <a:r>
              <a:rPr lang="fr-FR" sz="1900" dirty="0" err="1"/>
              <a:t>trello</a:t>
            </a:r>
            <a:r>
              <a:rPr lang="fr-FR" sz="1900" dirty="0"/>
              <a:t> et posséder un compte. Pour utiliser l’application, il doit absolument se connecter.</a:t>
            </a:r>
          </a:p>
          <a:p>
            <a:pPr lvl="1"/>
            <a:r>
              <a:rPr lang="fr-FR" sz="1900" dirty="0"/>
              <a:t>Un utilisateur a accès aux différentes entités de l’application Trello à et a toutes ses fonctionnalités.</a:t>
            </a:r>
          </a:p>
          <a:p>
            <a:pPr lvl="1"/>
            <a:r>
              <a:rPr lang="fr-FR" sz="1900" dirty="0"/>
              <a:t>Un utilisateur  peut inviter un autre dans un tableau. </a:t>
            </a:r>
          </a:p>
          <a:p>
            <a:pPr lvl="1"/>
            <a:r>
              <a:rPr lang="fr-FR" sz="1900" dirty="0"/>
              <a:t>L’utilisateur invité peut avoir la qualité d’observateur: dans ce cas, il ne peut que visualiser/accéder aux éléments d’un tableau.</a:t>
            </a:r>
          </a:p>
          <a:p>
            <a:pPr lvl="1"/>
            <a:r>
              <a:rPr lang="fr-FR" sz="1900" dirty="0"/>
              <a:t>L’utilisateur invité peut avoir la qualité de membre. Dans ce cas, il ne peut plus modifier les éléments du tableau. </a:t>
            </a:r>
          </a:p>
          <a:p>
            <a:r>
              <a:rPr lang="fr-FR" sz="1900" b="1" dirty="0"/>
              <a:t>Le SUPER ADMINISTRATEUR</a:t>
            </a:r>
            <a:r>
              <a:rPr lang="fr-FR" sz="1900" dirty="0"/>
              <a:t>: c’est ce compte qui est utiliser pour tester l’application et il possède en plus des droits de gestion des comptes utilisateur.</a:t>
            </a:r>
          </a:p>
        </p:txBody>
      </p:sp>
    </p:spTree>
    <p:extLst>
      <p:ext uri="{BB962C8B-B14F-4D97-AF65-F5344CB8AC3E}">
        <p14:creationId xmlns:p14="http://schemas.microsoft.com/office/powerpoint/2010/main" val="3007660378"/>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AE5FDB48-9A46-397C-CBA8-247704B15FEA}"/>
              </a:ext>
            </a:extLst>
          </p:cNvPr>
          <p:cNvSpPr>
            <a:spLocks noGrp="1"/>
          </p:cNvSpPr>
          <p:nvPr>
            <p:ph type="ctrTitle"/>
          </p:nvPr>
        </p:nvSpPr>
        <p:spPr>
          <a:xfrm>
            <a:off x="1314824" y="735106"/>
            <a:ext cx="10053763" cy="2928470"/>
          </a:xfrm>
        </p:spPr>
        <p:txBody>
          <a:bodyPr anchor="b">
            <a:normAutofit/>
          </a:bodyPr>
          <a:lstStyle/>
          <a:p>
            <a:pPr algn="l"/>
            <a:r>
              <a:rPr lang="fr-FR" sz="4800" dirty="0">
                <a:solidFill>
                  <a:srgbClr val="FFFFFF"/>
                </a:solidFill>
              </a:rPr>
              <a:t>DICTIONNAIRE DE DONNÉES</a:t>
            </a:r>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350682" y="4870824"/>
            <a:ext cx="10005951" cy="1458258"/>
          </a:xfrm>
        </p:spPr>
        <p:txBody>
          <a:bodyPr anchor="ctr">
            <a:normAutofit/>
          </a:bodyPr>
          <a:lstStyle/>
          <a:p>
            <a:pPr algn="l"/>
            <a:endParaRPr lang="fr-FR"/>
          </a:p>
        </p:txBody>
      </p:sp>
    </p:spTree>
    <p:extLst>
      <p:ext uri="{BB962C8B-B14F-4D97-AF65-F5344CB8AC3E}">
        <p14:creationId xmlns:p14="http://schemas.microsoft.com/office/powerpoint/2010/main" val="404764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Identification des utilisateurs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dirty="0"/>
              <a:t>Un utilisateur possède certaines informations de base qui permettent de l’identifier.</a:t>
            </a:r>
          </a:p>
          <a:p>
            <a:pPr lvl="1"/>
            <a:r>
              <a:rPr lang="fr-FR" sz="3200" dirty="0"/>
              <a:t>un numéro unique </a:t>
            </a:r>
          </a:p>
          <a:p>
            <a:pPr lvl="1"/>
            <a:r>
              <a:rPr lang="fr-FR" sz="3200" dirty="0"/>
              <a:t>Une adresse mail </a:t>
            </a:r>
          </a:p>
          <a:p>
            <a:pPr lvl="1"/>
            <a:r>
              <a:rPr lang="fr-FR" sz="3200" dirty="0"/>
              <a:t>Un mot de passe </a:t>
            </a:r>
          </a:p>
          <a:p>
            <a:pPr lvl="1"/>
            <a:r>
              <a:rPr lang="fr-FR" sz="3200" dirty="0"/>
              <a:t>Un type par défaut: soit 0 soit 1</a:t>
            </a:r>
          </a:p>
          <a:p>
            <a:pPr lvl="1"/>
            <a:endParaRPr lang="fr-FR" sz="2000" dirty="0"/>
          </a:p>
        </p:txBody>
      </p:sp>
    </p:spTree>
    <p:extLst>
      <p:ext uri="{BB962C8B-B14F-4D97-AF65-F5344CB8AC3E}">
        <p14:creationId xmlns:p14="http://schemas.microsoft.com/office/powerpoint/2010/main" val="3766946433"/>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Identification des utilisateurs</a:t>
            </a:r>
          </a:p>
        </p:txBody>
      </p:sp>
      <p:pic>
        <p:nvPicPr>
          <p:cNvPr id="5" name="Espace réservé du contenu 4">
            <a:extLst>
              <a:ext uri="{FF2B5EF4-FFF2-40B4-BE49-F238E27FC236}">
                <a16:creationId xmlns:a16="http://schemas.microsoft.com/office/drawing/2014/main" id="{380C0AD3-B09C-E490-D84E-613705DAA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544" y="2094614"/>
            <a:ext cx="10329494" cy="3880884"/>
          </a:xfrm>
        </p:spPr>
      </p:pic>
    </p:spTree>
    <p:extLst>
      <p:ext uri="{BB962C8B-B14F-4D97-AF65-F5344CB8AC3E}">
        <p14:creationId xmlns:p14="http://schemas.microsoft.com/office/powerpoint/2010/main" val="3225572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2- Identification des tableaux</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dirty="0"/>
              <a:t>Un tableau peut être identifié par </a:t>
            </a:r>
          </a:p>
          <a:p>
            <a:pPr lvl="1"/>
            <a:r>
              <a:rPr lang="fr-FR" sz="3200" dirty="0"/>
              <a:t>Un identifiant unique </a:t>
            </a:r>
          </a:p>
          <a:p>
            <a:pPr lvl="1"/>
            <a:r>
              <a:rPr lang="fr-FR" sz="3200" dirty="0"/>
              <a:t>Un nom de tableau</a:t>
            </a:r>
          </a:p>
          <a:p>
            <a:pPr lvl="1"/>
            <a:r>
              <a:rPr lang="fr-FR" sz="3200" dirty="0"/>
              <a:t>Les listes qui sont contenues à l’intérieur </a:t>
            </a:r>
          </a:p>
          <a:p>
            <a:pPr marL="457200" lvl="1" indent="0">
              <a:buNone/>
            </a:pPr>
            <a:endParaRPr lang="fr-FR" sz="2000" dirty="0"/>
          </a:p>
        </p:txBody>
      </p:sp>
    </p:spTree>
    <p:extLst>
      <p:ext uri="{BB962C8B-B14F-4D97-AF65-F5344CB8AC3E}">
        <p14:creationId xmlns:p14="http://schemas.microsoft.com/office/powerpoint/2010/main" val="2088795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2- Identification des tableaux </a:t>
            </a:r>
          </a:p>
        </p:txBody>
      </p:sp>
      <p:pic>
        <p:nvPicPr>
          <p:cNvPr id="7" name="Espace réservé du contenu 6">
            <a:extLst>
              <a:ext uri="{FF2B5EF4-FFF2-40B4-BE49-F238E27FC236}">
                <a16:creationId xmlns:a16="http://schemas.microsoft.com/office/drawing/2014/main" id="{2FC2CA26-087D-4C57-FF01-AB616C237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665" y="2860159"/>
            <a:ext cx="10331885" cy="3030278"/>
          </a:xfrm>
        </p:spPr>
      </p:pic>
    </p:spTree>
    <p:extLst>
      <p:ext uri="{BB962C8B-B14F-4D97-AF65-F5344CB8AC3E}">
        <p14:creationId xmlns:p14="http://schemas.microsoft.com/office/powerpoint/2010/main" val="1379174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Identification des listes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dirty="0"/>
              <a:t>Un utilisateur possède certaines informations de base qui permettent de l’identifier.</a:t>
            </a:r>
          </a:p>
          <a:p>
            <a:pPr lvl="1"/>
            <a:r>
              <a:rPr lang="fr-FR" sz="3200" dirty="0"/>
              <a:t>un numéro unique </a:t>
            </a:r>
          </a:p>
          <a:p>
            <a:pPr lvl="1"/>
            <a:r>
              <a:rPr lang="fr-FR" sz="3200" dirty="0"/>
              <a:t>Un nom</a:t>
            </a:r>
          </a:p>
          <a:p>
            <a:pPr lvl="1"/>
            <a:r>
              <a:rPr lang="fr-FR" sz="3200" dirty="0"/>
              <a:t>Les cartes qui la composent</a:t>
            </a:r>
          </a:p>
          <a:p>
            <a:pPr lvl="1"/>
            <a:r>
              <a:rPr lang="fr-FR" sz="3200" dirty="0"/>
              <a:t>Le tableau auquel il appartient.</a:t>
            </a:r>
          </a:p>
          <a:p>
            <a:pPr lvl="1"/>
            <a:endParaRPr lang="fr-FR" sz="2000" dirty="0"/>
          </a:p>
          <a:p>
            <a:pPr lvl="1"/>
            <a:endParaRPr lang="fr-FR" sz="2000" dirty="0"/>
          </a:p>
          <a:p>
            <a:pPr lvl="1"/>
            <a:endParaRPr lang="fr-FR" sz="2000" dirty="0"/>
          </a:p>
        </p:txBody>
      </p:sp>
    </p:spTree>
    <p:extLst>
      <p:ext uri="{BB962C8B-B14F-4D97-AF65-F5344CB8AC3E}">
        <p14:creationId xmlns:p14="http://schemas.microsoft.com/office/powerpoint/2010/main" val="1151076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Identification des listes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dirty="0"/>
          </a:p>
          <a:p>
            <a:pPr lvl="1"/>
            <a:endParaRPr lang="fr-FR" sz="2000" dirty="0"/>
          </a:p>
          <a:p>
            <a:pPr lvl="1"/>
            <a:endParaRPr lang="fr-FR" sz="2000" dirty="0"/>
          </a:p>
        </p:txBody>
      </p:sp>
      <p:pic>
        <p:nvPicPr>
          <p:cNvPr id="7" name="Image 6">
            <a:extLst>
              <a:ext uri="{FF2B5EF4-FFF2-40B4-BE49-F238E27FC236}">
                <a16:creationId xmlns:a16="http://schemas.microsoft.com/office/drawing/2014/main" id="{C034DDC9-D8DB-C136-19A8-323D91B26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50" y="2048972"/>
            <a:ext cx="11193933" cy="3745771"/>
          </a:xfrm>
          <a:prstGeom prst="rect">
            <a:avLst/>
          </a:prstGeom>
        </p:spPr>
      </p:pic>
    </p:spTree>
    <p:extLst>
      <p:ext uri="{BB962C8B-B14F-4D97-AF65-F5344CB8AC3E}">
        <p14:creationId xmlns:p14="http://schemas.microsoft.com/office/powerpoint/2010/main" val="2279239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4- Identification des cartes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dirty="0"/>
              <a:t>Une carte  possède certaines informations de base qui permettent de l’identifier.</a:t>
            </a:r>
          </a:p>
          <a:p>
            <a:pPr lvl="1"/>
            <a:r>
              <a:rPr lang="fr-FR" sz="3200" dirty="0"/>
              <a:t>un numéro unique </a:t>
            </a:r>
          </a:p>
          <a:p>
            <a:pPr lvl="1"/>
            <a:r>
              <a:rPr lang="fr-FR" sz="3200" dirty="0"/>
              <a:t>Un nom</a:t>
            </a:r>
          </a:p>
          <a:p>
            <a:pPr lvl="1"/>
            <a:r>
              <a:rPr lang="fr-FR" sz="3200" dirty="0"/>
              <a:t>La liste à laquelle il appartient</a:t>
            </a:r>
          </a:p>
          <a:p>
            <a:pPr lvl="1"/>
            <a:endParaRPr lang="fr-FR" sz="2000" dirty="0"/>
          </a:p>
          <a:p>
            <a:pPr lvl="1"/>
            <a:endParaRPr lang="fr-FR" sz="2000" dirty="0"/>
          </a:p>
          <a:p>
            <a:pPr lvl="1"/>
            <a:endParaRPr lang="fr-FR" sz="2000" dirty="0"/>
          </a:p>
        </p:txBody>
      </p:sp>
    </p:spTree>
    <p:extLst>
      <p:ext uri="{BB962C8B-B14F-4D97-AF65-F5344CB8AC3E}">
        <p14:creationId xmlns:p14="http://schemas.microsoft.com/office/powerpoint/2010/main" val="390235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4- Identification des cartes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dirty="0"/>
          </a:p>
          <a:p>
            <a:pPr lvl="1"/>
            <a:endParaRPr lang="fr-FR" sz="2000" dirty="0"/>
          </a:p>
          <a:p>
            <a:pPr lvl="1"/>
            <a:endParaRPr lang="fr-FR" sz="2000" dirty="0"/>
          </a:p>
        </p:txBody>
      </p:sp>
      <p:pic>
        <p:nvPicPr>
          <p:cNvPr id="5" name="Image 4">
            <a:extLst>
              <a:ext uri="{FF2B5EF4-FFF2-40B4-BE49-F238E27FC236}">
                <a16:creationId xmlns:a16="http://schemas.microsoft.com/office/drawing/2014/main" id="{3F107A2D-F037-AFA9-373F-C561C1AC0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25" y="2048973"/>
            <a:ext cx="10693950" cy="3841464"/>
          </a:xfrm>
          <a:prstGeom prst="rect">
            <a:avLst/>
          </a:prstGeom>
        </p:spPr>
      </p:pic>
    </p:spTree>
    <p:extLst>
      <p:ext uri="{BB962C8B-B14F-4D97-AF65-F5344CB8AC3E}">
        <p14:creationId xmlns:p14="http://schemas.microsoft.com/office/powerpoint/2010/main" val="1243538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5- Identification du </a:t>
            </a:r>
            <a:r>
              <a:rPr lang="fr-FR" sz="4000" dirty="0" err="1">
                <a:solidFill>
                  <a:srgbClr val="FFFFFF"/>
                </a:solidFill>
              </a:rPr>
              <a:t>dashboard</a:t>
            </a:r>
            <a:endParaRPr lang="fr-FR" sz="4000" dirty="0" err="1">
              <a:solidFill>
                <a:srgbClr val="FFFFFF"/>
              </a:solidFill>
              <a:cs typeface="Calibri Light"/>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dirty="0"/>
              <a:t>Un </a:t>
            </a:r>
            <a:r>
              <a:rPr lang="fr-FR" sz="3200" dirty="0" err="1"/>
              <a:t>dashboard</a:t>
            </a:r>
            <a:r>
              <a:rPr lang="fr-FR" sz="3200" dirty="0"/>
              <a:t> peut être identifié par les éléments suivants.</a:t>
            </a:r>
          </a:p>
          <a:p>
            <a:pPr lvl="1"/>
            <a:r>
              <a:rPr lang="fr-FR" sz="3200" dirty="0"/>
              <a:t>Un identifiant unique </a:t>
            </a:r>
          </a:p>
          <a:p>
            <a:pPr lvl="1"/>
            <a:r>
              <a:rPr lang="fr-FR" sz="3200" dirty="0"/>
              <a:t>Les tableaux que l’utilisateur a créé</a:t>
            </a:r>
          </a:p>
          <a:p>
            <a:pPr lvl="1"/>
            <a:r>
              <a:rPr lang="fr-FR" sz="3200" dirty="0"/>
              <a:t>Les tableaux archivés</a:t>
            </a:r>
          </a:p>
          <a:p>
            <a:pPr marL="457200" lvl="1" indent="0">
              <a:buNone/>
            </a:pPr>
            <a:endParaRPr lang="fr-FR" sz="2000" dirty="0"/>
          </a:p>
          <a:p>
            <a:pPr lvl="1"/>
            <a:endParaRPr lang="fr-FR" sz="2000" dirty="0"/>
          </a:p>
          <a:p>
            <a:pPr lvl="1"/>
            <a:endParaRPr lang="fr-FR" sz="2000" dirty="0"/>
          </a:p>
          <a:p>
            <a:pPr lvl="1"/>
            <a:endParaRPr lang="fr-FR" sz="2000" dirty="0"/>
          </a:p>
        </p:txBody>
      </p:sp>
    </p:spTree>
    <p:extLst>
      <p:ext uri="{BB962C8B-B14F-4D97-AF65-F5344CB8AC3E}">
        <p14:creationId xmlns:p14="http://schemas.microsoft.com/office/powerpoint/2010/main" val="25169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D0C56B5-20B2-008F-C282-EF74319A4FB5}"/>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IDENTIFICATION DES ENTITÉS</a:t>
            </a:r>
          </a:p>
        </p:txBody>
      </p:sp>
      <p:sp>
        <p:nvSpPr>
          <p:cNvPr id="3" name="Espace réservé du contenu 2">
            <a:extLst>
              <a:ext uri="{FF2B5EF4-FFF2-40B4-BE49-F238E27FC236}">
                <a16:creationId xmlns:a16="http://schemas.microsoft.com/office/drawing/2014/main" id="{60D14C7F-BC0B-E88D-9100-B60B9BD8EE95}"/>
              </a:ext>
            </a:extLst>
          </p:cNvPr>
          <p:cNvSpPr>
            <a:spLocks noGrp="1"/>
          </p:cNvSpPr>
          <p:nvPr>
            <p:ph idx="1"/>
          </p:nvPr>
        </p:nvSpPr>
        <p:spPr>
          <a:xfrm>
            <a:off x="1371599" y="2318197"/>
            <a:ext cx="9724031" cy="3683358"/>
          </a:xfrm>
        </p:spPr>
        <p:txBody>
          <a:bodyPr anchor="ctr">
            <a:normAutofit/>
          </a:bodyPr>
          <a:lstStyle/>
          <a:p>
            <a:r>
              <a:rPr lang="fr-FR" sz="2000" dirty="0" err="1"/>
              <a:t>Calista</a:t>
            </a:r>
            <a:r>
              <a:rPr lang="fr-FR" sz="2000" dirty="0"/>
              <a:t>: L’application </a:t>
            </a:r>
            <a:r>
              <a:rPr lang="fr-FR" sz="2000" dirty="0" err="1"/>
              <a:t>Calista</a:t>
            </a:r>
            <a:r>
              <a:rPr lang="fr-FR" sz="2000" dirty="0"/>
              <a:t> dispose de plusieurs entités avec des fonctionnalités qui leur sont propres</a:t>
            </a:r>
          </a:p>
          <a:p>
            <a:pPr lvl="1"/>
            <a:r>
              <a:rPr lang="fr-FR" sz="2000" b="1" dirty="0"/>
              <a:t>Un </a:t>
            </a:r>
            <a:r>
              <a:rPr lang="fr-FR" sz="2000" b="1" dirty="0" err="1"/>
              <a:t>dashboard</a:t>
            </a:r>
            <a:r>
              <a:rPr lang="fr-FR" sz="2000" dirty="0"/>
              <a:t>: qui regroupe l’ensemble des tableaux qui sont créées. On peut y effectuer les principales fonctionnalités CRUD (</a:t>
            </a:r>
            <a:r>
              <a:rPr lang="fr-FR" sz="2000" dirty="0" err="1"/>
              <a:t>Create</a:t>
            </a:r>
            <a:r>
              <a:rPr lang="fr-FR" sz="2000" dirty="0"/>
              <a:t>, Read, </a:t>
            </a:r>
            <a:r>
              <a:rPr lang="fr-FR" sz="2000" dirty="0" err="1"/>
              <a:t>Update,Delete</a:t>
            </a:r>
            <a:r>
              <a:rPr lang="fr-FR" sz="2000" dirty="0"/>
              <a:t>) pour l’ensemble des tableaux. Il est aussi possible d’archiver et de dupliquer un tableau.</a:t>
            </a:r>
            <a:endParaRPr lang="fr-FR" sz="2000" dirty="0">
              <a:cs typeface="Calibri"/>
            </a:endParaRPr>
          </a:p>
          <a:p>
            <a:pPr lvl="1"/>
            <a:r>
              <a:rPr lang="fr-FR" sz="2000" b="1" dirty="0"/>
              <a:t>Un tableau</a:t>
            </a:r>
            <a:r>
              <a:rPr lang="fr-FR" sz="2000" dirty="0"/>
              <a:t>: il regroupe l’ensemble des listes. Il est identifié par un nom et il est possible d’y effectuer les actions CRUD.</a:t>
            </a:r>
            <a:endParaRPr lang="fr-FR" sz="2000" dirty="0">
              <a:cs typeface="Calibri"/>
            </a:endParaRPr>
          </a:p>
          <a:p>
            <a:pPr lvl="1"/>
            <a:r>
              <a:rPr lang="fr-FR" sz="2000" b="1" dirty="0"/>
              <a:t>Une liste</a:t>
            </a:r>
            <a:r>
              <a:rPr lang="fr-FR" sz="2000" dirty="0"/>
              <a:t>: c’est une colonne qui contient toutes les cartes dédiées aux tâches. Ses fonctionnalités sont le CRUD. Il est aussi possible de déplacer une liste et de la placer avant ou après une autre liste</a:t>
            </a:r>
            <a:endParaRPr lang="fr-FR" sz="2000" dirty="0">
              <a:cs typeface="Calibri"/>
            </a:endParaRPr>
          </a:p>
          <a:p>
            <a:pPr lvl="1"/>
            <a:r>
              <a:rPr lang="fr-FR" sz="2000" b="1" dirty="0"/>
              <a:t>Une carte</a:t>
            </a:r>
            <a:r>
              <a:rPr lang="fr-FR" sz="2000" dirty="0"/>
              <a:t>: c’est la plus petite entité. Elle contient les fonctions basiques CRUD. Il est possible de déplacer la carte dans une liste mais aussi entre plusieurs listes.</a:t>
            </a:r>
            <a:endParaRPr lang="fr-FR" sz="2000" dirty="0">
              <a:cs typeface="Calibri"/>
            </a:endParaRPr>
          </a:p>
        </p:txBody>
      </p:sp>
    </p:spTree>
    <p:extLst>
      <p:ext uri="{BB962C8B-B14F-4D97-AF65-F5344CB8AC3E}">
        <p14:creationId xmlns:p14="http://schemas.microsoft.com/office/powerpoint/2010/main" val="1569374963"/>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5- Identification du </a:t>
            </a:r>
            <a:r>
              <a:rPr lang="fr-FR" sz="4000" dirty="0" err="1">
                <a:solidFill>
                  <a:srgbClr val="FFFFFF"/>
                </a:solidFill>
              </a:rPr>
              <a:t>dashboard</a:t>
            </a:r>
            <a:endParaRPr lang="fr-FR" sz="4000" dirty="0" err="1">
              <a:solidFill>
                <a:srgbClr val="FFFFFF"/>
              </a:solidFill>
              <a:cs typeface="Calibri Light"/>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dirty="0"/>
          </a:p>
          <a:p>
            <a:pPr lvl="1"/>
            <a:endParaRPr lang="fr-FR" sz="2000" dirty="0"/>
          </a:p>
          <a:p>
            <a:pPr lvl="1"/>
            <a:endParaRPr lang="fr-FR" sz="2000" dirty="0"/>
          </a:p>
          <a:p>
            <a:pPr lvl="1"/>
            <a:endParaRPr lang="fr-FR" sz="2000" dirty="0"/>
          </a:p>
        </p:txBody>
      </p:sp>
      <p:pic>
        <p:nvPicPr>
          <p:cNvPr id="5" name="Image 4">
            <a:extLst>
              <a:ext uri="{FF2B5EF4-FFF2-40B4-BE49-F238E27FC236}">
                <a16:creationId xmlns:a16="http://schemas.microsoft.com/office/drawing/2014/main" id="{ADE21E55-6FD8-9F61-6CC1-B368A6F15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45" y="2318197"/>
            <a:ext cx="10556910" cy="3476547"/>
          </a:xfrm>
          <a:prstGeom prst="rect">
            <a:avLst/>
          </a:prstGeom>
        </p:spPr>
      </p:pic>
    </p:spTree>
    <p:extLst>
      <p:ext uri="{BB962C8B-B14F-4D97-AF65-F5344CB8AC3E}">
        <p14:creationId xmlns:p14="http://schemas.microsoft.com/office/powerpoint/2010/main" val="2003761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AE5FDB48-9A46-397C-CBA8-247704B15FEA}"/>
              </a:ext>
            </a:extLst>
          </p:cNvPr>
          <p:cNvSpPr>
            <a:spLocks noGrp="1"/>
          </p:cNvSpPr>
          <p:nvPr>
            <p:ph type="ctrTitle"/>
          </p:nvPr>
        </p:nvSpPr>
        <p:spPr>
          <a:xfrm>
            <a:off x="1314824" y="735106"/>
            <a:ext cx="10053763" cy="2928470"/>
          </a:xfrm>
        </p:spPr>
        <p:txBody>
          <a:bodyPr anchor="b">
            <a:normAutofit/>
          </a:bodyPr>
          <a:lstStyle/>
          <a:p>
            <a:pPr algn="l"/>
            <a:r>
              <a:rPr lang="fr-FR" sz="4800" dirty="0">
                <a:solidFill>
                  <a:srgbClr val="FFFFFF"/>
                </a:solidFill>
              </a:rPr>
              <a:t>MODÉLISATION</a:t>
            </a:r>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350682" y="4870824"/>
            <a:ext cx="10005951" cy="1458258"/>
          </a:xfrm>
        </p:spPr>
        <p:txBody>
          <a:bodyPr anchor="ctr">
            <a:normAutofit/>
          </a:bodyPr>
          <a:lstStyle/>
          <a:p>
            <a:pPr algn="l"/>
            <a:endParaRPr lang="fr-FR"/>
          </a:p>
        </p:txBody>
      </p:sp>
    </p:spTree>
    <p:extLst>
      <p:ext uri="{BB962C8B-B14F-4D97-AF65-F5344CB8AC3E}">
        <p14:creationId xmlns:p14="http://schemas.microsoft.com/office/powerpoint/2010/main" val="39571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1- MOD</a:t>
            </a:r>
            <a:r>
              <a:rPr lang="fr-FR" sz="4000" dirty="0">
                <a:solidFill>
                  <a:schemeClr val="bg1"/>
                </a:solidFill>
                <a:ea typeface="+mj-lt"/>
                <a:cs typeface="+mj-lt"/>
              </a:rPr>
              <a:t>È</a:t>
            </a:r>
            <a:r>
              <a:rPr lang="fr-FR" sz="4000" dirty="0">
                <a:solidFill>
                  <a:srgbClr val="FFFFFF"/>
                </a:solidFill>
              </a:rPr>
              <a:t>LE LOGIQUE</a:t>
            </a:r>
            <a:endParaRPr lang="fr-FR" dirty="0"/>
          </a:p>
        </p:txBody>
      </p:sp>
      <p:pic>
        <p:nvPicPr>
          <p:cNvPr id="15" name="Espace réservé du contenu 14">
            <a:extLst>
              <a:ext uri="{FF2B5EF4-FFF2-40B4-BE49-F238E27FC236}">
                <a16:creationId xmlns:a16="http://schemas.microsoft.com/office/drawing/2014/main" id="{F457C558-0574-5519-33D4-7C6724BBD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825625"/>
            <a:ext cx="9484243" cy="4351338"/>
          </a:xfrm>
        </p:spPr>
      </p:pic>
    </p:spTree>
    <p:extLst>
      <p:ext uri="{BB962C8B-B14F-4D97-AF65-F5344CB8AC3E}">
        <p14:creationId xmlns:p14="http://schemas.microsoft.com/office/powerpoint/2010/main" val="711527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1- MOD</a:t>
            </a:r>
            <a:r>
              <a:rPr lang="fr-FR" sz="4000" dirty="0">
                <a:solidFill>
                  <a:schemeClr val="bg1"/>
                </a:solidFill>
              </a:rPr>
              <a:t>È</a:t>
            </a:r>
            <a:r>
              <a:rPr lang="fr-FR" sz="4000" dirty="0">
                <a:solidFill>
                  <a:srgbClr val="FFFFFF"/>
                </a:solidFill>
              </a:rPr>
              <a:t>LE LOGIQUE</a:t>
            </a:r>
          </a:p>
        </p:txBody>
      </p:sp>
      <p:pic>
        <p:nvPicPr>
          <p:cNvPr id="7" name="Espace réservé du contenu 6">
            <a:extLst>
              <a:ext uri="{FF2B5EF4-FFF2-40B4-BE49-F238E27FC236}">
                <a16:creationId xmlns:a16="http://schemas.microsoft.com/office/drawing/2014/main" id="{3EE6AF05-438C-79F4-57BD-7D270508B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825624"/>
            <a:ext cx="9516141" cy="4737837"/>
          </a:xfrm>
        </p:spPr>
      </p:pic>
    </p:spTree>
    <p:extLst>
      <p:ext uri="{BB962C8B-B14F-4D97-AF65-F5344CB8AC3E}">
        <p14:creationId xmlns:p14="http://schemas.microsoft.com/office/powerpoint/2010/main" val="11497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E1E579-672C-E003-46F4-395DECA2763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REPRÉSENTATION</a:t>
            </a:r>
            <a:r>
              <a:rPr lang="en-US" sz="4000" kern="1200" dirty="0">
                <a:solidFill>
                  <a:srgbClr val="FFFFFF"/>
                </a:solidFill>
                <a:latin typeface="+mj-lt"/>
                <a:ea typeface="+mj-ea"/>
                <a:cs typeface="+mj-cs"/>
              </a:rPr>
              <a:t> GRAPHIQUE</a:t>
            </a:r>
          </a:p>
        </p:txBody>
      </p:sp>
      <p:pic>
        <p:nvPicPr>
          <p:cNvPr id="7" name="Espace réservé du contenu 6">
            <a:extLst>
              <a:ext uri="{FF2B5EF4-FFF2-40B4-BE49-F238E27FC236}">
                <a16:creationId xmlns:a16="http://schemas.microsoft.com/office/drawing/2014/main" id="{E2D0BB32-34E6-DDA6-1931-E61AB5EA79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448" y="1655276"/>
            <a:ext cx="8971985" cy="5075133"/>
          </a:xfrm>
          <a:prstGeom prst="rect">
            <a:avLst/>
          </a:prstGeom>
        </p:spPr>
      </p:pic>
    </p:spTree>
    <p:extLst>
      <p:ext uri="{BB962C8B-B14F-4D97-AF65-F5344CB8AC3E}">
        <p14:creationId xmlns:p14="http://schemas.microsoft.com/office/powerpoint/2010/main" val="353571943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DIAGRAMMES</a:t>
            </a: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2643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Création de compte</a:t>
            </a: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2000" dirty="0"/>
              <a:t>Pour être un utilisateur, le visiteur a besoin de créer un compte. Pour cela, il se rend sur la page de connexion et choisit l’option «création de compte  ».</a:t>
            </a:r>
          </a:p>
          <a:p>
            <a:r>
              <a:rPr lang="fr-FR" sz="2000" dirty="0"/>
              <a:t>Il lui est alors demandé de rentrer certaines informations (adresse mail, mot de passe (deux fois) ). </a:t>
            </a:r>
          </a:p>
          <a:p>
            <a:r>
              <a:rPr lang="fr-FR" sz="2000" dirty="0"/>
              <a:t>Le système l’authentifie en vérifiant que cette exacte adresse mail n’existe pas dans la base de donnée et que les mots de passe sont concordants. Il lui envoie ensuite un mail de confirmation.</a:t>
            </a:r>
          </a:p>
          <a:p>
            <a:r>
              <a:rPr lang="fr-FR" sz="2000" dirty="0"/>
              <a:t>Le visiteur  confirme le mail et rentre le numéro d’authentification. </a:t>
            </a:r>
          </a:p>
          <a:p>
            <a:r>
              <a:rPr lang="fr-FR" sz="2000" dirty="0"/>
              <a:t>Le système lui crée un compte et le redirige sur la page de connexion. </a:t>
            </a:r>
          </a:p>
        </p:txBody>
      </p:sp>
    </p:spTree>
    <p:extLst>
      <p:ext uri="{BB962C8B-B14F-4D97-AF65-F5344CB8AC3E}">
        <p14:creationId xmlns:p14="http://schemas.microsoft.com/office/powerpoint/2010/main" val="51126354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dirty="0">
                <a:solidFill>
                  <a:schemeClr val="bg1"/>
                </a:solidFill>
              </a:rPr>
              <a:t>REPRÉSENTATION</a:t>
            </a:r>
            <a:r>
              <a:rPr lang="en-US" sz="2200" kern="1200" dirty="0">
                <a:solidFill>
                  <a:schemeClr val="bg1"/>
                </a:solidFill>
                <a:latin typeface="+mj-lt"/>
                <a:ea typeface="+mj-ea"/>
                <a:cs typeface="+mj-cs"/>
              </a:rPr>
              <a:t> GRAPHIQUE</a:t>
            </a:r>
            <a:br>
              <a:rPr lang="en-US" sz="2200" kern="1200" dirty="0"/>
            </a:br>
            <a:endParaRPr lang="en-US" sz="2200" kern="1200">
              <a:solidFill>
                <a:schemeClr val="bg1"/>
              </a:solidFill>
              <a:latin typeface="+mj-lt"/>
              <a:ea typeface="+mj-ea"/>
              <a:cs typeface="+mj-cs"/>
            </a:endParaRPr>
          </a:p>
        </p:txBody>
      </p:sp>
      <p:pic>
        <p:nvPicPr>
          <p:cNvPr id="6" name="Espace réservé du contenu 5" descr="Une image contenant table&#10;&#10;Description générée automatiquement">
            <a:extLst>
              <a:ext uri="{FF2B5EF4-FFF2-40B4-BE49-F238E27FC236}">
                <a16:creationId xmlns:a16="http://schemas.microsoft.com/office/drawing/2014/main" id="{CDB0848A-3CC5-995B-D7CD-B72C1E0612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396588"/>
            <a:ext cx="10905066" cy="5245512"/>
          </a:xfrm>
          <a:prstGeom prst="rect">
            <a:avLst/>
          </a:prstGeom>
        </p:spPr>
      </p:pic>
    </p:spTree>
    <p:extLst>
      <p:ext uri="{BB962C8B-B14F-4D97-AF65-F5344CB8AC3E}">
        <p14:creationId xmlns:p14="http://schemas.microsoft.com/office/powerpoint/2010/main" val="380174308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8CEA1-E720-AC5A-8593-F9DD8946E63F}"/>
              </a:ext>
            </a:extLst>
          </p:cNvPr>
          <p:cNvSpPr>
            <a:spLocks noGrp="1"/>
          </p:cNvSpPr>
          <p:nvPr>
            <p:ph type="title"/>
          </p:nvPr>
        </p:nvSpPr>
        <p:spPr>
          <a:xfrm>
            <a:off x="379561" y="365125"/>
            <a:ext cx="11222967" cy="1325563"/>
          </a:xfrm>
        </p:spPr>
        <p:txBody>
          <a:bodyPr>
            <a:normAutofit fontScale="90000"/>
          </a:bodyPr>
          <a:lstStyle/>
          <a:p>
            <a:pPr algn="ctr"/>
            <a:r>
              <a:rPr lang="fr-FR" sz="4000" dirty="0"/>
              <a:t>Diagramme de séquence – John Doe veut se créer son compte</a:t>
            </a:r>
            <a:br>
              <a:rPr lang="fr-FR" dirty="0"/>
            </a:br>
            <a:endParaRPr lang="fr-FR" dirty="0"/>
          </a:p>
        </p:txBody>
      </p:sp>
      <p:pic>
        <p:nvPicPr>
          <p:cNvPr id="7" name="Espace réservé du contenu 6">
            <a:extLst>
              <a:ext uri="{FF2B5EF4-FFF2-40B4-BE49-F238E27FC236}">
                <a16:creationId xmlns:a16="http://schemas.microsoft.com/office/drawing/2014/main" id="{B38783DB-877E-6185-36D8-CD2CB7A179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201" y="1536700"/>
            <a:ext cx="9867900" cy="5118100"/>
          </a:xfrm>
        </p:spPr>
      </p:pic>
    </p:spTree>
    <p:extLst>
      <p:ext uri="{BB962C8B-B14F-4D97-AF65-F5344CB8AC3E}">
        <p14:creationId xmlns:p14="http://schemas.microsoft.com/office/powerpoint/2010/main" val="393952917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4248</TotalTime>
  <Words>1428</Words>
  <Application>Microsoft Office PowerPoint</Application>
  <PresentationFormat>Grand écran</PresentationFormat>
  <Paragraphs>117</Paragraphs>
  <Slides>43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Calibri</vt:lpstr>
      <vt:lpstr>Calibri Light</vt:lpstr>
      <vt:lpstr>Thème Office</vt:lpstr>
      <vt:lpstr>DOSSIER D’ANALYSE</vt:lpstr>
      <vt:lpstr>DIAGRAMME DE CLASSES</vt:lpstr>
      <vt:lpstr>IDENTIFICATION DES ENTITÉS</vt:lpstr>
      <vt:lpstr>IDENTIFICATION DES ENTITÉS</vt:lpstr>
      <vt:lpstr>REPRÉSENTATION GRAPHIQUE</vt:lpstr>
      <vt:lpstr>DIAGRAMMES</vt:lpstr>
      <vt:lpstr>1- Création de compte</vt:lpstr>
      <vt:lpstr>REPRÉSENTATION GRAPHIQUE </vt:lpstr>
      <vt:lpstr>Diagramme de séquence – John Doe veut se créer son compte </vt:lpstr>
      <vt:lpstr>2- Connexion à Calista</vt:lpstr>
      <vt:lpstr>REPRESENTATION GRAPHIQUE – Diagramme de cas d’utilisation   </vt:lpstr>
      <vt:lpstr>DIAGRAMME DE SÉQUENCE– John Doe veut se connecter </vt:lpstr>
      <vt:lpstr>3- Récupération de mot de passe</vt:lpstr>
      <vt:lpstr>REPRÉSENTATION GRAPHIQUE – Diagramme de cas d’utilisation </vt:lpstr>
      <vt:lpstr>DIAGRAMME DE SÉQUENCE– John Doe désire récupérer son mot de passe </vt:lpstr>
      <vt:lpstr>DIAGRAMME D’ÉTAT-TRANSITION : cas d’un compte </vt:lpstr>
      <vt:lpstr>4 - Manipulation d’un tableau </vt:lpstr>
      <vt:lpstr>REPRÉSENTATION GRAPHIQUE- Diagramme de cas d’utilisation  </vt:lpstr>
      <vt:lpstr>DIAGRAMME DE SÉQUENCE – John Doe désire créer un tableau </vt:lpstr>
      <vt:lpstr>DIAGRAMME D’ÉTAT-TRANSITION : cas d’un tableau </vt:lpstr>
      <vt:lpstr>5- Manipulation d’une liste </vt:lpstr>
      <vt:lpstr>REPRÉSENTATION GRAPHIQUE – DIAGRAMME DE CAS D’UTILISATION </vt:lpstr>
      <vt:lpstr>DIAGRAMME DE SÉQUENCE– John Doe désire créer une liste </vt:lpstr>
      <vt:lpstr>DIAGRAMME D’ÉTAT-TRANSITION : cas d’une liste </vt:lpstr>
      <vt:lpstr>6- Manipulation d’une Carte </vt:lpstr>
      <vt:lpstr>REPRÉSENTATION GRAPHIQUE – DIAGRAMME DE CAS D’UTILISATION </vt:lpstr>
      <vt:lpstr>DIAGRAMME DE SEQUENCE– John Doe désire créer une carte </vt:lpstr>
      <vt:lpstr>DIAGRAMME D’ÉTAT-TRANSITION : cas d’une carte </vt:lpstr>
      <vt:lpstr>MODÈLE CONCEPTUEL DE DONNÉES</vt:lpstr>
      <vt:lpstr>DICTIONNAIRE DE DONNÉES</vt:lpstr>
      <vt:lpstr>1- Identification des utilisateurs</vt:lpstr>
      <vt:lpstr>1- Identification des utilisateurs</vt:lpstr>
      <vt:lpstr>2- Identification des tableaux</vt:lpstr>
      <vt:lpstr>2- Identification des tableaux </vt:lpstr>
      <vt:lpstr>3- Identification des listes</vt:lpstr>
      <vt:lpstr>3- Identification des listes</vt:lpstr>
      <vt:lpstr>4- Identification des cartes</vt:lpstr>
      <vt:lpstr>4- Identification des cartes</vt:lpstr>
      <vt:lpstr>5- Identification du dashboard</vt:lpstr>
      <vt:lpstr>5- Identification du dashboard</vt:lpstr>
      <vt:lpstr>MODÉLISATION</vt:lpstr>
      <vt:lpstr>1- MODÈLE LOGIQUE</vt:lpstr>
      <vt:lpstr>1- MODÈLE LOGIQUE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D’ANALYSE</dc:title>
  <dc:creator>BALLA Chris</dc:creator>
  <cp:lastModifiedBy>BALLA Chris</cp:lastModifiedBy>
  <cp:revision>96</cp:revision>
  <dcterms:created xsi:type="dcterms:W3CDTF">2022-12-17T04:57:05Z</dcterms:created>
  <dcterms:modified xsi:type="dcterms:W3CDTF">2022-12-28T22:18:51Z</dcterms:modified>
</cp:coreProperties>
</file>