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311" r:id="rId4"/>
    <p:sldId id="323" r:id="rId5"/>
    <p:sldId id="324" r:id="rId6"/>
    <p:sldId id="276" r:id="rId7"/>
    <p:sldId id="286" r:id="rId8"/>
    <p:sldId id="318" r:id="rId9"/>
    <p:sldId id="319" r:id="rId10"/>
    <p:sldId id="320" r:id="rId11"/>
    <p:sldId id="321" r:id="rId12"/>
    <p:sldId id="322" r:id="rId13"/>
    <p:sldId id="288" r:id="rId14"/>
    <p:sldId id="315" r:id="rId15"/>
    <p:sldId id="289" r:id="rId16"/>
    <p:sldId id="292" r:id="rId17"/>
    <p:sldId id="310" r:id="rId18"/>
    <p:sldId id="295" r:id="rId19"/>
    <p:sldId id="314" r:id="rId20"/>
    <p:sldId id="316" r:id="rId21"/>
    <p:sldId id="312" r:id="rId22"/>
    <p:sldId id="313" r:id="rId23"/>
    <p:sldId id="296" r:id="rId24"/>
    <p:sldId id="317" r:id="rId25"/>
    <p:sldId id="282" r:id="rId26"/>
    <p:sldId id="279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F2"/>
    <a:srgbClr val="5B9BD5"/>
    <a:srgbClr val="FFFFFF"/>
    <a:srgbClr val="985402"/>
    <a:srgbClr val="CA6F02"/>
    <a:srgbClr val="D18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80" autoAdjust="0"/>
  </p:normalViewPr>
  <p:slideViewPr>
    <p:cSldViewPr snapToGrid="0">
      <p:cViewPr varScale="1">
        <p:scale>
          <a:sx n="81" d="100"/>
          <a:sy n="81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F8-4BEB-B70A-91DF88B529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F8-4BEB-B70A-91DF88B529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F8-4BEB-B70A-91DF88B52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96738847"/>
        <c:axId val="196735519"/>
      </c:barChart>
      <c:catAx>
        <c:axId val="196738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6735519"/>
        <c:crosses val="autoZero"/>
        <c:auto val="1"/>
        <c:lblAlgn val="ctr"/>
        <c:lblOffset val="100"/>
        <c:noMultiLvlLbl val="0"/>
      </c:catAx>
      <c:valAx>
        <c:axId val="19673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673884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E96E1-346F-477A-9CFD-97562368FF53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499FE-432E-4C91-A380-102EEE5AA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20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图片引用自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Practical Introduction to Tensor Networks: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 Product States and Projected Entangled Pair States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499FE-432E-4C91-A380-102EEE5AAEB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5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开边界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499FE-432E-4C91-A380-102EEE5AAEB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598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499FE-432E-4C91-A380-102EEE5AAEB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844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了解主要矛盾，在最小值点抽样，数据仍有随机性，有不为零的方差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499FE-432E-4C91-A380-102EEE5AAEB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10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499FE-432E-4C91-A380-102EEE5AAEB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45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499FE-432E-4C91-A380-102EEE5AAEB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51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284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44215" y="1426996"/>
            <a:ext cx="7196667" cy="1110758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44216" y="2639029"/>
            <a:ext cx="7196667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73" name="任意多边形 72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74" name="任意多边形 73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5" name="任意多边形 74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76" name="组合 75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77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46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8574578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8363989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914400" y="2066925"/>
            <a:ext cx="6688667" cy="1325563"/>
          </a:xfrm>
        </p:spPr>
        <p:txBody>
          <a:bodyPr>
            <a:normAutofit/>
          </a:bodyPr>
          <a:lstStyle>
            <a:lvl1pPr>
              <a:defRPr sz="88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14400" y="3547533"/>
            <a:ext cx="6688667" cy="142239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9392920" y="6168231"/>
            <a:ext cx="2447720" cy="41321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556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1920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任意多边形 40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39" name="任意多边形 38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426995"/>
            <a:ext cx="7196667" cy="1738535"/>
          </a:xfrm>
        </p:spPr>
        <p:txBody>
          <a:bodyPr anchor="b"/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65530"/>
            <a:ext cx="7196667" cy="95773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6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451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0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5111" t="-46" r="65111" b="4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3515360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3679375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3351345" cy="104037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3112008" cy="1050059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1" y="1376196"/>
            <a:ext cx="2861352" cy="1050059"/>
          </a:xfrm>
        </p:spPr>
        <p:txBody>
          <a:bodyPr anchor="ctr">
            <a:normAutofit/>
          </a:bodyPr>
          <a:lstStyle>
            <a:lvl1pPr algn="r">
              <a:defRPr sz="44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4745168" y="1487414"/>
            <a:ext cx="6605587" cy="4343400"/>
          </a:xfrm>
        </p:spPr>
        <p:txBody>
          <a:bodyPr>
            <a:normAutofit/>
          </a:bodyPr>
          <a:lstStyle>
            <a:lvl1pPr marL="571500" indent="-571500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4000"/>
            </a:lvl1pPr>
            <a:lvl2pPr>
              <a:defRPr sz="32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22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7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9930" r="699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191895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5910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172420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523014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3426832" y="1206856"/>
            <a:ext cx="8281907" cy="1152806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26832" y="2386651"/>
            <a:ext cx="8281907" cy="5137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79303"/>
            <a:ext cx="1339403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69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227667"/>
            <a:ext cx="10741155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842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635001"/>
            <a:ext cx="10741155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52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304124" y="221381"/>
            <a:ext cx="10832305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22652" y="385562"/>
            <a:ext cx="1984107" cy="732848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24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59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4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422" y="781579"/>
            <a:ext cx="10741155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837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73932" y="6055360"/>
            <a:ext cx="546947" cy="548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28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6" r:id="rId3"/>
    <p:sldLayoutId id="2147483661" r:id="rId4"/>
    <p:sldLayoutId id="2147483650" r:id="rId5"/>
    <p:sldLayoutId id="2147483662" r:id="rId6"/>
    <p:sldLayoutId id="2147483664" r:id="rId7"/>
    <p:sldLayoutId id="2147483655" r:id="rId8"/>
    <p:sldLayoutId id="2147483665" r:id="rId9"/>
    <p:sldLayoutId id="2147483663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11" Type="http://schemas.openxmlformats.org/officeDocument/2006/relationships/image" Target="../media/image29.png"/><Relationship Id="rId5" Type="http://schemas.openxmlformats.org/officeDocument/2006/relationships/image" Target="../media/image30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20.png"/><Relationship Id="rId7" Type="http://schemas.openxmlformats.org/officeDocument/2006/relationships/image" Target="../media/image16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140.png"/><Relationship Id="rId10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image" Target="../media/image18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8.png"/><Relationship Id="rId7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1.png"/><Relationship Id="rId5" Type="http://schemas.openxmlformats.org/officeDocument/2006/relationships/image" Target="../media/image231.png"/><Relationship Id="rId4" Type="http://schemas.openxmlformats.org/officeDocument/2006/relationships/image" Target="../media/image2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251.png"/><Relationship Id="rId7" Type="http://schemas.openxmlformats.org/officeDocument/2006/relationships/image" Target="../media/image190.png"/><Relationship Id="rId12" Type="http://schemas.openxmlformats.org/officeDocument/2006/relationships/image" Target="../media/image2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5" Type="http://schemas.openxmlformats.org/officeDocument/2006/relationships/image" Target="../media/image261.png"/><Relationship Id="rId10" Type="http://schemas.openxmlformats.org/officeDocument/2006/relationships/image" Target="../media/image220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8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1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0.png"/><Relationship Id="rId4" Type="http://schemas.openxmlformats.org/officeDocument/2006/relationships/image" Target="../media/image4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53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0.png"/><Relationship Id="rId11" Type="http://schemas.openxmlformats.org/officeDocument/2006/relationships/image" Target="../media/image90.png"/><Relationship Id="rId5" Type="http://schemas.openxmlformats.org/officeDocument/2006/relationships/image" Target="../media/image42.png"/><Relationship Id="rId10" Type="http://schemas.openxmlformats.org/officeDocument/2006/relationships/image" Target="../media/image80.png"/><Relationship Id="rId9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张量网络优化算法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答辩人   孙玉鑫</a:t>
            </a:r>
            <a:r>
              <a:rPr lang="en-US" altLang="zh-CN" dirty="0"/>
              <a:t>         </a:t>
            </a:r>
            <a:r>
              <a:rPr lang="zh-CN" altLang="en-US" dirty="0"/>
              <a:t>指导老师   何力新 教授</a:t>
            </a:r>
          </a:p>
        </p:txBody>
      </p:sp>
    </p:spTree>
    <p:extLst>
      <p:ext uri="{BB962C8B-B14F-4D97-AF65-F5344CB8AC3E}">
        <p14:creationId xmlns:p14="http://schemas.microsoft.com/office/powerpoint/2010/main" val="194640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A6837F-2A06-4849-AD19-6C4BA2CB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41EB861-579A-42A6-8E7D-574E601A0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/>
          <a:lstStyle/>
          <a:p>
            <a:r>
              <a:rPr lang="en-US" altLang="zh-CN" dirty="0"/>
              <a:t>Tensor Network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B87B84-38DD-4842-B5E8-2DB527BE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542" y="4431819"/>
            <a:ext cx="3608800" cy="861871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A5BB1A17-289F-4DF3-9E7D-2FED8FEF2D83}"/>
              </a:ext>
            </a:extLst>
          </p:cNvPr>
          <p:cNvGrpSpPr/>
          <p:nvPr/>
        </p:nvGrpSpPr>
        <p:grpSpPr>
          <a:xfrm>
            <a:off x="6397292" y="1141413"/>
            <a:ext cx="3639050" cy="2287587"/>
            <a:chOff x="5212719" y="1075137"/>
            <a:chExt cx="3639050" cy="228758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F70DCE5-3B41-41DF-9D09-32F7AF917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2719" y="1124076"/>
              <a:ext cx="3401196" cy="2236335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1FF52BC-C478-46A3-A41B-153AC665453C}"/>
                </a:ext>
              </a:extLst>
            </p:cNvPr>
            <p:cNvSpPr txBox="1"/>
            <p:nvPr/>
          </p:nvSpPr>
          <p:spPr>
            <a:xfrm>
              <a:off x="5652939" y="1086732"/>
              <a:ext cx="886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scalar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A8A174E-FC22-4049-82C3-87CAFD4778A6}"/>
                </a:ext>
              </a:extLst>
            </p:cNvPr>
            <p:cNvSpPr txBox="1"/>
            <p:nvPr/>
          </p:nvSpPr>
          <p:spPr>
            <a:xfrm>
              <a:off x="7588577" y="1075137"/>
              <a:ext cx="1263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vector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17EE31A-479C-4C15-ADC8-BF93AE8681E5}"/>
                </a:ext>
              </a:extLst>
            </p:cNvPr>
            <p:cNvSpPr txBox="1"/>
            <p:nvPr/>
          </p:nvSpPr>
          <p:spPr>
            <a:xfrm>
              <a:off x="5652939" y="2991079"/>
              <a:ext cx="1187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matrix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36525C7-850E-4816-A911-FD6543420D0C}"/>
                </a:ext>
              </a:extLst>
            </p:cNvPr>
            <p:cNvSpPr txBox="1"/>
            <p:nvPr/>
          </p:nvSpPr>
          <p:spPr>
            <a:xfrm>
              <a:off x="7143441" y="2993392"/>
              <a:ext cx="1574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3-dim tensor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6FD955D-57B1-4466-ACA7-EDAEF5B64CA5}"/>
                  </a:ext>
                </a:extLst>
              </p:cNvPr>
              <p:cNvSpPr txBox="1"/>
              <p:nvPr/>
            </p:nvSpPr>
            <p:spPr>
              <a:xfrm>
                <a:off x="1219422" y="4510033"/>
                <a:ext cx="5649319" cy="795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𝛼𝛾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𝛾𝛽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6FD955D-57B1-4466-ACA7-EDAEF5B64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22" y="4510033"/>
                <a:ext cx="5649319" cy="795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AFA6922-0CBB-42DB-9552-18D2ECD75ED6}"/>
                  </a:ext>
                </a:extLst>
              </p:cNvPr>
              <p:cNvSpPr txBox="1"/>
              <p:nvPr/>
            </p:nvSpPr>
            <p:spPr>
              <a:xfrm>
                <a:off x="713295" y="1196592"/>
                <a:ext cx="2121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tensor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diagram:</a:t>
                </a:r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AFA6922-0CBB-42DB-9552-18D2ECD75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95" y="1196592"/>
                <a:ext cx="2121031" cy="369332"/>
              </a:xfrm>
              <a:prstGeom prst="rect">
                <a:avLst/>
              </a:prstGeom>
              <a:blipFill>
                <a:blip r:embed="rId5"/>
                <a:stretch>
                  <a:fillRect l="-229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87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A6837F-2A06-4849-AD19-6C4BA2CB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4FDCCC-FC1A-45CB-9C41-8DFC09E4D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679" y="3781551"/>
            <a:ext cx="3305161" cy="1080088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741EB861-579A-42A6-8E7D-574E601A0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/>
          <a:lstStyle/>
          <a:p>
            <a:r>
              <a:rPr lang="en-US" altLang="zh-CN" dirty="0"/>
              <a:t>Tensor Network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22CDF59-B095-48C2-B500-EF706E5D26F7}"/>
                  </a:ext>
                </a:extLst>
              </p:cNvPr>
              <p:cNvSpPr txBox="1"/>
              <p:nvPr/>
            </p:nvSpPr>
            <p:spPr>
              <a:xfrm>
                <a:off x="284712" y="3880929"/>
                <a:ext cx="7043102" cy="881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22CDF59-B095-48C2-B500-EF706E5D2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2" y="3880929"/>
                <a:ext cx="7043102" cy="881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FC98504-148D-42DD-835F-FDE7B3145143}"/>
                  </a:ext>
                </a:extLst>
              </p:cNvPr>
              <p:cNvSpPr txBox="1"/>
              <p:nvPr/>
            </p:nvSpPr>
            <p:spPr>
              <a:xfrm>
                <a:off x="2721990" y="1632376"/>
                <a:ext cx="6179270" cy="904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FC98504-148D-42DD-835F-FDE7B3145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90" y="1632376"/>
                <a:ext cx="6179270" cy="9040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928D044-48DA-4E4C-BAB8-EE44A1779F12}"/>
                  </a:ext>
                </a:extLst>
              </p:cNvPr>
              <p:cNvSpPr txBox="1"/>
              <p:nvPr/>
            </p:nvSpPr>
            <p:spPr>
              <a:xfrm>
                <a:off x="713295" y="1196592"/>
                <a:ext cx="2121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tensor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diagram:</a:t>
                </a:r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928D044-48DA-4E4C-BAB8-EE44A1779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95" y="1196592"/>
                <a:ext cx="2121031" cy="369332"/>
              </a:xfrm>
              <a:prstGeom prst="rect">
                <a:avLst/>
              </a:prstGeom>
              <a:blipFill>
                <a:blip r:embed="rId5"/>
                <a:stretch>
                  <a:fillRect l="-229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343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F52FE-D9D3-49A2-8B42-6CC83717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B27C092-51DA-4473-BE7E-36EC6257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/>
          <a:lstStyle/>
          <a:p>
            <a:r>
              <a:rPr lang="en-US" altLang="zh-CN" dirty="0"/>
              <a:t>Tensor Network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B8C30A-8D40-4BE9-80B0-1097A937C36C}"/>
                  </a:ext>
                </a:extLst>
              </p:cNvPr>
              <p:cNvSpPr txBox="1"/>
              <p:nvPr/>
            </p:nvSpPr>
            <p:spPr>
              <a:xfrm>
                <a:off x="-1411666" y="1669164"/>
                <a:ext cx="6113282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B8C30A-8D40-4BE9-80B0-1097A937C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11666" y="1669164"/>
                <a:ext cx="6113282" cy="764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CB6B438-390D-45BE-95F6-3D55564C1121}"/>
                  </a:ext>
                </a:extLst>
              </p:cNvPr>
              <p:cNvSpPr txBox="1"/>
              <p:nvPr/>
            </p:nvSpPr>
            <p:spPr>
              <a:xfrm>
                <a:off x="951124" y="3120969"/>
                <a:ext cx="16872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CB6B438-390D-45BE-95F6-3D55564C1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24" y="3120969"/>
                <a:ext cx="1687202" cy="369332"/>
              </a:xfrm>
              <a:prstGeom prst="rect">
                <a:avLst/>
              </a:prstGeom>
              <a:blipFill>
                <a:blip r:embed="rId3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4F5013A1-D425-49D9-B5E7-D4564B54F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786" y="3405033"/>
            <a:ext cx="3253822" cy="186576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E9ED97E-5CE5-46BC-B31C-189274D8B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786" y="1753459"/>
            <a:ext cx="3305161" cy="1080088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37B961C6-07BE-4D81-AC07-E9D922A06B9F}"/>
              </a:ext>
            </a:extLst>
          </p:cNvPr>
          <p:cNvGrpSpPr/>
          <p:nvPr/>
        </p:nvGrpSpPr>
        <p:grpSpPr>
          <a:xfrm>
            <a:off x="2638326" y="2293503"/>
            <a:ext cx="1820552" cy="1942643"/>
            <a:chOff x="2958838" y="2066925"/>
            <a:chExt cx="1820552" cy="1942643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8A3B67B-4452-44AD-B1C4-4AED1F01500B}"/>
                </a:ext>
              </a:extLst>
            </p:cNvPr>
            <p:cNvGrpSpPr/>
            <p:nvPr/>
          </p:nvGrpSpPr>
          <p:grpSpPr>
            <a:xfrm>
              <a:off x="2958838" y="2384135"/>
              <a:ext cx="1820552" cy="1423447"/>
              <a:chOff x="3731836" y="2309567"/>
              <a:chExt cx="1820552" cy="1423447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7AECF67-83BC-4EA7-AB22-F1D3CC281717}"/>
                  </a:ext>
                </a:extLst>
              </p:cNvPr>
              <p:cNvSpPr/>
              <p:nvPr/>
            </p:nvSpPr>
            <p:spPr>
              <a:xfrm>
                <a:off x="3731836" y="2753467"/>
                <a:ext cx="1820552" cy="555341"/>
              </a:xfrm>
              <a:prstGeom prst="rect">
                <a:avLst/>
              </a:prstGeom>
              <a:solidFill>
                <a:srgbClr val="0091F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8623190B-7B65-4AFD-828A-0A38FA989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9216" y="2309567"/>
                <a:ext cx="6285" cy="4439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B4C34AD5-F6A8-4716-ABDB-80EFB011C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4338" y="2309567"/>
                <a:ext cx="0" cy="4439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282C2EAB-BAEE-40BF-AFE6-D4F278938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9216" y="3308808"/>
                <a:ext cx="0" cy="4242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3432800C-C77C-446A-917F-A43CB0752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4338" y="3308808"/>
                <a:ext cx="0" cy="4242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1327A7E4-DFC3-4C17-9886-7C62DFEAE09F}"/>
                    </a:ext>
                  </a:extLst>
                </p:cNvPr>
                <p:cNvSpPr txBox="1"/>
                <p:nvPr/>
              </p:nvSpPr>
              <p:spPr>
                <a:xfrm>
                  <a:off x="3406218" y="2066925"/>
                  <a:ext cx="1997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1327A7E4-DFC3-4C17-9886-7C62DFEAE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218" y="2066925"/>
                  <a:ext cx="19979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2424" t="-2174" r="-15152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A52F2BCC-9053-49B0-9E58-A498D8866A2A}"/>
                    </a:ext>
                  </a:extLst>
                </p:cNvPr>
                <p:cNvSpPr txBox="1"/>
                <p:nvPr/>
              </p:nvSpPr>
              <p:spPr>
                <a:xfrm>
                  <a:off x="4281340" y="2066925"/>
                  <a:ext cx="4194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A52F2BCC-9053-49B0-9E58-A498D8866A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1340" y="2066925"/>
                  <a:ext cx="41941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0290" t="-2174" r="-4348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7CD6117-C4FD-4324-8461-40EC6377F9DA}"/>
                    </a:ext>
                  </a:extLst>
                </p:cNvPr>
                <p:cNvSpPr txBox="1"/>
                <p:nvPr/>
              </p:nvSpPr>
              <p:spPr>
                <a:xfrm>
                  <a:off x="3281181" y="3728987"/>
                  <a:ext cx="2591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7CD6117-C4FD-4324-8461-40EC6377F9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1181" y="3728987"/>
                  <a:ext cx="25911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3333" t="-4444" r="-28571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A9689824-E892-450B-8D39-1B739CA69C27}"/>
                    </a:ext>
                  </a:extLst>
                </p:cNvPr>
                <p:cNvSpPr txBox="1"/>
                <p:nvPr/>
              </p:nvSpPr>
              <p:spPr>
                <a:xfrm>
                  <a:off x="4094808" y="3732569"/>
                  <a:ext cx="4787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A9689824-E892-450B-8D39-1B739CA69C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4808" y="3732569"/>
                  <a:ext cx="47872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7722" t="-2174" r="-13924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2F3A68A-5841-42B7-98CC-70897BCB4A6A}"/>
              </a:ext>
            </a:extLst>
          </p:cNvPr>
          <p:cNvGrpSpPr/>
          <p:nvPr/>
        </p:nvGrpSpPr>
        <p:grpSpPr>
          <a:xfrm>
            <a:off x="842324" y="4524533"/>
            <a:ext cx="1820552" cy="1423447"/>
            <a:chOff x="3731836" y="2309567"/>
            <a:chExt cx="1820552" cy="1423447"/>
          </a:xfrm>
          <a:solidFill>
            <a:schemeClr val="bg2">
              <a:lumMod val="50000"/>
            </a:schemeClr>
          </a:solidFill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82B8BB5-5B37-4FE7-A827-DB8F6F13D576}"/>
                </a:ext>
              </a:extLst>
            </p:cNvPr>
            <p:cNvSpPr/>
            <p:nvPr/>
          </p:nvSpPr>
          <p:spPr>
            <a:xfrm>
              <a:off x="3731836" y="2753467"/>
              <a:ext cx="1820552" cy="555341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E8E6A3A-BF93-4DB4-BEC3-B627BAA56E78}"/>
                </a:ext>
              </a:extLst>
            </p:cNvPr>
            <p:cNvCxnSpPr>
              <a:cxnSpLocks/>
            </p:cNvCxnSpPr>
            <p:nvPr/>
          </p:nvCxnSpPr>
          <p:spPr>
            <a:xfrm>
              <a:off x="4179216" y="2309567"/>
              <a:ext cx="6285" cy="44390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A77586EE-B1C0-4838-BA20-4727FB8449AB}"/>
                </a:ext>
              </a:extLst>
            </p:cNvPr>
            <p:cNvCxnSpPr>
              <a:cxnSpLocks/>
            </p:cNvCxnSpPr>
            <p:nvPr/>
          </p:nvCxnSpPr>
          <p:spPr>
            <a:xfrm>
              <a:off x="5054338" y="2309567"/>
              <a:ext cx="0" cy="44390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115F844-441C-4C85-BE2F-89DF05E7101C}"/>
                </a:ext>
              </a:extLst>
            </p:cNvPr>
            <p:cNvCxnSpPr>
              <a:cxnSpLocks/>
            </p:cNvCxnSpPr>
            <p:nvPr/>
          </p:nvCxnSpPr>
          <p:spPr>
            <a:xfrm>
              <a:off x="4179216" y="3308808"/>
              <a:ext cx="0" cy="42420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7CF8B655-E7DF-4C37-A3AE-5C440397BF5D}"/>
                </a:ext>
              </a:extLst>
            </p:cNvPr>
            <p:cNvCxnSpPr>
              <a:cxnSpLocks/>
            </p:cNvCxnSpPr>
            <p:nvPr/>
          </p:nvCxnSpPr>
          <p:spPr>
            <a:xfrm>
              <a:off x="5054338" y="3308808"/>
              <a:ext cx="0" cy="42420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椭圆 44">
            <a:extLst>
              <a:ext uri="{FF2B5EF4-FFF2-40B4-BE49-F238E27FC236}">
                <a16:creationId xmlns:a16="http://schemas.microsoft.com/office/drawing/2014/main" id="{2560A951-5984-4EEC-B665-41BD78F7F20C}"/>
              </a:ext>
            </a:extLst>
          </p:cNvPr>
          <p:cNvSpPr/>
          <p:nvPr/>
        </p:nvSpPr>
        <p:spPr>
          <a:xfrm>
            <a:off x="1200349" y="4337916"/>
            <a:ext cx="178710" cy="178710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E5DEB01-93B7-48E8-BC31-FB6CEF329FF7}"/>
              </a:ext>
            </a:extLst>
          </p:cNvPr>
          <p:cNvSpPr/>
          <p:nvPr/>
        </p:nvSpPr>
        <p:spPr>
          <a:xfrm>
            <a:off x="2075471" y="4337916"/>
            <a:ext cx="178710" cy="178710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2C73B4B8-33C5-44D5-B780-400EEFDDDE84}"/>
              </a:ext>
            </a:extLst>
          </p:cNvPr>
          <p:cNvSpPr/>
          <p:nvPr/>
        </p:nvSpPr>
        <p:spPr>
          <a:xfrm>
            <a:off x="1200349" y="5929634"/>
            <a:ext cx="178710" cy="178710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D070028-F0FF-46BC-8CB5-5DE99E83DAC9}"/>
              </a:ext>
            </a:extLst>
          </p:cNvPr>
          <p:cNvSpPr/>
          <p:nvPr/>
        </p:nvSpPr>
        <p:spPr>
          <a:xfrm>
            <a:off x="2075471" y="5937649"/>
            <a:ext cx="178710" cy="178710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B9F43F8-B4C2-4B1D-9354-C24B5D3AE3E5}"/>
                  </a:ext>
                </a:extLst>
              </p:cNvPr>
              <p:cNvSpPr txBox="1"/>
              <p:nvPr/>
            </p:nvSpPr>
            <p:spPr>
              <a:xfrm>
                <a:off x="2399120" y="5023051"/>
                <a:ext cx="3425030" cy="369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B9F43F8-B4C2-4B1D-9354-C24B5D3A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120" y="5023051"/>
                <a:ext cx="3425030" cy="369588"/>
              </a:xfrm>
              <a:prstGeom prst="rect">
                <a:avLst/>
              </a:prstGeom>
              <a:blipFill>
                <a:blip r:embed="rId10"/>
                <a:stretch>
                  <a:fillRect t="-22951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347EC34-73D3-4597-B37F-F53C463CBD03}"/>
                  </a:ext>
                </a:extLst>
              </p:cNvPr>
              <p:cNvSpPr txBox="1"/>
              <p:nvPr/>
            </p:nvSpPr>
            <p:spPr>
              <a:xfrm>
                <a:off x="713295" y="1196592"/>
                <a:ext cx="2121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tensor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diagram:</a:t>
                </a:r>
                <a:endParaRPr lang="zh-CN" altLang="en-US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347EC34-73D3-4597-B37F-F53C463CB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95" y="1196592"/>
                <a:ext cx="2121031" cy="369332"/>
              </a:xfrm>
              <a:prstGeom prst="rect">
                <a:avLst/>
              </a:prstGeom>
              <a:blipFill>
                <a:blip r:embed="rId11"/>
                <a:stretch>
                  <a:fillRect l="-229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0EF2C3C-0571-4314-8FB7-02A2ED45FDCE}"/>
                  </a:ext>
                </a:extLst>
              </p:cNvPr>
              <p:cNvSpPr txBox="1"/>
              <p:nvPr/>
            </p:nvSpPr>
            <p:spPr>
              <a:xfrm>
                <a:off x="8764103" y="5283984"/>
                <a:ext cx="1074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0EF2C3C-0571-4314-8FB7-02A2ED45F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103" y="5283984"/>
                <a:ext cx="1074525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63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3745" y="1097044"/>
            <a:ext cx="6028769" cy="3070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Seek ground state using Stochastic Gradient Descent: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17C7E1A-8B58-450A-9F57-3A091C2B15AC}"/>
                  </a:ext>
                </a:extLst>
              </p:cNvPr>
              <p:cNvSpPr/>
              <p:nvPr/>
            </p:nvSpPr>
            <p:spPr>
              <a:xfrm>
                <a:off x="4514826" y="1466353"/>
                <a:ext cx="4057586" cy="797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Tr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17C7E1A-8B58-450A-9F57-3A091C2B15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26" y="1466353"/>
                <a:ext cx="4057586" cy="7973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312FB06F-1EB1-4A67-AF06-1C72235E447E}"/>
              </a:ext>
            </a:extLst>
          </p:cNvPr>
          <p:cNvSpPr txBox="1"/>
          <p:nvPr/>
        </p:nvSpPr>
        <p:spPr>
          <a:xfrm>
            <a:off x="2054170" y="1681249"/>
            <a:ext cx="174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  state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94FF74-4ACB-4EBD-AA09-B13E569B7A08}"/>
              </a:ext>
            </a:extLst>
          </p:cNvPr>
          <p:cNvSpPr txBox="1"/>
          <p:nvPr/>
        </p:nvSpPr>
        <p:spPr>
          <a:xfrm>
            <a:off x="2374683" y="2536383"/>
            <a:ext cx="174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energy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8CCD092-1B15-4E51-AF45-C2EF6C478E8E}"/>
                  </a:ext>
                </a:extLst>
              </p:cNvPr>
              <p:cNvSpPr txBox="1"/>
              <p:nvPr/>
            </p:nvSpPr>
            <p:spPr>
              <a:xfrm>
                <a:off x="4405078" y="4967903"/>
                <a:ext cx="3437864" cy="307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Tr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8CCD092-1B15-4E51-AF45-C2EF6C478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078" y="4967903"/>
                <a:ext cx="3437864" cy="307072"/>
              </a:xfrm>
              <a:prstGeom prst="rect">
                <a:avLst/>
              </a:prstGeom>
              <a:blipFill>
                <a:blip r:embed="rId4"/>
                <a:stretch>
                  <a:fillRect l="-1241" r="-2128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4051F8A0-AE3E-47D1-B6B2-B243F84CD2B2}"/>
              </a:ext>
            </a:extLst>
          </p:cNvPr>
          <p:cNvSpPr txBox="1"/>
          <p:nvPr/>
        </p:nvSpPr>
        <p:spPr>
          <a:xfrm>
            <a:off x="2365681" y="4992085"/>
            <a:ext cx="142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where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7C71311-3A59-4A01-A3B8-DFE82E8A5194}"/>
              </a:ext>
            </a:extLst>
          </p:cNvPr>
          <p:cNvSpPr txBox="1"/>
          <p:nvPr/>
        </p:nvSpPr>
        <p:spPr>
          <a:xfrm>
            <a:off x="3217460" y="6419333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See P24 in thesis for details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4AA671A-47AC-403E-86A7-512DD097EEA0}"/>
                  </a:ext>
                </a:extLst>
              </p:cNvPr>
              <p:cNvSpPr/>
              <p:nvPr/>
            </p:nvSpPr>
            <p:spPr>
              <a:xfrm>
                <a:off x="8572412" y="4755184"/>
                <a:ext cx="1675972" cy="764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4AA671A-47AC-403E-86A7-512DD097E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412" y="4755184"/>
                <a:ext cx="1675972" cy="7648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标题 1">
            <a:extLst>
              <a:ext uri="{FF2B5EF4-FFF2-40B4-BE49-F238E27FC236}">
                <a16:creationId xmlns:a16="http://schemas.microsoft.com/office/drawing/2014/main" id="{A03D1A8C-6859-467E-AE40-8E81DD1E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/>
          <a:lstStyle/>
          <a:p>
            <a:r>
              <a:rPr lang="en-US" altLang="zh-CN" dirty="0"/>
              <a:t>Tensor Network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DFC50C-78F2-41DF-A861-03E36E0F4F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5652" y="3235510"/>
            <a:ext cx="2575783" cy="1409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1961BA7-8645-4957-8EB9-390B7D652650}"/>
                  </a:ext>
                </a:extLst>
              </p:cNvPr>
              <p:cNvSpPr txBox="1"/>
              <p:nvPr/>
            </p:nvSpPr>
            <p:spPr>
              <a:xfrm>
                <a:off x="1502280" y="3718305"/>
                <a:ext cx="2502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=∑|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|=∑|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1961BA7-8645-4957-8EB9-390B7D652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80" y="3718305"/>
                <a:ext cx="2502865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41562C13-BDF5-4943-A2EF-66A0B743D42B}"/>
              </a:ext>
            </a:extLst>
          </p:cNvPr>
          <p:cNvSpPr txBox="1"/>
          <p:nvPr/>
        </p:nvSpPr>
        <p:spPr>
          <a:xfrm>
            <a:off x="1646340" y="3416909"/>
            <a:ext cx="2721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insert identity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0A76A90-714E-40CD-963B-D090EE3651E5}"/>
                  </a:ext>
                </a:extLst>
              </p:cNvPr>
              <p:cNvSpPr txBox="1"/>
              <p:nvPr/>
            </p:nvSpPr>
            <p:spPr>
              <a:xfrm>
                <a:off x="5853544" y="5629862"/>
                <a:ext cx="5193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refers to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0A76A90-714E-40CD-963B-D090EE365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544" y="5629862"/>
                <a:ext cx="5193217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034F470-4D00-4DF3-B4CA-2CC5784987EC}"/>
                  </a:ext>
                </a:extLst>
              </p:cNvPr>
              <p:cNvSpPr txBox="1"/>
              <p:nvPr/>
            </p:nvSpPr>
            <p:spPr>
              <a:xfrm>
                <a:off x="4850280" y="2445726"/>
                <a:ext cx="1315488" cy="582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034F470-4D00-4DF3-B4CA-2CC578498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280" y="2445726"/>
                <a:ext cx="1315488" cy="582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5482A496-F398-40BC-A05E-04CD149486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8727" y="5585908"/>
            <a:ext cx="2088061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9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D94476-B94F-4749-BCEC-38E8C52E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6B17770-C22A-4F0E-B06E-F0D1C39C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/>
          <a:lstStyle/>
          <a:p>
            <a:r>
              <a:rPr lang="en-US" altLang="zh-CN" dirty="0"/>
              <a:t>Tensor Network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706879-66B0-4B0E-8284-427728F55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991" y="826580"/>
            <a:ext cx="4442845" cy="38408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321023-B421-4962-AF36-3FC3742F4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991" y="5251415"/>
            <a:ext cx="4435224" cy="50296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F5472BB-3003-45C1-9F2D-E946B47BFF72}"/>
              </a:ext>
            </a:extLst>
          </p:cNvPr>
          <p:cNvSpPr txBox="1"/>
          <p:nvPr/>
        </p:nvSpPr>
        <p:spPr>
          <a:xfrm>
            <a:off x="5562427" y="477473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with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839F7A0-A61E-4785-B149-B5E77DB0BD77}"/>
                  </a:ext>
                </a:extLst>
              </p:cNvPr>
              <p:cNvSpPr txBox="1"/>
              <p:nvPr/>
            </p:nvSpPr>
            <p:spPr>
              <a:xfrm>
                <a:off x="609600" y="3646592"/>
                <a:ext cx="5169031" cy="464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means the matrix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839F7A0-A61E-4785-B149-B5E77DB0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646592"/>
                <a:ext cx="5169031" cy="464423"/>
              </a:xfrm>
              <a:prstGeom prst="rect">
                <a:avLst/>
              </a:prstGeom>
              <a:blipFill>
                <a:blip r:embed="rId4"/>
                <a:stretch>
                  <a:fillRect l="-943" t="-1316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08489F6-4F7A-439E-A0A5-2D76ABCDE6F7}"/>
                  </a:ext>
                </a:extLst>
              </p:cNvPr>
              <p:cNvSpPr txBox="1"/>
              <p:nvPr/>
            </p:nvSpPr>
            <p:spPr>
              <a:xfrm>
                <a:off x="609600" y="1416429"/>
                <a:ext cx="3868132" cy="1330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calculate  the exact gradient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expensive, so we usually get a approximate value by Monte Carlo method. Here is how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 do it.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08489F6-4F7A-439E-A0A5-2D76ABCDE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416429"/>
                <a:ext cx="3868132" cy="1330557"/>
              </a:xfrm>
              <a:prstGeom prst="rect">
                <a:avLst/>
              </a:prstGeom>
              <a:blipFill>
                <a:blip r:embed="rId5"/>
                <a:stretch>
                  <a:fillRect l="-1260" b="-5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F623CAB-989C-4E13-B6FB-4B5C62A5B1E4}"/>
                  </a:ext>
                </a:extLst>
              </p:cNvPr>
              <p:cNvSpPr txBox="1"/>
              <p:nvPr/>
            </p:nvSpPr>
            <p:spPr>
              <a:xfrm>
                <a:off x="609600" y="3011128"/>
                <a:ext cx="3333106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matrices.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F623CAB-989C-4E13-B6FB-4B5C62A5B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011128"/>
                <a:ext cx="3333106" cy="391646"/>
              </a:xfrm>
              <a:prstGeom prst="rect">
                <a:avLst/>
              </a:prstGeom>
              <a:blipFill>
                <a:blip r:embed="rId6"/>
                <a:stretch>
                  <a:fillRect t="-312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组合 75">
            <a:extLst>
              <a:ext uri="{FF2B5EF4-FFF2-40B4-BE49-F238E27FC236}">
                <a16:creationId xmlns:a16="http://schemas.microsoft.com/office/drawing/2014/main" id="{F400AEDF-68D0-4059-B4D0-7AC9A887645B}"/>
              </a:ext>
            </a:extLst>
          </p:cNvPr>
          <p:cNvGrpSpPr/>
          <p:nvPr/>
        </p:nvGrpSpPr>
        <p:grpSpPr>
          <a:xfrm>
            <a:off x="1389306" y="5243645"/>
            <a:ext cx="3603060" cy="875446"/>
            <a:chOff x="1107687" y="4808917"/>
            <a:chExt cx="3603060" cy="875446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E516B1F7-4CCC-4DEF-BCE2-F12DAAD17EBB}"/>
                </a:ext>
              </a:extLst>
            </p:cNvPr>
            <p:cNvSpPr/>
            <p:nvPr/>
          </p:nvSpPr>
          <p:spPr>
            <a:xfrm>
              <a:off x="1518057" y="4808917"/>
              <a:ext cx="300973" cy="3009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B2E67B5-E009-4C1B-8D91-8894A2E70FF2}"/>
                </a:ext>
              </a:extLst>
            </p:cNvPr>
            <p:cNvSpPr/>
            <p:nvPr/>
          </p:nvSpPr>
          <p:spPr>
            <a:xfrm>
              <a:off x="2125666" y="4808917"/>
              <a:ext cx="300973" cy="3009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58F32FA-7EF1-47D9-9188-8587855EC924}"/>
                </a:ext>
              </a:extLst>
            </p:cNvPr>
            <p:cNvSpPr/>
            <p:nvPr/>
          </p:nvSpPr>
          <p:spPr>
            <a:xfrm>
              <a:off x="3438627" y="4808917"/>
              <a:ext cx="300973" cy="3009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47851B1-4F35-4370-853C-C20BCFB2227D}"/>
                </a:ext>
              </a:extLst>
            </p:cNvPr>
            <p:cNvSpPr/>
            <p:nvPr/>
          </p:nvSpPr>
          <p:spPr>
            <a:xfrm>
              <a:off x="4046236" y="4808917"/>
              <a:ext cx="300973" cy="3009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925D751F-1E43-47C0-AE4D-747BC4BDC302}"/>
                </a:ext>
              </a:extLst>
            </p:cNvPr>
            <p:cNvCxnSpPr>
              <a:stCxn id="2" idx="6"/>
              <a:endCxn id="14" idx="2"/>
            </p:cNvCxnSpPr>
            <p:nvPr/>
          </p:nvCxnSpPr>
          <p:spPr>
            <a:xfrm>
              <a:off x="1819030" y="4959404"/>
              <a:ext cx="3066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DB2ABF4-78BB-417D-97E4-F905B850F0F9}"/>
                </a:ext>
              </a:extLst>
            </p:cNvPr>
            <p:cNvCxnSpPr>
              <a:stCxn id="14" idx="6"/>
            </p:cNvCxnSpPr>
            <p:nvPr/>
          </p:nvCxnSpPr>
          <p:spPr>
            <a:xfrm flipV="1">
              <a:off x="2426639" y="4959403"/>
              <a:ext cx="25389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79CE4C1-A139-4755-ADA7-72AD5D631CE3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3161194" y="4959404"/>
              <a:ext cx="277433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DF082AB-DCD0-4903-BAFC-BDB9712C54CF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>
              <a:off x="3739600" y="4959404"/>
              <a:ext cx="3066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E1D1919D-9BB0-4A1E-92D9-88140459681D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1113678" y="4959403"/>
              <a:ext cx="40437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242F00D-9E3F-4E48-9E3B-A0D942C90B84}"/>
                </a:ext>
              </a:extLst>
            </p:cNvPr>
            <p:cNvCxnSpPr>
              <a:cxnSpLocks/>
            </p:cNvCxnSpPr>
            <p:nvPr/>
          </p:nvCxnSpPr>
          <p:spPr>
            <a:xfrm>
              <a:off x="4306368" y="4959402"/>
              <a:ext cx="40437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E43066B-019B-4E0F-ACBB-3CADAC781D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7751" y="4959402"/>
              <a:ext cx="2996" cy="724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EAD85C4-8EF1-4330-9615-AAF4DAADDF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3678" y="5675496"/>
              <a:ext cx="35940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6CAD4F7-ACCA-4ADA-AB76-E29515852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7687" y="4950535"/>
              <a:ext cx="2996" cy="724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23EC3197-A9E3-49EC-8A38-FB376DA56F9C}"/>
              </a:ext>
            </a:extLst>
          </p:cNvPr>
          <p:cNvGrpSpPr/>
          <p:nvPr/>
        </p:nvGrpSpPr>
        <p:grpSpPr>
          <a:xfrm>
            <a:off x="1392302" y="4208513"/>
            <a:ext cx="3603060" cy="875446"/>
            <a:chOff x="7982335" y="3402774"/>
            <a:chExt cx="3603060" cy="875446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DE59D4A-3E57-4B08-96A3-988FB5B804C5}"/>
                </a:ext>
              </a:extLst>
            </p:cNvPr>
            <p:cNvSpPr/>
            <p:nvPr/>
          </p:nvSpPr>
          <p:spPr>
            <a:xfrm>
              <a:off x="8392705" y="3402774"/>
              <a:ext cx="300973" cy="3009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0B2F4461-EEB7-4B35-9E35-443E4C273BCD}"/>
                </a:ext>
              </a:extLst>
            </p:cNvPr>
            <p:cNvSpPr/>
            <p:nvPr/>
          </p:nvSpPr>
          <p:spPr>
            <a:xfrm>
              <a:off x="9000314" y="3402774"/>
              <a:ext cx="300973" cy="3009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4288613-7EBA-46E8-AC22-54EDB2BD2341}"/>
                </a:ext>
              </a:extLst>
            </p:cNvPr>
            <p:cNvSpPr/>
            <p:nvPr/>
          </p:nvSpPr>
          <p:spPr>
            <a:xfrm>
              <a:off x="10313275" y="3402774"/>
              <a:ext cx="300973" cy="3009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1CF41D8-A666-47DB-B131-67028386C366}"/>
                </a:ext>
              </a:extLst>
            </p:cNvPr>
            <p:cNvSpPr/>
            <p:nvPr/>
          </p:nvSpPr>
          <p:spPr>
            <a:xfrm>
              <a:off x="10920884" y="3402774"/>
              <a:ext cx="300973" cy="3009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59FC86C-EFA6-4BE4-99A6-0B2F6AA75BEB}"/>
                </a:ext>
              </a:extLst>
            </p:cNvPr>
            <p:cNvCxnSpPr>
              <a:stCxn id="45" idx="6"/>
              <a:endCxn id="46" idx="2"/>
            </p:cNvCxnSpPr>
            <p:nvPr/>
          </p:nvCxnSpPr>
          <p:spPr>
            <a:xfrm>
              <a:off x="8693678" y="3553261"/>
              <a:ext cx="3066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055D42CD-CB82-4B83-9D0A-58778883D509}"/>
                </a:ext>
              </a:extLst>
            </p:cNvPr>
            <p:cNvCxnSpPr>
              <a:cxnSpLocks/>
              <a:stCxn id="46" idx="6"/>
              <a:endCxn id="71" idx="2"/>
            </p:cNvCxnSpPr>
            <p:nvPr/>
          </p:nvCxnSpPr>
          <p:spPr>
            <a:xfrm>
              <a:off x="9301287" y="3553261"/>
              <a:ext cx="380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132937DF-471A-44E4-8113-66A03C0629A7}"/>
                </a:ext>
              </a:extLst>
            </p:cNvPr>
            <p:cNvCxnSpPr>
              <a:cxnSpLocks/>
              <a:stCxn id="71" idx="6"/>
              <a:endCxn id="47" idx="2"/>
            </p:cNvCxnSpPr>
            <p:nvPr/>
          </p:nvCxnSpPr>
          <p:spPr>
            <a:xfrm>
              <a:off x="9983099" y="3553261"/>
              <a:ext cx="330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C5BDF64-C49C-4868-8AD3-46F2C2EDE2E6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>
              <a:off x="10614248" y="3553261"/>
              <a:ext cx="3066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A14DA8E-1C80-4C59-B9B3-583305324392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7988326" y="3553260"/>
              <a:ext cx="40437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1064453-9E53-4DDA-A4DF-A94A27CF4A06}"/>
                </a:ext>
              </a:extLst>
            </p:cNvPr>
            <p:cNvCxnSpPr>
              <a:cxnSpLocks/>
            </p:cNvCxnSpPr>
            <p:nvPr/>
          </p:nvCxnSpPr>
          <p:spPr>
            <a:xfrm>
              <a:off x="11181016" y="3553259"/>
              <a:ext cx="40437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63D3E4F-DEF3-48A4-97DB-A0B8770E7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82399" y="3553259"/>
              <a:ext cx="2996" cy="724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A3EAE6BC-26B1-4402-A31C-D01A310493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8326" y="4269353"/>
              <a:ext cx="35940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39D10BB-8B39-4E42-BA02-1A51B3FE0C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2335" y="3544392"/>
              <a:ext cx="2996" cy="724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422F7222-B77E-48BB-B053-3D54726BBD4A}"/>
                </a:ext>
              </a:extLst>
            </p:cNvPr>
            <p:cNvSpPr/>
            <p:nvPr/>
          </p:nvSpPr>
          <p:spPr>
            <a:xfrm>
              <a:off x="9682126" y="3402774"/>
              <a:ext cx="300973" cy="3009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CA2CB96B-8928-4091-9ABF-8D8991E4B542}"/>
                  </a:ext>
                </a:extLst>
              </p:cNvPr>
              <p:cNvSpPr txBox="1"/>
              <p:nvPr/>
            </p:nvSpPr>
            <p:spPr>
              <a:xfrm>
                <a:off x="-48392" y="4529248"/>
                <a:ext cx="16567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CA2CB96B-8928-4091-9ABF-8D8991E4B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392" y="4529248"/>
                <a:ext cx="16567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215976E-3654-4745-BBD9-9702A9D33188}"/>
                  </a:ext>
                </a:extLst>
              </p:cNvPr>
              <p:cNvSpPr txBox="1"/>
              <p:nvPr/>
            </p:nvSpPr>
            <p:spPr>
              <a:xfrm>
                <a:off x="171976" y="5385263"/>
                <a:ext cx="1068882" cy="586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215976E-3654-4745-BBD9-9702A9D33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76" y="5385263"/>
                <a:ext cx="1068882" cy="5861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71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9AF6602-9D24-442A-8DA3-B72C1810DF61}"/>
                  </a:ext>
                </a:extLst>
              </p:cNvPr>
              <p:cNvSpPr txBox="1"/>
              <p:nvPr/>
            </p:nvSpPr>
            <p:spPr>
              <a:xfrm>
                <a:off x="3985323" y="3274929"/>
                <a:ext cx="4196405" cy="407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𝚫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𝚫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9AF6602-9D24-442A-8DA3-B72C1810D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323" y="3274929"/>
                <a:ext cx="4196405" cy="407227"/>
              </a:xfrm>
              <a:prstGeom prst="rect">
                <a:avLst/>
              </a:prstGeom>
              <a:blipFill>
                <a:blip r:embed="rId3"/>
                <a:stretch>
                  <a:fillRect l="-1599" r="-145"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4537BD-61B6-42F8-AB1F-769BF4211C72}"/>
                  </a:ext>
                </a:extLst>
              </p:cNvPr>
              <p:cNvSpPr txBox="1"/>
              <p:nvPr/>
            </p:nvSpPr>
            <p:spPr>
              <a:xfrm>
                <a:off x="2803321" y="2201827"/>
                <a:ext cx="65853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generate a Markov chain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with weights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we can get a approximation of gradient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𝜕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/>
                  <a:t>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4537BD-61B6-42F8-AB1F-769BF4211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321" y="2201827"/>
                <a:ext cx="6585358" cy="646331"/>
              </a:xfrm>
              <a:prstGeom prst="rect">
                <a:avLst/>
              </a:prstGeom>
              <a:blipFill>
                <a:blip r:embed="rId4"/>
                <a:stretch>
                  <a:fillRect l="-833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AC8EAE-1F4D-4613-AEB8-8D931857BB61}"/>
                  </a:ext>
                </a:extLst>
              </p:cNvPr>
              <p:cNvSpPr txBox="1"/>
              <p:nvPr/>
            </p:nvSpPr>
            <p:spPr>
              <a:xfrm>
                <a:off x="3385096" y="5363728"/>
                <a:ext cx="5269584" cy="619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AC8EAE-1F4D-4613-AEB8-8D931857B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096" y="5363728"/>
                <a:ext cx="5269584" cy="619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标题 1">
            <a:extLst>
              <a:ext uri="{FF2B5EF4-FFF2-40B4-BE49-F238E27FC236}">
                <a16:creationId xmlns:a16="http://schemas.microsoft.com/office/drawing/2014/main" id="{977B6451-1264-4006-B279-41CE439F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/>
          <a:lstStyle/>
          <a:p>
            <a:r>
              <a:rPr lang="en-US" altLang="zh-CN" dirty="0"/>
              <a:t>Tensor Network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BEFE431-EB3A-446E-804B-E2E1BD6EEF89}"/>
                  </a:ext>
                </a:extLst>
              </p:cNvPr>
              <p:cNvSpPr txBox="1"/>
              <p:nvPr/>
            </p:nvSpPr>
            <p:spPr>
              <a:xfrm>
                <a:off x="4085323" y="4113622"/>
                <a:ext cx="3603637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⋅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→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⋅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BEFE431-EB3A-446E-804B-E2E1BD6EE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323" y="4113622"/>
                <a:ext cx="3603637" cy="7630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F7C6D870-D311-4C94-8418-100DFE558E7B}"/>
              </a:ext>
            </a:extLst>
          </p:cNvPr>
          <p:cNvGrpSpPr/>
          <p:nvPr/>
        </p:nvGrpSpPr>
        <p:grpSpPr>
          <a:xfrm>
            <a:off x="5325282" y="1137569"/>
            <a:ext cx="3078660" cy="645956"/>
            <a:chOff x="7643520" y="2555217"/>
            <a:chExt cx="3078660" cy="645956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B964DB4-FBF4-4177-B104-45DF1505279D}"/>
                </a:ext>
              </a:extLst>
            </p:cNvPr>
            <p:cNvGrpSpPr/>
            <p:nvPr/>
          </p:nvGrpSpPr>
          <p:grpSpPr>
            <a:xfrm>
              <a:off x="7643520" y="2558373"/>
              <a:ext cx="3059076" cy="642800"/>
              <a:chOff x="5670145" y="906683"/>
              <a:chExt cx="3059076" cy="642800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91D52889-BC1B-4FEA-B630-E92CA1C0E97D}"/>
                  </a:ext>
                </a:extLst>
              </p:cNvPr>
              <p:cNvGrpSpPr/>
              <p:nvPr/>
            </p:nvGrpSpPr>
            <p:grpSpPr>
              <a:xfrm>
                <a:off x="5670145" y="1246075"/>
                <a:ext cx="3059076" cy="303408"/>
                <a:chOff x="4405460" y="1216582"/>
                <a:chExt cx="3059076" cy="303408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F6F9D5CC-AAFF-48FE-AA55-E2451DB967BA}"/>
                    </a:ext>
                  </a:extLst>
                </p:cNvPr>
                <p:cNvGrpSpPr/>
                <p:nvPr/>
              </p:nvGrpSpPr>
              <p:grpSpPr>
                <a:xfrm>
                  <a:off x="4405460" y="1230737"/>
                  <a:ext cx="694606" cy="289253"/>
                  <a:chOff x="7082090" y="1328938"/>
                  <a:chExt cx="694606" cy="289253"/>
                </a:xfrm>
              </p:grpSpPr>
              <p:sp>
                <p:nvSpPr>
                  <p:cNvPr id="40" name="椭圆 39">
                    <a:extLst>
                      <a:ext uri="{FF2B5EF4-FFF2-40B4-BE49-F238E27FC236}">
                        <a16:creationId xmlns:a16="http://schemas.microsoft.com/office/drawing/2014/main" id="{F1BA9063-675C-4DC8-A622-C6D9F70C53B7}"/>
                      </a:ext>
                    </a:extLst>
                  </p:cNvPr>
                  <p:cNvSpPr/>
                  <p:nvPr/>
                </p:nvSpPr>
                <p:spPr>
                  <a:xfrm>
                    <a:off x="7082090" y="1328938"/>
                    <a:ext cx="289253" cy="289253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2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1" name="直接箭头连接符 40">
                    <a:extLst>
                      <a:ext uri="{FF2B5EF4-FFF2-40B4-BE49-F238E27FC236}">
                        <a16:creationId xmlns:a16="http://schemas.microsoft.com/office/drawing/2014/main" id="{71C3B52B-D3AD-4C5A-8E01-EA029F1B440E}"/>
                      </a:ext>
                    </a:extLst>
                  </p:cNvPr>
                  <p:cNvCxnSpPr>
                    <a:cxnSpLocks/>
                    <a:stCxn id="40" idx="6"/>
                  </p:cNvCxnSpPr>
                  <p:nvPr/>
                </p:nvCxnSpPr>
                <p:spPr>
                  <a:xfrm>
                    <a:off x="7371343" y="1473565"/>
                    <a:ext cx="405353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D65C5EFC-3EA0-404F-8DC0-BE05913C27F1}"/>
                    </a:ext>
                  </a:extLst>
                </p:cNvPr>
                <p:cNvGrpSpPr/>
                <p:nvPr/>
              </p:nvGrpSpPr>
              <p:grpSpPr>
                <a:xfrm>
                  <a:off x="5100395" y="1230737"/>
                  <a:ext cx="694606" cy="289253"/>
                  <a:chOff x="7082090" y="1328938"/>
                  <a:chExt cx="694606" cy="289253"/>
                </a:xfrm>
              </p:grpSpPr>
              <p:sp>
                <p:nvSpPr>
                  <p:cNvPr id="38" name="椭圆 37">
                    <a:extLst>
                      <a:ext uri="{FF2B5EF4-FFF2-40B4-BE49-F238E27FC236}">
                        <a16:creationId xmlns:a16="http://schemas.microsoft.com/office/drawing/2014/main" id="{ABAA5297-69CD-45D9-96A5-8BEF99FA87A2}"/>
                      </a:ext>
                    </a:extLst>
                  </p:cNvPr>
                  <p:cNvSpPr/>
                  <p:nvPr/>
                </p:nvSpPr>
                <p:spPr>
                  <a:xfrm>
                    <a:off x="7082090" y="1328938"/>
                    <a:ext cx="289253" cy="289253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2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9" name="直接箭头连接符 38">
                    <a:extLst>
                      <a:ext uri="{FF2B5EF4-FFF2-40B4-BE49-F238E27FC236}">
                        <a16:creationId xmlns:a16="http://schemas.microsoft.com/office/drawing/2014/main" id="{6FD322E2-C506-4501-8F8F-751C5510E3C7}"/>
                      </a:ext>
                    </a:extLst>
                  </p:cNvPr>
                  <p:cNvCxnSpPr>
                    <a:cxnSpLocks/>
                    <a:stCxn id="38" idx="6"/>
                  </p:cNvCxnSpPr>
                  <p:nvPr/>
                </p:nvCxnSpPr>
                <p:spPr>
                  <a:xfrm>
                    <a:off x="7371343" y="1473565"/>
                    <a:ext cx="405353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C95A0449-7631-4E9C-82DF-BCF771576280}"/>
                    </a:ext>
                  </a:extLst>
                </p:cNvPr>
                <p:cNvGrpSpPr/>
                <p:nvPr/>
              </p:nvGrpSpPr>
              <p:grpSpPr>
                <a:xfrm>
                  <a:off x="5795001" y="1222268"/>
                  <a:ext cx="694606" cy="289253"/>
                  <a:chOff x="7082090" y="1328938"/>
                  <a:chExt cx="694606" cy="289253"/>
                </a:xfrm>
              </p:grpSpPr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5AB661C3-AEB6-4942-8D85-5CFE7D7C6FE2}"/>
                      </a:ext>
                    </a:extLst>
                  </p:cNvPr>
                  <p:cNvSpPr/>
                  <p:nvPr/>
                </p:nvSpPr>
                <p:spPr>
                  <a:xfrm>
                    <a:off x="7082090" y="1328938"/>
                    <a:ext cx="289253" cy="289253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2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7" name="直接箭头连接符 36">
                    <a:extLst>
                      <a:ext uri="{FF2B5EF4-FFF2-40B4-BE49-F238E27FC236}">
                        <a16:creationId xmlns:a16="http://schemas.microsoft.com/office/drawing/2014/main" id="{5C724142-3A2F-42B1-8407-D9BD3AD6B2E9}"/>
                      </a:ext>
                    </a:extLst>
                  </p:cNvPr>
                  <p:cNvCxnSpPr>
                    <a:cxnSpLocks/>
                    <a:stCxn id="36" idx="6"/>
                  </p:cNvCxnSpPr>
                  <p:nvPr/>
                </p:nvCxnSpPr>
                <p:spPr>
                  <a:xfrm>
                    <a:off x="7371343" y="1473565"/>
                    <a:ext cx="405353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08F5B342-A8CD-4ACB-B4FE-C071085CAA34}"/>
                    </a:ext>
                  </a:extLst>
                </p:cNvPr>
                <p:cNvGrpSpPr/>
                <p:nvPr/>
              </p:nvGrpSpPr>
              <p:grpSpPr>
                <a:xfrm>
                  <a:off x="6485142" y="1222268"/>
                  <a:ext cx="694606" cy="289253"/>
                  <a:chOff x="7082090" y="1328938"/>
                  <a:chExt cx="694606" cy="289253"/>
                </a:xfrm>
              </p:grpSpPr>
              <p:sp>
                <p:nvSpPr>
                  <p:cNvPr id="34" name="椭圆 33">
                    <a:extLst>
                      <a:ext uri="{FF2B5EF4-FFF2-40B4-BE49-F238E27FC236}">
                        <a16:creationId xmlns:a16="http://schemas.microsoft.com/office/drawing/2014/main" id="{4EB1591E-617C-4534-B0BD-F7F5BB427263}"/>
                      </a:ext>
                    </a:extLst>
                  </p:cNvPr>
                  <p:cNvSpPr/>
                  <p:nvPr/>
                </p:nvSpPr>
                <p:spPr>
                  <a:xfrm>
                    <a:off x="7082090" y="1328938"/>
                    <a:ext cx="289253" cy="289253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2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5" name="直接箭头连接符 34">
                    <a:extLst>
                      <a:ext uri="{FF2B5EF4-FFF2-40B4-BE49-F238E27FC236}">
                        <a16:creationId xmlns:a16="http://schemas.microsoft.com/office/drawing/2014/main" id="{C187166C-B189-4053-BE24-A3612A8CD989}"/>
                      </a:ext>
                    </a:extLst>
                  </p:cNvPr>
                  <p:cNvCxnSpPr>
                    <a:cxnSpLocks/>
                    <a:stCxn id="34" idx="6"/>
                  </p:cNvCxnSpPr>
                  <p:nvPr/>
                </p:nvCxnSpPr>
                <p:spPr>
                  <a:xfrm>
                    <a:off x="7371343" y="1473565"/>
                    <a:ext cx="405353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CEFF5A43-387E-490C-A2F7-32EDC0A51393}"/>
                    </a:ext>
                  </a:extLst>
                </p:cNvPr>
                <p:cNvSpPr/>
                <p:nvPr/>
              </p:nvSpPr>
              <p:spPr>
                <a:xfrm>
                  <a:off x="7175283" y="1216582"/>
                  <a:ext cx="289253" cy="289253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1A3E4E46-E5F8-400F-8B8A-C04A7B422107}"/>
                      </a:ext>
                    </a:extLst>
                  </p:cNvPr>
                  <p:cNvSpPr txBox="1"/>
                  <p:nvPr/>
                </p:nvSpPr>
                <p:spPr>
                  <a:xfrm>
                    <a:off x="5729380" y="910917"/>
                    <a:ext cx="26340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1A3E4E46-E5F8-400F-8B8A-C04A7B4221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9380" y="910917"/>
                    <a:ext cx="263405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455" r="-6818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3FAD62E9-910E-42FC-BBAA-3DD5C14F07FC}"/>
                      </a:ext>
                    </a:extLst>
                  </p:cNvPr>
                  <p:cNvSpPr txBox="1"/>
                  <p:nvPr/>
                </p:nvSpPr>
                <p:spPr>
                  <a:xfrm>
                    <a:off x="6428389" y="906683"/>
                    <a:ext cx="26872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3FAD62E9-910E-42FC-BBAA-3DD5C14F07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8389" y="906683"/>
                    <a:ext cx="26872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455" r="-9091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0C6459D8-C9B4-4DCE-B6A8-196300764139}"/>
                      </a:ext>
                    </a:extLst>
                  </p:cNvPr>
                  <p:cNvSpPr txBox="1"/>
                  <p:nvPr/>
                </p:nvSpPr>
                <p:spPr>
                  <a:xfrm>
                    <a:off x="7095014" y="910917"/>
                    <a:ext cx="26872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0C6459D8-C9B4-4DCE-B6A8-1963007641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5014" y="910917"/>
                    <a:ext cx="268728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0000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6A2649A-3A63-4FC0-8E09-BF87BD12C7F9}"/>
                    </a:ext>
                  </a:extLst>
                </p:cNvPr>
                <p:cNvSpPr txBox="1"/>
                <p:nvPr/>
              </p:nvSpPr>
              <p:spPr>
                <a:xfrm>
                  <a:off x="10439346" y="2555217"/>
                  <a:ext cx="2828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6A2649A-3A63-4FC0-8E09-BF87BD12C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9346" y="2555217"/>
                  <a:ext cx="28283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9149" r="-2128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257516B-AA62-42B9-8E86-D3E0348F9CD5}"/>
                  </a:ext>
                </a:extLst>
              </p:cNvPr>
              <p:cNvSpPr/>
              <p:nvPr/>
            </p:nvSpPr>
            <p:spPr>
              <a:xfrm>
                <a:off x="3111065" y="1253006"/>
                <a:ext cx="1675972" cy="764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257516B-AA62-42B9-8E86-D3E0348F9C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065" y="1253006"/>
                <a:ext cx="1675972" cy="7648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4BF3B75-B884-414A-8BA8-166D206727EC}"/>
                  </a:ext>
                </a:extLst>
              </p:cNvPr>
              <p:cNvSpPr txBox="1"/>
              <p:nvPr/>
            </p:nvSpPr>
            <p:spPr>
              <a:xfrm>
                <a:off x="2803320" y="4994397"/>
                <a:ext cx="5501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we do gradient descent 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err="1"/>
                  <a:t>th</a:t>
                </a:r>
                <a:r>
                  <a:rPr lang="en-US" altLang="zh-CN" dirty="0"/>
                  <a:t> step for all matrices: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4BF3B75-B884-414A-8BA8-166D20672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320" y="4994397"/>
                <a:ext cx="5501693" cy="369332"/>
              </a:xfrm>
              <a:prstGeom prst="rect">
                <a:avLst/>
              </a:prstGeom>
              <a:blipFill>
                <a:blip r:embed="rId12"/>
                <a:stretch>
                  <a:fillRect l="-99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412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CF5D529-C5C1-4D0B-A054-4E16CF15CB1B}"/>
                  </a:ext>
                </a:extLst>
              </p:cNvPr>
              <p:cNvSpPr txBox="1"/>
              <p:nvPr/>
            </p:nvSpPr>
            <p:spPr>
              <a:xfrm>
                <a:off x="4959089" y="1949437"/>
                <a:ext cx="4194339" cy="393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CF5D529-C5C1-4D0B-A054-4E16CF15C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089" y="1949437"/>
                <a:ext cx="4194339" cy="393826"/>
              </a:xfrm>
              <a:prstGeom prst="rect">
                <a:avLst/>
              </a:prstGeom>
              <a:blipFill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92A2169-3957-4C4D-B500-C4C4F2B844E6}"/>
              </a:ext>
            </a:extLst>
          </p:cNvPr>
          <p:cNvSpPr txBox="1"/>
          <p:nvPr/>
        </p:nvSpPr>
        <p:spPr>
          <a:xfrm>
            <a:off x="2564517" y="1942166"/>
            <a:ext cx="262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Loss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AC261F6-67DD-4DD4-BCF4-E868E8E4DB29}"/>
                  </a:ext>
                </a:extLst>
              </p:cNvPr>
              <p:cNvSpPr txBox="1"/>
              <p:nvPr/>
            </p:nvSpPr>
            <p:spPr>
              <a:xfrm>
                <a:off x="3550045" y="2760165"/>
                <a:ext cx="5269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AC261F6-67DD-4DD4-BCF4-E868E8E4D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045" y="2760165"/>
                <a:ext cx="5269584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DE348E4F-947D-4623-906C-A98FAAB0D48D}"/>
                  </a:ext>
                </a:extLst>
              </p:cNvPr>
              <p:cNvSpPr txBox="1"/>
              <p:nvPr/>
            </p:nvSpPr>
            <p:spPr>
              <a:xfrm>
                <a:off x="4883085" y="3637700"/>
                <a:ext cx="3536096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DE348E4F-947D-4623-906C-A98FAAB0D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085" y="3637700"/>
                <a:ext cx="3536096" cy="281937"/>
              </a:xfrm>
              <a:prstGeom prst="rect">
                <a:avLst/>
              </a:prstGeom>
              <a:blipFill>
                <a:blip r:embed="rId5"/>
                <a:stretch>
                  <a:fillRect l="-1034" t="-6522" r="-2069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7E3C2954-0597-4994-8843-2B6A128B992E}"/>
              </a:ext>
            </a:extLst>
          </p:cNvPr>
          <p:cNvSpPr txBox="1"/>
          <p:nvPr/>
        </p:nvSpPr>
        <p:spPr>
          <a:xfrm>
            <a:off x="2564517" y="3578663"/>
            <a:ext cx="200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is proved that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117B497-657C-410A-A950-CE09D9DEC5E7}"/>
                  </a:ext>
                </a:extLst>
              </p:cNvPr>
              <p:cNvSpPr txBox="1"/>
              <p:nvPr/>
            </p:nvSpPr>
            <p:spPr>
              <a:xfrm>
                <a:off x="3760371" y="4456198"/>
                <a:ext cx="6057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argmin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117B497-657C-410A-A950-CE09D9DEC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371" y="4456198"/>
                <a:ext cx="6057652" cy="369332"/>
              </a:xfrm>
              <a:prstGeom prst="rect">
                <a:avLst/>
              </a:prstGeom>
              <a:blipFill>
                <a:blip r:embed="rId6"/>
                <a:stretch>
                  <a:fillRect l="-905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285E2F-BEE0-4615-9068-BE40B543EBAE}"/>
                  </a:ext>
                </a:extLst>
              </p:cNvPr>
              <p:cNvSpPr txBox="1"/>
              <p:nvPr/>
            </p:nvSpPr>
            <p:spPr>
              <a:xfrm>
                <a:off x="7764624" y="2735287"/>
                <a:ext cx="2777607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where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285E2F-BEE0-4615-9068-BE40B543E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624" y="2735287"/>
                <a:ext cx="2777607" cy="394210"/>
              </a:xfrm>
              <a:prstGeom prst="rect">
                <a:avLst/>
              </a:prstGeom>
              <a:blipFill>
                <a:blip r:embed="rId7"/>
                <a:stretch>
                  <a:fillRect l="-1978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内容占位符 2">
            <a:extLst>
              <a:ext uri="{FF2B5EF4-FFF2-40B4-BE49-F238E27FC236}">
                <a16:creationId xmlns:a16="http://schemas.microsoft.com/office/drawing/2014/main" id="{FCE45D2E-BE1E-4835-96C4-0E136DBD3C4B}"/>
              </a:ext>
            </a:extLst>
          </p:cNvPr>
          <p:cNvSpPr txBox="1">
            <a:spLocks/>
          </p:cNvSpPr>
          <p:nvPr/>
        </p:nvSpPr>
        <p:spPr>
          <a:xfrm>
            <a:off x="835843" y="1313813"/>
            <a:ext cx="3802145" cy="448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SGD</a:t>
            </a:r>
            <a:endParaRPr lang="zh-CN" altLang="en-US" sz="2000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D912EFF3-44DA-475A-867F-13CE94BE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/>
          <a:lstStyle/>
          <a:p>
            <a:r>
              <a:rPr lang="en-US" altLang="zh-CN" dirty="0"/>
              <a:t>Tensor Network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361482-3368-490F-BC5A-7D9652507C76}"/>
                  </a:ext>
                </a:extLst>
              </p:cNvPr>
              <p:cNvSpPr txBox="1"/>
              <p:nvPr/>
            </p:nvSpPr>
            <p:spPr>
              <a:xfrm>
                <a:off x="4637988" y="5362091"/>
                <a:ext cx="2714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variance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361482-3368-490F-BC5A-7D9652507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988" y="5362091"/>
                <a:ext cx="2714076" cy="369332"/>
              </a:xfrm>
              <a:prstGeom prst="rect">
                <a:avLst/>
              </a:prstGeom>
              <a:blipFill>
                <a:blip r:embed="rId8"/>
                <a:stretch>
                  <a:fillRect t="-10000" r="-112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955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5C9293-E33E-4092-A4AD-F340081BC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341" y="991467"/>
            <a:ext cx="8931318" cy="469900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863D1E-456E-4BE4-8FED-EBB69ADE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31BBA3A-578F-4662-A845-4B5D3EA5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/>
          <a:lstStyle/>
          <a:p>
            <a:r>
              <a:rPr lang="en-US" altLang="zh-CN" dirty="0"/>
              <a:t>Tensor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463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7C71311-3A59-4A01-A3B8-DFE82E8A5194}"/>
              </a:ext>
            </a:extLst>
          </p:cNvPr>
          <p:cNvSpPr txBox="1"/>
          <p:nvPr/>
        </p:nvSpPr>
        <p:spPr>
          <a:xfrm>
            <a:off x="3217460" y="641933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P27</a:t>
            </a:r>
            <a:endParaRPr lang="zh-CN" altLang="en-US" dirty="0"/>
          </a:p>
        </p:txBody>
      </p:sp>
      <p:sp>
        <p:nvSpPr>
          <p:cNvPr id="63" name="内容占位符 2">
            <a:extLst>
              <a:ext uri="{FF2B5EF4-FFF2-40B4-BE49-F238E27FC236}">
                <a16:creationId xmlns:a16="http://schemas.microsoft.com/office/drawing/2014/main" id="{FCE45D2E-BE1E-4835-96C4-0E136DBD3C4B}"/>
              </a:ext>
            </a:extLst>
          </p:cNvPr>
          <p:cNvSpPr txBox="1">
            <a:spLocks/>
          </p:cNvSpPr>
          <p:nvPr/>
        </p:nvSpPr>
        <p:spPr>
          <a:xfrm>
            <a:off x="835843" y="1313813"/>
            <a:ext cx="3802145" cy="448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Variance Reduced Method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BF8E761-7EA7-4682-9411-69A1B11D8A4E}"/>
                  </a:ext>
                </a:extLst>
              </p:cNvPr>
              <p:cNvSpPr/>
              <p:nvPr/>
            </p:nvSpPr>
            <p:spPr>
              <a:xfrm>
                <a:off x="4164279" y="1912231"/>
                <a:ext cx="3634841" cy="393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BF8E761-7EA7-4682-9411-69A1B11D8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279" y="1912231"/>
                <a:ext cx="3634841" cy="393826"/>
              </a:xfrm>
              <a:prstGeom prst="rect">
                <a:avLst/>
              </a:prstGeom>
              <a:blipFill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0A9D9C9-56CF-4447-8743-8A42335E7030}"/>
                  </a:ext>
                </a:extLst>
              </p:cNvPr>
              <p:cNvSpPr txBox="1"/>
              <p:nvPr/>
            </p:nvSpPr>
            <p:spPr>
              <a:xfrm>
                <a:off x="2592744" y="2981947"/>
                <a:ext cx="7599144" cy="393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→0;  </m:t>
                    </m:r>
                  </m:oMath>
                </a14:m>
                <a:r>
                  <a:rPr lang="zh-CN" altLang="en-US" dirty="0"/>
                  <a:t>b</a:t>
                </a:r>
                <a:r>
                  <a:rPr lang="en-US" altLang="zh-CN" dirty="0"/>
                  <a:t>ecause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therefore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0A9D9C9-56CF-4447-8743-8A42335E7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744" y="2981947"/>
                <a:ext cx="7599144" cy="393826"/>
              </a:xfrm>
              <a:prstGeom prst="rect">
                <a:avLst/>
              </a:prstGeom>
              <a:blipFill>
                <a:blip r:embed="rId4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4595EDF-2640-4534-9431-D42CB2E0F19B}"/>
                  </a:ext>
                </a:extLst>
              </p:cNvPr>
              <p:cNvSpPr txBox="1"/>
              <p:nvPr/>
            </p:nvSpPr>
            <p:spPr>
              <a:xfrm>
                <a:off x="4056884" y="4040020"/>
                <a:ext cx="5615455" cy="372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var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4595EDF-2640-4534-9431-D42CB2E0F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884" y="4040020"/>
                <a:ext cx="5615455" cy="372281"/>
              </a:xfrm>
              <a:prstGeom prst="rect">
                <a:avLst/>
              </a:prstGeom>
              <a:blipFill>
                <a:blip r:embed="rId5"/>
                <a:stretch>
                  <a:fillRect l="-868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39469C8-B8D5-4BBC-9139-56F9B98F68A5}"/>
                  </a:ext>
                </a:extLst>
              </p:cNvPr>
              <p:cNvSpPr txBox="1"/>
              <p:nvPr/>
            </p:nvSpPr>
            <p:spPr>
              <a:xfrm>
                <a:off x="3883856" y="5079207"/>
                <a:ext cx="4414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39469C8-B8D5-4BBC-9139-56F9B98F6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856" y="5079207"/>
                <a:ext cx="4414605" cy="276999"/>
              </a:xfrm>
              <a:prstGeom prst="rect">
                <a:avLst/>
              </a:prstGeom>
              <a:blipFill>
                <a:blip r:embed="rId6"/>
                <a:stretch>
                  <a:fillRect l="-829" t="-2174" r="-151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54864B-C1A6-4434-9B1C-B2DF25D51003}"/>
                  </a:ext>
                </a:extLst>
              </p:cNvPr>
              <p:cNvSpPr txBox="1"/>
              <p:nvPr/>
            </p:nvSpPr>
            <p:spPr>
              <a:xfrm>
                <a:off x="8528074" y="1845610"/>
                <a:ext cx="2288530" cy="50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e.g.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54864B-C1A6-4434-9B1C-B2DF25D51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4" y="1845610"/>
                <a:ext cx="2288530" cy="502510"/>
              </a:xfrm>
              <a:prstGeom prst="rect">
                <a:avLst/>
              </a:prstGeom>
              <a:blipFill>
                <a:blip r:embed="rId8"/>
                <a:stretch>
                  <a:fillRect l="-2400" t="-6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标题 1">
            <a:extLst>
              <a:ext uri="{FF2B5EF4-FFF2-40B4-BE49-F238E27FC236}">
                <a16:creationId xmlns:a16="http://schemas.microsoft.com/office/drawing/2014/main" id="{78E954B0-68C3-4A9D-8045-EFD9982C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/>
          <a:lstStyle/>
          <a:p>
            <a:r>
              <a:rPr lang="en-US" altLang="zh-CN" dirty="0"/>
              <a:t>Tensor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45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54D6DC-0919-4F85-B156-AEB4BE98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BF1EB8-B771-4AEA-9FDB-F47B02DAE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54" y="792332"/>
            <a:ext cx="6663729" cy="5263028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0823DD3-FE12-4B29-AE34-2BFE19627D35}"/>
              </a:ext>
            </a:extLst>
          </p:cNvPr>
          <p:cNvSpPr txBox="1">
            <a:spLocks/>
          </p:cNvSpPr>
          <p:nvPr/>
        </p:nvSpPr>
        <p:spPr>
          <a:xfrm>
            <a:off x="835843" y="1313813"/>
            <a:ext cx="3802145" cy="448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Adam</a:t>
            </a:r>
            <a:endParaRPr lang="zh-CN" altLang="en-US" sz="20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C902D76-D103-411A-BCD3-8348FE3B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/>
          <a:lstStyle/>
          <a:p>
            <a:r>
              <a:rPr lang="en-US" altLang="zh-CN" dirty="0"/>
              <a:t>Tensor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32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5138581" y="1901225"/>
            <a:ext cx="6605587" cy="43434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Research Experience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My Work About Tensor Network</a:t>
            </a:r>
          </a:p>
          <a:p>
            <a:endParaRPr lang="en-US" altLang="zh-CN" sz="3200" dirty="0"/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691667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3671D5-64A6-4293-B2AC-981F868C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E76726-E1D7-4213-AE55-799C119C4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79" y="1143000"/>
            <a:ext cx="5905500" cy="4572000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EF46F81-6905-4318-B9A8-8F49CA2B4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/>
          <a:lstStyle/>
          <a:p>
            <a:r>
              <a:rPr lang="en-US" altLang="zh-CN" dirty="0"/>
              <a:t>Tensor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586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6FE0CE-CF59-4B80-831E-7BD5EBD0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DD7828-129A-4060-BB7A-D792E34EC6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051" y="725084"/>
            <a:ext cx="7814749" cy="52085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721B465-41D6-4D5D-A3EA-8505A9A1A51B}"/>
                  </a:ext>
                </a:extLst>
              </p:cNvPr>
              <p:cNvSpPr txBox="1"/>
              <p:nvPr/>
            </p:nvSpPr>
            <p:spPr>
              <a:xfrm>
                <a:off x="452487" y="1357460"/>
                <a:ext cx="2573518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721B465-41D6-4D5D-A3EA-8505A9A1A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87" y="1357460"/>
                <a:ext cx="2573518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>
            <a:extLst>
              <a:ext uri="{FF2B5EF4-FFF2-40B4-BE49-F238E27FC236}">
                <a16:creationId xmlns:a16="http://schemas.microsoft.com/office/drawing/2014/main" id="{2F52F3CA-DBA5-4F2E-A6A1-1B2A891D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570"/>
            <a:ext cx="10744200" cy="665816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1E2C85-376F-4B17-B6A9-13282AEA09AE}"/>
                  </a:ext>
                </a:extLst>
              </p:cNvPr>
              <p:cNvSpPr txBox="1"/>
              <p:nvPr/>
            </p:nvSpPr>
            <p:spPr>
              <a:xfrm>
                <a:off x="801278" y="2960017"/>
                <a:ext cx="17251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1E2C85-376F-4B17-B6A9-13282AEA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78" y="2960017"/>
                <a:ext cx="1725106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8954BE-F4D5-4513-8F34-EFF4CDBD5723}"/>
                  </a:ext>
                </a:extLst>
              </p:cNvPr>
              <p:cNvSpPr txBox="1"/>
              <p:nvPr/>
            </p:nvSpPr>
            <p:spPr>
              <a:xfrm>
                <a:off x="791851" y="4081806"/>
                <a:ext cx="2573518" cy="656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x: steps / workload,</a:t>
                </a:r>
              </a:p>
              <a:p>
                <a:r>
                  <a:rPr lang="en-US" altLang="zh-CN" dirty="0"/>
                  <a:t>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dirty="0"/>
                          <m:t>min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8954BE-F4D5-4513-8F34-EFF4CDBD5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51" y="4081806"/>
                <a:ext cx="2573518" cy="656205"/>
              </a:xfrm>
              <a:prstGeom prst="rect">
                <a:avLst/>
              </a:prstGeom>
              <a:blipFill>
                <a:blip r:embed="rId5"/>
                <a:stretch>
                  <a:fillRect l="-2133" t="-5607" b="-14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C8B948DC-74F9-45F2-A76A-1E9A1F0B0E95}"/>
              </a:ext>
            </a:extLst>
          </p:cNvPr>
          <p:cNvSpPr txBox="1"/>
          <p:nvPr/>
        </p:nvSpPr>
        <p:spPr>
          <a:xfrm>
            <a:off x="548755" y="2313590"/>
            <a:ext cx="273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Boundary</a:t>
            </a:r>
            <a:r>
              <a:rPr lang="zh-CN" altLang="en-US" dirty="0"/>
              <a:t> </a:t>
            </a:r>
            <a:r>
              <a:rPr lang="en-US" altLang="zh-CN" dirty="0"/>
              <a:t>Condition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C06371-40A9-4D86-8E03-EC125197240C}"/>
              </a:ext>
            </a:extLst>
          </p:cNvPr>
          <p:cNvSpPr txBox="1"/>
          <p:nvPr/>
        </p:nvSpPr>
        <p:spPr>
          <a:xfrm>
            <a:off x="452487" y="959392"/>
            <a:ext cx="273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1-dim Heisenberg model: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979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BC75D4-6B03-4C9D-A4F8-00B40E32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457ED0-DE1F-4BE3-9B83-3D5943035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15" y="1762813"/>
            <a:ext cx="8530490" cy="379038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988EEBA4-96D7-46A8-B25C-FE18A7E9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570"/>
            <a:ext cx="10744200" cy="665816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31B75D-0B5A-40DC-86A4-AFB099A69F77}"/>
                  </a:ext>
                </a:extLst>
              </p:cNvPr>
              <p:cNvSpPr txBox="1"/>
              <p:nvPr/>
            </p:nvSpPr>
            <p:spPr>
              <a:xfrm>
                <a:off x="452487" y="1357460"/>
                <a:ext cx="2573518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31B75D-0B5A-40DC-86A4-AFB099A69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87" y="1357460"/>
                <a:ext cx="2573518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BC82A2-E656-4B85-8FE2-2F62B44342F3}"/>
                  </a:ext>
                </a:extLst>
              </p:cNvPr>
              <p:cNvSpPr txBox="1"/>
              <p:nvPr/>
            </p:nvSpPr>
            <p:spPr>
              <a:xfrm>
                <a:off x="801278" y="2960017"/>
                <a:ext cx="17251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BC82A2-E656-4B85-8FE2-2F62B4434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78" y="2960017"/>
                <a:ext cx="1725106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4C8598F-840E-43FD-9B90-309C1CC89302}"/>
                  </a:ext>
                </a:extLst>
              </p:cNvPr>
              <p:cNvSpPr txBox="1"/>
              <p:nvPr/>
            </p:nvSpPr>
            <p:spPr>
              <a:xfrm>
                <a:off x="791851" y="4081806"/>
                <a:ext cx="2573518" cy="656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x: steps / workload,</a:t>
                </a:r>
              </a:p>
              <a:p>
                <a:r>
                  <a:rPr lang="en-US" altLang="zh-CN" dirty="0"/>
                  <a:t>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dirty="0"/>
                          <m:t>min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4C8598F-840E-43FD-9B90-309C1CC89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51" y="4081806"/>
                <a:ext cx="2573518" cy="656205"/>
              </a:xfrm>
              <a:prstGeom prst="rect">
                <a:avLst/>
              </a:prstGeom>
              <a:blipFill>
                <a:blip r:embed="rId5"/>
                <a:stretch>
                  <a:fillRect l="-2133" t="-5607" b="-14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50BFDCC-B3F4-4CBC-B709-408C700847CC}"/>
              </a:ext>
            </a:extLst>
          </p:cNvPr>
          <p:cNvSpPr txBox="1"/>
          <p:nvPr/>
        </p:nvSpPr>
        <p:spPr>
          <a:xfrm>
            <a:off x="328618" y="2313686"/>
            <a:ext cx="302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Periodic</a:t>
            </a:r>
            <a:r>
              <a:rPr lang="zh-CN" altLang="en-US" dirty="0"/>
              <a:t> </a:t>
            </a:r>
            <a:r>
              <a:rPr lang="en-US" altLang="zh-CN" dirty="0"/>
              <a:t>Boundary</a:t>
            </a:r>
            <a:r>
              <a:rPr lang="zh-CN" altLang="en-US" dirty="0"/>
              <a:t> </a:t>
            </a:r>
            <a:r>
              <a:rPr lang="en-US" altLang="zh-CN" dirty="0"/>
              <a:t>Condition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0334AD-725A-4981-91D7-00EA44BB53CE}"/>
              </a:ext>
            </a:extLst>
          </p:cNvPr>
          <p:cNvSpPr txBox="1"/>
          <p:nvPr/>
        </p:nvSpPr>
        <p:spPr>
          <a:xfrm>
            <a:off x="452487" y="959392"/>
            <a:ext cx="273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1-dim Heisenberg model: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546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FFB1A2-6B9B-43E0-9EBC-C448B0B78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546" y="1666999"/>
            <a:ext cx="6014300" cy="40156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8DA81B1-C4C7-4207-829B-FD7D4673A157}"/>
              </a:ext>
            </a:extLst>
          </p:cNvPr>
          <p:cNvSpPr txBox="1"/>
          <p:nvPr/>
        </p:nvSpPr>
        <p:spPr>
          <a:xfrm>
            <a:off x="754144" y="1666999"/>
            <a:ext cx="26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reweighting method: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15F1706-93D2-4C3F-B2DC-FC0C215F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/>
          <a:lstStyle/>
          <a:p>
            <a:r>
              <a:rPr lang="en-US" altLang="zh-CN" dirty="0"/>
              <a:t>Tensor Network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EBFE8DA-EEEB-42A8-8EAA-64FD18DC34DA}"/>
                  </a:ext>
                </a:extLst>
              </p:cNvPr>
              <p:cNvSpPr txBox="1"/>
              <p:nvPr/>
            </p:nvSpPr>
            <p:spPr>
              <a:xfrm>
                <a:off x="754144" y="2828042"/>
                <a:ext cx="37047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 a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, we can calculate the expected value with the data of another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EBFE8DA-EEEB-42A8-8EAA-64FD18DC3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44" y="2828042"/>
                <a:ext cx="3704734" cy="923330"/>
              </a:xfrm>
              <a:prstGeom prst="rect">
                <a:avLst/>
              </a:prstGeom>
              <a:blipFill>
                <a:blip r:embed="rId4"/>
                <a:stretch>
                  <a:fillRect l="-1483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79AC9421-D54C-4A86-9681-C294A6468C42}"/>
              </a:ext>
            </a:extLst>
          </p:cNvPr>
          <p:cNvSpPr txBox="1"/>
          <p:nvPr/>
        </p:nvSpPr>
        <p:spPr>
          <a:xfrm>
            <a:off x="452487" y="959392"/>
            <a:ext cx="273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1-dim Heisenberg model: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497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9DC4D4-1578-4274-84DA-87F302B9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4C745F57-47CB-4C62-8F92-ED9E6339A8AA}"/>
              </a:ext>
            </a:extLst>
          </p:cNvPr>
          <p:cNvSpPr txBox="1">
            <a:spLocks/>
          </p:cNvSpPr>
          <p:nvPr/>
        </p:nvSpPr>
        <p:spPr>
          <a:xfrm>
            <a:off x="11573932" y="6055360"/>
            <a:ext cx="546947" cy="548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2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45CD9-0508-4D1E-923D-4DFDAA610D19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7557B7-98D9-41B2-A99E-B25609B7A9AD}"/>
              </a:ext>
            </a:extLst>
          </p:cNvPr>
          <p:cNvSpPr txBox="1"/>
          <p:nvPr/>
        </p:nvSpPr>
        <p:spPr>
          <a:xfrm>
            <a:off x="466860" y="328409"/>
            <a:ext cx="279690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Algorithm</a:t>
            </a:r>
            <a:endParaRPr lang="zh-CN" altLang="en-US" sz="3600" b="1" dirty="0">
              <a:latin typeface="+mj-lt"/>
              <a:ea typeface="+mj-ea"/>
              <a:cs typeface="+mj-cs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D49DB7E-8F5E-4D9D-90FB-88451986E5F2}"/>
              </a:ext>
            </a:extLst>
          </p:cNvPr>
          <p:cNvCxnSpPr>
            <a:cxnSpLocks/>
          </p:cNvCxnSpPr>
          <p:nvPr/>
        </p:nvCxnSpPr>
        <p:spPr>
          <a:xfrm flipV="1">
            <a:off x="5486116" y="1574978"/>
            <a:ext cx="1285755" cy="6315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06CDC83-4187-451B-9AB7-41AD30B98B5A}"/>
              </a:ext>
            </a:extLst>
          </p:cNvPr>
          <p:cNvCxnSpPr>
            <a:cxnSpLocks/>
          </p:cNvCxnSpPr>
          <p:nvPr/>
        </p:nvCxnSpPr>
        <p:spPr>
          <a:xfrm>
            <a:off x="5486116" y="2206576"/>
            <a:ext cx="1219767" cy="7070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65C5440-A47B-4513-9782-631A82AD1256}"/>
              </a:ext>
            </a:extLst>
          </p:cNvPr>
          <p:cNvSpPr txBox="1"/>
          <p:nvPr/>
        </p:nvSpPr>
        <p:spPr>
          <a:xfrm>
            <a:off x="4879090" y="3520771"/>
            <a:ext cx="79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SAG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E243E5-AC67-484A-AC4C-B0F64D753C40}"/>
              </a:ext>
            </a:extLst>
          </p:cNvPr>
          <p:cNvSpPr txBox="1"/>
          <p:nvPr/>
        </p:nvSpPr>
        <p:spPr>
          <a:xfrm>
            <a:off x="4731971" y="2008612"/>
            <a:ext cx="1376313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SVRG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1E621F3-E801-4F51-A3BE-83E028F6CC0F}"/>
              </a:ext>
            </a:extLst>
          </p:cNvPr>
          <p:cNvCxnSpPr/>
          <p:nvPr/>
        </p:nvCxnSpPr>
        <p:spPr>
          <a:xfrm flipV="1">
            <a:off x="5486116" y="2913584"/>
            <a:ext cx="1219767" cy="79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E1C5E4B-BEDD-4E2A-9FF8-275196993891}"/>
              </a:ext>
            </a:extLst>
          </p:cNvPr>
          <p:cNvSpPr txBox="1"/>
          <p:nvPr/>
        </p:nvSpPr>
        <p:spPr>
          <a:xfrm>
            <a:off x="6803293" y="1390312"/>
            <a:ext cx="114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SCSG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440140-AEE2-463F-9627-B0B855B5F252}"/>
              </a:ext>
            </a:extLst>
          </p:cNvPr>
          <p:cNvSpPr txBox="1"/>
          <p:nvPr/>
        </p:nvSpPr>
        <p:spPr>
          <a:xfrm>
            <a:off x="6771871" y="2728919"/>
            <a:ext cx="97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SAGA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63F0CC-78EB-453F-B913-C04127D35A15}"/>
              </a:ext>
            </a:extLst>
          </p:cNvPr>
          <p:cNvSpPr txBox="1"/>
          <p:nvPr/>
        </p:nvSpPr>
        <p:spPr>
          <a:xfrm>
            <a:off x="2365057" y="5368695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SGD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262623A-3BF2-48EE-AF15-50C1331CA8AE}"/>
              </a:ext>
            </a:extLst>
          </p:cNvPr>
          <p:cNvCxnSpPr>
            <a:cxnSpLocks/>
          </p:cNvCxnSpPr>
          <p:nvPr/>
        </p:nvCxnSpPr>
        <p:spPr>
          <a:xfrm>
            <a:off x="2944805" y="5549718"/>
            <a:ext cx="1098224" cy="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C136BCD-EF9C-42F7-B943-DF2835E3A4F2}"/>
              </a:ext>
            </a:extLst>
          </p:cNvPr>
          <p:cNvSpPr txBox="1"/>
          <p:nvPr/>
        </p:nvSpPr>
        <p:spPr>
          <a:xfrm>
            <a:off x="4050761" y="536505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SDCA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BD8EC9-9EC5-48CB-AF57-CB3AC265924D}"/>
              </a:ext>
            </a:extLst>
          </p:cNvPr>
          <p:cNvSpPr txBox="1"/>
          <p:nvPr/>
        </p:nvSpPr>
        <p:spPr>
          <a:xfrm>
            <a:off x="5964876" y="5346610"/>
            <a:ext cx="97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MISO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2745152-1015-43D9-B576-A3E4547AEAB0}"/>
              </a:ext>
            </a:extLst>
          </p:cNvPr>
          <p:cNvCxnSpPr>
            <a:cxnSpLocks/>
          </p:cNvCxnSpPr>
          <p:nvPr/>
        </p:nvCxnSpPr>
        <p:spPr>
          <a:xfrm>
            <a:off x="4816530" y="5546075"/>
            <a:ext cx="1098224" cy="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8CF04BC-0510-4579-9624-9FFEAA5E5E3D}"/>
              </a:ext>
            </a:extLst>
          </p:cNvPr>
          <p:cNvSpPr txBox="1"/>
          <p:nvPr/>
        </p:nvSpPr>
        <p:spPr>
          <a:xfrm>
            <a:off x="7823384" y="5356036"/>
            <a:ext cx="192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Stochastic MISO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57DE04-9067-4EA9-A4AD-5F6EADAA4BC9}"/>
              </a:ext>
            </a:extLst>
          </p:cNvPr>
          <p:cNvCxnSpPr>
            <a:cxnSpLocks/>
          </p:cNvCxnSpPr>
          <p:nvPr/>
        </p:nvCxnSpPr>
        <p:spPr>
          <a:xfrm>
            <a:off x="6705883" y="5540703"/>
            <a:ext cx="1098224" cy="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733255E-6F3C-407B-BEA0-1430629C35F7}"/>
                  </a:ext>
                </a:extLst>
              </p:cNvPr>
              <p:cNvSpPr/>
              <p:nvPr/>
            </p:nvSpPr>
            <p:spPr>
              <a:xfrm>
                <a:off x="1408581" y="1999824"/>
                <a:ext cx="33233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∇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𝜓</m:t>
                          </m:r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∇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𝜓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𝑜𝑙𝑑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∇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𝜓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𝑜𝑙𝑑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733255E-6F3C-407B-BEA0-1430629C3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581" y="1999824"/>
                <a:ext cx="3323389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FB6D325-F5CC-4C1E-B934-56644A48E44C}"/>
                  </a:ext>
                </a:extLst>
              </p:cNvPr>
              <p:cNvSpPr/>
              <p:nvPr/>
            </p:nvSpPr>
            <p:spPr>
              <a:xfrm>
                <a:off x="7599890" y="1390312"/>
                <a:ext cx="3375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∇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𝜓</m:t>
                          </m:r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∇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𝜓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𝑠𝑒𝑡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∇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𝜓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𝑠𝑒𝑡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FB6D325-F5CC-4C1E-B934-56644A48E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90" y="1390312"/>
                <a:ext cx="337586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0C4B79C-45DA-4CEC-8E14-D926A0FE0903}"/>
                  </a:ext>
                </a:extLst>
              </p:cNvPr>
              <p:cNvSpPr/>
              <p:nvPr/>
            </p:nvSpPr>
            <p:spPr>
              <a:xfrm>
                <a:off x="7312909" y="2728918"/>
                <a:ext cx="40517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∇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𝜓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∇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𝜓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∇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𝜓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0C4B79C-45DA-4CEC-8E14-D926A0FE0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09" y="2728918"/>
                <a:ext cx="405174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1008A0A-5158-43E2-B8D9-3309889A1386}"/>
                  </a:ext>
                </a:extLst>
              </p:cNvPr>
              <p:cNvSpPr/>
              <p:nvPr/>
            </p:nvSpPr>
            <p:spPr>
              <a:xfrm>
                <a:off x="651754" y="3376236"/>
                <a:ext cx="4523561" cy="1002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n</m:t>
                          </m:r>
                        </m:den>
                      </m:f>
                      <m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∇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𝜓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∇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𝜓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</m:t>
                      </m:r>
                      <m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∇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𝜓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n</m:t>
                        </m:r>
                      </m:den>
                    </m:f>
                    <m:r>
                      <a: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𝜓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+…+</m:t>
                    </m:r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𝜓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+…+</m:t>
                    </m:r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𝜓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1008A0A-5158-43E2-B8D9-3309889A1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" y="3376236"/>
                <a:ext cx="4523561" cy="1002069"/>
              </a:xfrm>
              <a:prstGeom prst="rect">
                <a:avLst/>
              </a:prstGeom>
              <a:blipFill>
                <a:blip r:embed="rId5"/>
                <a:stretch>
                  <a:fillRect l="-1213" b="-3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048138C-D55E-4C1F-B21E-ACE92BC80ABA}"/>
                  </a:ext>
                </a:extLst>
              </p:cNvPr>
              <p:cNvSpPr/>
              <p:nvPr/>
            </p:nvSpPr>
            <p:spPr>
              <a:xfrm>
                <a:off x="3795160" y="785921"/>
                <a:ext cx="1482714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∇</m:t>
                      </m:r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∑</m:t>
                      </m:r>
                      <m:r>
                        <m:rPr>
                          <m:sty m:val="p"/>
                        </m:rP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∇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048138C-D55E-4C1F-B21E-ACE92BC80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160" y="785921"/>
                <a:ext cx="1482714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884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79496" y="2916455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bg2">
                    <a:lumMod val="90000"/>
                  </a:schemeClr>
                </a:solidFill>
              </a:rPr>
              <a:t>空白版式</a:t>
            </a:r>
          </a:p>
        </p:txBody>
      </p:sp>
    </p:spTree>
    <p:extLst>
      <p:ext uri="{BB962C8B-B14F-4D97-AF65-F5344CB8AC3E}">
        <p14:creationId xmlns:p14="http://schemas.microsoft.com/office/powerpoint/2010/main" val="1989843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690247"/>
              </p:ext>
            </p:extLst>
          </p:nvPr>
        </p:nvGraphicFramePr>
        <p:xfrm>
          <a:off x="609600" y="635000"/>
          <a:ext cx="10741025" cy="5291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78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04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B85F48-5A39-4BC3-BF38-A0653909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B7A534-C93A-4F43-8E42-FE5E8A7549D7}"/>
              </a:ext>
            </a:extLst>
          </p:cNvPr>
          <p:cNvSpPr txBox="1"/>
          <p:nvPr/>
        </p:nvSpPr>
        <p:spPr>
          <a:xfrm>
            <a:off x="2215298" y="1357460"/>
            <a:ext cx="213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year: no research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BBE469-F44D-472B-B9CC-C9D460BCB894}"/>
                  </a:ext>
                </a:extLst>
              </p:cNvPr>
              <p:cNvSpPr txBox="1"/>
              <p:nvPr/>
            </p:nvSpPr>
            <p:spPr>
              <a:xfrm>
                <a:off x="2215298" y="2432115"/>
                <a:ext cx="56937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r>
                  <a:rPr lang="en-US" altLang="zh-CN" baseline="30000" dirty="0"/>
                  <a:t>nd</a:t>
                </a:r>
                <a:r>
                  <a:rPr lang="en-US" altLang="zh-CN" dirty="0"/>
                  <a:t> year: single-layer material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MoTe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), NV center, 	tournament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BBE469-F44D-472B-B9CC-C9D460BCB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298" y="2432115"/>
                <a:ext cx="5693790" cy="646331"/>
              </a:xfrm>
              <a:prstGeom prst="rect">
                <a:avLst/>
              </a:prstGeom>
              <a:blipFill>
                <a:blip r:embed="rId2"/>
                <a:stretch>
                  <a:fillRect l="-857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4A0DF45-A97C-4470-9AB7-CAF2432F7626}"/>
              </a:ext>
            </a:extLst>
          </p:cNvPr>
          <p:cNvSpPr txBox="1"/>
          <p:nvPr/>
        </p:nvSpPr>
        <p:spPr>
          <a:xfrm>
            <a:off x="2215298" y="3429000"/>
            <a:ext cx="7598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year: change from experimental to computational works, learn about 	tensor network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9178EA-4710-4C1B-BABF-508E0C217DBE}"/>
              </a:ext>
            </a:extLst>
          </p:cNvPr>
          <p:cNvSpPr txBox="1"/>
          <p:nvPr/>
        </p:nvSpPr>
        <p:spPr>
          <a:xfrm>
            <a:off x="2215297" y="4702884"/>
            <a:ext cx="621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en-US" altLang="zh-CN" dirty="0"/>
              <a:t> year: optimize SGD method, undergraduate thesis.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18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16427-02A7-44F7-9D5E-A37010D2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0F28318-0950-4660-8893-AEB81C19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/>
          <a:lstStyle/>
          <a:p>
            <a:r>
              <a:rPr lang="en-US" altLang="zh-CN" dirty="0"/>
              <a:t>Summer Research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9397139-4510-40F1-9290-2022BAA1BF04}"/>
                  </a:ext>
                </a:extLst>
              </p:cNvPr>
              <p:cNvSpPr txBox="1"/>
              <p:nvPr/>
            </p:nvSpPr>
            <p:spPr>
              <a:xfrm>
                <a:off x="838985" y="1277331"/>
                <a:ext cx="17982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: </a:t>
                </a:r>
                <a:r>
                  <a:rPr lang="en-US" altLang="zh-CN" dirty="0" err="1"/>
                  <a:t>Lowdin</a:t>
                </a:r>
                <a:r>
                  <a:rPr lang="en-US" altLang="zh-CN" dirty="0"/>
                  <a:t> Basis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9397139-4510-40F1-9290-2022BAA1B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85" y="1277331"/>
                <a:ext cx="1798249" cy="276999"/>
              </a:xfrm>
              <a:prstGeom prst="rect">
                <a:avLst/>
              </a:prstGeom>
              <a:blipFill>
                <a:blip r:embed="rId2"/>
                <a:stretch>
                  <a:fillRect l="-678" t="-28889" r="-711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45260D-4CAF-49E2-AC52-CBD8F4322972}"/>
                  </a:ext>
                </a:extLst>
              </p:cNvPr>
              <p:cNvSpPr txBox="1"/>
              <p:nvPr/>
            </p:nvSpPr>
            <p:spPr>
              <a:xfrm>
                <a:off x="3352800" y="1886710"/>
                <a:ext cx="5486400" cy="429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Ask QE to calculate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45260D-4CAF-49E2-AC52-CBD8F4322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886710"/>
                <a:ext cx="5486400" cy="429348"/>
              </a:xfrm>
              <a:prstGeom prst="rect">
                <a:avLst/>
              </a:prstGeom>
              <a:blipFill>
                <a:blip r:embed="rId3"/>
                <a:stretch>
                  <a:fillRect l="-889" t="-2817" b="-12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9D4888-CC26-4680-B20B-46D4E5A796A1}"/>
                  </a:ext>
                </a:extLst>
              </p:cNvPr>
              <p:cNvSpPr txBox="1"/>
              <p:nvPr/>
            </p:nvSpPr>
            <p:spPr>
              <a:xfrm>
                <a:off x="2733774" y="2316058"/>
                <a:ext cx="4741682" cy="84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9D4888-CC26-4680-B20B-46D4E5A79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74" y="2316058"/>
                <a:ext cx="4741682" cy="847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FBF1382-B603-4C16-83C5-257EA9BFBDAD}"/>
                  </a:ext>
                </a:extLst>
              </p:cNvPr>
              <p:cNvSpPr txBox="1"/>
              <p:nvPr/>
            </p:nvSpPr>
            <p:spPr>
              <a:xfrm>
                <a:off x="2767161" y="3169208"/>
                <a:ext cx="5342642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FBF1382-B603-4C16-83C5-257EA9BFB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161" y="3169208"/>
                <a:ext cx="5342642" cy="847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FF9955B-A253-48CC-9974-DF8B65E717BB}"/>
                  </a:ext>
                </a:extLst>
              </p:cNvPr>
              <p:cNvSpPr txBox="1"/>
              <p:nvPr/>
            </p:nvSpPr>
            <p:spPr>
              <a:xfrm>
                <a:off x="3352800" y="1222566"/>
                <a:ext cx="37212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: Plane Wave Basis</a:t>
                </a:r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FF9955B-A253-48CC-9974-DF8B65E71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22566"/>
                <a:ext cx="3721232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FBF9B4D-E308-453B-9A05-F5CA701660B2}"/>
                  </a:ext>
                </a:extLst>
              </p:cNvPr>
              <p:cNvSpPr txBox="1"/>
              <p:nvPr/>
            </p:nvSpPr>
            <p:spPr>
              <a:xfrm>
                <a:off x="3037787" y="4493769"/>
                <a:ext cx="5778631" cy="376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Block-diagonalize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disentangle p and d bands.</a:t>
                </a:r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FBF9B4D-E308-453B-9A05-F5CA70166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787" y="4493769"/>
                <a:ext cx="5778631" cy="376193"/>
              </a:xfrm>
              <a:prstGeom prst="rect">
                <a:avLst/>
              </a:prstGeom>
              <a:blipFill>
                <a:blip r:embed="rId7"/>
                <a:stretch>
                  <a:fillRect l="-844" t="-8065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7A527C8-5B32-4930-9B7E-2A2E060E3F53}"/>
                  </a:ext>
                </a:extLst>
              </p:cNvPr>
              <p:cNvSpPr txBox="1"/>
              <p:nvPr/>
            </p:nvSpPr>
            <p:spPr>
              <a:xfrm>
                <a:off x="7475456" y="1231164"/>
                <a:ext cx="1263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LaNi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7A527C8-5B32-4930-9B7E-2A2E060E3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456" y="1231164"/>
                <a:ext cx="1263192" cy="369332"/>
              </a:xfrm>
              <a:prstGeom prst="rect">
                <a:avLst/>
              </a:prstGeom>
              <a:blipFill>
                <a:blip r:embed="rId8"/>
                <a:stretch>
                  <a:fillRect l="-3846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D76A27C3-7726-4651-9000-255B717BA9BA}"/>
              </a:ext>
            </a:extLst>
          </p:cNvPr>
          <p:cNvSpPr txBox="1"/>
          <p:nvPr/>
        </p:nvSpPr>
        <p:spPr>
          <a:xfrm>
            <a:off x="3037787" y="5266102"/>
            <a:ext cx="409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Find well-localized </a:t>
            </a:r>
            <a:r>
              <a:rPr lang="en-US" altLang="zh-CN" dirty="0" err="1"/>
              <a:t>Wannier</a:t>
            </a:r>
            <a:r>
              <a:rPr lang="en-US" altLang="zh-CN" dirty="0"/>
              <a:t> 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53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1E83F7-359F-459B-9BCF-1C36EC52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34FBF3-EBCA-4A63-A06F-F3BB89A6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895" y="1357460"/>
            <a:ext cx="6477104" cy="459798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0960C517-EF60-46AA-9FC5-AD58C08B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/>
          <a:lstStyle/>
          <a:p>
            <a:r>
              <a:rPr lang="en-US" altLang="zh-CN" dirty="0"/>
              <a:t>Summer Research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82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746E008-BA5C-4125-8905-F47A9F796A08}"/>
              </a:ext>
            </a:extLst>
          </p:cNvPr>
          <p:cNvSpPr txBox="1">
            <a:spLocks/>
          </p:cNvSpPr>
          <p:nvPr/>
        </p:nvSpPr>
        <p:spPr>
          <a:xfrm>
            <a:off x="5194967" y="2722971"/>
            <a:ext cx="5884365" cy="1252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Tensor Network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B3A9C4-C1D3-421F-BC65-B55A83C990A7}"/>
              </a:ext>
            </a:extLst>
          </p:cNvPr>
          <p:cNvSpPr txBox="1"/>
          <p:nvPr/>
        </p:nvSpPr>
        <p:spPr>
          <a:xfrm>
            <a:off x="5835191" y="4534293"/>
            <a:ext cx="4609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systems with  no external magnet field, tensor network representation in field of real number is sufficient.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0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 Network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74964A-D1B5-4921-B12A-84C6D5FFBFE6}"/>
              </a:ext>
            </a:extLst>
          </p:cNvPr>
          <p:cNvSpPr txBox="1"/>
          <p:nvPr/>
        </p:nvSpPr>
        <p:spPr>
          <a:xfrm>
            <a:off x="609600" y="1334574"/>
            <a:ext cx="22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Matrix Product State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4C401A-24C9-426F-A948-E1618280F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642" y="1253841"/>
            <a:ext cx="3479078" cy="20602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1C32CB-09C7-4089-93AD-6954C0CD916F}"/>
                  </a:ext>
                </a:extLst>
              </p:cNvPr>
              <p:cNvSpPr txBox="1"/>
              <p:nvPr/>
            </p:nvSpPr>
            <p:spPr>
              <a:xfrm>
                <a:off x="1308286" y="2898391"/>
                <a:ext cx="2759666" cy="705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1C32CB-09C7-4089-93AD-6954C0CD9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286" y="2898391"/>
                <a:ext cx="2759666" cy="7050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46F8F45-99E1-4AD1-A88C-EA74A64875DF}"/>
                  </a:ext>
                </a:extLst>
              </p:cNvPr>
              <p:cNvSpPr txBox="1"/>
              <p:nvPr/>
            </p:nvSpPr>
            <p:spPr>
              <a:xfrm>
                <a:off x="7874723" y="3372810"/>
                <a:ext cx="3479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number of </a:t>
                </a:r>
                <a:r>
                  <a:rPr lang="en-US" altLang="zh-CN" b="0" dirty="0"/>
                  <a:t>data need to use: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46F8F45-99E1-4AD1-A88C-EA74A6487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723" y="3372810"/>
                <a:ext cx="3479077" cy="369332"/>
              </a:xfrm>
              <a:prstGeom prst="rect">
                <a:avLst/>
              </a:prstGeom>
              <a:blipFill>
                <a:blip r:embed="rId6"/>
                <a:stretch>
                  <a:fillRect l="-157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F2EBA60-4E74-4117-9E4B-E00CEAFBE0C6}"/>
                  </a:ext>
                </a:extLst>
              </p:cNvPr>
              <p:cNvSpPr/>
              <p:nvPr/>
            </p:nvSpPr>
            <p:spPr>
              <a:xfrm>
                <a:off x="1064615" y="3914613"/>
                <a:ext cx="3614836" cy="797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F2EBA60-4E74-4117-9E4B-E00CEAFBE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15" y="3914613"/>
                <a:ext cx="3614836" cy="7973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25F50FC-D0E8-47E3-B780-56F335B0B6C6}"/>
                  </a:ext>
                </a:extLst>
              </p:cNvPr>
              <p:cNvSpPr txBox="1"/>
              <p:nvPr/>
            </p:nvSpPr>
            <p:spPr>
              <a:xfrm>
                <a:off x="6868370" y="5493926"/>
                <a:ext cx="5071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number of data need to use 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𝑁𝐽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here.</a:t>
                </a:r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25F50FC-D0E8-47E3-B780-56F335B0B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370" y="5493926"/>
                <a:ext cx="5071621" cy="369332"/>
              </a:xfrm>
              <a:prstGeom prst="rect">
                <a:avLst/>
              </a:prstGeom>
              <a:blipFill>
                <a:blip r:embed="rId8"/>
                <a:stretch>
                  <a:fillRect l="-108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922E339-FCA8-4B71-885B-95736CAD1978}"/>
                  </a:ext>
                </a:extLst>
              </p:cNvPr>
              <p:cNvSpPr txBox="1"/>
              <p:nvPr/>
            </p:nvSpPr>
            <p:spPr>
              <a:xfrm>
                <a:off x="1155361" y="2174992"/>
                <a:ext cx="5047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consider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particles, each has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dirty="0"/>
                  <a:t> spin states: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922E339-FCA8-4B71-885B-95736CAD1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61" y="2174992"/>
                <a:ext cx="5047475" cy="369332"/>
              </a:xfrm>
              <a:prstGeom prst="rect">
                <a:avLst/>
              </a:prstGeom>
              <a:blipFill>
                <a:blip r:embed="rId9"/>
                <a:stretch>
                  <a:fillRect l="-108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B72E9D4-A845-4D57-BD04-32F76081294D}"/>
                  </a:ext>
                </a:extLst>
              </p:cNvPr>
              <p:cNvSpPr/>
              <p:nvPr/>
            </p:nvSpPr>
            <p:spPr>
              <a:xfrm>
                <a:off x="1075781" y="4746625"/>
                <a:ext cx="4057586" cy="797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B72E9D4-A845-4D57-BD04-32F760812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81" y="4746625"/>
                <a:ext cx="4057586" cy="7973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D764FAF9-7324-4237-86EF-B83FFCC87D49}"/>
              </a:ext>
            </a:extLst>
          </p:cNvPr>
          <p:cNvSpPr txBox="1"/>
          <p:nvPr/>
        </p:nvSpPr>
        <p:spPr>
          <a:xfrm>
            <a:off x="514986" y="4123829"/>
            <a:ext cx="640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OBC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F2A0E1-EE23-454B-9F97-D50F1A8BD977}"/>
              </a:ext>
            </a:extLst>
          </p:cNvPr>
          <p:cNvSpPr txBox="1"/>
          <p:nvPr/>
        </p:nvSpPr>
        <p:spPr>
          <a:xfrm>
            <a:off x="514986" y="4950743"/>
            <a:ext cx="1960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PBC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292538-A341-4EAD-8542-25C5C2521F51}"/>
                  </a:ext>
                </a:extLst>
              </p:cNvPr>
              <p:cNvSpPr txBox="1"/>
              <p:nvPr/>
            </p:nvSpPr>
            <p:spPr>
              <a:xfrm>
                <a:off x="609600" y="5716991"/>
                <a:ext cx="5476973" cy="443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matrices.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vectors in OBC.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292538-A341-4EAD-8542-25C5C2521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716991"/>
                <a:ext cx="5476973" cy="443135"/>
              </a:xfrm>
              <a:prstGeom prst="rect">
                <a:avLst/>
              </a:prstGeom>
              <a:blipFill>
                <a:blip r:embed="rId11"/>
                <a:stretch>
                  <a:fillRect r="-891" b="-17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E565FD7-0222-4C06-87B5-6441CF7F5128}"/>
                  </a:ext>
                </a:extLst>
              </p:cNvPr>
              <p:cNvSpPr txBox="1"/>
              <p:nvPr/>
            </p:nvSpPr>
            <p:spPr>
              <a:xfrm>
                <a:off x="4679451" y="3032907"/>
                <a:ext cx="1508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E565FD7-0222-4C06-87B5-6441CF7F5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451" y="3032907"/>
                <a:ext cx="1508939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EDC68271-F482-4CD7-A14B-AEF7FA3E62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59100" y="4114397"/>
            <a:ext cx="6809725" cy="141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3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7DD847-CF18-4448-945C-49EBE83F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96CAB54-F701-4B75-AF35-61271B50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/>
          <a:lstStyle/>
          <a:p>
            <a:r>
              <a:rPr lang="en-US" altLang="zh-CN" dirty="0"/>
              <a:t>Tensor Network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B702F5-160B-433B-B7FB-F9F98E12BBBC}"/>
                  </a:ext>
                </a:extLst>
              </p:cNvPr>
              <p:cNvSpPr txBox="1"/>
              <p:nvPr/>
            </p:nvSpPr>
            <p:spPr>
              <a:xfrm>
                <a:off x="1310844" y="1117818"/>
                <a:ext cx="2759666" cy="705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B702F5-160B-433B-B7FB-F9F98E12B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844" y="1117818"/>
                <a:ext cx="2759666" cy="7050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0D2456-73C3-4CDC-B8E4-B076D0152755}"/>
                  </a:ext>
                </a:extLst>
              </p:cNvPr>
              <p:cNvSpPr txBox="1"/>
              <p:nvPr/>
            </p:nvSpPr>
            <p:spPr>
              <a:xfrm>
                <a:off x="444883" y="1914926"/>
                <a:ext cx="7987127" cy="881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0D2456-73C3-4CDC-B8E4-B076D0152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83" y="1914926"/>
                <a:ext cx="7987127" cy="881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EE1834-631B-4E02-90C4-1B253D68242F}"/>
                  </a:ext>
                </a:extLst>
              </p:cNvPr>
              <p:cNvSpPr txBox="1"/>
              <p:nvPr/>
            </p:nvSpPr>
            <p:spPr>
              <a:xfrm>
                <a:off x="1175727" y="2888365"/>
                <a:ext cx="7444819" cy="881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EE1834-631B-4E02-90C4-1B253D682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27" y="2888365"/>
                <a:ext cx="7444819" cy="881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74242BCE-C76A-4923-B695-306ABC006292}"/>
              </a:ext>
            </a:extLst>
          </p:cNvPr>
          <p:cNvSpPr txBox="1"/>
          <p:nvPr/>
        </p:nvSpPr>
        <p:spPr>
          <a:xfrm>
            <a:off x="522135" y="3941545"/>
            <a:ext cx="157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therefore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2DB7BA8-6E91-468E-BA5B-C93B4EC0090A}"/>
                  </a:ext>
                </a:extLst>
              </p:cNvPr>
              <p:cNvSpPr txBox="1"/>
              <p:nvPr/>
            </p:nvSpPr>
            <p:spPr>
              <a:xfrm>
                <a:off x="1013869" y="3674260"/>
                <a:ext cx="6113282" cy="903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2DB7BA8-6E91-468E-BA5B-C93B4EC00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69" y="3674260"/>
                <a:ext cx="6113282" cy="9039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649FA4-334E-4789-AB97-30B9F8BAC964}"/>
                  </a:ext>
                </a:extLst>
              </p:cNvPr>
              <p:cNvSpPr txBox="1"/>
              <p:nvPr/>
            </p:nvSpPr>
            <p:spPr>
              <a:xfrm>
                <a:off x="1901968" y="4564863"/>
                <a:ext cx="1577418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649FA4-334E-4789-AB97-30B9F8BAC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968" y="4564863"/>
                <a:ext cx="1577418" cy="3702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0A2D649-C5C0-4EEF-AAC3-F5EC527E0954}"/>
                  </a:ext>
                </a:extLst>
              </p:cNvPr>
              <p:cNvSpPr txBox="1"/>
              <p:nvPr/>
            </p:nvSpPr>
            <p:spPr>
              <a:xfrm>
                <a:off x="1548352" y="5106043"/>
                <a:ext cx="6113282" cy="892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0A2D649-C5C0-4EEF-AAC3-F5EC527E0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352" y="5106043"/>
                <a:ext cx="6113282" cy="892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27C133D7-A1C2-4960-B37F-56B9749BF2A3}"/>
              </a:ext>
            </a:extLst>
          </p:cNvPr>
          <p:cNvSpPr txBox="1"/>
          <p:nvPr/>
        </p:nvSpPr>
        <p:spPr>
          <a:xfrm>
            <a:off x="7485965" y="4195531"/>
            <a:ext cx="369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Singular Value Decomposition (SVD)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BDF531D-81C4-4DD5-B187-317DB3E356E5}"/>
                  </a:ext>
                </a:extLst>
              </p:cNvPr>
              <p:cNvSpPr txBox="1"/>
              <p:nvPr/>
            </p:nvSpPr>
            <p:spPr>
              <a:xfrm>
                <a:off x="7861955" y="4750010"/>
                <a:ext cx="2007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BDF531D-81C4-4DD5-B187-317DB3E35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955" y="4750010"/>
                <a:ext cx="200790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51485C5-4CFC-49A3-A11A-F03DF7A54C3A}"/>
                  </a:ext>
                </a:extLst>
              </p:cNvPr>
              <p:cNvSpPr txBox="1"/>
              <p:nvPr/>
            </p:nvSpPr>
            <p:spPr>
              <a:xfrm>
                <a:off x="8066986" y="5304489"/>
                <a:ext cx="2736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diag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51485C5-4CFC-49A3-A11A-F03DF7A54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986" y="5304489"/>
                <a:ext cx="2736131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D754B192-9663-4EB7-955B-93AE5BEA9AFA}"/>
              </a:ext>
            </a:extLst>
          </p:cNvPr>
          <p:cNvSpPr/>
          <p:nvPr/>
        </p:nvSpPr>
        <p:spPr>
          <a:xfrm>
            <a:off x="7258638" y="3957483"/>
            <a:ext cx="4315293" cy="198808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7A4D14-A481-442D-8DC2-287C0E9D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9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1799037-7804-48E8-87FF-92F6DFD4FF16}"/>
                  </a:ext>
                </a:extLst>
              </p:cNvPr>
              <p:cNvSpPr txBox="1"/>
              <p:nvPr/>
            </p:nvSpPr>
            <p:spPr>
              <a:xfrm>
                <a:off x="2160707" y="1410006"/>
                <a:ext cx="6794371" cy="797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1799037-7804-48E8-87FF-92F6DFD4F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07" y="1410006"/>
                <a:ext cx="6794371" cy="7973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F4B67D95-0B94-4D14-BF15-B1D0E9DC9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/>
          <a:lstStyle/>
          <a:p>
            <a:r>
              <a:rPr lang="en-US" altLang="zh-CN" dirty="0"/>
              <a:t>Tensor Network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874BB07-0A97-4BA4-8661-F151C76E3DA1}"/>
                  </a:ext>
                </a:extLst>
              </p:cNvPr>
              <p:cNvSpPr txBox="1"/>
              <p:nvPr/>
            </p:nvSpPr>
            <p:spPr>
              <a:xfrm>
                <a:off x="2665429" y="2687071"/>
                <a:ext cx="6179270" cy="904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874BB07-0A97-4BA4-8661-F151C76E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429" y="2687071"/>
                <a:ext cx="6179270" cy="904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F05313C-8B30-425F-BFEF-62BE45CE10D7}"/>
                  </a:ext>
                </a:extLst>
              </p:cNvPr>
              <p:cNvSpPr txBox="1"/>
              <p:nvPr/>
            </p:nvSpPr>
            <p:spPr>
              <a:xfrm>
                <a:off x="3395220" y="4070832"/>
                <a:ext cx="5401559" cy="37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CN" dirty="0"/>
                  <a:t>min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F05313C-8B30-425F-BFEF-62BE45CE1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220" y="4070832"/>
                <a:ext cx="5401559" cy="377071"/>
              </a:xfrm>
              <a:prstGeom prst="rect">
                <a:avLst/>
              </a:prstGeom>
              <a:blipFill>
                <a:blip r:embed="rId4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28789F3-410F-47B2-A9A0-CB041E757851}"/>
                  </a:ext>
                </a:extLst>
              </p:cNvPr>
              <p:cNvSpPr txBox="1"/>
              <p:nvPr/>
            </p:nvSpPr>
            <p:spPr>
              <a:xfrm>
                <a:off x="2447826" y="5028356"/>
                <a:ext cx="7296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we make cutoff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practice: only keep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largest singular values.</a:t>
                </a:r>
              </a:p>
              <a:p>
                <a:r>
                  <a:rPr lang="en-US" altLang="zh-CN" dirty="0"/>
                  <a:t>This is a good approximation because of the area law.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28789F3-410F-47B2-A9A0-CB041E757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826" y="5028356"/>
                <a:ext cx="7296347" cy="646331"/>
              </a:xfrm>
              <a:prstGeom prst="rect">
                <a:avLst/>
              </a:prstGeom>
              <a:blipFill>
                <a:blip r:embed="rId5"/>
                <a:stretch>
                  <a:fillRect l="-75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67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962</Words>
  <Application>Microsoft Office PowerPoint</Application>
  <PresentationFormat>宽屏</PresentationFormat>
  <Paragraphs>196</Paragraphs>
  <Slides>27</Slides>
  <Notes>6</Notes>
  <HiddenSlides>6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Arial</vt:lpstr>
      <vt:lpstr>Cambria Math</vt:lpstr>
      <vt:lpstr>Candara</vt:lpstr>
      <vt:lpstr>Wingdings</vt:lpstr>
      <vt:lpstr>Office 主题​​</vt:lpstr>
      <vt:lpstr>张量网络优化算法</vt:lpstr>
      <vt:lpstr>Contents</vt:lpstr>
      <vt:lpstr>PowerPoint 演示文稿</vt:lpstr>
      <vt:lpstr>Summer Research</vt:lpstr>
      <vt:lpstr>Summer Research</vt:lpstr>
      <vt:lpstr>PowerPoint 演示文稿</vt:lpstr>
      <vt:lpstr>Tensor Network</vt:lpstr>
      <vt:lpstr>Tensor Network</vt:lpstr>
      <vt:lpstr>Tensor Network</vt:lpstr>
      <vt:lpstr>Tensor Network</vt:lpstr>
      <vt:lpstr>Tensor Network</vt:lpstr>
      <vt:lpstr>Tensor Network</vt:lpstr>
      <vt:lpstr>Tensor Network</vt:lpstr>
      <vt:lpstr>Tensor Network</vt:lpstr>
      <vt:lpstr>Tensor Network</vt:lpstr>
      <vt:lpstr>Tensor Network</vt:lpstr>
      <vt:lpstr>Tensor Network</vt:lpstr>
      <vt:lpstr>Tensor Network</vt:lpstr>
      <vt:lpstr>Tensor Network</vt:lpstr>
      <vt:lpstr>Tensor Network</vt:lpstr>
      <vt:lpstr>Results</vt:lpstr>
      <vt:lpstr>Results</vt:lpstr>
      <vt:lpstr>Tensor Network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Yuxin Sun</cp:lastModifiedBy>
  <cp:revision>178</cp:revision>
  <dcterms:created xsi:type="dcterms:W3CDTF">2019-08-12T09:30:56Z</dcterms:created>
  <dcterms:modified xsi:type="dcterms:W3CDTF">2021-08-17T05:23:38Z</dcterms:modified>
</cp:coreProperties>
</file>