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33AF1B-698E-4325-BBC2-1C9A894E40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361" y="0"/>
            <a:ext cx="3690639" cy="1760631"/>
          </a:xfrm>
          <a:prstGeom prst="rect">
            <a:avLst/>
          </a:prstGeom>
          <a:noFill/>
          <a:ln>
            <a:noFill/>
          </a:ln>
        </p:spPr>
      </p:pic>
      <p:sp>
        <p:nvSpPr>
          <p:cNvPr id="11" name="TextBox 10">
            <a:extLst>
              <a:ext uri="{FF2B5EF4-FFF2-40B4-BE49-F238E27FC236}">
                <a16:creationId xmlns:a16="http://schemas.microsoft.com/office/drawing/2014/main" id="{2B5788AF-ED8C-4F90-8EBE-3CB700FBD323}"/>
              </a:ext>
            </a:extLst>
          </p:cNvPr>
          <p:cNvSpPr txBox="1"/>
          <p:nvPr/>
        </p:nvSpPr>
        <p:spPr>
          <a:xfrm>
            <a:off x="2433917" y="2505670"/>
            <a:ext cx="7324166" cy="923330"/>
          </a:xfrm>
          <a:prstGeom prst="rect">
            <a:avLst/>
          </a:prstGeom>
          <a:noFill/>
        </p:spPr>
        <p:txBody>
          <a:bodyPr wrap="square" rtlCol="0">
            <a:spAutoFit/>
          </a:bodyPr>
          <a:lstStyle/>
          <a:p>
            <a:r>
              <a:rPr lang="en-IN" sz="5400" b="1" dirty="0"/>
              <a:t>CAR PRICE PREDICTION</a:t>
            </a:r>
          </a:p>
        </p:txBody>
      </p:sp>
      <p:sp>
        <p:nvSpPr>
          <p:cNvPr id="12" name="TextBox 11">
            <a:extLst>
              <a:ext uri="{FF2B5EF4-FFF2-40B4-BE49-F238E27FC236}">
                <a16:creationId xmlns:a16="http://schemas.microsoft.com/office/drawing/2014/main" id="{325C872E-65B0-4748-88B7-381EBA4A5298}"/>
              </a:ext>
            </a:extLst>
          </p:cNvPr>
          <p:cNvSpPr txBox="1"/>
          <p:nvPr/>
        </p:nvSpPr>
        <p:spPr>
          <a:xfrm>
            <a:off x="7664823" y="5097370"/>
            <a:ext cx="4464424" cy="646331"/>
          </a:xfrm>
          <a:prstGeom prst="rect">
            <a:avLst/>
          </a:prstGeom>
          <a:noFill/>
        </p:spPr>
        <p:txBody>
          <a:bodyPr wrap="square" rtlCol="0">
            <a:spAutoFit/>
          </a:bodyPr>
          <a:lstStyle/>
          <a:p>
            <a:r>
              <a:rPr lang="en-IN" dirty="0"/>
              <a:t>Submitted by:- OJASAV SAHU</a:t>
            </a:r>
          </a:p>
          <a:p>
            <a:r>
              <a:rPr lang="en-IN" dirty="0"/>
              <a:t>Internship      :- 23</a:t>
            </a:r>
          </a:p>
        </p:txBody>
      </p:sp>
    </p:spTree>
    <p:extLst>
      <p:ext uri="{BB962C8B-B14F-4D97-AF65-F5344CB8AC3E}">
        <p14:creationId xmlns:p14="http://schemas.microsoft.com/office/powerpoint/2010/main" val="168629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AFAA85-1462-40C3-8F15-B0FD8A9DE9B0}"/>
              </a:ext>
            </a:extLst>
          </p:cNvPr>
          <p:cNvPicPr>
            <a:picLocks noChangeAspect="1"/>
          </p:cNvPicPr>
          <p:nvPr/>
        </p:nvPicPr>
        <p:blipFill>
          <a:blip r:embed="rId2"/>
          <a:stretch>
            <a:fillRect/>
          </a:stretch>
        </p:blipFill>
        <p:spPr>
          <a:xfrm>
            <a:off x="302155" y="328201"/>
            <a:ext cx="2835491" cy="3703702"/>
          </a:xfrm>
          <a:prstGeom prst="rect">
            <a:avLst/>
          </a:prstGeom>
        </p:spPr>
      </p:pic>
      <p:pic>
        <p:nvPicPr>
          <p:cNvPr id="4" name="Picture 3">
            <a:extLst>
              <a:ext uri="{FF2B5EF4-FFF2-40B4-BE49-F238E27FC236}">
                <a16:creationId xmlns:a16="http://schemas.microsoft.com/office/drawing/2014/main" id="{76E832CE-D7B8-4F64-B216-C04D4CDB5178}"/>
              </a:ext>
            </a:extLst>
          </p:cNvPr>
          <p:cNvPicPr>
            <a:picLocks noChangeAspect="1"/>
          </p:cNvPicPr>
          <p:nvPr/>
        </p:nvPicPr>
        <p:blipFill>
          <a:blip r:embed="rId3"/>
          <a:stretch>
            <a:fillRect/>
          </a:stretch>
        </p:blipFill>
        <p:spPr>
          <a:xfrm>
            <a:off x="4455461" y="328201"/>
            <a:ext cx="2133600" cy="3998885"/>
          </a:xfrm>
          <a:prstGeom prst="rect">
            <a:avLst/>
          </a:prstGeom>
        </p:spPr>
      </p:pic>
      <p:pic>
        <p:nvPicPr>
          <p:cNvPr id="5" name="Picture 4">
            <a:extLst>
              <a:ext uri="{FF2B5EF4-FFF2-40B4-BE49-F238E27FC236}">
                <a16:creationId xmlns:a16="http://schemas.microsoft.com/office/drawing/2014/main" id="{D259EB28-98ED-4CF9-BA08-260EAEBF3A47}"/>
              </a:ext>
            </a:extLst>
          </p:cNvPr>
          <p:cNvPicPr>
            <a:picLocks noChangeAspect="1"/>
          </p:cNvPicPr>
          <p:nvPr/>
        </p:nvPicPr>
        <p:blipFill>
          <a:blip r:embed="rId4"/>
          <a:stretch>
            <a:fillRect/>
          </a:stretch>
        </p:blipFill>
        <p:spPr>
          <a:xfrm>
            <a:off x="7736540" y="1806671"/>
            <a:ext cx="4238214" cy="1483375"/>
          </a:xfrm>
          <a:prstGeom prst="rect">
            <a:avLst/>
          </a:prstGeom>
        </p:spPr>
      </p:pic>
      <p:sp>
        <p:nvSpPr>
          <p:cNvPr id="7" name="TextBox 6">
            <a:extLst>
              <a:ext uri="{FF2B5EF4-FFF2-40B4-BE49-F238E27FC236}">
                <a16:creationId xmlns:a16="http://schemas.microsoft.com/office/drawing/2014/main" id="{E31B267D-3C85-4739-910A-1A26363D4244}"/>
              </a:ext>
            </a:extLst>
          </p:cNvPr>
          <p:cNvSpPr txBox="1"/>
          <p:nvPr/>
        </p:nvSpPr>
        <p:spPr>
          <a:xfrm>
            <a:off x="1" y="5212931"/>
            <a:ext cx="12066494"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have created a column with same name </a:t>
            </a:r>
            <a:r>
              <a:rPr lang="en-IN" sz="1800" b="1" dirty="0">
                <a:effectLst/>
                <a:latin typeface="Calibri" panose="020F0502020204030204" pitchFamily="34" charset="0"/>
                <a:ea typeface="Calibri" panose="020F0502020204030204" pitchFamily="34" charset="0"/>
                <a:cs typeface="Calibri" panose="020F0502020204030204" pitchFamily="34" charset="0"/>
              </a:rPr>
              <a:t>“owner”</a:t>
            </a:r>
            <a:r>
              <a:rPr lang="en-IN" sz="1800" dirty="0">
                <a:effectLst/>
                <a:latin typeface="Calibri" panose="020F0502020204030204" pitchFamily="34" charset="0"/>
                <a:ea typeface="Calibri" panose="020F0502020204030204" pitchFamily="34" charset="0"/>
                <a:cs typeface="Calibri" panose="020F0502020204030204" pitchFamily="34" charset="0"/>
              </a:rPr>
              <a:t> but with the required data and the dropped the main column “Owner”.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450C8969-72BA-41BD-BA7F-B77AF108BEA4}"/>
              </a:ext>
            </a:extLst>
          </p:cNvPr>
          <p:cNvSpPr/>
          <p:nvPr/>
        </p:nvSpPr>
        <p:spPr>
          <a:xfrm>
            <a:off x="3334871" y="254835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4B3655E3-0FE7-4AF3-A6B4-6384922E3281}"/>
              </a:ext>
            </a:extLst>
          </p:cNvPr>
          <p:cNvSpPr/>
          <p:nvPr/>
        </p:nvSpPr>
        <p:spPr>
          <a:xfrm>
            <a:off x="6731243" y="254835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572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4E68EE-44E5-4121-8E01-E33B407D3421}"/>
              </a:ext>
            </a:extLst>
          </p:cNvPr>
          <p:cNvPicPr>
            <a:picLocks noChangeAspect="1"/>
          </p:cNvPicPr>
          <p:nvPr/>
        </p:nvPicPr>
        <p:blipFill>
          <a:blip r:embed="rId2"/>
          <a:stretch>
            <a:fillRect/>
          </a:stretch>
        </p:blipFill>
        <p:spPr>
          <a:xfrm>
            <a:off x="156920" y="177352"/>
            <a:ext cx="2179320" cy="2738120"/>
          </a:xfrm>
          <a:prstGeom prst="rect">
            <a:avLst/>
          </a:prstGeom>
        </p:spPr>
      </p:pic>
      <p:pic>
        <p:nvPicPr>
          <p:cNvPr id="3" name="Picture 2">
            <a:extLst>
              <a:ext uri="{FF2B5EF4-FFF2-40B4-BE49-F238E27FC236}">
                <a16:creationId xmlns:a16="http://schemas.microsoft.com/office/drawing/2014/main" id="{857DCC69-A395-48AD-92A1-284F859406F2}"/>
              </a:ext>
            </a:extLst>
          </p:cNvPr>
          <p:cNvPicPr>
            <a:picLocks noChangeAspect="1"/>
          </p:cNvPicPr>
          <p:nvPr/>
        </p:nvPicPr>
        <p:blipFill>
          <a:blip r:embed="rId3"/>
          <a:stretch>
            <a:fillRect/>
          </a:stretch>
        </p:blipFill>
        <p:spPr>
          <a:xfrm>
            <a:off x="3722184" y="177352"/>
            <a:ext cx="1668780" cy="2703830"/>
          </a:xfrm>
          <a:prstGeom prst="rect">
            <a:avLst/>
          </a:prstGeom>
        </p:spPr>
      </p:pic>
      <p:pic>
        <p:nvPicPr>
          <p:cNvPr id="4" name="Picture 3">
            <a:extLst>
              <a:ext uri="{FF2B5EF4-FFF2-40B4-BE49-F238E27FC236}">
                <a16:creationId xmlns:a16="http://schemas.microsoft.com/office/drawing/2014/main" id="{5854D7D9-3178-4CEF-9486-5203AF393B1F}"/>
              </a:ext>
            </a:extLst>
          </p:cNvPr>
          <p:cNvPicPr>
            <a:picLocks noChangeAspect="1"/>
          </p:cNvPicPr>
          <p:nvPr/>
        </p:nvPicPr>
        <p:blipFill>
          <a:blip r:embed="rId4"/>
          <a:stretch>
            <a:fillRect/>
          </a:stretch>
        </p:blipFill>
        <p:spPr>
          <a:xfrm>
            <a:off x="6240331" y="422517"/>
            <a:ext cx="5062610" cy="787717"/>
          </a:xfrm>
          <a:prstGeom prst="rect">
            <a:avLst/>
          </a:prstGeom>
        </p:spPr>
      </p:pic>
      <p:pic>
        <p:nvPicPr>
          <p:cNvPr id="5" name="Picture 4">
            <a:extLst>
              <a:ext uri="{FF2B5EF4-FFF2-40B4-BE49-F238E27FC236}">
                <a16:creationId xmlns:a16="http://schemas.microsoft.com/office/drawing/2014/main" id="{D0AA9259-C515-40C4-89BF-116A762EEA77}"/>
              </a:ext>
            </a:extLst>
          </p:cNvPr>
          <p:cNvPicPr>
            <a:picLocks noChangeAspect="1"/>
          </p:cNvPicPr>
          <p:nvPr/>
        </p:nvPicPr>
        <p:blipFill>
          <a:blip r:embed="rId5"/>
          <a:stretch>
            <a:fillRect/>
          </a:stretch>
        </p:blipFill>
        <p:spPr>
          <a:xfrm>
            <a:off x="7476041" y="1865182"/>
            <a:ext cx="4678680" cy="2142042"/>
          </a:xfrm>
          <a:prstGeom prst="rect">
            <a:avLst/>
          </a:prstGeom>
        </p:spPr>
      </p:pic>
      <p:pic>
        <p:nvPicPr>
          <p:cNvPr id="6" name="Picture 5">
            <a:extLst>
              <a:ext uri="{FF2B5EF4-FFF2-40B4-BE49-F238E27FC236}">
                <a16:creationId xmlns:a16="http://schemas.microsoft.com/office/drawing/2014/main" id="{37AEA4EF-9EE6-4FB4-BAFC-C400674B0955}"/>
              </a:ext>
            </a:extLst>
          </p:cNvPr>
          <p:cNvPicPr>
            <a:picLocks noChangeAspect="1"/>
          </p:cNvPicPr>
          <p:nvPr/>
        </p:nvPicPr>
        <p:blipFill>
          <a:blip r:embed="rId6"/>
          <a:stretch>
            <a:fillRect/>
          </a:stretch>
        </p:blipFill>
        <p:spPr>
          <a:xfrm>
            <a:off x="3607884" y="3429000"/>
            <a:ext cx="3566160" cy="3305175"/>
          </a:xfrm>
          <a:prstGeom prst="rect">
            <a:avLst/>
          </a:prstGeom>
        </p:spPr>
      </p:pic>
      <p:sp>
        <p:nvSpPr>
          <p:cNvPr id="7" name="Arrow: Right 6">
            <a:extLst>
              <a:ext uri="{FF2B5EF4-FFF2-40B4-BE49-F238E27FC236}">
                <a16:creationId xmlns:a16="http://schemas.microsoft.com/office/drawing/2014/main" id="{BDB4D781-C304-43A7-AEFB-08A6D6B537FC}"/>
              </a:ext>
            </a:extLst>
          </p:cNvPr>
          <p:cNvSpPr/>
          <p:nvPr/>
        </p:nvSpPr>
        <p:spPr>
          <a:xfrm>
            <a:off x="2411506" y="1434353"/>
            <a:ext cx="120513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7FDDD2A3-C82C-4C61-B4F8-2D9E43D2DFBB}"/>
              </a:ext>
            </a:extLst>
          </p:cNvPr>
          <p:cNvSpPr/>
          <p:nvPr/>
        </p:nvSpPr>
        <p:spPr>
          <a:xfrm>
            <a:off x="5390964" y="725602"/>
            <a:ext cx="849367" cy="305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CAA8B11E-A198-4136-8379-718927F8B669}"/>
              </a:ext>
            </a:extLst>
          </p:cNvPr>
          <p:cNvSpPr/>
          <p:nvPr/>
        </p:nvSpPr>
        <p:spPr>
          <a:xfrm>
            <a:off x="8884024" y="1210235"/>
            <a:ext cx="385482" cy="654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3269AA47-3685-4F57-B284-3DF4296AA438}"/>
              </a:ext>
            </a:extLst>
          </p:cNvPr>
          <p:cNvSpPr/>
          <p:nvPr/>
        </p:nvSpPr>
        <p:spPr>
          <a:xfrm>
            <a:off x="9330749" y="4002742"/>
            <a:ext cx="484632" cy="1228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9366C2CF-1C10-4003-B29F-DDD7E9D38314}"/>
              </a:ext>
            </a:extLst>
          </p:cNvPr>
          <p:cNvSpPr/>
          <p:nvPr/>
        </p:nvSpPr>
        <p:spPr>
          <a:xfrm flipH="1">
            <a:off x="7235288" y="4839271"/>
            <a:ext cx="203421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7AD5915-9BC2-4FF9-869D-EC3231779A96}"/>
              </a:ext>
            </a:extLst>
          </p:cNvPr>
          <p:cNvSpPr txBox="1"/>
          <p:nvPr/>
        </p:nvSpPr>
        <p:spPr>
          <a:xfrm>
            <a:off x="-19521" y="3953437"/>
            <a:ext cx="3566161" cy="156100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have extracted 2 columns named </a:t>
            </a:r>
            <a:r>
              <a:rPr lang="en-IN" sz="1800" b="1" dirty="0">
                <a:effectLst/>
                <a:latin typeface="Calibri" panose="020F0502020204030204" pitchFamily="34" charset="0"/>
                <a:ea typeface="Calibri" panose="020F0502020204030204" pitchFamily="34" charset="0"/>
                <a:cs typeface="Calibri" panose="020F0502020204030204" pitchFamily="34" charset="0"/>
              </a:rPr>
              <a:t>“Year of insurance”</a:t>
            </a:r>
            <a:r>
              <a:rPr lang="en-IN" sz="1800" dirty="0">
                <a:effectLst/>
                <a:latin typeface="Calibri" panose="020F0502020204030204" pitchFamily="34" charset="0"/>
                <a:ea typeface="Calibri" panose="020F0502020204030204" pitchFamily="34" charset="0"/>
                <a:cs typeface="Calibri" panose="020F0502020204030204" pitchFamily="34" charset="0"/>
              </a:rPr>
              <a:t> and </a:t>
            </a:r>
            <a:r>
              <a:rPr lang="en-IN" sz="1800" b="1" dirty="0">
                <a:effectLst/>
                <a:latin typeface="Calibri" panose="020F0502020204030204" pitchFamily="34" charset="0"/>
                <a:ea typeface="Calibri" panose="020F0502020204030204" pitchFamily="34" charset="0"/>
                <a:cs typeface="Calibri" panose="020F0502020204030204" pitchFamily="34" charset="0"/>
              </a:rPr>
              <a:t>“Month of insurance” </a:t>
            </a:r>
            <a:r>
              <a:rPr lang="en-IN" sz="1800" dirty="0">
                <a:effectLst/>
                <a:latin typeface="Calibri" panose="020F0502020204030204" pitchFamily="34" charset="0"/>
                <a:ea typeface="Calibri" panose="020F0502020204030204" pitchFamily="34" charset="0"/>
                <a:cs typeface="Calibri" panose="020F0502020204030204" pitchFamily="34" charset="0"/>
              </a:rPr>
              <a:t>from the main column “insurance” and I have dropped that column.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049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43CEE4-C02B-4521-A7A9-0C7CEFAA0D83}"/>
              </a:ext>
            </a:extLst>
          </p:cNvPr>
          <p:cNvPicPr>
            <a:picLocks noChangeAspect="1"/>
          </p:cNvPicPr>
          <p:nvPr/>
        </p:nvPicPr>
        <p:blipFill>
          <a:blip r:embed="rId2"/>
          <a:stretch>
            <a:fillRect/>
          </a:stretch>
        </p:blipFill>
        <p:spPr>
          <a:xfrm>
            <a:off x="296488" y="132864"/>
            <a:ext cx="2974975" cy="3580130"/>
          </a:xfrm>
          <a:prstGeom prst="rect">
            <a:avLst/>
          </a:prstGeom>
        </p:spPr>
      </p:pic>
      <p:pic>
        <p:nvPicPr>
          <p:cNvPr id="3" name="Picture 2">
            <a:extLst>
              <a:ext uri="{FF2B5EF4-FFF2-40B4-BE49-F238E27FC236}">
                <a16:creationId xmlns:a16="http://schemas.microsoft.com/office/drawing/2014/main" id="{D8927464-D32F-4D57-9A63-FAED1C370642}"/>
              </a:ext>
            </a:extLst>
          </p:cNvPr>
          <p:cNvPicPr>
            <a:picLocks noChangeAspect="1"/>
          </p:cNvPicPr>
          <p:nvPr/>
        </p:nvPicPr>
        <p:blipFill>
          <a:blip r:embed="rId3"/>
          <a:stretch>
            <a:fillRect/>
          </a:stretch>
        </p:blipFill>
        <p:spPr>
          <a:xfrm>
            <a:off x="4498803" y="155089"/>
            <a:ext cx="2697480" cy="3557905"/>
          </a:xfrm>
          <a:prstGeom prst="rect">
            <a:avLst/>
          </a:prstGeom>
        </p:spPr>
      </p:pic>
      <p:sp>
        <p:nvSpPr>
          <p:cNvPr id="5" name="TextBox 4">
            <a:extLst>
              <a:ext uri="{FF2B5EF4-FFF2-40B4-BE49-F238E27FC236}">
                <a16:creationId xmlns:a16="http://schemas.microsoft.com/office/drawing/2014/main" id="{E5C1C7F9-2013-4D67-80A3-ECA7FA81EDF0}"/>
              </a:ext>
            </a:extLst>
          </p:cNvPr>
          <p:cNvSpPr txBox="1"/>
          <p:nvPr/>
        </p:nvSpPr>
        <p:spPr>
          <a:xfrm>
            <a:off x="7413812" y="972625"/>
            <a:ext cx="4481700" cy="126464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have extracted the required data from our label column “Price” and created a new column named </a:t>
            </a:r>
            <a:r>
              <a:rPr lang="en-IN" sz="1800" b="1" dirty="0">
                <a:effectLst/>
                <a:latin typeface="Calibri" panose="020F0502020204030204" pitchFamily="34" charset="0"/>
                <a:ea typeface="Calibri" panose="020F0502020204030204" pitchFamily="34" charset="0"/>
                <a:cs typeface="Calibri" panose="020F0502020204030204" pitchFamily="34" charset="0"/>
              </a:rPr>
              <a:t>“Car_Price”</a:t>
            </a:r>
            <a:r>
              <a:rPr lang="en-IN" sz="1800" dirty="0">
                <a:effectLst/>
                <a:latin typeface="Calibri" panose="020F0502020204030204" pitchFamily="34" charset="0"/>
                <a:ea typeface="Calibri" panose="020F0502020204030204" pitchFamily="34" charset="0"/>
                <a:cs typeface="Calibri" panose="020F0502020204030204" pitchFamily="34" charset="0"/>
              </a:rPr>
              <a:t> and I have dropped the main column.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A741FB71-0EB1-42FF-9738-5471B6A39F41}"/>
              </a:ext>
            </a:extLst>
          </p:cNvPr>
          <p:cNvSpPr/>
          <p:nvPr/>
        </p:nvSpPr>
        <p:spPr>
          <a:xfrm>
            <a:off x="3395929" y="17526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393CD46-EC56-4CC4-95C4-E03EBE76B7B8}"/>
              </a:ext>
            </a:extLst>
          </p:cNvPr>
          <p:cNvPicPr>
            <a:picLocks noChangeAspect="1"/>
          </p:cNvPicPr>
          <p:nvPr/>
        </p:nvPicPr>
        <p:blipFill>
          <a:blip r:embed="rId4"/>
          <a:stretch>
            <a:fillRect/>
          </a:stretch>
        </p:blipFill>
        <p:spPr>
          <a:xfrm>
            <a:off x="116032" y="4620734"/>
            <a:ext cx="7080251" cy="1412513"/>
          </a:xfrm>
          <a:prstGeom prst="rect">
            <a:avLst/>
          </a:prstGeom>
        </p:spPr>
      </p:pic>
      <p:sp>
        <p:nvSpPr>
          <p:cNvPr id="9" name="TextBox 8">
            <a:extLst>
              <a:ext uri="{FF2B5EF4-FFF2-40B4-BE49-F238E27FC236}">
                <a16:creationId xmlns:a16="http://schemas.microsoft.com/office/drawing/2014/main" id="{E7D0FCF2-F59F-4D26-AACF-C31DD504AC72}"/>
              </a:ext>
            </a:extLst>
          </p:cNvPr>
          <p:cNvSpPr txBox="1"/>
          <p:nvPr/>
        </p:nvSpPr>
        <p:spPr>
          <a:xfrm>
            <a:off x="7594268" y="4620734"/>
            <a:ext cx="4481700" cy="133055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am </a:t>
            </a:r>
            <a:r>
              <a:rPr lang="en-IN" sz="2000" b="1" dirty="0">
                <a:effectLst/>
                <a:latin typeface="Calibri" panose="020F0502020204030204" pitchFamily="34" charset="0"/>
                <a:ea typeface="Calibri" panose="020F0502020204030204" pitchFamily="34" charset="0"/>
                <a:cs typeface="Calibri" panose="020F0502020204030204" pitchFamily="34" charset="0"/>
              </a:rPr>
              <a:t>dropping the unnecessary column</a:t>
            </a:r>
            <a:r>
              <a:rPr lang="en-IN" sz="20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“History”</a:t>
            </a:r>
            <a:r>
              <a:rPr lang="en-IN" sz="1800" dirty="0">
                <a:effectLst/>
                <a:latin typeface="Calibri" panose="020F0502020204030204" pitchFamily="34" charset="0"/>
                <a:ea typeface="Calibri" panose="020F0502020204030204" pitchFamily="34" charset="0"/>
                <a:cs typeface="Calibri" panose="020F0502020204030204" pitchFamily="34" charset="0"/>
              </a:rPr>
              <a:t> in which all the values of the data are same and also do not have any impact on the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355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F44BD4-3C57-44A8-BAFB-D53507CA7496}"/>
              </a:ext>
            </a:extLst>
          </p:cNvPr>
          <p:cNvPicPr>
            <a:picLocks noChangeAspect="1"/>
          </p:cNvPicPr>
          <p:nvPr/>
        </p:nvPicPr>
        <p:blipFill>
          <a:blip r:embed="rId2"/>
          <a:stretch>
            <a:fillRect/>
          </a:stretch>
        </p:blipFill>
        <p:spPr>
          <a:xfrm>
            <a:off x="309058" y="261638"/>
            <a:ext cx="3671272" cy="2546185"/>
          </a:xfrm>
          <a:prstGeom prst="rect">
            <a:avLst/>
          </a:prstGeom>
        </p:spPr>
      </p:pic>
      <p:sp>
        <p:nvSpPr>
          <p:cNvPr id="4" name="TextBox 3">
            <a:extLst>
              <a:ext uri="{FF2B5EF4-FFF2-40B4-BE49-F238E27FC236}">
                <a16:creationId xmlns:a16="http://schemas.microsoft.com/office/drawing/2014/main" id="{095CF0D0-C9AB-4363-8AFA-85B88474F7D6}"/>
              </a:ext>
            </a:extLst>
          </p:cNvPr>
          <p:cNvSpPr txBox="1"/>
          <p:nvPr/>
        </p:nvSpPr>
        <p:spPr>
          <a:xfrm>
            <a:off x="-1" y="3092512"/>
            <a:ext cx="7144871" cy="126464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have filled the columns with null values and again I have checked the null values data which is “0” now in all the columns which means that I have successfully filled the null values in the columns necessary.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42E8C9C-F99C-43DE-8F4F-95CDA2313DC1}"/>
              </a:ext>
            </a:extLst>
          </p:cNvPr>
          <p:cNvPicPr>
            <a:picLocks noChangeAspect="1"/>
          </p:cNvPicPr>
          <p:nvPr/>
        </p:nvPicPr>
        <p:blipFill>
          <a:blip r:embed="rId3"/>
          <a:stretch>
            <a:fillRect/>
          </a:stretch>
        </p:blipFill>
        <p:spPr>
          <a:xfrm>
            <a:off x="7225552" y="575247"/>
            <a:ext cx="3682675" cy="4121948"/>
          </a:xfrm>
          <a:prstGeom prst="rect">
            <a:avLst/>
          </a:prstGeom>
        </p:spPr>
      </p:pic>
      <p:pic>
        <p:nvPicPr>
          <p:cNvPr id="6" name="Picture 5">
            <a:extLst>
              <a:ext uri="{FF2B5EF4-FFF2-40B4-BE49-F238E27FC236}">
                <a16:creationId xmlns:a16="http://schemas.microsoft.com/office/drawing/2014/main" id="{481B0C90-EA15-48F2-8489-12D10E96C15C}"/>
              </a:ext>
            </a:extLst>
          </p:cNvPr>
          <p:cNvPicPr>
            <a:picLocks noChangeAspect="1"/>
          </p:cNvPicPr>
          <p:nvPr/>
        </p:nvPicPr>
        <p:blipFill>
          <a:blip r:embed="rId4"/>
          <a:stretch>
            <a:fillRect/>
          </a:stretch>
        </p:blipFill>
        <p:spPr>
          <a:xfrm>
            <a:off x="7225552" y="4697195"/>
            <a:ext cx="3682675" cy="2003448"/>
          </a:xfrm>
          <a:prstGeom prst="rect">
            <a:avLst/>
          </a:prstGeom>
        </p:spPr>
      </p:pic>
      <p:sp>
        <p:nvSpPr>
          <p:cNvPr id="8" name="TextBox 7">
            <a:extLst>
              <a:ext uri="{FF2B5EF4-FFF2-40B4-BE49-F238E27FC236}">
                <a16:creationId xmlns:a16="http://schemas.microsoft.com/office/drawing/2014/main" id="{B73B4033-0CDF-4D47-B159-64BED2FA59C8}"/>
              </a:ext>
            </a:extLst>
          </p:cNvPr>
          <p:cNvSpPr txBox="1"/>
          <p:nvPr/>
        </p:nvSpPr>
        <p:spPr>
          <a:xfrm>
            <a:off x="0" y="5052588"/>
            <a:ext cx="7144870" cy="646331"/>
          </a:xfrm>
          <a:prstGeom prst="rect">
            <a:avLst/>
          </a:prstGeom>
          <a:noFill/>
        </p:spPr>
        <p:txBody>
          <a:bodyPr wrap="square">
            <a:spAutoFit/>
          </a:bodyPr>
          <a:lstStyle/>
          <a:p>
            <a:pPr marL="285750" indent="-285750">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rPr>
              <a:t>The newly created columns have the same datatype and so I have changed their datatypes as required for better model building.</a:t>
            </a:r>
            <a:endParaRPr lang="en-IN" dirty="0"/>
          </a:p>
        </p:txBody>
      </p:sp>
    </p:spTree>
    <p:extLst>
      <p:ext uri="{BB962C8B-B14F-4D97-AF65-F5344CB8AC3E}">
        <p14:creationId xmlns:p14="http://schemas.microsoft.com/office/powerpoint/2010/main" val="84453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F27C49-D911-4B9C-AF08-3C5EA7E56CB6}"/>
              </a:ext>
            </a:extLst>
          </p:cNvPr>
          <p:cNvPicPr>
            <a:picLocks noChangeAspect="1"/>
          </p:cNvPicPr>
          <p:nvPr/>
        </p:nvPicPr>
        <p:blipFill>
          <a:blip r:embed="rId2"/>
          <a:stretch>
            <a:fillRect/>
          </a:stretch>
        </p:blipFill>
        <p:spPr>
          <a:xfrm>
            <a:off x="266475" y="90057"/>
            <a:ext cx="3537026" cy="3009477"/>
          </a:xfrm>
          <a:prstGeom prst="rect">
            <a:avLst/>
          </a:prstGeom>
        </p:spPr>
      </p:pic>
      <p:sp>
        <p:nvSpPr>
          <p:cNvPr id="4" name="TextBox 3">
            <a:extLst>
              <a:ext uri="{FF2B5EF4-FFF2-40B4-BE49-F238E27FC236}">
                <a16:creationId xmlns:a16="http://schemas.microsoft.com/office/drawing/2014/main" id="{7C559FAF-C248-4B47-AC04-5B13F1214737}"/>
              </a:ext>
            </a:extLst>
          </p:cNvPr>
          <p:cNvSpPr txBox="1"/>
          <p:nvPr/>
        </p:nvSpPr>
        <p:spPr>
          <a:xfrm>
            <a:off x="3917576" y="1219200"/>
            <a:ext cx="8274424" cy="646331"/>
          </a:xfrm>
          <a:prstGeom prst="rect">
            <a:avLst/>
          </a:prstGeom>
          <a:noFill/>
        </p:spPr>
        <p:txBody>
          <a:bodyPr wrap="square" rtlCol="0">
            <a:spAutoFit/>
          </a:bodyPr>
          <a:lstStyle/>
          <a:p>
            <a:r>
              <a:rPr lang="en-IN" dirty="0"/>
              <a:t>Here the columns which have been preprocessed have converted into their appropriate datatypes.</a:t>
            </a:r>
          </a:p>
        </p:txBody>
      </p:sp>
      <p:sp>
        <p:nvSpPr>
          <p:cNvPr id="6" name="TextBox 5">
            <a:extLst>
              <a:ext uri="{FF2B5EF4-FFF2-40B4-BE49-F238E27FC236}">
                <a16:creationId xmlns:a16="http://schemas.microsoft.com/office/drawing/2014/main" id="{66A8C5DC-0A05-4FC7-BC3E-6185DF816E5C}"/>
              </a:ext>
            </a:extLst>
          </p:cNvPr>
          <p:cNvSpPr txBox="1"/>
          <p:nvPr/>
        </p:nvSpPr>
        <p:spPr>
          <a:xfrm>
            <a:off x="3525370" y="3308889"/>
            <a:ext cx="2814918" cy="461665"/>
          </a:xfrm>
          <a:prstGeom prst="rect">
            <a:avLst/>
          </a:prstGeom>
          <a:noFill/>
        </p:spPr>
        <p:txBody>
          <a:bodyPr wrap="square">
            <a:spAutoFit/>
          </a:bodyPr>
          <a:lstStyle/>
          <a:p>
            <a:r>
              <a:rPr lang="en-IN" sz="2400" b="1" dirty="0">
                <a:effectLst/>
                <a:latin typeface="Calibri" panose="020F0502020204030204" pitchFamily="34" charset="0"/>
                <a:ea typeface="Calibri" panose="020F0502020204030204" pitchFamily="34" charset="0"/>
              </a:rPr>
              <a:t>Visualization :</a:t>
            </a:r>
            <a:endParaRPr lang="en-IN" sz="2400" dirty="0"/>
          </a:p>
        </p:txBody>
      </p:sp>
      <p:pic>
        <p:nvPicPr>
          <p:cNvPr id="8" name="Picture 7">
            <a:extLst>
              <a:ext uri="{FF2B5EF4-FFF2-40B4-BE49-F238E27FC236}">
                <a16:creationId xmlns:a16="http://schemas.microsoft.com/office/drawing/2014/main" id="{FDBB90EA-58B5-4808-8E8F-46D8D538B7DD}"/>
              </a:ext>
            </a:extLst>
          </p:cNvPr>
          <p:cNvPicPr>
            <a:picLocks noChangeAspect="1"/>
          </p:cNvPicPr>
          <p:nvPr/>
        </p:nvPicPr>
        <p:blipFill>
          <a:blip r:embed="rId3"/>
          <a:stretch>
            <a:fillRect/>
          </a:stretch>
        </p:blipFill>
        <p:spPr>
          <a:xfrm>
            <a:off x="125506" y="4186518"/>
            <a:ext cx="2386965" cy="2450932"/>
          </a:xfrm>
          <a:prstGeom prst="rect">
            <a:avLst/>
          </a:prstGeom>
        </p:spPr>
      </p:pic>
      <p:pic>
        <p:nvPicPr>
          <p:cNvPr id="9" name="Picture 8">
            <a:extLst>
              <a:ext uri="{FF2B5EF4-FFF2-40B4-BE49-F238E27FC236}">
                <a16:creationId xmlns:a16="http://schemas.microsoft.com/office/drawing/2014/main" id="{0BA267A3-6E73-41C8-B2EF-8BD33897CD0A}"/>
              </a:ext>
            </a:extLst>
          </p:cNvPr>
          <p:cNvPicPr>
            <a:picLocks noChangeAspect="1"/>
          </p:cNvPicPr>
          <p:nvPr/>
        </p:nvPicPr>
        <p:blipFill>
          <a:blip r:embed="rId4"/>
          <a:stretch>
            <a:fillRect/>
          </a:stretch>
        </p:blipFill>
        <p:spPr>
          <a:xfrm>
            <a:off x="3437460" y="4186519"/>
            <a:ext cx="3322320" cy="2450932"/>
          </a:xfrm>
          <a:prstGeom prst="rect">
            <a:avLst/>
          </a:prstGeom>
        </p:spPr>
      </p:pic>
      <p:pic>
        <p:nvPicPr>
          <p:cNvPr id="10" name="Picture 9">
            <a:extLst>
              <a:ext uri="{FF2B5EF4-FFF2-40B4-BE49-F238E27FC236}">
                <a16:creationId xmlns:a16="http://schemas.microsoft.com/office/drawing/2014/main" id="{7953C7BA-FBB3-4222-85D9-4BC56CE2E5FA}"/>
              </a:ext>
            </a:extLst>
          </p:cNvPr>
          <p:cNvPicPr>
            <a:picLocks noChangeAspect="1"/>
          </p:cNvPicPr>
          <p:nvPr/>
        </p:nvPicPr>
        <p:blipFill>
          <a:blip r:embed="rId5"/>
          <a:stretch>
            <a:fillRect/>
          </a:stretch>
        </p:blipFill>
        <p:spPr>
          <a:xfrm>
            <a:off x="7355541" y="4186518"/>
            <a:ext cx="4648200" cy="2576456"/>
          </a:xfrm>
          <a:prstGeom prst="rect">
            <a:avLst/>
          </a:prstGeom>
        </p:spPr>
      </p:pic>
    </p:spTree>
    <p:extLst>
      <p:ext uri="{BB962C8B-B14F-4D97-AF65-F5344CB8AC3E}">
        <p14:creationId xmlns:p14="http://schemas.microsoft.com/office/powerpoint/2010/main" val="119052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752421-8983-4E39-B5FF-B0861400B1E8}"/>
              </a:ext>
            </a:extLst>
          </p:cNvPr>
          <p:cNvPicPr>
            <a:picLocks noChangeAspect="1"/>
          </p:cNvPicPr>
          <p:nvPr/>
        </p:nvPicPr>
        <p:blipFill>
          <a:blip r:embed="rId2"/>
          <a:stretch>
            <a:fillRect/>
          </a:stretch>
        </p:blipFill>
        <p:spPr>
          <a:xfrm>
            <a:off x="290457" y="197765"/>
            <a:ext cx="4511040" cy="4777105"/>
          </a:xfrm>
          <a:prstGeom prst="rect">
            <a:avLst/>
          </a:prstGeom>
        </p:spPr>
      </p:pic>
      <p:pic>
        <p:nvPicPr>
          <p:cNvPr id="3" name="Picture 2">
            <a:extLst>
              <a:ext uri="{FF2B5EF4-FFF2-40B4-BE49-F238E27FC236}">
                <a16:creationId xmlns:a16="http://schemas.microsoft.com/office/drawing/2014/main" id="{0AE8B2B8-E844-41AB-8326-CA376D37256E}"/>
              </a:ext>
            </a:extLst>
          </p:cNvPr>
          <p:cNvPicPr>
            <a:picLocks noChangeAspect="1"/>
          </p:cNvPicPr>
          <p:nvPr/>
        </p:nvPicPr>
        <p:blipFill>
          <a:blip r:embed="rId3"/>
          <a:stretch>
            <a:fillRect/>
          </a:stretch>
        </p:blipFill>
        <p:spPr>
          <a:xfrm>
            <a:off x="6012591" y="1463264"/>
            <a:ext cx="4075430" cy="2461260"/>
          </a:xfrm>
          <a:prstGeom prst="rect">
            <a:avLst/>
          </a:prstGeom>
        </p:spPr>
      </p:pic>
      <p:sp>
        <p:nvSpPr>
          <p:cNvPr id="7" name="TextBox 6">
            <a:extLst>
              <a:ext uri="{FF2B5EF4-FFF2-40B4-BE49-F238E27FC236}">
                <a16:creationId xmlns:a16="http://schemas.microsoft.com/office/drawing/2014/main" id="{FB811ABA-C9ED-41CB-9F62-3346BFF86BA8}"/>
              </a:ext>
            </a:extLst>
          </p:cNvPr>
          <p:cNvSpPr txBox="1"/>
          <p:nvPr/>
        </p:nvSpPr>
        <p:spPr>
          <a:xfrm>
            <a:off x="918882" y="5592285"/>
            <a:ext cx="10354236" cy="400110"/>
          </a:xfrm>
          <a:prstGeom prst="rect">
            <a:avLst/>
          </a:prstGeom>
          <a:noFill/>
        </p:spPr>
        <p:txBody>
          <a:bodyPr wrap="square" rtlCol="0">
            <a:spAutoFit/>
          </a:bodyPr>
          <a:lstStyle/>
          <a:p>
            <a:r>
              <a:rPr lang="en-IN" sz="2000" dirty="0"/>
              <a:t>The above presented are few features with univariate analysis.</a:t>
            </a:r>
          </a:p>
        </p:txBody>
      </p:sp>
    </p:spTree>
    <p:extLst>
      <p:ext uri="{BB962C8B-B14F-4D97-AF65-F5344CB8AC3E}">
        <p14:creationId xmlns:p14="http://schemas.microsoft.com/office/powerpoint/2010/main" val="321489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4CC615-7DA4-4E4A-8A1E-D8DF1AB124B7}"/>
              </a:ext>
            </a:extLst>
          </p:cNvPr>
          <p:cNvPicPr>
            <a:picLocks noChangeAspect="1"/>
          </p:cNvPicPr>
          <p:nvPr/>
        </p:nvPicPr>
        <p:blipFill>
          <a:blip r:embed="rId2"/>
          <a:stretch>
            <a:fillRect/>
          </a:stretch>
        </p:blipFill>
        <p:spPr>
          <a:xfrm>
            <a:off x="374967" y="217394"/>
            <a:ext cx="5764375" cy="4354606"/>
          </a:xfrm>
          <a:prstGeom prst="rect">
            <a:avLst/>
          </a:prstGeom>
        </p:spPr>
      </p:pic>
      <p:pic>
        <p:nvPicPr>
          <p:cNvPr id="3" name="Picture 2">
            <a:extLst>
              <a:ext uri="{FF2B5EF4-FFF2-40B4-BE49-F238E27FC236}">
                <a16:creationId xmlns:a16="http://schemas.microsoft.com/office/drawing/2014/main" id="{7101E1B7-957C-4CAF-B034-DFC9853E2F54}"/>
              </a:ext>
            </a:extLst>
          </p:cNvPr>
          <p:cNvPicPr>
            <a:picLocks noChangeAspect="1"/>
          </p:cNvPicPr>
          <p:nvPr/>
        </p:nvPicPr>
        <p:blipFill>
          <a:blip r:embed="rId3"/>
          <a:stretch>
            <a:fillRect/>
          </a:stretch>
        </p:blipFill>
        <p:spPr>
          <a:xfrm>
            <a:off x="6912890" y="3122986"/>
            <a:ext cx="5128260" cy="3444875"/>
          </a:xfrm>
          <a:prstGeom prst="rect">
            <a:avLst/>
          </a:prstGeom>
        </p:spPr>
      </p:pic>
    </p:spTree>
    <p:extLst>
      <p:ext uri="{BB962C8B-B14F-4D97-AF65-F5344CB8AC3E}">
        <p14:creationId xmlns:p14="http://schemas.microsoft.com/office/powerpoint/2010/main" val="263318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97A7F5-7F4F-4518-AA5A-9F34B70A42BD}"/>
              </a:ext>
            </a:extLst>
          </p:cNvPr>
          <p:cNvPicPr>
            <a:picLocks noChangeAspect="1"/>
          </p:cNvPicPr>
          <p:nvPr/>
        </p:nvPicPr>
        <p:blipFill>
          <a:blip r:embed="rId2"/>
          <a:stretch>
            <a:fillRect/>
          </a:stretch>
        </p:blipFill>
        <p:spPr>
          <a:xfrm>
            <a:off x="588645" y="124386"/>
            <a:ext cx="4918710" cy="2628900"/>
          </a:xfrm>
          <a:prstGeom prst="rect">
            <a:avLst/>
          </a:prstGeom>
        </p:spPr>
      </p:pic>
      <p:pic>
        <p:nvPicPr>
          <p:cNvPr id="3" name="Picture 2">
            <a:extLst>
              <a:ext uri="{FF2B5EF4-FFF2-40B4-BE49-F238E27FC236}">
                <a16:creationId xmlns:a16="http://schemas.microsoft.com/office/drawing/2014/main" id="{BC2FC9BD-A51D-4B29-B93E-7310576FF30D}"/>
              </a:ext>
            </a:extLst>
          </p:cNvPr>
          <p:cNvPicPr>
            <a:picLocks noChangeAspect="1"/>
          </p:cNvPicPr>
          <p:nvPr/>
        </p:nvPicPr>
        <p:blipFill>
          <a:blip r:embed="rId3"/>
          <a:stretch>
            <a:fillRect/>
          </a:stretch>
        </p:blipFill>
        <p:spPr>
          <a:xfrm>
            <a:off x="6393310" y="1438836"/>
            <a:ext cx="5487035" cy="2865120"/>
          </a:xfrm>
          <a:prstGeom prst="rect">
            <a:avLst/>
          </a:prstGeom>
        </p:spPr>
      </p:pic>
      <p:pic>
        <p:nvPicPr>
          <p:cNvPr id="4" name="Picture 3">
            <a:extLst>
              <a:ext uri="{FF2B5EF4-FFF2-40B4-BE49-F238E27FC236}">
                <a16:creationId xmlns:a16="http://schemas.microsoft.com/office/drawing/2014/main" id="{E5558DF2-2C4E-439F-B19D-E48A0BFDF378}"/>
              </a:ext>
            </a:extLst>
          </p:cNvPr>
          <p:cNvPicPr>
            <a:picLocks noChangeAspect="1"/>
          </p:cNvPicPr>
          <p:nvPr/>
        </p:nvPicPr>
        <p:blipFill>
          <a:blip r:embed="rId4"/>
          <a:stretch>
            <a:fillRect/>
          </a:stretch>
        </p:blipFill>
        <p:spPr>
          <a:xfrm>
            <a:off x="588645" y="3690769"/>
            <a:ext cx="5446395" cy="2880360"/>
          </a:xfrm>
          <a:prstGeom prst="rect">
            <a:avLst/>
          </a:prstGeom>
        </p:spPr>
      </p:pic>
    </p:spTree>
    <p:extLst>
      <p:ext uri="{BB962C8B-B14F-4D97-AF65-F5344CB8AC3E}">
        <p14:creationId xmlns:p14="http://schemas.microsoft.com/office/powerpoint/2010/main" val="217222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7AB84-AF3A-4D12-92DA-FFE9C484A5B0}"/>
              </a:ext>
            </a:extLst>
          </p:cNvPr>
          <p:cNvSpPr txBox="1"/>
          <p:nvPr/>
        </p:nvSpPr>
        <p:spPr>
          <a:xfrm>
            <a:off x="0" y="177483"/>
            <a:ext cx="6382871" cy="47000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Calibri" panose="020F0502020204030204" pitchFamily="34" charset="0"/>
              </a:rPr>
              <a:t>Correlation </a:t>
            </a:r>
            <a:r>
              <a:rPr lang="en-IN" sz="2400" dirty="0">
                <a:effectLst/>
                <a:latin typeface="Calibri" panose="020F0502020204030204" pitchFamily="34" charset="0"/>
                <a:ea typeface="Calibri" panose="020F0502020204030204" pitchFamily="34" charset="0"/>
                <a:cs typeface="Calibri" panose="020F0502020204030204" pitchFamily="34" charset="0"/>
              </a:rPr>
              <a:t>of the features with the label: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4F885BF-79B7-41C6-A963-D1F1B4B92414}"/>
              </a:ext>
            </a:extLst>
          </p:cNvPr>
          <p:cNvPicPr>
            <a:picLocks noChangeAspect="1"/>
          </p:cNvPicPr>
          <p:nvPr/>
        </p:nvPicPr>
        <p:blipFill>
          <a:blip r:embed="rId2"/>
          <a:stretch>
            <a:fillRect/>
          </a:stretch>
        </p:blipFill>
        <p:spPr>
          <a:xfrm>
            <a:off x="286871" y="985221"/>
            <a:ext cx="6622844" cy="1139414"/>
          </a:xfrm>
          <a:prstGeom prst="rect">
            <a:avLst/>
          </a:prstGeom>
        </p:spPr>
      </p:pic>
      <p:pic>
        <p:nvPicPr>
          <p:cNvPr id="5" name="Picture 4">
            <a:extLst>
              <a:ext uri="{FF2B5EF4-FFF2-40B4-BE49-F238E27FC236}">
                <a16:creationId xmlns:a16="http://schemas.microsoft.com/office/drawing/2014/main" id="{05A26E69-DDC7-43C5-90DF-97F3475DF64B}"/>
              </a:ext>
            </a:extLst>
          </p:cNvPr>
          <p:cNvPicPr>
            <a:picLocks noChangeAspect="1"/>
          </p:cNvPicPr>
          <p:nvPr/>
        </p:nvPicPr>
        <p:blipFill>
          <a:blip r:embed="rId3"/>
          <a:stretch>
            <a:fillRect/>
          </a:stretch>
        </p:blipFill>
        <p:spPr>
          <a:xfrm>
            <a:off x="6699773" y="2256434"/>
            <a:ext cx="5143500" cy="4012565"/>
          </a:xfrm>
          <a:prstGeom prst="rect">
            <a:avLst/>
          </a:prstGeom>
        </p:spPr>
      </p:pic>
      <p:sp>
        <p:nvSpPr>
          <p:cNvPr id="7" name="TextBox 6">
            <a:extLst>
              <a:ext uri="{FF2B5EF4-FFF2-40B4-BE49-F238E27FC236}">
                <a16:creationId xmlns:a16="http://schemas.microsoft.com/office/drawing/2014/main" id="{1BE73B0D-C4D8-45A5-B453-51016CF37B9B}"/>
              </a:ext>
            </a:extLst>
          </p:cNvPr>
          <p:cNvSpPr txBox="1"/>
          <p:nvPr/>
        </p:nvSpPr>
        <p:spPr>
          <a:xfrm>
            <a:off x="0" y="3652494"/>
            <a:ext cx="6571129" cy="73635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the highest correlated column is the column </a:t>
            </a:r>
            <a:r>
              <a:rPr lang="en-IN" sz="2000" b="1" dirty="0">
                <a:effectLst/>
                <a:latin typeface="Calibri" panose="020F0502020204030204" pitchFamily="34" charset="0"/>
                <a:ea typeface="Calibri" panose="020F0502020204030204" pitchFamily="34" charset="0"/>
                <a:cs typeface="Calibri" panose="020F0502020204030204" pitchFamily="34" charset="0"/>
              </a:rPr>
              <a:t>"EMI" </a:t>
            </a:r>
            <a:r>
              <a:rPr lang="en-IN" sz="1800" dirty="0">
                <a:effectLst/>
                <a:latin typeface="Calibri" panose="020F0502020204030204" pitchFamily="34" charset="0"/>
                <a:ea typeface="Calibri" panose="020F0502020204030204" pitchFamily="34" charset="0"/>
                <a:cs typeface="Calibri" panose="020F0502020204030204" pitchFamily="34" charset="0"/>
              </a:rPr>
              <a:t>for our label column </a:t>
            </a:r>
            <a:r>
              <a:rPr lang="en-IN" sz="2000" b="1" dirty="0">
                <a:effectLst/>
                <a:latin typeface="Calibri" panose="020F0502020204030204" pitchFamily="34" charset="0"/>
                <a:ea typeface="Calibri" panose="020F0502020204030204" pitchFamily="34" charset="0"/>
                <a:cs typeface="Calibri" panose="020F0502020204030204" pitchFamily="34" charset="0"/>
              </a:rPr>
              <a:t>"Car_Price”.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C5DA6237-FB65-45AD-B855-2F88B5DCC575}"/>
              </a:ext>
            </a:extLst>
          </p:cNvPr>
          <p:cNvSpPr/>
          <p:nvPr/>
        </p:nvSpPr>
        <p:spPr>
          <a:xfrm>
            <a:off x="7001435" y="1312612"/>
            <a:ext cx="978408" cy="42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EE5AA2BA-EC72-420A-A97A-BCF20DEFC594}"/>
              </a:ext>
            </a:extLst>
          </p:cNvPr>
          <p:cNvSpPr/>
          <p:nvPr/>
        </p:nvSpPr>
        <p:spPr>
          <a:xfrm>
            <a:off x="7897378" y="1554928"/>
            <a:ext cx="348369" cy="701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3075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D7BD2C-FDBB-4E21-B0DA-3642F3D5FFEF}"/>
              </a:ext>
            </a:extLst>
          </p:cNvPr>
          <p:cNvSpPr txBox="1"/>
          <p:nvPr/>
        </p:nvSpPr>
        <p:spPr>
          <a:xfrm>
            <a:off x="5782235" y="1079623"/>
            <a:ext cx="6318772" cy="73635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Now, here we </a:t>
            </a:r>
            <a:r>
              <a:rPr lang="en-IN" sz="2000" b="1" dirty="0">
                <a:effectLst/>
                <a:latin typeface="Calibri" panose="020F0502020204030204" pitchFamily="34" charset="0"/>
                <a:ea typeface="Calibri" panose="020F0502020204030204" pitchFamily="34" charset="0"/>
                <a:cs typeface="Calibri" panose="020F0502020204030204" pitchFamily="34" charset="0"/>
              </a:rPr>
              <a:t>encode the data</a:t>
            </a:r>
            <a:r>
              <a:rPr lang="en-IN" sz="1800" dirty="0">
                <a:effectLst/>
                <a:latin typeface="Calibri" panose="020F0502020204030204" pitchFamily="34" charset="0"/>
                <a:ea typeface="Calibri" panose="020F0502020204030204" pitchFamily="34" charset="0"/>
                <a:cs typeface="Calibri" panose="020F0502020204030204" pitchFamily="34" charset="0"/>
              </a:rPr>
              <a:t> present in our dataset for further model building through </a:t>
            </a:r>
            <a:r>
              <a:rPr lang="en-IN" sz="2000" b="1" dirty="0">
                <a:effectLst/>
                <a:latin typeface="Calibri" panose="020F0502020204030204" pitchFamily="34" charset="0"/>
                <a:ea typeface="Calibri" panose="020F0502020204030204" pitchFamily="34" charset="0"/>
                <a:cs typeface="Calibri" panose="020F0502020204030204" pitchFamily="34" charset="0"/>
              </a:rPr>
              <a:t>Label Encoder: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25D8CFB-5D99-4658-9AA7-BD4B60E676A2}"/>
              </a:ext>
            </a:extLst>
          </p:cNvPr>
          <p:cNvPicPr>
            <a:picLocks noChangeAspect="1"/>
          </p:cNvPicPr>
          <p:nvPr/>
        </p:nvPicPr>
        <p:blipFill>
          <a:blip r:embed="rId2"/>
          <a:stretch>
            <a:fillRect/>
          </a:stretch>
        </p:blipFill>
        <p:spPr>
          <a:xfrm>
            <a:off x="182245" y="221542"/>
            <a:ext cx="5429661" cy="3289318"/>
          </a:xfrm>
          <a:prstGeom prst="rect">
            <a:avLst/>
          </a:prstGeom>
        </p:spPr>
      </p:pic>
      <p:sp>
        <p:nvSpPr>
          <p:cNvPr id="6" name="TextBox 5">
            <a:extLst>
              <a:ext uri="{FF2B5EF4-FFF2-40B4-BE49-F238E27FC236}">
                <a16:creationId xmlns:a16="http://schemas.microsoft.com/office/drawing/2014/main" id="{120D01DD-DCC5-4FEB-B029-B6A675E37112}"/>
              </a:ext>
            </a:extLst>
          </p:cNvPr>
          <p:cNvSpPr txBox="1"/>
          <p:nvPr/>
        </p:nvSpPr>
        <p:spPr>
          <a:xfrm>
            <a:off x="0" y="4525884"/>
            <a:ext cx="6005007" cy="40703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Now, we will </a:t>
            </a:r>
            <a:r>
              <a:rPr lang="en-IN" sz="2000" b="1" dirty="0">
                <a:effectLst/>
                <a:latin typeface="Calibri" panose="020F0502020204030204" pitchFamily="34" charset="0"/>
                <a:ea typeface="Calibri" panose="020F0502020204030204" pitchFamily="34" charset="0"/>
                <a:cs typeface="Calibri" panose="020F0502020204030204" pitchFamily="34" charset="0"/>
              </a:rPr>
              <a:t>check for the outliers</a:t>
            </a:r>
            <a:r>
              <a:rPr lang="en-IN" sz="1800" dirty="0">
                <a:effectLst/>
                <a:latin typeface="Calibri" panose="020F0502020204030204" pitchFamily="34" charset="0"/>
                <a:ea typeface="Calibri" panose="020F0502020204030204" pitchFamily="34" charset="0"/>
                <a:cs typeface="Calibri" panose="020F0502020204030204" pitchFamily="34" charset="0"/>
              </a:rPr>
              <a:t> present in the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68EE225-AE55-4F08-885A-ED8D71132807}"/>
              </a:ext>
            </a:extLst>
          </p:cNvPr>
          <p:cNvPicPr>
            <a:picLocks noChangeAspect="1"/>
          </p:cNvPicPr>
          <p:nvPr/>
        </p:nvPicPr>
        <p:blipFill>
          <a:blip r:embed="rId3"/>
          <a:stretch>
            <a:fillRect/>
          </a:stretch>
        </p:blipFill>
        <p:spPr>
          <a:xfrm>
            <a:off x="6096000" y="2899234"/>
            <a:ext cx="6005007" cy="3958766"/>
          </a:xfrm>
          <a:prstGeom prst="rect">
            <a:avLst/>
          </a:prstGeom>
        </p:spPr>
      </p:pic>
      <p:sp>
        <p:nvSpPr>
          <p:cNvPr id="8" name="Arrow: Right 7">
            <a:extLst>
              <a:ext uri="{FF2B5EF4-FFF2-40B4-BE49-F238E27FC236}">
                <a16:creationId xmlns:a16="http://schemas.microsoft.com/office/drawing/2014/main" id="{A2FEAFA4-C072-4C12-AFAF-4F43411C2CD9}"/>
              </a:ext>
            </a:extLst>
          </p:cNvPr>
          <p:cNvSpPr/>
          <p:nvPr/>
        </p:nvSpPr>
        <p:spPr>
          <a:xfrm>
            <a:off x="5611906" y="2112342"/>
            <a:ext cx="8068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D71C343A-E2C6-49D7-A692-15BCBE07D6CB}"/>
              </a:ext>
            </a:extLst>
          </p:cNvPr>
          <p:cNvSpPr/>
          <p:nvPr/>
        </p:nvSpPr>
        <p:spPr>
          <a:xfrm>
            <a:off x="5611906" y="2158061"/>
            <a:ext cx="1335741" cy="342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D7E68E61-911F-43AE-A013-727CC0F84D4D}"/>
              </a:ext>
            </a:extLst>
          </p:cNvPr>
          <p:cNvSpPr/>
          <p:nvPr/>
        </p:nvSpPr>
        <p:spPr>
          <a:xfrm>
            <a:off x="6947647" y="2312894"/>
            <a:ext cx="259977" cy="586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812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13CBF-4DCE-4B62-9829-848EEC32F769}"/>
              </a:ext>
            </a:extLst>
          </p:cNvPr>
          <p:cNvSpPr txBox="1"/>
          <p:nvPr/>
        </p:nvSpPr>
        <p:spPr>
          <a:xfrm>
            <a:off x="295835" y="425824"/>
            <a:ext cx="4303059" cy="646331"/>
          </a:xfrm>
          <a:prstGeom prst="rect">
            <a:avLst/>
          </a:prstGeom>
          <a:noFill/>
        </p:spPr>
        <p:txBody>
          <a:bodyPr wrap="square" rtlCol="0">
            <a:spAutoFit/>
          </a:bodyPr>
          <a:lstStyle/>
          <a:p>
            <a:r>
              <a:rPr lang="en-IN" sz="3600" b="1" dirty="0">
                <a:solidFill>
                  <a:schemeClr val="tx2"/>
                </a:solidFill>
              </a:rPr>
              <a:t>Table of contents:</a:t>
            </a:r>
          </a:p>
        </p:txBody>
      </p:sp>
      <p:sp>
        <p:nvSpPr>
          <p:cNvPr id="4" name="TextBox 3">
            <a:extLst>
              <a:ext uri="{FF2B5EF4-FFF2-40B4-BE49-F238E27FC236}">
                <a16:creationId xmlns:a16="http://schemas.microsoft.com/office/drawing/2014/main" id="{55AB5DD1-C957-4208-9488-0DC2B02E787C}"/>
              </a:ext>
            </a:extLst>
          </p:cNvPr>
          <p:cNvSpPr txBox="1"/>
          <p:nvPr/>
        </p:nvSpPr>
        <p:spPr>
          <a:xfrm>
            <a:off x="-1" y="1720840"/>
            <a:ext cx="10148047" cy="3139321"/>
          </a:xfrm>
          <a:prstGeom prst="rect">
            <a:avLst/>
          </a:prstGeom>
          <a:noFill/>
        </p:spPr>
        <p:txBody>
          <a:bodyPr wrap="square">
            <a:spAutoFit/>
          </a:bodyPr>
          <a:lstStyle/>
          <a:p>
            <a:pPr marL="285750" indent="-285750">
              <a:buFont typeface="Wingdings" panose="05000000000000000000" pitchFamily="2" charset="2"/>
              <a:buChar char="q"/>
            </a:pPr>
            <a:r>
              <a:rPr lang="en-IN" dirty="0"/>
              <a:t>Introduction</a:t>
            </a:r>
          </a:p>
          <a:p>
            <a:endParaRPr lang="en-IN" dirty="0"/>
          </a:p>
          <a:p>
            <a:pPr marL="285750" indent="-285750">
              <a:buFont typeface="Wingdings" panose="05000000000000000000" pitchFamily="2" charset="2"/>
              <a:buChar char="q"/>
            </a:pPr>
            <a:r>
              <a:rPr lang="en-IN" dirty="0"/>
              <a:t>Analytical problem framing</a:t>
            </a:r>
          </a:p>
          <a:p>
            <a:endParaRPr lang="en-IN" dirty="0"/>
          </a:p>
          <a:p>
            <a:pPr marL="285750" indent="-285750">
              <a:buFont typeface="Wingdings" panose="05000000000000000000" pitchFamily="2" charset="2"/>
              <a:buChar char="q"/>
            </a:pPr>
            <a:r>
              <a:rPr lang="en-IN" dirty="0"/>
              <a:t>Analysis  </a:t>
            </a:r>
          </a:p>
          <a:p>
            <a:endParaRPr lang="en-IN" dirty="0"/>
          </a:p>
          <a:p>
            <a:pPr marL="285750" indent="-285750">
              <a:buFont typeface="Wingdings" panose="05000000000000000000" pitchFamily="2" charset="2"/>
              <a:buChar char="q"/>
            </a:pPr>
            <a:r>
              <a:rPr lang="en-IN" dirty="0"/>
              <a:t>Visualization</a:t>
            </a:r>
          </a:p>
          <a:p>
            <a:endParaRPr lang="en-IN" dirty="0"/>
          </a:p>
          <a:p>
            <a:pPr marL="285750" indent="-285750">
              <a:buFont typeface="Wingdings" panose="05000000000000000000" pitchFamily="2" charset="2"/>
              <a:buChar char="q"/>
            </a:pPr>
            <a:r>
              <a:rPr lang="en-IN" dirty="0"/>
              <a:t>Training and testing the data</a:t>
            </a:r>
          </a:p>
          <a:p>
            <a:r>
              <a:rPr lang="en-IN" dirty="0"/>
              <a:t>           </a:t>
            </a:r>
          </a:p>
          <a:p>
            <a:pPr marL="285750" indent="-285750">
              <a:buFont typeface="Wingdings" panose="05000000000000000000" pitchFamily="2" charset="2"/>
              <a:buChar char="q"/>
            </a:pPr>
            <a:r>
              <a:rPr lang="en-IN" dirty="0"/>
              <a:t>Conclusion and Limitation and Scope for the future:</a:t>
            </a:r>
          </a:p>
        </p:txBody>
      </p:sp>
    </p:spTree>
    <p:extLst>
      <p:ext uri="{BB962C8B-B14F-4D97-AF65-F5344CB8AC3E}">
        <p14:creationId xmlns:p14="http://schemas.microsoft.com/office/powerpoint/2010/main" val="333910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83B3B-DB44-419E-9A68-356C82EF685F}"/>
              </a:ext>
            </a:extLst>
          </p:cNvPr>
          <p:cNvSpPr txBox="1"/>
          <p:nvPr/>
        </p:nvSpPr>
        <p:spPr>
          <a:xfrm>
            <a:off x="0" y="157366"/>
            <a:ext cx="6096000"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We will be </a:t>
            </a:r>
            <a:r>
              <a:rPr lang="en-IN" sz="1800" b="1" dirty="0">
                <a:effectLst/>
                <a:latin typeface="Calibri" panose="020F0502020204030204" pitchFamily="34" charset="0"/>
                <a:ea typeface="Calibri" panose="020F0502020204030204" pitchFamily="34" charset="0"/>
                <a:cs typeface="Calibri" panose="020F0502020204030204" pitchFamily="34" charset="0"/>
              </a:rPr>
              <a:t>Removing the outliers through Z-Score method: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8CF9CAC-5BEF-40A6-B622-B41EB34DF01F}"/>
              </a:ext>
            </a:extLst>
          </p:cNvPr>
          <p:cNvPicPr>
            <a:picLocks noChangeAspect="1"/>
          </p:cNvPicPr>
          <p:nvPr/>
        </p:nvPicPr>
        <p:blipFill>
          <a:blip r:embed="rId2"/>
          <a:stretch>
            <a:fillRect/>
          </a:stretch>
        </p:blipFill>
        <p:spPr>
          <a:xfrm>
            <a:off x="215153" y="1556276"/>
            <a:ext cx="5731510" cy="4812665"/>
          </a:xfrm>
          <a:prstGeom prst="rect">
            <a:avLst/>
          </a:prstGeom>
        </p:spPr>
      </p:pic>
      <p:pic>
        <p:nvPicPr>
          <p:cNvPr id="5" name="Picture 4">
            <a:extLst>
              <a:ext uri="{FF2B5EF4-FFF2-40B4-BE49-F238E27FC236}">
                <a16:creationId xmlns:a16="http://schemas.microsoft.com/office/drawing/2014/main" id="{5864C9F5-F70C-428F-AB49-DC0ECA7AA33F}"/>
              </a:ext>
            </a:extLst>
          </p:cNvPr>
          <p:cNvPicPr>
            <a:picLocks noChangeAspect="1"/>
          </p:cNvPicPr>
          <p:nvPr/>
        </p:nvPicPr>
        <p:blipFill>
          <a:blip r:embed="rId3"/>
          <a:stretch>
            <a:fillRect/>
          </a:stretch>
        </p:blipFill>
        <p:spPr>
          <a:xfrm>
            <a:off x="7535955" y="1891552"/>
            <a:ext cx="3162300" cy="1522730"/>
          </a:xfrm>
          <a:prstGeom prst="rect">
            <a:avLst/>
          </a:prstGeom>
        </p:spPr>
      </p:pic>
      <p:sp>
        <p:nvSpPr>
          <p:cNvPr id="7" name="TextBox 6">
            <a:extLst>
              <a:ext uri="{FF2B5EF4-FFF2-40B4-BE49-F238E27FC236}">
                <a16:creationId xmlns:a16="http://schemas.microsoft.com/office/drawing/2014/main" id="{C6319DE9-2F26-4CA3-8129-C5CB8FDFF602}"/>
              </a:ext>
            </a:extLst>
          </p:cNvPr>
          <p:cNvSpPr txBox="1"/>
          <p:nvPr/>
        </p:nvSpPr>
        <p:spPr>
          <a:xfrm>
            <a:off x="6024282" y="4459405"/>
            <a:ext cx="5952565"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have data loss of 3.06% which is negligible and I can continue with the model building.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DC9C1A3F-33D9-4662-9A5B-249691753A60}"/>
              </a:ext>
            </a:extLst>
          </p:cNvPr>
          <p:cNvSpPr/>
          <p:nvPr/>
        </p:nvSpPr>
        <p:spPr>
          <a:xfrm>
            <a:off x="6221356" y="241060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35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3535E1-9DDC-48C0-A053-7E0655357C2B}"/>
              </a:ext>
            </a:extLst>
          </p:cNvPr>
          <p:cNvSpPr txBox="1"/>
          <p:nvPr/>
        </p:nvSpPr>
        <p:spPr>
          <a:xfrm>
            <a:off x="0" y="150349"/>
            <a:ext cx="6096000" cy="40703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Now, here I am going to check the </a:t>
            </a:r>
            <a:r>
              <a:rPr lang="en-IN" sz="2000" b="1" dirty="0">
                <a:effectLst/>
                <a:latin typeface="Calibri" panose="020F0502020204030204" pitchFamily="34" charset="0"/>
                <a:ea typeface="Calibri" panose="020F0502020204030204" pitchFamily="34" charset="0"/>
                <a:cs typeface="Calibri" panose="020F0502020204030204" pitchFamily="34" charset="0"/>
              </a:rPr>
              <a:t>skewness of the data:</a:t>
            </a: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62D6515-208C-4EFB-8297-E0A0ED939016}"/>
              </a:ext>
            </a:extLst>
          </p:cNvPr>
          <p:cNvPicPr>
            <a:picLocks noChangeAspect="1"/>
          </p:cNvPicPr>
          <p:nvPr/>
        </p:nvPicPr>
        <p:blipFill>
          <a:blip r:embed="rId2"/>
          <a:stretch>
            <a:fillRect/>
          </a:stretch>
        </p:blipFill>
        <p:spPr>
          <a:xfrm>
            <a:off x="502248" y="803686"/>
            <a:ext cx="2796540" cy="2758440"/>
          </a:xfrm>
          <a:prstGeom prst="rect">
            <a:avLst/>
          </a:prstGeom>
        </p:spPr>
      </p:pic>
      <p:sp>
        <p:nvSpPr>
          <p:cNvPr id="6" name="TextBox 5">
            <a:extLst>
              <a:ext uri="{FF2B5EF4-FFF2-40B4-BE49-F238E27FC236}">
                <a16:creationId xmlns:a16="http://schemas.microsoft.com/office/drawing/2014/main" id="{4602D261-2AEA-4B14-A121-CB972819A811}"/>
              </a:ext>
            </a:extLst>
          </p:cNvPr>
          <p:cNvSpPr txBox="1"/>
          <p:nvPr/>
        </p:nvSpPr>
        <p:spPr>
          <a:xfrm>
            <a:off x="3505200" y="1106706"/>
            <a:ext cx="8534399" cy="646331"/>
          </a:xfrm>
          <a:prstGeom prst="rect">
            <a:avLst/>
          </a:prstGeom>
          <a:noFill/>
        </p:spPr>
        <p:txBody>
          <a:bodyPr wrap="square">
            <a:spAutoFit/>
          </a:bodyPr>
          <a:lstStyle/>
          <a:p>
            <a:r>
              <a:rPr lang="en-IN" sz="1200" dirty="0">
                <a:effectLst/>
                <a:latin typeface="Helvetica" panose="020B060402020202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Here the number of columns with negative skewness is more than positive skewness columns and which have to be treated</a:t>
            </a:r>
            <a:endParaRPr lang="en-IN" dirty="0"/>
          </a:p>
        </p:txBody>
      </p:sp>
      <p:sp>
        <p:nvSpPr>
          <p:cNvPr id="8" name="TextBox 7">
            <a:extLst>
              <a:ext uri="{FF2B5EF4-FFF2-40B4-BE49-F238E27FC236}">
                <a16:creationId xmlns:a16="http://schemas.microsoft.com/office/drawing/2014/main" id="{428465C8-BD4E-4285-8504-A74952D52B45}"/>
              </a:ext>
            </a:extLst>
          </p:cNvPr>
          <p:cNvSpPr txBox="1"/>
          <p:nvPr/>
        </p:nvSpPr>
        <p:spPr>
          <a:xfrm>
            <a:off x="104740" y="4014136"/>
            <a:ext cx="5731510"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Now, here we will </a:t>
            </a:r>
            <a:r>
              <a:rPr lang="en-IN" sz="1800" b="1" dirty="0">
                <a:effectLst/>
                <a:latin typeface="Calibri" panose="020F0502020204030204" pitchFamily="34" charset="0"/>
                <a:ea typeface="Calibri" panose="020F0502020204030204" pitchFamily="34" charset="0"/>
                <a:cs typeface="Calibri" panose="020F0502020204030204" pitchFamily="34" charset="0"/>
              </a:rPr>
              <a:t>remove the skewness of the data</a:t>
            </a:r>
            <a:r>
              <a:rPr lang="en-IN" sz="1600" dirty="0">
                <a:effectLst/>
                <a:latin typeface="Calibri" panose="020F0502020204030204" pitchFamily="34" charset="0"/>
                <a:ea typeface="Calibri" panose="020F0502020204030204" pitchFamily="34" charset="0"/>
                <a:cs typeface="Calibri" panose="020F0502020204030204" pitchFamily="34" charset="0"/>
              </a:rPr>
              <a:t> through </a:t>
            </a:r>
            <a:r>
              <a:rPr lang="en-IN" sz="1800" b="1" dirty="0">
                <a:effectLst/>
                <a:latin typeface="Calibri" panose="020F0502020204030204" pitchFamily="34" charset="0"/>
                <a:ea typeface="Calibri" panose="020F0502020204030204" pitchFamily="34" charset="0"/>
                <a:cs typeface="Calibri" panose="020F0502020204030204" pitchFamily="34" charset="0"/>
              </a:rPr>
              <a:t>“Power Transformer”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BFCAF23-F4F7-46F2-BA30-2D993BB7AB06}"/>
              </a:ext>
            </a:extLst>
          </p:cNvPr>
          <p:cNvPicPr>
            <a:picLocks noChangeAspect="1"/>
          </p:cNvPicPr>
          <p:nvPr/>
        </p:nvPicPr>
        <p:blipFill>
          <a:blip r:embed="rId3"/>
          <a:stretch>
            <a:fillRect/>
          </a:stretch>
        </p:blipFill>
        <p:spPr>
          <a:xfrm>
            <a:off x="6400797" y="2534294"/>
            <a:ext cx="5731510" cy="4168140"/>
          </a:xfrm>
          <a:prstGeom prst="rect">
            <a:avLst/>
          </a:prstGeom>
        </p:spPr>
      </p:pic>
      <p:sp>
        <p:nvSpPr>
          <p:cNvPr id="11" name="TextBox 10">
            <a:extLst>
              <a:ext uri="{FF2B5EF4-FFF2-40B4-BE49-F238E27FC236}">
                <a16:creationId xmlns:a16="http://schemas.microsoft.com/office/drawing/2014/main" id="{AC4094A4-0FF3-4207-BECC-908D19B1621C}"/>
              </a:ext>
            </a:extLst>
          </p:cNvPr>
          <p:cNvSpPr txBox="1"/>
          <p:nvPr/>
        </p:nvSpPr>
        <p:spPr>
          <a:xfrm>
            <a:off x="59693" y="4867938"/>
            <a:ext cx="6341104" cy="968278"/>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have assigned few columns which have skewness to a variable and passed it through the </a:t>
            </a:r>
            <a:r>
              <a:rPr lang="en-IN" sz="1800" b="1" dirty="0">
                <a:effectLst/>
                <a:latin typeface="Calibri" panose="020F0502020204030204" pitchFamily="34" charset="0"/>
                <a:ea typeface="Calibri" panose="020F0502020204030204" pitchFamily="34" charset="0"/>
                <a:cs typeface="Calibri" panose="020F0502020204030204" pitchFamily="34" charset="0"/>
              </a:rPr>
              <a:t>“Scaler.fit_transform”</a:t>
            </a:r>
            <a:r>
              <a:rPr lang="en-IN" sz="1800" dirty="0">
                <a:effectLst/>
                <a:latin typeface="Calibri" panose="020F0502020204030204" pitchFamily="34" charset="0"/>
                <a:ea typeface="Calibri" panose="020F0502020204030204" pitchFamily="34" charset="0"/>
                <a:cs typeface="Calibri" panose="020F0502020204030204" pitchFamily="34" charset="0"/>
              </a:rPr>
              <a:t> method to reduce the skewness of the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657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E8309-2A15-4DA0-9DD6-A296E707DA42}"/>
              </a:ext>
            </a:extLst>
          </p:cNvPr>
          <p:cNvPicPr>
            <a:picLocks noChangeAspect="1"/>
          </p:cNvPicPr>
          <p:nvPr/>
        </p:nvPicPr>
        <p:blipFill>
          <a:blip r:embed="rId2"/>
          <a:stretch>
            <a:fillRect/>
          </a:stretch>
        </p:blipFill>
        <p:spPr>
          <a:xfrm>
            <a:off x="364490" y="234595"/>
            <a:ext cx="4870898" cy="3212273"/>
          </a:xfrm>
          <a:prstGeom prst="rect">
            <a:avLst/>
          </a:prstGeom>
        </p:spPr>
      </p:pic>
      <p:sp>
        <p:nvSpPr>
          <p:cNvPr id="4" name="TextBox 3">
            <a:extLst>
              <a:ext uri="{FF2B5EF4-FFF2-40B4-BE49-F238E27FC236}">
                <a16:creationId xmlns:a16="http://schemas.microsoft.com/office/drawing/2014/main" id="{84B6B09B-5547-4323-B0BF-0A19B008CE80}"/>
              </a:ext>
            </a:extLst>
          </p:cNvPr>
          <p:cNvSpPr txBox="1"/>
          <p:nvPr/>
        </p:nvSpPr>
        <p:spPr>
          <a:xfrm>
            <a:off x="5369858" y="1224852"/>
            <a:ext cx="6767458"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Now, the next step is </a:t>
            </a:r>
            <a:r>
              <a:rPr lang="en-IN" b="1" dirty="0">
                <a:effectLst/>
                <a:latin typeface="Calibri" panose="020F0502020204030204" pitchFamily="34" charset="0"/>
                <a:ea typeface="Calibri" panose="020F0502020204030204" pitchFamily="34" charset="0"/>
                <a:cs typeface="Calibri" panose="020F0502020204030204" pitchFamily="34" charset="0"/>
              </a:rPr>
              <a:t>Scaling the data</a:t>
            </a:r>
            <a:r>
              <a:rPr lang="en-IN" dirty="0">
                <a:effectLst/>
                <a:latin typeface="Calibri" panose="020F0502020204030204" pitchFamily="34" charset="0"/>
                <a:ea typeface="Calibri" panose="020F0502020204030204" pitchFamily="34" charset="0"/>
                <a:cs typeface="Calibri" panose="020F0502020204030204" pitchFamily="34" charset="0"/>
              </a:rPr>
              <a:t> through </a:t>
            </a:r>
            <a:r>
              <a:rPr lang="en-IN" b="1" dirty="0">
                <a:effectLst/>
                <a:latin typeface="Calibri" panose="020F0502020204030204" pitchFamily="34" charset="0"/>
                <a:ea typeface="Calibri" panose="020F0502020204030204" pitchFamily="34" charset="0"/>
                <a:cs typeface="Calibri" panose="020F0502020204030204" pitchFamily="34" charset="0"/>
              </a:rPr>
              <a:t>Standard Scaler: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AF2DA36-8E06-4F81-8E74-5C2ACEE609D1}"/>
              </a:ext>
            </a:extLst>
          </p:cNvPr>
          <p:cNvPicPr>
            <a:picLocks noChangeAspect="1"/>
          </p:cNvPicPr>
          <p:nvPr/>
        </p:nvPicPr>
        <p:blipFill>
          <a:blip r:embed="rId3"/>
          <a:stretch>
            <a:fillRect/>
          </a:stretch>
        </p:blipFill>
        <p:spPr>
          <a:xfrm>
            <a:off x="6096000" y="3429000"/>
            <a:ext cx="5731510" cy="3145790"/>
          </a:xfrm>
          <a:prstGeom prst="rect">
            <a:avLst/>
          </a:prstGeom>
        </p:spPr>
      </p:pic>
      <p:sp>
        <p:nvSpPr>
          <p:cNvPr id="8" name="TextBox 7">
            <a:extLst>
              <a:ext uri="{FF2B5EF4-FFF2-40B4-BE49-F238E27FC236}">
                <a16:creationId xmlns:a16="http://schemas.microsoft.com/office/drawing/2014/main" id="{FB5B370F-FFE9-49D2-B84F-550ABB207AC1}"/>
              </a:ext>
            </a:extLst>
          </p:cNvPr>
          <p:cNvSpPr txBox="1"/>
          <p:nvPr/>
        </p:nvSpPr>
        <p:spPr>
          <a:xfrm>
            <a:off x="0" y="4305538"/>
            <a:ext cx="5951667" cy="646331"/>
          </a:xfrm>
          <a:prstGeom prst="rect">
            <a:avLst/>
          </a:prstGeom>
          <a:noFill/>
        </p:spPr>
        <p:txBody>
          <a:bodyPr wrap="square" rtlCol="0">
            <a:spAutoFit/>
          </a:bodyPr>
          <a:lstStyle/>
          <a:p>
            <a:r>
              <a:rPr lang="en-IN" dirty="0"/>
              <a:t>Here I have splitted the data into x and y and then passed “x” into the Standard Scaler and here the data is scaled. </a:t>
            </a:r>
          </a:p>
        </p:txBody>
      </p:sp>
      <p:sp>
        <p:nvSpPr>
          <p:cNvPr id="9" name="Arrow: Right 8">
            <a:extLst>
              <a:ext uri="{FF2B5EF4-FFF2-40B4-BE49-F238E27FC236}">
                <a16:creationId xmlns:a16="http://schemas.microsoft.com/office/drawing/2014/main" id="{6724401E-06CE-4D1D-BD85-DF4FBCE290FC}"/>
              </a:ext>
            </a:extLst>
          </p:cNvPr>
          <p:cNvSpPr/>
          <p:nvPr/>
        </p:nvSpPr>
        <p:spPr>
          <a:xfrm>
            <a:off x="5235388" y="2318484"/>
            <a:ext cx="1487246" cy="32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340F37ED-131E-4027-964F-83802BF60277}"/>
              </a:ext>
            </a:extLst>
          </p:cNvPr>
          <p:cNvSpPr/>
          <p:nvPr/>
        </p:nvSpPr>
        <p:spPr>
          <a:xfrm>
            <a:off x="5809129" y="3021106"/>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DDEBE00A-8819-4CAF-9BAB-BBB314B1D77F}"/>
              </a:ext>
            </a:extLst>
          </p:cNvPr>
          <p:cNvSpPr/>
          <p:nvPr/>
        </p:nvSpPr>
        <p:spPr>
          <a:xfrm>
            <a:off x="6615953" y="2635624"/>
            <a:ext cx="340661" cy="793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123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95F7B5-2268-41C2-BC4F-3FB397F6DDF3}"/>
              </a:ext>
            </a:extLst>
          </p:cNvPr>
          <p:cNvPicPr>
            <a:picLocks noChangeAspect="1"/>
          </p:cNvPicPr>
          <p:nvPr/>
        </p:nvPicPr>
        <p:blipFill>
          <a:blip r:embed="rId2"/>
          <a:stretch>
            <a:fillRect/>
          </a:stretch>
        </p:blipFill>
        <p:spPr>
          <a:xfrm>
            <a:off x="269165" y="191621"/>
            <a:ext cx="4930140" cy="3390900"/>
          </a:xfrm>
          <a:prstGeom prst="rect">
            <a:avLst/>
          </a:prstGeom>
        </p:spPr>
      </p:pic>
      <p:sp>
        <p:nvSpPr>
          <p:cNvPr id="4" name="TextBox 3">
            <a:extLst>
              <a:ext uri="{FF2B5EF4-FFF2-40B4-BE49-F238E27FC236}">
                <a16:creationId xmlns:a16="http://schemas.microsoft.com/office/drawing/2014/main" id="{21A841FC-994E-4239-A328-6F446A896C25}"/>
              </a:ext>
            </a:extLst>
          </p:cNvPr>
          <p:cNvSpPr txBox="1"/>
          <p:nvPr/>
        </p:nvSpPr>
        <p:spPr>
          <a:xfrm>
            <a:off x="5199304" y="1887071"/>
            <a:ext cx="6992695" cy="703398"/>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Now, here I import few libraries required for training the model and testing and also for </a:t>
            </a:r>
            <a:r>
              <a:rPr lang="en-IN" sz="2000" b="1" dirty="0">
                <a:effectLst/>
                <a:latin typeface="Calibri" panose="020F0502020204030204" pitchFamily="34" charset="0"/>
                <a:ea typeface="Calibri" panose="020F0502020204030204" pitchFamily="34" charset="0"/>
                <a:cs typeface="Calibri" panose="020F0502020204030204" pitchFamily="34" charset="0"/>
              </a:rPr>
              <a:t>checking the random_state: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6F453E-12C2-43C1-A600-E0D330900E76}"/>
              </a:ext>
            </a:extLst>
          </p:cNvPr>
          <p:cNvPicPr>
            <a:picLocks noChangeAspect="1"/>
          </p:cNvPicPr>
          <p:nvPr/>
        </p:nvPicPr>
        <p:blipFill>
          <a:blip r:embed="rId3"/>
          <a:stretch>
            <a:fillRect/>
          </a:stretch>
        </p:blipFill>
        <p:spPr>
          <a:xfrm>
            <a:off x="133573" y="4550708"/>
            <a:ext cx="7426235" cy="424703"/>
          </a:xfrm>
          <a:prstGeom prst="rect">
            <a:avLst/>
          </a:prstGeom>
        </p:spPr>
      </p:pic>
      <p:sp>
        <p:nvSpPr>
          <p:cNvPr id="7" name="TextBox 6">
            <a:extLst>
              <a:ext uri="{FF2B5EF4-FFF2-40B4-BE49-F238E27FC236}">
                <a16:creationId xmlns:a16="http://schemas.microsoft.com/office/drawing/2014/main" id="{46387B8D-68FE-4D9B-AD22-572C5D3FC749}"/>
              </a:ext>
            </a:extLst>
          </p:cNvPr>
          <p:cNvSpPr txBox="1"/>
          <p:nvPr/>
        </p:nvSpPr>
        <p:spPr>
          <a:xfrm>
            <a:off x="0" y="5541515"/>
            <a:ext cx="12084423"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have splitted the data with the resulted random_state.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8434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13DBB1-5167-4BD2-8BEF-494A44E4DE6A}"/>
              </a:ext>
            </a:extLst>
          </p:cNvPr>
          <p:cNvPicPr>
            <a:picLocks noChangeAspect="1"/>
          </p:cNvPicPr>
          <p:nvPr/>
        </p:nvPicPr>
        <p:blipFill>
          <a:blip r:embed="rId2"/>
          <a:stretch>
            <a:fillRect/>
          </a:stretch>
        </p:blipFill>
        <p:spPr>
          <a:xfrm>
            <a:off x="177837" y="1360170"/>
            <a:ext cx="4987290" cy="5052060"/>
          </a:xfrm>
          <a:prstGeom prst="rect">
            <a:avLst/>
          </a:prstGeom>
        </p:spPr>
      </p:pic>
      <p:sp>
        <p:nvSpPr>
          <p:cNvPr id="4" name="TextBox 3">
            <a:extLst>
              <a:ext uri="{FF2B5EF4-FFF2-40B4-BE49-F238E27FC236}">
                <a16:creationId xmlns:a16="http://schemas.microsoft.com/office/drawing/2014/main" id="{2B246E4E-9375-4C69-AC78-3C8FD7DD0F4B}"/>
              </a:ext>
            </a:extLst>
          </p:cNvPr>
          <p:cNvSpPr txBox="1"/>
          <p:nvPr/>
        </p:nvSpPr>
        <p:spPr>
          <a:xfrm>
            <a:off x="5244353" y="1360170"/>
            <a:ext cx="6678706" cy="704873"/>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Now, I will </a:t>
            </a:r>
            <a:r>
              <a:rPr lang="en-IN" sz="2000" b="1" dirty="0">
                <a:effectLst/>
                <a:latin typeface="Calibri" panose="020F0502020204030204" pitchFamily="34" charset="0"/>
                <a:ea typeface="Calibri" panose="020F0502020204030204" pitchFamily="34" charset="0"/>
                <a:cs typeface="Calibri" panose="020F0502020204030204" pitchFamily="34" charset="0"/>
              </a:rPr>
              <a:t>test the data</a:t>
            </a:r>
            <a:r>
              <a:rPr lang="en-IN" sz="1800" dirty="0">
                <a:effectLst/>
                <a:latin typeface="Calibri" panose="020F0502020204030204" pitchFamily="34" charset="0"/>
                <a:ea typeface="Calibri" panose="020F0502020204030204" pitchFamily="34" charset="0"/>
                <a:cs typeface="Calibri" panose="020F0502020204030204" pitchFamily="34" charset="0"/>
              </a:rPr>
              <a:t> and find accuracy of the data with different models: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79F20FE-F7F3-4A44-BE82-0BD32EEE21E9}"/>
              </a:ext>
            </a:extLst>
          </p:cNvPr>
          <p:cNvPicPr>
            <a:picLocks noChangeAspect="1"/>
          </p:cNvPicPr>
          <p:nvPr/>
        </p:nvPicPr>
        <p:blipFill>
          <a:blip r:embed="rId3"/>
          <a:stretch>
            <a:fillRect/>
          </a:stretch>
        </p:blipFill>
        <p:spPr>
          <a:xfrm>
            <a:off x="7026874" y="2311717"/>
            <a:ext cx="4815501" cy="4512448"/>
          </a:xfrm>
          <a:prstGeom prst="rect">
            <a:avLst/>
          </a:prstGeom>
        </p:spPr>
      </p:pic>
      <p:sp>
        <p:nvSpPr>
          <p:cNvPr id="7" name="TextBox 6">
            <a:extLst>
              <a:ext uri="{FF2B5EF4-FFF2-40B4-BE49-F238E27FC236}">
                <a16:creationId xmlns:a16="http://schemas.microsoft.com/office/drawing/2014/main" id="{DA3B6010-AAF9-438E-A52E-0BB118A08D00}"/>
              </a:ext>
            </a:extLst>
          </p:cNvPr>
          <p:cNvSpPr txBox="1"/>
          <p:nvPr/>
        </p:nvSpPr>
        <p:spPr>
          <a:xfrm>
            <a:off x="177837" y="328899"/>
            <a:ext cx="5289176" cy="461665"/>
          </a:xfrm>
          <a:prstGeom prst="rect">
            <a:avLst/>
          </a:prstGeom>
          <a:noFill/>
        </p:spPr>
        <p:txBody>
          <a:bodyPr wrap="square" rtlCol="0">
            <a:spAutoFit/>
          </a:bodyPr>
          <a:lstStyle/>
          <a:p>
            <a:r>
              <a:rPr lang="en-IN" sz="2400" b="1" dirty="0"/>
              <a:t>Training and Testing of the data:</a:t>
            </a:r>
          </a:p>
        </p:txBody>
      </p:sp>
    </p:spTree>
    <p:extLst>
      <p:ext uri="{BB962C8B-B14F-4D97-AF65-F5344CB8AC3E}">
        <p14:creationId xmlns:p14="http://schemas.microsoft.com/office/powerpoint/2010/main" val="684077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A52074-3B07-41E5-A26D-60A0603F77E2}"/>
              </a:ext>
            </a:extLst>
          </p:cNvPr>
          <p:cNvPicPr>
            <a:picLocks noChangeAspect="1"/>
          </p:cNvPicPr>
          <p:nvPr/>
        </p:nvPicPr>
        <p:blipFill>
          <a:blip r:embed="rId2"/>
          <a:stretch>
            <a:fillRect/>
          </a:stretch>
        </p:blipFill>
        <p:spPr>
          <a:xfrm>
            <a:off x="64994" y="884608"/>
            <a:ext cx="5457265" cy="4141101"/>
          </a:xfrm>
          <a:prstGeom prst="rect">
            <a:avLst/>
          </a:prstGeom>
        </p:spPr>
      </p:pic>
      <p:sp>
        <p:nvSpPr>
          <p:cNvPr id="4" name="TextBox 3">
            <a:extLst>
              <a:ext uri="{FF2B5EF4-FFF2-40B4-BE49-F238E27FC236}">
                <a16:creationId xmlns:a16="http://schemas.microsoft.com/office/drawing/2014/main" id="{D3DE58BE-61E9-4020-93EA-3864694B6F0C}"/>
              </a:ext>
            </a:extLst>
          </p:cNvPr>
          <p:cNvSpPr txBox="1"/>
          <p:nvPr/>
        </p:nvSpPr>
        <p:spPr>
          <a:xfrm>
            <a:off x="0" y="184188"/>
            <a:ext cx="10040471" cy="40703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Now, here I will </a:t>
            </a:r>
            <a:r>
              <a:rPr lang="en-IN" sz="2000" b="1" dirty="0">
                <a:effectLst/>
                <a:latin typeface="Calibri" panose="020F0502020204030204" pitchFamily="34" charset="0"/>
                <a:ea typeface="Calibri" panose="020F0502020204030204" pitchFamily="34" charset="0"/>
                <a:cs typeface="Calibri" panose="020F0502020204030204" pitchFamily="34" charset="0"/>
              </a:rPr>
              <a:t>check the Cross Validation Scores</a:t>
            </a:r>
            <a:r>
              <a:rPr lang="en-IN" sz="1800" dirty="0">
                <a:effectLst/>
                <a:latin typeface="Calibri" panose="020F0502020204030204" pitchFamily="34" charset="0"/>
                <a:ea typeface="Calibri" panose="020F0502020204030204" pitchFamily="34" charset="0"/>
                <a:cs typeface="Calibri" panose="020F0502020204030204" pitchFamily="34" charset="0"/>
              </a:rPr>
              <a:t> of the models </a:t>
            </a:r>
            <a:r>
              <a:rPr lang="en-IN" sz="1800" dirty="0" err="1">
                <a:effectLst/>
                <a:latin typeface="Calibri" panose="020F0502020204030204" pitchFamily="34" charset="0"/>
                <a:ea typeface="Calibri" panose="020F0502020204030204" pitchFamily="34" charset="0"/>
                <a:cs typeface="Calibri" panose="020F0502020204030204" pitchFamily="34" charset="0"/>
              </a:rPr>
              <a:t>tested:cvx</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B24175F-117A-44A3-88FD-697AD613E7DF}"/>
              </a:ext>
            </a:extLst>
          </p:cNvPr>
          <p:cNvPicPr>
            <a:picLocks noChangeAspect="1"/>
          </p:cNvPicPr>
          <p:nvPr/>
        </p:nvPicPr>
        <p:blipFill>
          <a:blip r:embed="rId3"/>
          <a:stretch>
            <a:fillRect/>
          </a:stretch>
        </p:blipFill>
        <p:spPr>
          <a:xfrm>
            <a:off x="6511895" y="884608"/>
            <a:ext cx="5346170" cy="3818377"/>
          </a:xfrm>
          <a:prstGeom prst="rect">
            <a:avLst/>
          </a:prstGeom>
        </p:spPr>
      </p:pic>
      <p:sp>
        <p:nvSpPr>
          <p:cNvPr id="7" name="TextBox 6">
            <a:extLst>
              <a:ext uri="{FF2B5EF4-FFF2-40B4-BE49-F238E27FC236}">
                <a16:creationId xmlns:a16="http://schemas.microsoft.com/office/drawing/2014/main" id="{E581C6DD-C289-4F95-A28D-1ADE401789D6}"/>
              </a:ext>
            </a:extLst>
          </p:cNvPr>
          <p:cNvSpPr txBox="1"/>
          <p:nvPr/>
        </p:nvSpPr>
        <p:spPr>
          <a:xfrm>
            <a:off x="64994" y="5528174"/>
            <a:ext cx="10118912"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the </a:t>
            </a:r>
            <a:r>
              <a:rPr lang="en-IN" sz="1800" b="1" dirty="0">
                <a:effectLst/>
                <a:latin typeface="Calibri" panose="020F0502020204030204" pitchFamily="34" charset="0"/>
                <a:ea typeface="Calibri" panose="020F0502020204030204" pitchFamily="34" charset="0"/>
                <a:cs typeface="Calibri" panose="020F0502020204030204" pitchFamily="34" charset="0"/>
              </a:rPr>
              <a:t>“Random Forest model”</a:t>
            </a:r>
            <a:r>
              <a:rPr lang="en-IN" sz="1800" dirty="0">
                <a:effectLst/>
                <a:latin typeface="Calibri" panose="020F0502020204030204" pitchFamily="34" charset="0"/>
                <a:ea typeface="Calibri" panose="020F0502020204030204" pitchFamily="34" charset="0"/>
                <a:cs typeface="Calibri" panose="020F0502020204030204" pitchFamily="34" charset="0"/>
              </a:rPr>
              <a:t> has the </a:t>
            </a:r>
            <a:r>
              <a:rPr lang="en-IN" sz="1800" b="1" dirty="0">
                <a:effectLst/>
                <a:latin typeface="Calibri" panose="020F0502020204030204" pitchFamily="34" charset="0"/>
                <a:ea typeface="Calibri" panose="020F0502020204030204" pitchFamily="34" charset="0"/>
                <a:cs typeface="Calibri" panose="020F0502020204030204" pitchFamily="34" charset="0"/>
              </a:rPr>
              <a:t>highest Cross Validation Score</a:t>
            </a: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4293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40B9D5-2606-40BE-9789-AA874EE1D42E}"/>
              </a:ext>
            </a:extLst>
          </p:cNvPr>
          <p:cNvPicPr>
            <a:picLocks noChangeAspect="1"/>
          </p:cNvPicPr>
          <p:nvPr/>
        </p:nvPicPr>
        <p:blipFill>
          <a:blip r:embed="rId2"/>
          <a:stretch>
            <a:fillRect/>
          </a:stretch>
        </p:blipFill>
        <p:spPr>
          <a:xfrm>
            <a:off x="218104" y="145668"/>
            <a:ext cx="5455920" cy="3756025"/>
          </a:xfrm>
          <a:prstGeom prst="rect">
            <a:avLst/>
          </a:prstGeom>
        </p:spPr>
      </p:pic>
      <p:sp>
        <p:nvSpPr>
          <p:cNvPr id="4" name="TextBox 3">
            <a:extLst>
              <a:ext uri="{FF2B5EF4-FFF2-40B4-BE49-F238E27FC236}">
                <a16:creationId xmlns:a16="http://schemas.microsoft.com/office/drawing/2014/main" id="{0B68DFA7-E5D9-4BD9-AC7E-585B4C139F2B}"/>
              </a:ext>
            </a:extLst>
          </p:cNvPr>
          <p:cNvSpPr txBox="1"/>
          <p:nvPr/>
        </p:nvSpPr>
        <p:spPr>
          <a:xfrm>
            <a:off x="5737412" y="1176694"/>
            <a:ext cx="6454588" cy="646331"/>
          </a:xfrm>
          <a:prstGeom prst="rect">
            <a:avLst/>
          </a:prstGeom>
          <a:noFill/>
        </p:spPr>
        <p:txBody>
          <a:bodyPr wrap="square">
            <a:spAutoFit/>
          </a:bodyPr>
          <a:lstStyle/>
          <a:p>
            <a:r>
              <a:rPr lang="en-IN" dirty="0">
                <a:effectLst/>
                <a:latin typeface="Calibri" panose="020F0502020204030204" pitchFamily="34" charset="0"/>
                <a:ea typeface="Calibri" panose="020F0502020204030204" pitchFamily="34" charset="0"/>
              </a:rPr>
              <a:t>Now, I am going to </a:t>
            </a:r>
            <a:r>
              <a:rPr lang="en-IN" b="1" dirty="0">
                <a:effectLst/>
                <a:latin typeface="Calibri" panose="020F0502020204030204" pitchFamily="34" charset="0"/>
                <a:ea typeface="Calibri" panose="020F0502020204030204" pitchFamily="34" charset="0"/>
              </a:rPr>
              <a:t>Save the model</a:t>
            </a:r>
            <a:r>
              <a:rPr lang="en-IN" dirty="0">
                <a:effectLst/>
                <a:latin typeface="Calibri" panose="020F0502020204030204" pitchFamily="34" charset="0"/>
                <a:ea typeface="Calibri" panose="020F0502020204030204" pitchFamily="34" charset="0"/>
              </a:rPr>
              <a:t> and also print the </a:t>
            </a:r>
            <a:r>
              <a:rPr lang="en-IN" b="1" dirty="0">
                <a:effectLst/>
                <a:latin typeface="Calibri" panose="020F0502020204030204" pitchFamily="34" charset="0"/>
                <a:ea typeface="Calibri" panose="020F0502020204030204" pitchFamily="34" charset="0"/>
              </a:rPr>
              <a:t>Predicted and Original values of our data:</a:t>
            </a:r>
            <a:endParaRPr lang="en-IN" dirty="0"/>
          </a:p>
        </p:txBody>
      </p:sp>
      <p:pic>
        <p:nvPicPr>
          <p:cNvPr id="5" name="Picture 4">
            <a:extLst>
              <a:ext uri="{FF2B5EF4-FFF2-40B4-BE49-F238E27FC236}">
                <a16:creationId xmlns:a16="http://schemas.microsoft.com/office/drawing/2014/main" id="{6F55A943-926F-4EE5-86A3-3EFA6CE9C925}"/>
              </a:ext>
            </a:extLst>
          </p:cNvPr>
          <p:cNvPicPr>
            <a:picLocks noChangeAspect="1"/>
          </p:cNvPicPr>
          <p:nvPr/>
        </p:nvPicPr>
        <p:blipFill>
          <a:blip r:embed="rId3"/>
          <a:stretch>
            <a:fillRect/>
          </a:stretch>
        </p:blipFill>
        <p:spPr>
          <a:xfrm>
            <a:off x="6242386" y="3901693"/>
            <a:ext cx="5731510" cy="2747645"/>
          </a:xfrm>
          <a:prstGeom prst="rect">
            <a:avLst/>
          </a:prstGeom>
        </p:spPr>
      </p:pic>
      <p:sp>
        <p:nvSpPr>
          <p:cNvPr id="6" name="Arrow: Right 5">
            <a:extLst>
              <a:ext uri="{FF2B5EF4-FFF2-40B4-BE49-F238E27FC236}">
                <a16:creationId xmlns:a16="http://schemas.microsoft.com/office/drawing/2014/main" id="{88803A59-6858-44A0-8473-0365FD662CDF}"/>
              </a:ext>
            </a:extLst>
          </p:cNvPr>
          <p:cNvSpPr/>
          <p:nvPr/>
        </p:nvSpPr>
        <p:spPr>
          <a:xfrm>
            <a:off x="5737412" y="2590800"/>
            <a:ext cx="1855694" cy="348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8BB9B94F-ED14-4BAC-9EF0-C522FB2E109E}"/>
              </a:ext>
            </a:extLst>
          </p:cNvPr>
          <p:cNvSpPr/>
          <p:nvPr/>
        </p:nvSpPr>
        <p:spPr>
          <a:xfrm>
            <a:off x="7350790" y="2939796"/>
            <a:ext cx="305704"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6918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65FF58-68F5-457D-A4BF-B5F2E47F139E}"/>
              </a:ext>
            </a:extLst>
          </p:cNvPr>
          <p:cNvSpPr txBox="1"/>
          <p:nvPr/>
        </p:nvSpPr>
        <p:spPr>
          <a:xfrm>
            <a:off x="0" y="247012"/>
            <a:ext cx="6409765" cy="47000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4725343F-35F9-4EB8-9B10-497E223D0BE7}"/>
              </a:ext>
            </a:extLst>
          </p:cNvPr>
          <p:cNvSpPr txBox="1"/>
          <p:nvPr/>
        </p:nvSpPr>
        <p:spPr>
          <a:xfrm>
            <a:off x="0" y="1193960"/>
            <a:ext cx="12191999" cy="1367234"/>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 I have successfully built my model using multiple algorithms and found that the Random Forest Regressor model is the best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see from the boxplot, I couldn’t remove all the outliers but since the data is expensive, I have to proceed with the dataset with outliers.</a:t>
            </a:r>
            <a:endParaRPr lang="en-IN" dirty="0"/>
          </a:p>
        </p:txBody>
      </p:sp>
      <p:sp>
        <p:nvSpPr>
          <p:cNvPr id="7" name="TextBox 6">
            <a:extLst>
              <a:ext uri="{FF2B5EF4-FFF2-40B4-BE49-F238E27FC236}">
                <a16:creationId xmlns:a16="http://schemas.microsoft.com/office/drawing/2014/main" id="{73399A5B-62F2-497D-9430-383C8E69E94E}"/>
              </a:ext>
            </a:extLst>
          </p:cNvPr>
          <p:cNvSpPr txBox="1"/>
          <p:nvPr/>
        </p:nvSpPr>
        <p:spPr>
          <a:xfrm>
            <a:off x="0" y="3307085"/>
            <a:ext cx="6252882" cy="47000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Calibri" panose="020F0502020204030204" pitchFamily="34" charset="0"/>
              </a:rPr>
              <a:t>LIMITATIONS AND SCOPE FOR THE FUTURE: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979B0B9-6E44-40DA-80A2-6E37009156D4}"/>
              </a:ext>
            </a:extLst>
          </p:cNvPr>
          <p:cNvSpPr txBox="1"/>
          <p:nvPr/>
        </p:nvSpPr>
        <p:spPr>
          <a:xfrm>
            <a:off x="0" y="4119563"/>
            <a:ext cx="12192000" cy="1341649"/>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Here the model had more outliers even after treating them and also skewness was also present in few features but we had to proceed and also I was not sure that whether the model can be built well completely after turning into a new dataset.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rPr>
              <a:t>During the data collection I have faced a problem which is few websites, pages do not provide proper information or mixed information which creates problem while building the model</a:t>
            </a:r>
            <a:endParaRPr lang="en-IN" dirty="0"/>
          </a:p>
        </p:txBody>
      </p:sp>
    </p:spTree>
    <p:extLst>
      <p:ext uri="{BB962C8B-B14F-4D97-AF65-F5344CB8AC3E}">
        <p14:creationId xmlns:p14="http://schemas.microsoft.com/office/powerpoint/2010/main" val="1537853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81E18-6C86-4934-8842-30B222518980}"/>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87446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DB67D-CB37-4F08-8CE8-3A7B935BD5B9}"/>
              </a:ext>
            </a:extLst>
          </p:cNvPr>
          <p:cNvSpPr txBox="1"/>
          <p:nvPr/>
        </p:nvSpPr>
        <p:spPr>
          <a:xfrm>
            <a:off x="3648635" y="309283"/>
            <a:ext cx="4446494" cy="646331"/>
          </a:xfrm>
          <a:prstGeom prst="rect">
            <a:avLst/>
          </a:prstGeom>
          <a:noFill/>
        </p:spPr>
        <p:txBody>
          <a:bodyPr wrap="square" rtlCol="0">
            <a:spAutoFit/>
          </a:bodyPr>
          <a:lstStyle/>
          <a:p>
            <a:r>
              <a:rPr lang="en-IN" sz="3600" b="1" dirty="0">
                <a:solidFill>
                  <a:schemeClr val="tx2"/>
                </a:solidFill>
              </a:rPr>
              <a:t>Introduction:</a:t>
            </a:r>
          </a:p>
        </p:txBody>
      </p:sp>
      <p:sp>
        <p:nvSpPr>
          <p:cNvPr id="4" name="TextBox 3">
            <a:extLst>
              <a:ext uri="{FF2B5EF4-FFF2-40B4-BE49-F238E27FC236}">
                <a16:creationId xmlns:a16="http://schemas.microsoft.com/office/drawing/2014/main" id="{7C5BDC08-5B1E-4AC9-AAA1-C28998ED2CD7}"/>
              </a:ext>
            </a:extLst>
          </p:cNvPr>
          <p:cNvSpPr txBox="1"/>
          <p:nvPr/>
        </p:nvSpPr>
        <p:spPr>
          <a:xfrm>
            <a:off x="0" y="1703294"/>
            <a:ext cx="12192000" cy="3970318"/>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a:t>
            </a:r>
          </a:p>
          <a:p>
            <a:endParaRPr lang="en-IN" dirty="0"/>
          </a:p>
          <a:p>
            <a:pPr marL="285750" indent="-285750">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market value is based on a number of factors, including demand, supply, options, and incentives. The market value of a vehicle usually falls somewhere between the sticker price and the invoice price. Because the market value is an average, some people will pay more than that amount, while others will pay less. </a:t>
            </a:r>
          </a:p>
          <a:p>
            <a:endParaRPr lang="en-IN" dirty="0"/>
          </a:p>
          <a:p>
            <a:pPr marL="285750" indent="-285750">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A car's value is determined by many factors: the popularity of the make and model of your car, vehicle specifications, trim levels, physical appearance, mileage, consistent maintenance and working condition. Using this as a base, I have collected the data from cars24 websites. The data was collected for the different car bodies.</a:t>
            </a:r>
          </a:p>
          <a:p>
            <a:endParaRPr lang="en-IN" dirty="0"/>
          </a:p>
          <a:p>
            <a:pPr marL="285750" indent="-285750">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Once the data is collected, the data will be cleaned and pre-processed with all the necessary tools and the same will be used to build machine learning models in order to predict the price of the same.</a:t>
            </a:r>
          </a:p>
          <a:p>
            <a:endParaRPr lang="en-IN" dirty="0"/>
          </a:p>
        </p:txBody>
      </p:sp>
    </p:spTree>
    <p:extLst>
      <p:ext uri="{BB962C8B-B14F-4D97-AF65-F5344CB8AC3E}">
        <p14:creationId xmlns:p14="http://schemas.microsoft.com/office/powerpoint/2010/main" val="325713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2AA25-F3D9-4B6D-9F1E-F345666D50D7}"/>
              </a:ext>
            </a:extLst>
          </p:cNvPr>
          <p:cNvSpPr txBox="1"/>
          <p:nvPr/>
        </p:nvSpPr>
        <p:spPr>
          <a:xfrm>
            <a:off x="896471" y="554940"/>
            <a:ext cx="5746376" cy="646331"/>
          </a:xfrm>
          <a:prstGeom prst="rect">
            <a:avLst/>
          </a:prstGeom>
          <a:noFill/>
        </p:spPr>
        <p:txBody>
          <a:bodyPr wrap="square" rtlCol="0">
            <a:spAutoFit/>
          </a:bodyPr>
          <a:lstStyle/>
          <a:p>
            <a:r>
              <a:rPr lang="en-IN" sz="3600" b="1" dirty="0">
                <a:solidFill>
                  <a:schemeClr val="tx2"/>
                </a:solidFill>
              </a:rPr>
              <a:t>Analytical Problem Framing:</a:t>
            </a:r>
          </a:p>
        </p:txBody>
      </p:sp>
      <p:sp>
        <p:nvSpPr>
          <p:cNvPr id="3" name="TextBox 2">
            <a:extLst>
              <a:ext uri="{FF2B5EF4-FFF2-40B4-BE49-F238E27FC236}">
                <a16:creationId xmlns:a16="http://schemas.microsoft.com/office/drawing/2014/main" id="{C42B8EC7-9485-423C-9C51-0830CDC77927}"/>
              </a:ext>
            </a:extLst>
          </p:cNvPr>
          <p:cNvSpPr txBox="1"/>
          <p:nvPr/>
        </p:nvSpPr>
        <p:spPr>
          <a:xfrm>
            <a:off x="-58269" y="1990165"/>
            <a:ext cx="11376212" cy="2031325"/>
          </a:xfrm>
          <a:prstGeom prst="rect">
            <a:avLst/>
          </a:prstGeom>
          <a:noFill/>
        </p:spPr>
        <p:txBody>
          <a:bodyPr wrap="square" rtlCol="0">
            <a:spAutoFit/>
          </a:bodyPr>
          <a:lstStyle/>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has around 7039 rows and 14 columns. Using this dataset, we will be training the Machine Learning models on 70% of the data and the models will be tested on 30% data. </a:t>
            </a:r>
          </a:p>
          <a:p>
            <a:endParaRPr lang="en-IN" dirty="0"/>
          </a:p>
          <a:p>
            <a:endParaRPr lang="en-IN" dirty="0"/>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Since we have removed the null values from the dataset during the data collection stage, we can expect outliers and un-realistic values for certain variables.</a:t>
            </a:r>
          </a:p>
          <a:p>
            <a:endParaRPr lang="en-IN" dirty="0"/>
          </a:p>
        </p:txBody>
      </p:sp>
    </p:spTree>
    <p:extLst>
      <p:ext uri="{BB962C8B-B14F-4D97-AF65-F5344CB8AC3E}">
        <p14:creationId xmlns:p14="http://schemas.microsoft.com/office/powerpoint/2010/main" val="234091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232FD6-0326-4D03-96D0-B53C1B7468C2}"/>
              </a:ext>
            </a:extLst>
          </p:cNvPr>
          <p:cNvPicPr>
            <a:picLocks noChangeAspect="1"/>
          </p:cNvPicPr>
          <p:nvPr/>
        </p:nvPicPr>
        <p:blipFill>
          <a:blip r:embed="rId2"/>
          <a:stretch>
            <a:fillRect/>
          </a:stretch>
        </p:blipFill>
        <p:spPr>
          <a:xfrm>
            <a:off x="156432" y="1374500"/>
            <a:ext cx="2995109" cy="1555153"/>
          </a:xfrm>
          <a:prstGeom prst="rect">
            <a:avLst/>
          </a:prstGeom>
        </p:spPr>
      </p:pic>
      <p:sp>
        <p:nvSpPr>
          <p:cNvPr id="3" name="TextBox 2">
            <a:extLst>
              <a:ext uri="{FF2B5EF4-FFF2-40B4-BE49-F238E27FC236}">
                <a16:creationId xmlns:a16="http://schemas.microsoft.com/office/drawing/2014/main" id="{E174CD3C-3A8C-4E26-96D6-5667C60D64A0}"/>
              </a:ext>
            </a:extLst>
          </p:cNvPr>
          <p:cNvSpPr txBox="1"/>
          <p:nvPr/>
        </p:nvSpPr>
        <p:spPr>
          <a:xfrm>
            <a:off x="546846" y="138952"/>
            <a:ext cx="2214283" cy="646331"/>
          </a:xfrm>
          <a:prstGeom prst="rect">
            <a:avLst/>
          </a:prstGeom>
          <a:noFill/>
        </p:spPr>
        <p:txBody>
          <a:bodyPr wrap="square" rtlCol="0">
            <a:spAutoFit/>
          </a:bodyPr>
          <a:lstStyle/>
          <a:p>
            <a:r>
              <a:rPr lang="en-IN" sz="3600" b="1" dirty="0">
                <a:solidFill>
                  <a:schemeClr val="tx2"/>
                </a:solidFill>
              </a:rPr>
              <a:t>Analysis:</a:t>
            </a:r>
          </a:p>
        </p:txBody>
      </p:sp>
      <p:pic>
        <p:nvPicPr>
          <p:cNvPr id="4" name="Picture 3">
            <a:extLst>
              <a:ext uri="{FF2B5EF4-FFF2-40B4-BE49-F238E27FC236}">
                <a16:creationId xmlns:a16="http://schemas.microsoft.com/office/drawing/2014/main" id="{CB56FDB3-8441-4052-B54C-D17150A45BCC}"/>
              </a:ext>
            </a:extLst>
          </p:cNvPr>
          <p:cNvPicPr>
            <a:picLocks noChangeAspect="1"/>
          </p:cNvPicPr>
          <p:nvPr/>
        </p:nvPicPr>
        <p:blipFill>
          <a:blip r:embed="rId3"/>
          <a:stretch>
            <a:fillRect/>
          </a:stretch>
        </p:blipFill>
        <p:spPr>
          <a:xfrm>
            <a:off x="4437529" y="860646"/>
            <a:ext cx="3101789" cy="2679909"/>
          </a:xfrm>
          <a:prstGeom prst="rect">
            <a:avLst/>
          </a:prstGeom>
        </p:spPr>
      </p:pic>
      <p:sp>
        <p:nvSpPr>
          <p:cNvPr id="5" name="Arrow: Right 4">
            <a:extLst>
              <a:ext uri="{FF2B5EF4-FFF2-40B4-BE49-F238E27FC236}">
                <a16:creationId xmlns:a16="http://schemas.microsoft.com/office/drawing/2014/main" id="{3BAD2E16-CFCD-443D-9553-04E41D565A5F}"/>
              </a:ext>
            </a:extLst>
          </p:cNvPr>
          <p:cNvSpPr/>
          <p:nvPr/>
        </p:nvSpPr>
        <p:spPr>
          <a:xfrm>
            <a:off x="3433481" y="2823882"/>
            <a:ext cx="1004048" cy="34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pic>
        <p:nvPicPr>
          <p:cNvPr id="6" name="Picture 5">
            <a:extLst>
              <a:ext uri="{FF2B5EF4-FFF2-40B4-BE49-F238E27FC236}">
                <a16:creationId xmlns:a16="http://schemas.microsoft.com/office/drawing/2014/main" id="{61546AAB-9782-40EC-830B-F65FD7EA6106}"/>
              </a:ext>
            </a:extLst>
          </p:cNvPr>
          <p:cNvPicPr>
            <a:picLocks noChangeAspect="1"/>
          </p:cNvPicPr>
          <p:nvPr/>
        </p:nvPicPr>
        <p:blipFill>
          <a:blip r:embed="rId4"/>
          <a:stretch>
            <a:fillRect/>
          </a:stretch>
        </p:blipFill>
        <p:spPr>
          <a:xfrm>
            <a:off x="6965576" y="3993981"/>
            <a:ext cx="5036820" cy="2357755"/>
          </a:xfrm>
          <a:prstGeom prst="rect">
            <a:avLst/>
          </a:prstGeom>
        </p:spPr>
      </p:pic>
      <p:sp>
        <p:nvSpPr>
          <p:cNvPr id="14" name="Arrow: Right 13">
            <a:extLst>
              <a:ext uri="{FF2B5EF4-FFF2-40B4-BE49-F238E27FC236}">
                <a16:creationId xmlns:a16="http://schemas.microsoft.com/office/drawing/2014/main" id="{8845A0C5-5C49-48EA-AB99-256402776041}"/>
              </a:ext>
            </a:extLst>
          </p:cNvPr>
          <p:cNvSpPr/>
          <p:nvPr/>
        </p:nvSpPr>
        <p:spPr>
          <a:xfrm>
            <a:off x="7539318" y="2002904"/>
            <a:ext cx="1568823"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2FCA4F58-7D35-43F1-B5AC-12264F0CAE1D}"/>
              </a:ext>
            </a:extLst>
          </p:cNvPr>
          <p:cNvSpPr/>
          <p:nvPr/>
        </p:nvSpPr>
        <p:spPr>
          <a:xfrm>
            <a:off x="8964705" y="2225385"/>
            <a:ext cx="286871" cy="153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0E1084C-8BFA-440B-9F33-2D92FAC81F0C}"/>
              </a:ext>
            </a:extLst>
          </p:cNvPr>
          <p:cNvSpPr txBox="1"/>
          <p:nvPr/>
        </p:nvSpPr>
        <p:spPr>
          <a:xfrm>
            <a:off x="0" y="5074024"/>
            <a:ext cx="6965576" cy="923330"/>
          </a:xfrm>
          <a:prstGeom prst="rect">
            <a:avLst/>
          </a:prstGeom>
          <a:noFill/>
        </p:spPr>
        <p:txBody>
          <a:bodyPr wrap="square" rtlCol="0">
            <a:spAutoFit/>
          </a:bodyPr>
          <a:lstStyle/>
          <a:p>
            <a:pPr marL="285750" indent="-285750">
              <a:buFont typeface="Wingdings" panose="05000000000000000000" pitchFamily="2" charset="2"/>
              <a:buChar char="q"/>
            </a:pPr>
            <a:r>
              <a:rPr lang="en-IN" dirty="0"/>
              <a:t>Here I have imported the libraries necessary and then I have collected the data and then concatenated the data and framed it into a dataframe using “Pandas”.</a:t>
            </a:r>
          </a:p>
        </p:txBody>
      </p:sp>
    </p:spTree>
    <p:extLst>
      <p:ext uri="{BB962C8B-B14F-4D97-AF65-F5344CB8AC3E}">
        <p14:creationId xmlns:p14="http://schemas.microsoft.com/office/powerpoint/2010/main" val="422453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F6346C-977B-44D2-8551-BCB9F931D044}"/>
              </a:ext>
            </a:extLst>
          </p:cNvPr>
          <p:cNvPicPr>
            <a:picLocks noChangeAspect="1"/>
          </p:cNvPicPr>
          <p:nvPr/>
        </p:nvPicPr>
        <p:blipFill>
          <a:blip r:embed="rId2"/>
          <a:stretch>
            <a:fillRect/>
          </a:stretch>
        </p:blipFill>
        <p:spPr>
          <a:xfrm>
            <a:off x="111443" y="413553"/>
            <a:ext cx="3872502" cy="2301483"/>
          </a:xfrm>
          <a:prstGeom prst="rect">
            <a:avLst/>
          </a:prstGeom>
        </p:spPr>
      </p:pic>
      <p:pic>
        <p:nvPicPr>
          <p:cNvPr id="3" name="Picture 2">
            <a:extLst>
              <a:ext uri="{FF2B5EF4-FFF2-40B4-BE49-F238E27FC236}">
                <a16:creationId xmlns:a16="http://schemas.microsoft.com/office/drawing/2014/main" id="{DF629982-B16D-4FFE-909A-8BFC50DFC83E}"/>
              </a:ext>
            </a:extLst>
          </p:cNvPr>
          <p:cNvPicPr>
            <a:picLocks noChangeAspect="1"/>
          </p:cNvPicPr>
          <p:nvPr/>
        </p:nvPicPr>
        <p:blipFill>
          <a:blip r:embed="rId3"/>
          <a:stretch>
            <a:fillRect/>
          </a:stretch>
        </p:blipFill>
        <p:spPr>
          <a:xfrm>
            <a:off x="5074024" y="459646"/>
            <a:ext cx="4222281" cy="2301483"/>
          </a:xfrm>
          <a:prstGeom prst="rect">
            <a:avLst/>
          </a:prstGeom>
        </p:spPr>
      </p:pic>
      <p:sp>
        <p:nvSpPr>
          <p:cNvPr id="4" name="Arrow: Right 3">
            <a:extLst>
              <a:ext uri="{FF2B5EF4-FFF2-40B4-BE49-F238E27FC236}">
                <a16:creationId xmlns:a16="http://schemas.microsoft.com/office/drawing/2014/main" id="{66112F01-DFE3-4C88-8D0B-461186DD1BB8}"/>
              </a:ext>
            </a:extLst>
          </p:cNvPr>
          <p:cNvSpPr/>
          <p:nvPr/>
        </p:nvSpPr>
        <p:spPr>
          <a:xfrm>
            <a:off x="4203733" y="1650728"/>
            <a:ext cx="650503" cy="313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D99B63A7-52E2-484F-988A-8A014B975283}"/>
              </a:ext>
            </a:extLst>
          </p:cNvPr>
          <p:cNvSpPr/>
          <p:nvPr/>
        </p:nvSpPr>
        <p:spPr>
          <a:xfrm>
            <a:off x="8238565" y="2761129"/>
            <a:ext cx="394447" cy="1087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9B814A5-E344-40D3-AB63-4E3F4BF2C628}"/>
              </a:ext>
            </a:extLst>
          </p:cNvPr>
          <p:cNvPicPr>
            <a:picLocks noChangeAspect="1"/>
          </p:cNvPicPr>
          <p:nvPr/>
        </p:nvPicPr>
        <p:blipFill>
          <a:blip r:embed="rId4"/>
          <a:stretch>
            <a:fillRect/>
          </a:stretch>
        </p:blipFill>
        <p:spPr>
          <a:xfrm>
            <a:off x="6460490" y="3848305"/>
            <a:ext cx="5731510" cy="1797685"/>
          </a:xfrm>
          <a:prstGeom prst="rect">
            <a:avLst/>
          </a:prstGeom>
        </p:spPr>
      </p:pic>
      <p:sp>
        <p:nvSpPr>
          <p:cNvPr id="9" name="TextBox 8">
            <a:extLst>
              <a:ext uri="{FF2B5EF4-FFF2-40B4-BE49-F238E27FC236}">
                <a16:creationId xmlns:a16="http://schemas.microsoft.com/office/drawing/2014/main" id="{38833642-8EDB-41F8-B993-CFE105A93DFE}"/>
              </a:ext>
            </a:extLst>
          </p:cNvPr>
          <p:cNvSpPr txBox="1"/>
          <p:nvPr/>
        </p:nvSpPr>
        <p:spPr>
          <a:xfrm>
            <a:off x="111443" y="3663638"/>
            <a:ext cx="6226604" cy="2308324"/>
          </a:xfrm>
          <a:prstGeom prst="rect">
            <a:avLst/>
          </a:prstGeom>
          <a:noFill/>
        </p:spPr>
        <p:txBody>
          <a:bodyPr wrap="square" rtlCol="0">
            <a:spAutoFit/>
          </a:bodyPr>
          <a:lstStyle/>
          <a:p>
            <a:pPr marL="285750" indent="-285750">
              <a:buFont typeface="Wingdings" panose="05000000000000000000" pitchFamily="2" charset="2"/>
              <a:buChar char="q"/>
            </a:pPr>
            <a:r>
              <a:rPr lang="en-IN" dirty="0"/>
              <a:t>Here I have information of the data where I found that the data has Object data type and also there are two columns which have null values in them.</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 have taken the description of the data in which I got the unique values and frequency of the data present in the feature as the features are object type data I couldn't get the statistical description of the data</a:t>
            </a:r>
          </a:p>
        </p:txBody>
      </p:sp>
    </p:spTree>
    <p:extLst>
      <p:ext uri="{BB962C8B-B14F-4D97-AF65-F5344CB8AC3E}">
        <p14:creationId xmlns:p14="http://schemas.microsoft.com/office/powerpoint/2010/main" val="27179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6E2DB3-C638-421A-BECD-6F54674164AE}"/>
              </a:ext>
            </a:extLst>
          </p:cNvPr>
          <p:cNvSpPr txBox="1"/>
          <p:nvPr/>
        </p:nvSpPr>
        <p:spPr>
          <a:xfrm>
            <a:off x="566143" y="125972"/>
            <a:ext cx="3854823" cy="523220"/>
          </a:xfrm>
          <a:prstGeom prst="rect">
            <a:avLst/>
          </a:prstGeom>
          <a:noFill/>
        </p:spPr>
        <p:txBody>
          <a:bodyPr wrap="square">
            <a:spAutoFit/>
          </a:bodyPr>
          <a:lstStyle/>
          <a:p>
            <a:r>
              <a:rPr lang="en-IN" sz="2800" dirty="0">
                <a:effectLst/>
                <a:latin typeface="Calibri" panose="020F0502020204030204" pitchFamily="34" charset="0"/>
                <a:ea typeface="Calibri" panose="020F0502020204030204" pitchFamily="34" charset="0"/>
              </a:rPr>
              <a:t>pre-processing :</a:t>
            </a:r>
            <a:endParaRPr lang="en-IN" sz="2800" dirty="0"/>
          </a:p>
        </p:txBody>
      </p:sp>
      <p:sp>
        <p:nvSpPr>
          <p:cNvPr id="4" name="TextBox 3">
            <a:extLst>
              <a:ext uri="{FF2B5EF4-FFF2-40B4-BE49-F238E27FC236}">
                <a16:creationId xmlns:a16="http://schemas.microsoft.com/office/drawing/2014/main" id="{AC2763BF-4E5B-4DF9-8FA1-43F63FD81617}"/>
              </a:ext>
            </a:extLst>
          </p:cNvPr>
          <p:cNvSpPr txBox="1"/>
          <p:nvPr/>
        </p:nvSpPr>
        <p:spPr>
          <a:xfrm>
            <a:off x="1121955" y="1103001"/>
            <a:ext cx="6687670" cy="369332"/>
          </a:xfrm>
          <a:prstGeom prst="rect">
            <a:avLst/>
          </a:prstGeom>
          <a:noFill/>
        </p:spPr>
        <p:txBody>
          <a:bodyPr wrap="square" rtlCol="0">
            <a:spAutoFit/>
          </a:bodyPr>
          <a:lstStyle/>
          <a:p>
            <a:r>
              <a:rPr lang="en-IN" b="1" dirty="0"/>
              <a:t>Here I will present the preprocessing of few of the features:</a:t>
            </a:r>
          </a:p>
        </p:txBody>
      </p:sp>
      <p:pic>
        <p:nvPicPr>
          <p:cNvPr id="5" name="Picture 4">
            <a:extLst>
              <a:ext uri="{FF2B5EF4-FFF2-40B4-BE49-F238E27FC236}">
                <a16:creationId xmlns:a16="http://schemas.microsoft.com/office/drawing/2014/main" id="{77D61067-E06E-44BD-8F46-9331707DD684}"/>
              </a:ext>
            </a:extLst>
          </p:cNvPr>
          <p:cNvPicPr>
            <a:picLocks noChangeAspect="1"/>
          </p:cNvPicPr>
          <p:nvPr/>
        </p:nvPicPr>
        <p:blipFill>
          <a:blip r:embed="rId2"/>
          <a:stretch>
            <a:fillRect/>
          </a:stretch>
        </p:blipFill>
        <p:spPr>
          <a:xfrm>
            <a:off x="403411" y="1875510"/>
            <a:ext cx="2830513" cy="2239290"/>
          </a:xfrm>
          <a:prstGeom prst="rect">
            <a:avLst/>
          </a:prstGeom>
        </p:spPr>
      </p:pic>
      <p:pic>
        <p:nvPicPr>
          <p:cNvPr id="6" name="Picture 5">
            <a:extLst>
              <a:ext uri="{FF2B5EF4-FFF2-40B4-BE49-F238E27FC236}">
                <a16:creationId xmlns:a16="http://schemas.microsoft.com/office/drawing/2014/main" id="{F1F3E41C-81BB-472C-BF70-56DE5BCA3134}"/>
              </a:ext>
            </a:extLst>
          </p:cNvPr>
          <p:cNvPicPr>
            <a:picLocks noChangeAspect="1"/>
          </p:cNvPicPr>
          <p:nvPr/>
        </p:nvPicPr>
        <p:blipFill>
          <a:blip r:embed="rId3"/>
          <a:stretch>
            <a:fillRect/>
          </a:stretch>
        </p:blipFill>
        <p:spPr>
          <a:xfrm>
            <a:off x="4575459" y="1660357"/>
            <a:ext cx="2950510" cy="2809895"/>
          </a:xfrm>
          <a:prstGeom prst="rect">
            <a:avLst/>
          </a:prstGeom>
        </p:spPr>
      </p:pic>
      <p:pic>
        <p:nvPicPr>
          <p:cNvPr id="7" name="Picture 6">
            <a:extLst>
              <a:ext uri="{FF2B5EF4-FFF2-40B4-BE49-F238E27FC236}">
                <a16:creationId xmlns:a16="http://schemas.microsoft.com/office/drawing/2014/main" id="{C073E35E-14D1-4B36-A0C1-53277CBEE71A}"/>
              </a:ext>
            </a:extLst>
          </p:cNvPr>
          <p:cNvPicPr>
            <a:picLocks noChangeAspect="1"/>
          </p:cNvPicPr>
          <p:nvPr/>
        </p:nvPicPr>
        <p:blipFill>
          <a:blip r:embed="rId4"/>
          <a:stretch>
            <a:fillRect/>
          </a:stretch>
        </p:blipFill>
        <p:spPr>
          <a:xfrm>
            <a:off x="10159228" y="1472333"/>
            <a:ext cx="1764665" cy="2849880"/>
          </a:xfrm>
          <a:prstGeom prst="rect">
            <a:avLst/>
          </a:prstGeom>
        </p:spPr>
      </p:pic>
      <p:pic>
        <p:nvPicPr>
          <p:cNvPr id="8" name="Picture 7">
            <a:extLst>
              <a:ext uri="{FF2B5EF4-FFF2-40B4-BE49-F238E27FC236}">
                <a16:creationId xmlns:a16="http://schemas.microsoft.com/office/drawing/2014/main" id="{74E2DFFA-DF9E-4D74-B080-1A1EB8884522}"/>
              </a:ext>
            </a:extLst>
          </p:cNvPr>
          <p:cNvPicPr>
            <a:picLocks noChangeAspect="1"/>
          </p:cNvPicPr>
          <p:nvPr/>
        </p:nvPicPr>
        <p:blipFill>
          <a:blip r:embed="rId5"/>
          <a:stretch>
            <a:fillRect/>
          </a:stretch>
        </p:blipFill>
        <p:spPr>
          <a:xfrm>
            <a:off x="4956919" y="5118265"/>
            <a:ext cx="3695700" cy="1496060"/>
          </a:xfrm>
          <a:prstGeom prst="rect">
            <a:avLst/>
          </a:prstGeom>
        </p:spPr>
      </p:pic>
      <p:sp>
        <p:nvSpPr>
          <p:cNvPr id="9" name="Arrow: Right 8">
            <a:extLst>
              <a:ext uri="{FF2B5EF4-FFF2-40B4-BE49-F238E27FC236}">
                <a16:creationId xmlns:a16="http://schemas.microsoft.com/office/drawing/2014/main" id="{098FE703-C3D6-40C7-A8D2-71300E45CF6E}"/>
              </a:ext>
            </a:extLst>
          </p:cNvPr>
          <p:cNvSpPr/>
          <p:nvPr/>
        </p:nvSpPr>
        <p:spPr>
          <a:xfrm>
            <a:off x="3347019" y="26642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84F2EC6-2585-4ADD-9C80-A2587F3DEEFE}"/>
              </a:ext>
            </a:extLst>
          </p:cNvPr>
          <p:cNvSpPr/>
          <p:nvPr/>
        </p:nvSpPr>
        <p:spPr>
          <a:xfrm>
            <a:off x="8124418" y="2568351"/>
            <a:ext cx="150660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AE06A09D-3754-4B79-949D-07941026A257}"/>
              </a:ext>
            </a:extLst>
          </p:cNvPr>
          <p:cNvSpPr/>
          <p:nvPr/>
        </p:nvSpPr>
        <p:spPr>
          <a:xfrm>
            <a:off x="10703859" y="4473056"/>
            <a:ext cx="484632" cy="1587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A5C0DD11-93FE-4B30-9F96-E60060F9E7EB}"/>
              </a:ext>
            </a:extLst>
          </p:cNvPr>
          <p:cNvSpPr/>
          <p:nvPr/>
        </p:nvSpPr>
        <p:spPr>
          <a:xfrm flipH="1">
            <a:off x="8652618" y="5651087"/>
            <a:ext cx="196159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040685D-6E5A-4D3D-A742-F84DD251D021}"/>
              </a:ext>
            </a:extLst>
          </p:cNvPr>
          <p:cNvSpPr txBox="1"/>
          <p:nvPr/>
        </p:nvSpPr>
        <p:spPr>
          <a:xfrm>
            <a:off x="0" y="4550486"/>
            <a:ext cx="4575459"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t>Here I have extracted the required data from the column and inserted into the dataframe.</a:t>
            </a:r>
          </a:p>
        </p:txBody>
      </p:sp>
    </p:spTree>
    <p:extLst>
      <p:ext uri="{BB962C8B-B14F-4D97-AF65-F5344CB8AC3E}">
        <p14:creationId xmlns:p14="http://schemas.microsoft.com/office/powerpoint/2010/main" val="389543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C8D05A-AE1F-4CAE-8919-0BBC65340164}"/>
              </a:ext>
            </a:extLst>
          </p:cNvPr>
          <p:cNvPicPr>
            <a:picLocks noChangeAspect="1"/>
          </p:cNvPicPr>
          <p:nvPr/>
        </p:nvPicPr>
        <p:blipFill>
          <a:blip r:embed="rId2"/>
          <a:stretch>
            <a:fillRect/>
          </a:stretch>
        </p:blipFill>
        <p:spPr>
          <a:xfrm>
            <a:off x="423960" y="691701"/>
            <a:ext cx="3459480" cy="2357120"/>
          </a:xfrm>
          <a:prstGeom prst="rect">
            <a:avLst/>
          </a:prstGeom>
        </p:spPr>
      </p:pic>
      <p:pic>
        <p:nvPicPr>
          <p:cNvPr id="3" name="Picture 2">
            <a:extLst>
              <a:ext uri="{FF2B5EF4-FFF2-40B4-BE49-F238E27FC236}">
                <a16:creationId xmlns:a16="http://schemas.microsoft.com/office/drawing/2014/main" id="{102F5D2E-F020-4995-BA03-41708C92948A}"/>
              </a:ext>
            </a:extLst>
          </p:cNvPr>
          <p:cNvPicPr>
            <a:picLocks noChangeAspect="1"/>
          </p:cNvPicPr>
          <p:nvPr/>
        </p:nvPicPr>
        <p:blipFill>
          <a:blip r:embed="rId3"/>
          <a:stretch>
            <a:fillRect/>
          </a:stretch>
        </p:blipFill>
        <p:spPr>
          <a:xfrm>
            <a:off x="5154632" y="420407"/>
            <a:ext cx="1752600" cy="3173730"/>
          </a:xfrm>
          <a:prstGeom prst="rect">
            <a:avLst/>
          </a:prstGeom>
        </p:spPr>
      </p:pic>
      <p:pic>
        <p:nvPicPr>
          <p:cNvPr id="4" name="Picture 3">
            <a:extLst>
              <a:ext uri="{FF2B5EF4-FFF2-40B4-BE49-F238E27FC236}">
                <a16:creationId xmlns:a16="http://schemas.microsoft.com/office/drawing/2014/main" id="{53D7FB8A-0899-4BD2-8082-D977426FFF0C}"/>
              </a:ext>
            </a:extLst>
          </p:cNvPr>
          <p:cNvPicPr>
            <a:picLocks noChangeAspect="1"/>
          </p:cNvPicPr>
          <p:nvPr/>
        </p:nvPicPr>
        <p:blipFill>
          <a:blip r:embed="rId4"/>
          <a:stretch>
            <a:fillRect/>
          </a:stretch>
        </p:blipFill>
        <p:spPr>
          <a:xfrm>
            <a:off x="10217301" y="442219"/>
            <a:ext cx="1651970" cy="3151918"/>
          </a:xfrm>
          <a:prstGeom prst="rect">
            <a:avLst/>
          </a:prstGeom>
        </p:spPr>
      </p:pic>
      <p:pic>
        <p:nvPicPr>
          <p:cNvPr id="5" name="Picture 4">
            <a:extLst>
              <a:ext uri="{FF2B5EF4-FFF2-40B4-BE49-F238E27FC236}">
                <a16:creationId xmlns:a16="http://schemas.microsoft.com/office/drawing/2014/main" id="{DA79E648-7177-4765-9038-6BB3A247F0A7}"/>
              </a:ext>
            </a:extLst>
          </p:cNvPr>
          <p:cNvPicPr>
            <a:picLocks noChangeAspect="1"/>
          </p:cNvPicPr>
          <p:nvPr/>
        </p:nvPicPr>
        <p:blipFill>
          <a:blip r:embed="rId5"/>
          <a:stretch>
            <a:fillRect/>
          </a:stretch>
        </p:blipFill>
        <p:spPr>
          <a:xfrm>
            <a:off x="4787152" y="4325059"/>
            <a:ext cx="3218329" cy="1714500"/>
          </a:xfrm>
          <a:prstGeom prst="rect">
            <a:avLst/>
          </a:prstGeom>
        </p:spPr>
      </p:pic>
      <p:sp>
        <p:nvSpPr>
          <p:cNvPr id="6" name="Arrow: Right 5">
            <a:extLst>
              <a:ext uri="{FF2B5EF4-FFF2-40B4-BE49-F238E27FC236}">
                <a16:creationId xmlns:a16="http://schemas.microsoft.com/office/drawing/2014/main" id="{894FA2AF-2B7E-4A9D-AE85-264ADB8C6D3D}"/>
              </a:ext>
            </a:extLst>
          </p:cNvPr>
          <p:cNvSpPr/>
          <p:nvPr/>
        </p:nvSpPr>
        <p:spPr>
          <a:xfrm>
            <a:off x="4029832" y="18702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0DD8D242-AF07-4BAE-B24C-E2D3B7EF09F6}"/>
              </a:ext>
            </a:extLst>
          </p:cNvPr>
          <p:cNvSpPr/>
          <p:nvPr/>
        </p:nvSpPr>
        <p:spPr>
          <a:xfrm>
            <a:off x="7193509" y="1775862"/>
            <a:ext cx="238467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2BB0FB5D-1112-450B-8899-B50BA2BE7BA2}"/>
              </a:ext>
            </a:extLst>
          </p:cNvPr>
          <p:cNvSpPr/>
          <p:nvPr/>
        </p:nvSpPr>
        <p:spPr>
          <a:xfrm>
            <a:off x="10800970" y="3832852"/>
            <a:ext cx="484632" cy="1241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97DD4350-B4A0-4D91-AAC1-35591325A026}"/>
              </a:ext>
            </a:extLst>
          </p:cNvPr>
          <p:cNvSpPr/>
          <p:nvPr/>
        </p:nvSpPr>
        <p:spPr>
          <a:xfrm flipH="1">
            <a:off x="8005482" y="4697677"/>
            <a:ext cx="27163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6D484B1-8713-4CB3-BE10-F5E73BD66EC7}"/>
              </a:ext>
            </a:extLst>
          </p:cNvPr>
          <p:cNvSpPr txBox="1"/>
          <p:nvPr/>
        </p:nvSpPr>
        <p:spPr>
          <a:xfrm>
            <a:off x="0" y="3857063"/>
            <a:ext cx="4554730"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t>Here I have extracted the data within two new columns and then inserted them into the dataframe.</a:t>
            </a:r>
          </a:p>
        </p:txBody>
      </p:sp>
    </p:spTree>
    <p:extLst>
      <p:ext uri="{BB962C8B-B14F-4D97-AF65-F5344CB8AC3E}">
        <p14:creationId xmlns:p14="http://schemas.microsoft.com/office/powerpoint/2010/main" val="263566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4F586F-1F24-4109-9161-1E6FD6422119}"/>
              </a:ext>
            </a:extLst>
          </p:cNvPr>
          <p:cNvPicPr>
            <a:picLocks noChangeAspect="1"/>
          </p:cNvPicPr>
          <p:nvPr/>
        </p:nvPicPr>
        <p:blipFill>
          <a:blip r:embed="rId2"/>
          <a:stretch>
            <a:fillRect/>
          </a:stretch>
        </p:blipFill>
        <p:spPr>
          <a:xfrm>
            <a:off x="872340" y="294603"/>
            <a:ext cx="3615607" cy="3365574"/>
          </a:xfrm>
          <a:prstGeom prst="rect">
            <a:avLst/>
          </a:prstGeom>
        </p:spPr>
      </p:pic>
      <p:pic>
        <p:nvPicPr>
          <p:cNvPr id="3" name="Picture 2">
            <a:extLst>
              <a:ext uri="{FF2B5EF4-FFF2-40B4-BE49-F238E27FC236}">
                <a16:creationId xmlns:a16="http://schemas.microsoft.com/office/drawing/2014/main" id="{E8D4C47D-9412-43F8-82E4-8F81A6738B09}"/>
              </a:ext>
            </a:extLst>
          </p:cNvPr>
          <p:cNvPicPr>
            <a:picLocks noChangeAspect="1"/>
          </p:cNvPicPr>
          <p:nvPr/>
        </p:nvPicPr>
        <p:blipFill>
          <a:blip r:embed="rId3"/>
          <a:stretch>
            <a:fillRect/>
          </a:stretch>
        </p:blipFill>
        <p:spPr>
          <a:xfrm>
            <a:off x="6557021" y="294603"/>
            <a:ext cx="3746350" cy="3480018"/>
          </a:xfrm>
          <a:prstGeom prst="rect">
            <a:avLst/>
          </a:prstGeom>
        </p:spPr>
      </p:pic>
      <p:pic>
        <p:nvPicPr>
          <p:cNvPr id="4" name="Picture 3">
            <a:extLst>
              <a:ext uri="{FF2B5EF4-FFF2-40B4-BE49-F238E27FC236}">
                <a16:creationId xmlns:a16="http://schemas.microsoft.com/office/drawing/2014/main" id="{582F36A9-E12C-4349-8E82-028F9AA13458}"/>
              </a:ext>
            </a:extLst>
          </p:cNvPr>
          <p:cNvPicPr>
            <a:picLocks noChangeAspect="1"/>
          </p:cNvPicPr>
          <p:nvPr/>
        </p:nvPicPr>
        <p:blipFill>
          <a:blip r:embed="rId4"/>
          <a:stretch>
            <a:fillRect/>
          </a:stretch>
        </p:blipFill>
        <p:spPr>
          <a:xfrm>
            <a:off x="6557021" y="4909998"/>
            <a:ext cx="4147925" cy="728802"/>
          </a:xfrm>
          <a:prstGeom prst="rect">
            <a:avLst/>
          </a:prstGeom>
        </p:spPr>
      </p:pic>
      <p:sp>
        <p:nvSpPr>
          <p:cNvPr id="6" name="TextBox 5">
            <a:extLst>
              <a:ext uri="{FF2B5EF4-FFF2-40B4-BE49-F238E27FC236}">
                <a16:creationId xmlns:a16="http://schemas.microsoft.com/office/drawing/2014/main" id="{63991D7F-71FC-4566-9CBE-06F76E232BCD}"/>
              </a:ext>
            </a:extLst>
          </p:cNvPr>
          <p:cNvSpPr txBox="1"/>
          <p:nvPr/>
        </p:nvSpPr>
        <p:spPr>
          <a:xfrm>
            <a:off x="152399" y="4909998"/>
            <a:ext cx="6096000" cy="968278"/>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Here I have extracted the required information from the column “kilometres Driven” and instead created another column with same name   ” </a:t>
            </a:r>
            <a:r>
              <a:rPr lang="en-IN" sz="1800" b="1" dirty="0">
                <a:effectLst/>
                <a:latin typeface="Calibri" panose="020F0502020204030204" pitchFamily="34" charset="0"/>
                <a:ea typeface="Calibri" panose="020F0502020204030204" pitchFamily="34" charset="0"/>
                <a:cs typeface="Calibri" panose="020F0502020204030204" pitchFamily="34" charset="0"/>
              </a:rPr>
              <a:t>kilometers_Driven”</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w: Right 6">
            <a:extLst>
              <a:ext uri="{FF2B5EF4-FFF2-40B4-BE49-F238E27FC236}">
                <a16:creationId xmlns:a16="http://schemas.microsoft.com/office/drawing/2014/main" id="{C5CB517F-1A19-4CDD-AC3C-8896BF845749}"/>
              </a:ext>
            </a:extLst>
          </p:cNvPr>
          <p:cNvSpPr/>
          <p:nvPr/>
        </p:nvSpPr>
        <p:spPr>
          <a:xfrm>
            <a:off x="4867834" y="2034612"/>
            <a:ext cx="122816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D4BD7A94-B16F-4300-AB76-9261981E71E8}"/>
              </a:ext>
            </a:extLst>
          </p:cNvPr>
          <p:cNvSpPr/>
          <p:nvPr/>
        </p:nvSpPr>
        <p:spPr>
          <a:xfrm>
            <a:off x="8187880" y="385310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9839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{091B6024-A286-4402-A481-9851DFD57310}tf03457452</Template>
  <TotalTime>341</TotalTime>
  <Words>1164</Words>
  <Application>Microsoft Office PowerPoint</Application>
  <PresentationFormat>Widescreen</PresentationFormat>
  <Paragraphs>72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Chakravarthy</dc:creator>
  <cp:lastModifiedBy>Akanksha Chakravarthy</cp:lastModifiedBy>
  <cp:revision>5</cp:revision>
  <dcterms:created xsi:type="dcterms:W3CDTF">2022-04-02T20:18:03Z</dcterms:created>
  <dcterms:modified xsi:type="dcterms:W3CDTF">2022-04-03T16:49:26Z</dcterms:modified>
</cp:coreProperties>
</file>