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50" d="100"/>
          <a:sy n="150" d="100"/>
        </p:scale>
        <p:origin x="-226" y="1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white"/>
        <p:txBody>
          <a:bodyPr/>
          <a:lstStyle/>
          <a:p>
            <a:fld id="{DB32461A-250E-4A29-9E9B-599CA3838FA1}" type="datetime1">
              <a:rPr lang="en-US" smtClean="0"/>
              <a:pPr/>
              <a:t>2/13/2022</a:t>
            </a:fld>
            <a:endParaRPr lang="en-US" dirty="0"/>
          </a:p>
        </p:txBody>
      </p:sp>
      <p:sp>
        <p:nvSpPr>
          <p:cNvPr id="5" name="Footer Placeholder 4"/>
          <p:cNvSpPr>
            <a:spLocks noGrp="1"/>
          </p:cNvSpPr>
          <p:nvPr>
            <p:ph type="ftr" sz="quarter" idx="11"/>
          </p:nvPr>
        </p:nvSpPr>
        <p:spPr bwMode="white"/>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81099-48EC-46A3-9530-F58EB96AF77C}" type="datetime1">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97E24-FFB9-4C73-8C6D-E02A7AD33DB8}" type="datetime1">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AD66C-382E-48AD-8F4C-E87C4D4A8B28}" type="datetime1">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F4ADA4-35DF-4BD1-8C53-4246F035229A}" type="datetime1">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59F63ED-02B1-490A-8EAD-E0CB136D5388}" type="datetime1">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
        <p:nvSpPr>
          <p:cNvPr id="12" name="Content Placeholder 11"/>
          <p:cNvSpPr>
            <a:spLocks noGrp="1"/>
          </p:cNvSpPr>
          <p:nvPr>
            <p:ph sz="quarter" idx="14"/>
          </p:nvPr>
        </p:nvSpPr>
        <p:spPr>
          <a:xfrm>
            <a:off x="46482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F771BB6-685D-4518-8FAD-1882B9671546}" type="datetime1">
              <a:rPr lang="en-US" smtClean="0"/>
              <a:pPr/>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5FFBFE-5C08-4E0E-AF38-FB925F0B4D71}" type="datetime1">
              <a:rPr lang="en-US" smtClean="0"/>
              <a:pPr/>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23242C-D747-4ADD-80D8-99421268E3A8}" type="datetime1">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
        <p:nvSpPr>
          <p:cNvPr id="9" name="Content Placeholder 8"/>
          <p:cNvSpPr>
            <a:spLocks noGrp="1"/>
          </p:cNvSpPr>
          <p:nvPr>
            <p:ph sz="quarter" idx="13"/>
          </p:nvPr>
        </p:nvSpPr>
        <p:spPr>
          <a:xfrm>
            <a:off x="1371600" y="1676400"/>
            <a:ext cx="32766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823242C-D747-4ADD-80D8-99421268E3A8}" type="datetime1">
              <a:rPr lang="en-US" smtClean="0"/>
              <a:pPr/>
              <a:t>2/13/2022</a:t>
            </a:fld>
            <a:endParaRPr lang="en-US"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F40B41D-FD10-4A38-B39B-626510BD49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slow" p14:dur="2500" advTm="6000">
        <p:checker/>
      </p:transition>
    </mc:Choice>
    <mc:Fallback xmlns="">
      <p:transition spd="slow" advTm="6000">
        <p:checker/>
      </p:transition>
    </mc:Fallback>
  </mc:AlternateContent>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420888"/>
            <a:ext cx="6400800" cy="1295400"/>
          </a:xfrm>
        </p:spPr>
        <p:txBody>
          <a:bodyPr>
            <a:normAutofit fontScale="90000"/>
          </a:bodyPr>
          <a:lstStyle/>
          <a:p>
            <a:r>
              <a:rPr lang="en-US"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Customer Retention Analysis</a:t>
            </a:r>
            <a:r>
              <a:rPr lang="en-US"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dirty="0"/>
          </a:p>
        </p:txBody>
      </p:sp>
      <p:sp>
        <p:nvSpPr>
          <p:cNvPr id="3" name="Subtitle 2"/>
          <p:cNvSpPr>
            <a:spLocks noGrp="1"/>
          </p:cNvSpPr>
          <p:nvPr>
            <p:ph type="subTitle" idx="1"/>
          </p:nvPr>
        </p:nvSpPr>
        <p:spPr>
          <a:xfrm>
            <a:off x="2699792" y="3573016"/>
            <a:ext cx="6400800" cy="762000"/>
          </a:xfrm>
        </p:spPr>
        <p:txBody>
          <a:bodyPr>
            <a:normAutofit fontScale="25000" lnSpcReduction="20000"/>
          </a:bodyPr>
          <a:lstStyle/>
          <a:p>
            <a:r>
              <a:rPr lang="en-US" sz="12800" b="1" spc="150" dirty="0">
                <a:ln w="11430"/>
                <a:solidFill>
                  <a:schemeClr val="tx1"/>
                </a:solidFill>
                <a:effectLst>
                  <a:outerShdw blurRad="25400" algn="tl" rotWithShape="0">
                    <a:srgbClr val="000000">
                      <a:alpha val="43000"/>
                    </a:srgbClr>
                  </a:outerShdw>
                </a:effectLst>
              </a:rPr>
              <a:t>For :- Indian </a:t>
            </a:r>
            <a:endParaRPr lang="en-US" sz="12800" b="1" spc="150" dirty="0">
              <a:ln w="11430"/>
              <a:solidFill>
                <a:schemeClr val="tx1"/>
              </a:solidFill>
              <a:effectLst>
                <a:outerShdw blurRad="25400" algn="tl" rotWithShape="0">
                  <a:srgbClr val="000000">
                    <a:alpha val="43000"/>
                  </a:srgbClr>
                </a:outerShdw>
              </a:effectLst>
              <a:latin typeface="Calibri" pitchFamily="34" charset="0"/>
              <a:cs typeface="Calibri" pitchFamily="34" charset="0"/>
            </a:endParaRPr>
          </a:p>
          <a:p>
            <a:r>
              <a:rPr lang="en-US" sz="12800" b="1" spc="150" dirty="0">
                <a:ln w="11430"/>
                <a:solidFill>
                  <a:schemeClr val="tx1"/>
                </a:solidFill>
                <a:effectLst>
                  <a:outerShdw blurRad="25400" algn="tl" rotWithShape="0">
                    <a:srgbClr val="000000">
                      <a:alpha val="43000"/>
                    </a:srgbClr>
                  </a:outerShdw>
                </a:effectLst>
              </a:rPr>
              <a:t>E-Commerce Websites</a:t>
            </a:r>
          </a:p>
          <a:p>
            <a:endParaRPr lang="en-IN" dirty="0"/>
          </a:p>
        </p:txBody>
      </p:sp>
      <p:pic>
        <p:nvPicPr>
          <p:cNvPr id="4" name="Picture 2" descr="C:\Users\asus\Downloads\159054354676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429000"/>
            <a:ext cx="2408847" cy="24088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4390"/>
      </p:ext>
    </p:extLst>
  </p:cSld>
  <p:clrMapOvr>
    <a:masterClrMapping/>
  </p:clrMapOvr>
  <mc:AlternateContent xmlns:mc="http://schemas.openxmlformats.org/markup-compatibility/2006" xmlns:p14="http://schemas.microsoft.com/office/powerpoint/2010/main">
    <mc:Choice Requires="p14">
      <p:transition spd="slow" p14:dur="2750" advTm="6000">
        <p:checker/>
      </p:transition>
    </mc:Choice>
    <mc:Fallback xmlns="">
      <p:transition spd="slow" advTm="6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052736"/>
            <a:ext cx="7416824" cy="646331"/>
          </a:xfrm>
          <a:prstGeom prst="rect">
            <a:avLst/>
          </a:prstGeom>
          <a:noFill/>
        </p:spPr>
        <p:txBody>
          <a:bodyPr wrap="square" lIns="91440" tIns="45720" rIns="91440" bIns="45720">
            <a:spAutoFit/>
          </a:bodyPr>
          <a:lstStyle/>
          <a:p>
            <a:pPr algn="ctr"/>
            <a:r>
              <a:rPr lang="en-US" sz="36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Exploratory Data Analysis</a:t>
            </a:r>
            <a:endParaRPr lang="en-IN" sz="36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1048"/>
            <a:ext cx="6745422" cy="1969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26940" y="2348880"/>
            <a:ext cx="3888432" cy="646331"/>
          </a:xfrm>
          <a:prstGeom prst="rect">
            <a:avLst/>
          </a:prstGeom>
          <a:noFill/>
        </p:spPr>
        <p:txBody>
          <a:bodyPr wrap="square" rtlCol="0">
            <a:spAutoFit/>
          </a:bodyPr>
          <a:lstStyle/>
          <a:p>
            <a:r>
              <a:rPr lang="en-GB" dirty="0"/>
              <a:t>Here At the Very Starting I have Imported the required Libraries.</a:t>
            </a:r>
            <a:endParaRPr lang="en-IN" dirty="0"/>
          </a:p>
        </p:txBody>
      </p:sp>
      <p:cxnSp>
        <p:nvCxnSpPr>
          <p:cNvPr id="10" name="Straight Arrow Connector 9"/>
          <p:cNvCxnSpPr/>
          <p:nvPr/>
        </p:nvCxnSpPr>
        <p:spPr>
          <a:xfrm>
            <a:off x="3635896" y="2924944"/>
            <a:ext cx="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172502"/>
      </p:ext>
    </p:extLst>
  </p:cSld>
  <p:clrMapOvr>
    <a:masterClrMapping/>
  </p:clrMapOvr>
  <mc:AlternateContent xmlns:mc="http://schemas.openxmlformats.org/markup-compatibility/2006" xmlns:p14="http://schemas.microsoft.com/office/powerpoint/2010/main">
    <mc:Choice Requires="p14">
      <p:transition spd="slow" p14:dur="1500" advTm="6000">
        <p14:switch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p:cTn id="25" dur="1000" fill="hold"/>
                                        <p:tgtEl>
                                          <p:spTgt spid="2052"/>
                                        </p:tgtEl>
                                        <p:attrNameLst>
                                          <p:attrName>ppt_w</p:attrName>
                                        </p:attrNameLst>
                                      </p:cBhvr>
                                      <p:tavLst>
                                        <p:tav tm="0">
                                          <p:val>
                                            <p:fltVal val="0"/>
                                          </p:val>
                                        </p:tav>
                                        <p:tav tm="100000">
                                          <p:val>
                                            <p:strVal val="#ppt_w"/>
                                          </p:val>
                                        </p:tav>
                                      </p:tavLst>
                                    </p:anim>
                                    <p:anim calcmode="lin" valueType="num">
                                      <p:cBhvr>
                                        <p:cTn id="26" dur="1000" fill="hold"/>
                                        <p:tgtEl>
                                          <p:spTgt spid="2052"/>
                                        </p:tgtEl>
                                        <p:attrNameLst>
                                          <p:attrName>ppt_h</p:attrName>
                                        </p:attrNameLst>
                                      </p:cBhvr>
                                      <p:tavLst>
                                        <p:tav tm="0">
                                          <p:val>
                                            <p:fltVal val="0"/>
                                          </p:val>
                                        </p:tav>
                                        <p:tav tm="100000">
                                          <p:val>
                                            <p:strVal val="#ppt_h"/>
                                          </p:val>
                                        </p:tav>
                                      </p:tavLst>
                                    </p:anim>
                                    <p:anim calcmode="lin" valueType="num">
                                      <p:cBhvr>
                                        <p:cTn id="27" dur="1000" fill="hold"/>
                                        <p:tgtEl>
                                          <p:spTgt spid="2052"/>
                                        </p:tgtEl>
                                        <p:attrNameLst>
                                          <p:attrName>style.rotation</p:attrName>
                                        </p:attrNameLst>
                                      </p:cBhvr>
                                      <p:tavLst>
                                        <p:tav tm="0">
                                          <p:val>
                                            <p:fltVal val="90"/>
                                          </p:val>
                                        </p:tav>
                                        <p:tav tm="100000">
                                          <p:val>
                                            <p:fltVal val="0"/>
                                          </p:val>
                                        </p:tav>
                                      </p:tavLst>
                                    </p:anim>
                                    <p:animEffect transition="in" filter="fade">
                                      <p:cBhvr>
                                        <p:cTn id="28"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6"/>
            <a:ext cx="7073028" cy="4320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47664" y="1124744"/>
            <a:ext cx="6048672" cy="646331"/>
          </a:xfrm>
          <a:prstGeom prst="rect">
            <a:avLst/>
          </a:prstGeom>
        </p:spPr>
        <p:txBody>
          <a:bodyPr wrap="square">
            <a:spAutoFit/>
          </a:bodyPr>
          <a:lstStyle/>
          <a:p>
            <a:pPr algn="ctr"/>
            <a:r>
              <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Exploratory Data Analysis</a:t>
            </a:r>
            <a:endParaRPr lang="en-IN"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1676858578"/>
      </p:ext>
    </p:extLst>
  </p:cSld>
  <p:clrMapOvr>
    <a:masterClrMapping/>
  </p:clrMapOvr>
  <mc:AlternateContent xmlns:mc="http://schemas.openxmlformats.org/markup-compatibility/2006" xmlns:p14="http://schemas.microsoft.com/office/powerpoint/2010/main">
    <mc:Choice Requires="p14">
      <p:transition spd="slow" p14:dur="2000" advTm="6000">
        <p14:conveyor dir="l"/>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2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30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632" y="1196752"/>
            <a:ext cx="6097656" cy="769441"/>
          </a:xfrm>
          <a:prstGeom prst="rect">
            <a:avLst/>
          </a:prstGeom>
          <a:noFill/>
        </p:spPr>
        <p:txBody>
          <a:bodyPr wrap="square" lIns="91440" tIns="45720" rIns="91440" bIns="45720">
            <a:spAutoFit/>
          </a:bodyPr>
          <a:lstStyle/>
          <a:p>
            <a:pPr algn="ctr"/>
            <a:r>
              <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Graphical Visualization</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120082"/>
            <a:ext cx="3312368" cy="244747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3034001"/>
            <a:ext cx="3807977" cy="27085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99992" y="1966193"/>
            <a:ext cx="3168352" cy="461665"/>
          </a:xfrm>
          <a:prstGeom prst="rect">
            <a:avLst/>
          </a:prstGeom>
          <a:noFill/>
        </p:spPr>
        <p:txBody>
          <a:bodyPr wrap="square" rtlCol="0">
            <a:spAutoFit/>
          </a:bodyPr>
          <a:lstStyle/>
          <a:p>
            <a:r>
              <a:rPr lang="en-IN" sz="2400" b="1" dirty="0"/>
              <a:t>Univariate Analysis :- </a:t>
            </a:r>
          </a:p>
        </p:txBody>
      </p:sp>
    </p:spTree>
    <p:extLst>
      <p:ext uri="{BB962C8B-B14F-4D97-AF65-F5344CB8AC3E}">
        <p14:creationId xmlns:p14="http://schemas.microsoft.com/office/powerpoint/2010/main" val="3605678494"/>
      </p:ext>
    </p:extLst>
  </p:cSld>
  <p:clrMapOvr>
    <a:masterClrMapping/>
  </p:clrMapOvr>
  <p:transition spd="slow" advTm="6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animEffect transition="in" filter="wheel(1)">
                                      <p:cBhvr>
                                        <p:cTn id="23" dur="2000"/>
                                        <p:tgtEl>
                                          <p:spTgt spid="409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randombar(horizontal)">
                                      <p:cBhvr>
                                        <p:cTn id="28"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1480555"/>
            <a:ext cx="3192662" cy="4512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089755"/>
            <a:ext cx="3888432" cy="235170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3501008"/>
            <a:ext cx="3816424" cy="247897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31640" y="1089755"/>
            <a:ext cx="2520280" cy="677108"/>
          </a:xfrm>
          <a:prstGeom prst="rect">
            <a:avLst/>
          </a:prstGeom>
          <a:noFill/>
        </p:spPr>
        <p:txBody>
          <a:bodyPr wrap="square" rtlCol="0">
            <a:spAutoFit/>
          </a:bodyPr>
          <a:lstStyle/>
          <a:p>
            <a:r>
              <a:rPr lang="en-IN" sz="2000" b="1" dirty="0"/>
              <a:t>Univariate Analysis :- </a:t>
            </a:r>
          </a:p>
          <a:p>
            <a:endParaRPr lang="en-IN" dirty="0"/>
          </a:p>
        </p:txBody>
      </p:sp>
    </p:spTree>
    <p:extLst>
      <p:ext uri="{BB962C8B-B14F-4D97-AF65-F5344CB8AC3E}">
        <p14:creationId xmlns:p14="http://schemas.microsoft.com/office/powerpoint/2010/main" val="228838206"/>
      </p:ext>
    </p:extLst>
  </p:cSld>
  <p:clrMapOvr>
    <a:masterClrMapping/>
  </p:clrMapOvr>
  <p:transition spd="slow" advTm="6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1300"/>
                                  </p:stCondLst>
                                  <p:childTnLst>
                                    <p:animEffect transition="out" filter="circle(out)">
                                      <p:cBhvr>
                                        <p:cTn id="6" dur="900"/>
                                        <p:tgtEl>
                                          <p:spTgt spid="2">
                                            <p:txEl>
                                              <p:pRg st="0" end="0"/>
                                            </p:txEl>
                                          </p:spTgt>
                                        </p:tgtEl>
                                      </p:cBhvr>
                                    </p:animEffect>
                                    <p:set>
                                      <p:cBhvr>
                                        <p:cTn id="7" dur="1" fill="hold">
                                          <p:stCondLst>
                                            <p:cond delay="8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1500" fill="hold"/>
                                        <p:tgtEl>
                                          <p:spTgt spid="5122"/>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123"/>
                                        </p:tgtEl>
                                        <p:attrNameLst>
                                          <p:attrName>style.visibility</p:attrName>
                                        </p:attrNameLst>
                                      </p:cBhvr>
                                      <p:to>
                                        <p:strVal val="visible"/>
                                      </p:to>
                                    </p:set>
                                    <p:animEffect transition="in" filter="barn(inVertical)">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additive="base">
                                        <p:cTn id="21" dur="500" fill="hold"/>
                                        <p:tgtEl>
                                          <p:spTgt spid="5124"/>
                                        </p:tgtEl>
                                        <p:attrNameLst>
                                          <p:attrName>ppt_x</p:attrName>
                                        </p:attrNameLst>
                                      </p:cBhvr>
                                      <p:tavLst>
                                        <p:tav tm="0">
                                          <p:val>
                                            <p:strVal val="#ppt_x"/>
                                          </p:val>
                                        </p:tav>
                                        <p:tav tm="100000">
                                          <p:val>
                                            <p:strVal val="#ppt_x"/>
                                          </p:val>
                                        </p:tav>
                                      </p:tavLst>
                                    </p:anim>
                                    <p:anim calcmode="lin" valueType="num">
                                      <p:cBhvr additive="base">
                                        <p:cTn id="22"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196752"/>
            <a:ext cx="2952328" cy="461665"/>
          </a:xfrm>
          <a:prstGeom prst="rect">
            <a:avLst/>
          </a:prstGeom>
          <a:noFill/>
        </p:spPr>
        <p:txBody>
          <a:bodyPr wrap="square" rtlCol="0">
            <a:spAutoFit/>
          </a:bodyPr>
          <a:lstStyle/>
          <a:p>
            <a:r>
              <a:rPr lang="en-IN" sz="2400" b="1" dirty="0"/>
              <a:t>Bivariate Analysis :-</a:t>
            </a:r>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3" r="2986"/>
          <a:stretch/>
        </p:blipFill>
        <p:spPr bwMode="auto">
          <a:xfrm>
            <a:off x="811575" y="1772509"/>
            <a:ext cx="3256369" cy="280861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21"/>
          <a:stretch/>
        </p:blipFill>
        <p:spPr bwMode="auto">
          <a:xfrm>
            <a:off x="4160273" y="2564904"/>
            <a:ext cx="4207607" cy="3096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969508"/>
      </p:ext>
    </p:extLst>
  </p:cSld>
  <p:clrMapOvr>
    <a:masterClrMapping/>
  </p:clrMapOvr>
  <p:transition spd="slow" advTm="6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
                                            <p:txEl>
                                              <p:pRg st="0" end="0"/>
                                            </p:txEl>
                                          </p:spTgt>
                                        </p:tgtEl>
                                      </p:cBhvr>
                                    </p:animEffect>
                                    <p:animScale>
                                      <p:cBhvr>
                                        <p:cTn id="7" dur="500" autoRev="1" fill="hold"/>
                                        <p:tgtEl>
                                          <p:spTgt spid="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146"/>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1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1125075"/>
            <a:ext cx="3888432" cy="461665"/>
          </a:xfrm>
          <a:prstGeom prst="rect">
            <a:avLst/>
          </a:prstGeom>
          <a:noFill/>
        </p:spPr>
        <p:txBody>
          <a:bodyPr wrap="square" rtlCol="0">
            <a:spAutoFit/>
          </a:bodyPr>
          <a:lstStyle/>
          <a:p>
            <a:r>
              <a:rPr lang="en-IN" sz="2400" b="1" dirty="0"/>
              <a:t>Bivariate Analysis :-</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71386">
            <a:off x="627011" y="1434289"/>
            <a:ext cx="5138085" cy="41337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35007">
            <a:off x="4025850" y="3675409"/>
            <a:ext cx="4892711" cy="2245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250000"/>
      </p:ext>
    </p:extLst>
  </p:cSld>
  <p:clrMapOvr>
    <a:masterClrMapping/>
  </p:clrMapOvr>
  <mc:AlternateContent xmlns:mc="http://schemas.openxmlformats.org/markup-compatibility/2006" xmlns:p14="http://schemas.microsoft.com/office/powerpoint/2010/main">
    <mc:Choice Requires="p14">
      <p:transition spd="slow" p14:dur="15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750" fill="hold"/>
                                        <p:tgtEl>
                                          <p:spTgt spid="3">
                                            <p:txEl>
                                              <p:pRg st="0" end="0"/>
                                            </p:txEl>
                                          </p:spTgt>
                                        </p:tgtEl>
                                        <p:attrNameLst>
                                          <p:attrName>style.color</p:attrName>
                                        </p:attrNameLst>
                                      </p:cBhvr>
                                      <p:by>
                                        <p:hsl h="0" s="-70588" l="0"/>
                                      </p:by>
                                    </p:animClr>
                                    <p:animClr clrSpc="hsl" dir="cw">
                                      <p:cBhvr>
                                        <p:cTn id="7" dur="750" fill="hold"/>
                                        <p:tgtEl>
                                          <p:spTgt spid="3">
                                            <p:txEl>
                                              <p:pRg st="0" end="0"/>
                                            </p:txEl>
                                          </p:spTgt>
                                        </p:tgtEl>
                                        <p:attrNameLst>
                                          <p:attrName>fillcolor</p:attrName>
                                        </p:attrNameLst>
                                      </p:cBhvr>
                                      <p:by>
                                        <p:hsl h="0" s="-70588" l="0"/>
                                      </p:by>
                                    </p:animClr>
                                    <p:animClr clrSpc="hsl" dir="cw">
                                      <p:cBhvr>
                                        <p:cTn id="8" dur="750" fill="hold"/>
                                        <p:tgtEl>
                                          <p:spTgt spid="3">
                                            <p:txEl>
                                              <p:pRg st="0" end="0"/>
                                            </p:txEl>
                                          </p:spTgt>
                                        </p:tgtEl>
                                        <p:attrNameLst>
                                          <p:attrName>stroke.color</p:attrName>
                                        </p:attrNameLst>
                                      </p:cBhvr>
                                      <p:by>
                                        <p:hsl h="0" s="-70588" l="0"/>
                                      </p:by>
                                    </p:animClr>
                                    <p:set>
                                      <p:cBhvr>
                                        <p:cTn id="9" dur="75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wheel(1)">
                                      <p:cBhvr>
                                        <p:cTn id="14" dur="2000"/>
                                        <p:tgtEl>
                                          <p:spTgt spid="7171"/>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Effect transition="in" filter="wipe(down)">
                                      <p:cBhvr>
                                        <p:cTn id="19" dur="580">
                                          <p:stCondLst>
                                            <p:cond delay="0"/>
                                          </p:stCondLst>
                                        </p:cTn>
                                        <p:tgtEl>
                                          <p:spTgt spid="7172"/>
                                        </p:tgtEl>
                                      </p:cBhvr>
                                    </p:animEffect>
                                    <p:anim calcmode="lin" valueType="num">
                                      <p:cBhvr>
                                        <p:cTn id="20" dur="1822" tmFilter="0,0; 0.14,0.36; 0.43,0.73; 0.71,0.91; 1.0,1.0">
                                          <p:stCondLst>
                                            <p:cond delay="0"/>
                                          </p:stCondLst>
                                        </p:cTn>
                                        <p:tgtEl>
                                          <p:spTgt spid="717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17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17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17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172"/>
                                        </p:tgtEl>
                                        <p:attrNameLst>
                                          <p:attrName>ppt_y</p:attrName>
                                        </p:attrNameLst>
                                      </p:cBhvr>
                                      <p:tavLst>
                                        <p:tav tm="0" fmla="#ppt_y-sin(pi*$)/81">
                                          <p:val>
                                            <p:fltVal val="0"/>
                                          </p:val>
                                        </p:tav>
                                        <p:tav tm="100000">
                                          <p:val>
                                            <p:fltVal val="1"/>
                                          </p:val>
                                        </p:tav>
                                      </p:tavLst>
                                    </p:anim>
                                    <p:animScale>
                                      <p:cBhvr>
                                        <p:cTn id="25" dur="26">
                                          <p:stCondLst>
                                            <p:cond delay="650"/>
                                          </p:stCondLst>
                                        </p:cTn>
                                        <p:tgtEl>
                                          <p:spTgt spid="7172"/>
                                        </p:tgtEl>
                                      </p:cBhvr>
                                      <p:to x="100000" y="60000"/>
                                    </p:animScale>
                                    <p:animScale>
                                      <p:cBhvr>
                                        <p:cTn id="26" dur="166" decel="50000">
                                          <p:stCondLst>
                                            <p:cond delay="676"/>
                                          </p:stCondLst>
                                        </p:cTn>
                                        <p:tgtEl>
                                          <p:spTgt spid="7172"/>
                                        </p:tgtEl>
                                      </p:cBhvr>
                                      <p:to x="100000" y="100000"/>
                                    </p:animScale>
                                    <p:animScale>
                                      <p:cBhvr>
                                        <p:cTn id="27" dur="26">
                                          <p:stCondLst>
                                            <p:cond delay="1312"/>
                                          </p:stCondLst>
                                        </p:cTn>
                                        <p:tgtEl>
                                          <p:spTgt spid="7172"/>
                                        </p:tgtEl>
                                      </p:cBhvr>
                                      <p:to x="100000" y="80000"/>
                                    </p:animScale>
                                    <p:animScale>
                                      <p:cBhvr>
                                        <p:cTn id="28" dur="166" decel="50000">
                                          <p:stCondLst>
                                            <p:cond delay="1338"/>
                                          </p:stCondLst>
                                        </p:cTn>
                                        <p:tgtEl>
                                          <p:spTgt spid="7172"/>
                                        </p:tgtEl>
                                      </p:cBhvr>
                                      <p:to x="100000" y="100000"/>
                                    </p:animScale>
                                    <p:animScale>
                                      <p:cBhvr>
                                        <p:cTn id="29" dur="26">
                                          <p:stCondLst>
                                            <p:cond delay="1642"/>
                                          </p:stCondLst>
                                        </p:cTn>
                                        <p:tgtEl>
                                          <p:spTgt spid="7172"/>
                                        </p:tgtEl>
                                      </p:cBhvr>
                                      <p:to x="100000" y="90000"/>
                                    </p:animScale>
                                    <p:animScale>
                                      <p:cBhvr>
                                        <p:cTn id="30" dur="166" decel="50000">
                                          <p:stCondLst>
                                            <p:cond delay="1668"/>
                                          </p:stCondLst>
                                        </p:cTn>
                                        <p:tgtEl>
                                          <p:spTgt spid="7172"/>
                                        </p:tgtEl>
                                      </p:cBhvr>
                                      <p:to x="100000" y="100000"/>
                                    </p:animScale>
                                    <p:animScale>
                                      <p:cBhvr>
                                        <p:cTn id="31" dur="26">
                                          <p:stCondLst>
                                            <p:cond delay="1808"/>
                                          </p:stCondLst>
                                        </p:cTn>
                                        <p:tgtEl>
                                          <p:spTgt spid="7172"/>
                                        </p:tgtEl>
                                      </p:cBhvr>
                                      <p:to x="100000" y="95000"/>
                                    </p:animScale>
                                    <p:animScale>
                                      <p:cBhvr>
                                        <p:cTn id="32" dur="166" decel="50000">
                                          <p:stCondLst>
                                            <p:cond delay="1834"/>
                                          </p:stCondLst>
                                        </p:cTn>
                                        <p:tgtEl>
                                          <p:spTgt spid="71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340768"/>
            <a:ext cx="4012638"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Assumptions</a:t>
            </a:r>
          </a:p>
        </p:txBody>
      </p:sp>
      <p:sp>
        <p:nvSpPr>
          <p:cNvPr id="4" name="TextBox 3"/>
          <p:cNvSpPr txBox="1"/>
          <p:nvPr/>
        </p:nvSpPr>
        <p:spPr>
          <a:xfrm>
            <a:off x="1043608" y="2420888"/>
            <a:ext cx="7056784" cy="3477875"/>
          </a:xfrm>
          <a:prstGeom prst="rect">
            <a:avLst/>
          </a:prstGeom>
          <a:noFill/>
        </p:spPr>
        <p:txBody>
          <a:bodyPr wrap="square" rtlCol="0">
            <a:spAutoFit/>
          </a:bodyPr>
          <a:lstStyle/>
          <a:p>
            <a:r>
              <a:rPr lang="en-GB" sz="2000" dirty="0">
                <a:latin typeface="Monotype Corsiva" pitchFamily="66" charset="0"/>
              </a:rPr>
              <a:t>Initially we assumed that customers recommend e-commerce websites to their friends, if they are satisfied with the service and they are frequently using the websites for online shopping.</a:t>
            </a:r>
          </a:p>
          <a:p>
            <a:r>
              <a:rPr lang="en-GB" sz="2000" dirty="0">
                <a:latin typeface="Monotype Corsiva" pitchFamily="66" charset="0"/>
              </a:rPr>
              <a:t>In order to prove that the customer expectations on a e-commerce website should  influence the websites they recommend to their friends.</a:t>
            </a:r>
          </a:p>
          <a:p>
            <a:r>
              <a:rPr lang="en-GB" sz="2000" dirty="0">
                <a:latin typeface="Monotype Corsiva" pitchFamily="66" charset="0"/>
              </a:rPr>
              <a:t>This implies that the websites recommended to their friends should meet the customer expectation and it is highly likely to be re-visited by the buyers for future purchases.</a:t>
            </a:r>
          </a:p>
          <a:p>
            <a:r>
              <a:rPr lang="en-GB" sz="2000" dirty="0">
                <a:latin typeface="Monotype Corsiva" pitchFamily="66" charset="0"/>
              </a:rPr>
              <a:t>This hypothesis proves that the buyer who recommends a e-commerce site to a friend is the retained buyer of the respective e-commerce companies.</a:t>
            </a:r>
          </a:p>
          <a:p>
            <a:endParaRPr lang="en-IN" sz="2000" dirty="0">
              <a:latin typeface="Monotype Corsiva" pitchFamily="66" charset="0"/>
            </a:endParaRPr>
          </a:p>
        </p:txBody>
      </p:sp>
    </p:spTree>
    <p:extLst>
      <p:ext uri="{BB962C8B-B14F-4D97-AF65-F5344CB8AC3E}">
        <p14:creationId xmlns:p14="http://schemas.microsoft.com/office/powerpoint/2010/main" val="1845870958"/>
      </p:ext>
    </p:extLst>
  </p:cSld>
  <p:clrMapOvr>
    <a:masterClrMapping/>
  </p:clrMapOvr>
  <mc:AlternateContent xmlns:mc="http://schemas.openxmlformats.org/markup-compatibility/2006" xmlns:p14="http://schemas.microsoft.com/office/powerpoint/2010/main">
    <mc:Choice Requires="p14">
      <p:transition spd="slow" p14:dur="1750" advTm="6000">
        <p14:prism isInverted="1"/>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 calcmode="lin" valueType="num">
                                      <p:cBhvr>
                                        <p:cTn id="9" dur="1250" fill="hold"/>
                                        <p:tgtEl>
                                          <p:spTgt spid="2"/>
                                        </p:tgtEl>
                                        <p:attrNameLst>
                                          <p:attrName>style.rotation</p:attrName>
                                        </p:attrNameLst>
                                      </p:cBhvr>
                                      <p:tavLst>
                                        <p:tav tm="0">
                                          <p:val>
                                            <p:fltVal val="90"/>
                                          </p:val>
                                        </p:tav>
                                        <p:tav tm="100000">
                                          <p:val>
                                            <p:fltVal val="0"/>
                                          </p:val>
                                        </p:tav>
                                      </p:tavLst>
                                    </p:anim>
                                    <p:animEffect transition="in" filter="fade">
                                      <p:cBhvr>
                                        <p:cTn id="10" dur="1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heel(1)">
                                      <p:cBhvr>
                                        <p:cTn id="15" dur="2000"/>
                                        <p:tgtEl>
                                          <p:spTgt spid="4">
                                            <p:txEl>
                                              <p:pRg st="0" end="0"/>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heel(1)">
                                      <p:cBhvr>
                                        <p:cTn id="18" dur="2000"/>
                                        <p:tgtEl>
                                          <p:spTgt spid="4">
                                            <p:txEl>
                                              <p:pRg st="1" end="1"/>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heel(1)">
                                      <p:cBhvr>
                                        <p:cTn id="21" dur="2000"/>
                                        <p:tgtEl>
                                          <p:spTgt spid="4">
                                            <p:txEl>
                                              <p:pRg st="2" end="2"/>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heel(1)">
                                      <p:cBhvr>
                                        <p:cTn id="24"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sus\Download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3" y="3356992"/>
            <a:ext cx="3242097" cy="23774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331640" y="1124744"/>
            <a:ext cx="6408712" cy="923330"/>
          </a:xfrm>
          <a:prstGeom prst="rect">
            <a:avLst/>
          </a:prstGeom>
        </p:spPr>
        <p:txBody>
          <a:bodyPr wrap="square">
            <a:spAutoFit/>
          </a:bodyPr>
          <a:lstStyle/>
          <a:p>
            <a:pPr lvl="0" algn="ct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Assumptions</a:t>
            </a:r>
            <a:endParaRPr lang="en-US" sz="5400" b="1" dirty="0">
              <a:ln w="17780" cmpd="sng">
                <a:solidFill>
                  <a:srgbClr val="9E8E5C">
                    <a:tint val="3000"/>
                  </a:srgbClr>
                </a:solidFill>
                <a:prstDash val="solid"/>
                <a:miter lim="800000"/>
              </a:ln>
              <a:gradFill>
                <a:gsLst>
                  <a:gs pos="10000">
                    <a:srgbClr val="9E8E5C">
                      <a:tint val="63000"/>
                      <a:sat val="105000"/>
                    </a:srgbClr>
                  </a:gs>
                  <a:gs pos="90000">
                    <a:srgbClr val="9E8E5C">
                      <a:shade val="50000"/>
                      <a:satMod val="100000"/>
                    </a:srgbClr>
                  </a:gs>
                </a:gsLst>
                <a:lin ang="5400000"/>
              </a:gradFill>
              <a:effectLst>
                <a:outerShdw blurRad="55000" dist="50800" dir="5400000" algn="tl">
                  <a:srgbClr val="000000">
                    <a:alpha val="33000"/>
                  </a:srgbClr>
                </a:outerShdw>
              </a:effectLst>
            </a:endParaRPr>
          </a:p>
        </p:txBody>
      </p:sp>
      <p:sp>
        <p:nvSpPr>
          <p:cNvPr id="7" name="Rectangle 6"/>
          <p:cNvSpPr/>
          <p:nvPr/>
        </p:nvSpPr>
        <p:spPr>
          <a:xfrm>
            <a:off x="755576" y="2112655"/>
            <a:ext cx="4572000" cy="3416320"/>
          </a:xfrm>
          <a:prstGeom prst="rect">
            <a:avLst/>
          </a:prstGeom>
        </p:spPr>
        <p:txBody>
          <a:bodyPr>
            <a:spAutoFit/>
          </a:bodyPr>
          <a:lstStyle/>
          <a:p>
            <a:r>
              <a:rPr lang="en-GB" dirty="0">
                <a:latin typeface="Monotype Corsiva" pitchFamily="66" charset="0"/>
              </a:rPr>
              <a:t>Here in order to prove the correlation between the customer expectation and the website recommendation to a friend, we have used chi-squared test</a:t>
            </a:r>
          </a:p>
          <a:p>
            <a:r>
              <a:rPr lang="en-GB" dirty="0">
                <a:latin typeface="Monotype Corsiva" pitchFamily="66" charset="0"/>
              </a:rPr>
              <a:t>The alpha value assumed was 0.05 (5%) and we have to find the p-value for each customer expectation variables</a:t>
            </a:r>
          </a:p>
          <a:p>
            <a:r>
              <a:rPr lang="en-GB" dirty="0">
                <a:latin typeface="Monotype Corsiva" pitchFamily="66" charset="0"/>
              </a:rPr>
              <a:t>Null Hypothesis (Ho) was that the customer expectation variable has no relation with the website recommendation to a friend (p &gt; alpha)</a:t>
            </a:r>
          </a:p>
          <a:p>
            <a:r>
              <a:rPr lang="en-GB" dirty="0">
                <a:latin typeface="Monotype Corsiva" pitchFamily="66" charset="0"/>
              </a:rPr>
              <a:t>Alternate Hypothesis (Ha) was that the customer expectation variable influences the website recommendation to a friend (p &lt; alpha)</a:t>
            </a:r>
          </a:p>
        </p:txBody>
      </p:sp>
    </p:spTree>
    <p:extLst>
      <p:ext uri="{BB962C8B-B14F-4D97-AF65-F5344CB8AC3E}">
        <p14:creationId xmlns:p14="http://schemas.microsoft.com/office/powerpoint/2010/main" val="157766613"/>
      </p:ext>
    </p:extLst>
  </p:cSld>
  <p:clrMapOvr>
    <a:masterClrMapping/>
  </p:clrMapOvr>
  <mc:AlternateContent xmlns:mc="http://schemas.openxmlformats.org/markup-compatibility/2006" xmlns:p14="http://schemas.microsoft.com/office/powerpoint/2010/main">
    <mc:Choice Requires="p14">
      <p:transition spd="slow" p14:dur="1250" advTm="6000">
        <p:dissolve/>
      </p:transition>
    </mc:Choice>
    <mc:Fallback xmlns="">
      <p:transition spd="slow" advTm="6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8194"/>
                                        </p:tgtEl>
                                      </p:cBhvr>
                                    </p:animEffect>
                                    <p:animScale>
                                      <p:cBhvr>
                                        <p:cTn id="12" dur="250" autoRev="1" fill="hold"/>
                                        <p:tgtEl>
                                          <p:spTgt spid="819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p:cTn id="1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7">
                                            <p:txEl>
                                              <p:pRg st="0" end="0"/>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7">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p:cTn id="29"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7">
                                            <p:txEl>
                                              <p:pRg st="2" end="2"/>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p:cTn id="35"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8365" y="1268760"/>
            <a:ext cx="3514104"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p>
        </p:txBody>
      </p:sp>
      <p:sp>
        <p:nvSpPr>
          <p:cNvPr id="3" name="Rectangle 2"/>
          <p:cNvSpPr/>
          <p:nvPr/>
        </p:nvSpPr>
        <p:spPr>
          <a:xfrm>
            <a:off x="899592" y="2305928"/>
            <a:ext cx="7416824" cy="3477875"/>
          </a:xfrm>
          <a:prstGeom prst="rect">
            <a:avLst/>
          </a:prstGeom>
        </p:spPr>
        <p:txBody>
          <a:bodyPr wrap="square">
            <a:spAutoFit/>
          </a:bodyPr>
          <a:lstStyle/>
          <a:p>
            <a:pPr marL="285750" indent="-285750">
              <a:buFont typeface="Wingdings" pitchFamily="2" charset="2"/>
              <a:buChar char="Ø"/>
            </a:pPr>
            <a:r>
              <a:rPr lang="en-GB" sz="2000" dirty="0">
                <a:latin typeface="Monotype Corsiva" pitchFamily="66" charset="0"/>
              </a:rPr>
              <a:t>Retention analysis is an integral part of your customer retention and marketing strategies. By taking full advantage of the data you collect by tracking customer behaviour, requesting feedback, and studying important metrics, you can decrease the churn rate, improve customer satisfaction, and boost your revenue.</a:t>
            </a:r>
          </a:p>
          <a:p>
            <a:pPr marL="285750" indent="-285750">
              <a:buFont typeface="Wingdings" pitchFamily="2" charset="2"/>
              <a:buChar char="Ø"/>
            </a:pPr>
            <a:r>
              <a:rPr lang="en-GB" sz="2000" dirty="0">
                <a:latin typeface="Monotype Corsiva" pitchFamily="66" charset="0"/>
              </a:rPr>
              <a:t>I found Amazon and Flip kart are standing best out in the market by using ethical, reasonable business strategies. </a:t>
            </a:r>
          </a:p>
          <a:p>
            <a:pPr marL="285750" indent="-285750">
              <a:buFont typeface="Wingdings" pitchFamily="2" charset="2"/>
              <a:buChar char="Ø"/>
            </a:pPr>
            <a:r>
              <a:rPr lang="en-GB" sz="2000" dirty="0">
                <a:latin typeface="Monotype Corsiva" pitchFamily="66" charset="0"/>
              </a:rPr>
              <a:t>When customers are satisfied with a company or service, there is a high possibility that they will share their experience with other people Therefore it is crucial for E-commerce to take into account their customer satisfaction because this will retain customer loyalty as well as attract potential customers</a:t>
            </a:r>
          </a:p>
        </p:txBody>
      </p:sp>
    </p:spTree>
    <p:extLst>
      <p:ext uri="{BB962C8B-B14F-4D97-AF65-F5344CB8AC3E}">
        <p14:creationId xmlns:p14="http://schemas.microsoft.com/office/powerpoint/2010/main" val="863797797"/>
      </p:ext>
    </p:extLst>
  </p:cSld>
  <p:clrMapOvr>
    <a:masterClrMapping/>
  </p:clrMapOvr>
  <mc:AlternateContent xmlns:mc="http://schemas.openxmlformats.org/markup-compatibility/2006" xmlns:p14="http://schemas.microsoft.com/office/powerpoint/2010/main">
    <mc:Choice Requires="p14">
      <p:transition spd="slow" p14:dur="1750" advTm="6000">
        <p14:switch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8" dur="500"/>
                                        <p:tgtEl>
                                          <p:spTgt spid="3">
                                            <p:txEl>
                                              <p:pRg st="1" end="1"/>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1124744"/>
            <a:ext cx="3514104"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p>
        </p:txBody>
      </p:sp>
      <p:sp>
        <p:nvSpPr>
          <p:cNvPr id="3" name="TextBox 2"/>
          <p:cNvSpPr txBox="1"/>
          <p:nvPr/>
        </p:nvSpPr>
        <p:spPr>
          <a:xfrm>
            <a:off x="1187624" y="2204864"/>
            <a:ext cx="5976664" cy="3693319"/>
          </a:xfrm>
          <a:prstGeom prst="rect">
            <a:avLst/>
          </a:prstGeom>
          <a:noFill/>
        </p:spPr>
        <p:txBody>
          <a:bodyPr wrap="square" rtlCol="0">
            <a:spAutoFit/>
          </a:bodyPr>
          <a:lstStyle/>
          <a:p>
            <a:pPr marL="285750" indent="-285750">
              <a:buFont typeface="Wingdings" pitchFamily="2" charset="2"/>
              <a:buChar char="Ø"/>
            </a:pPr>
            <a:r>
              <a:rPr lang="en-GB" dirty="0">
                <a:latin typeface="Monotype Corsiva" pitchFamily="66" charset="0"/>
              </a:rPr>
              <a:t>Frequency of Females shopping is high so making them satisfied will help the sellers to get more business. </a:t>
            </a:r>
          </a:p>
          <a:p>
            <a:pPr marL="285750" indent="-285750">
              <a:buFont typeface="Wingdings" pitchFamily="2" charset="2"/>
              <a:buChar char="Ø"/>
            </a:pPr>
            <a:r>
              <a:rPr lang="en-GB" dirty="0">
                <a:latin typeface="Monotype Corsiva" pitchFamily="66" charset="0"/>
              </a:rPr>
              <a:t> Loyal customers prefer buying and tend to spend more money on shopping in your store. Statistics show that engaged consumers purchase more frequently. It is necessary to hear customer feedback because most of them are valuable feedbacks.</a:t>
            </a:r>
          </a:p>
          <a:p>
            <a:pPr marL="285750" indent="-285750">
              <a:buFont typeface="Wingdings" pitchFamily="2" charset="2"/>
              <a:buChar char="Ø"/>
            </a:pPr>
            <a:r>
              <a:rPr lang="en-GB" dirty="0">
                <a:latin typeface="Monotype Corsiva" pitchFamily="66" charset="0"/>
              </a:rPr>
              <a:t>Here as an conclusion part I found that using dead old strategies for retailers will effect customer retention. </a:t>
            </a:r>
          </a:p>
          <a:p>
            <a:pPr marL="285750" indent="-285750">
              <a:buFont typeface="Wingdings" pitchFamily="2" charset="2"/>
              <a:buChar char="Ø"/>
            </a:pPr>
            <a:r>
              <a:rPr lang="en-GB" dirty="0">
                <a:latin typeface="Monotype Corsiva" pitchFamily="66" charset="0"/>
              </a:rPr>
              <a:t> Organisation will always focus on success for that keeping the old customers will always be a plus point. </a:t>
            </a:r>
          </a:p>
          <a:p>
            <a:pPr marL="285750" indent="-285750">
              <a:buFont typeface="Wingdings" pitchFamily="2" charset="2"/>
              <a:buChar char="Ø"/>
            </a:pPr>
            <a:r>
              <a:rPr lang="en-GB" dirty="0">
                <a:latin typeface="Monotype Corsiva" pitchFamily="66" charset="0"/>
              </a:rPr>
              <a:t> Also Paytm and Snap deal has maximum drawbacks it is because of their dead old strategies.</a:t>
            </a:r>
          </a:p>
          <a:p>
            <a:pPr marL="285750" indent="-285750">
              <a:buFont typeface="Wingdings" pitchFamily="2" charset="2"/>
              <a:buChar char="Ø"/>
            </a:pPr>
            <a:endParaRPr lang="en-IN" dirty="0"/>
          </a:p>
        </p:txBody>
      </p:sp>
    </p:spTree>
    <p:extLst>
      <p:ext uri="{BB962C8B-B14F-4D97-AF65-F5344CB8AC3E}">
        <p14:creationId xmlns:p14="http://schemas.microsoft.com/office/powerpoint/2010/main" val="1351677255"/>
      </p:ext>
    </p:extLst>
  </p:cSld>
  <p:clrMapOvr>
    <a:masterClrMapping/>
  </p:clrMapOvr>
  <mc:AlternateContent xmlns:mc="http://schemas.openxmlformats.org/markup-compatibility/2006" xmlns:p14="http://schemas.microsoft.com/office/powerpoint/2010/main">
    <mc:Choice Requires="p14">
      <p:transition spd="slow" p14:dur="2000" advTm="6000">
        <p:blinds dir="vert"/>
      </p:transition>
    </mc:Choice>
    <mc:Fallback xmlns="">
      <p:transition spd="slow" advTm="6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250" fill="hold"/>
                                        <p:tgtEl>
                                          <p:spTgt spid="2">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2422257"/>
            <a:ext cx="7200800" cy="3416320"/>
          </a:xfrm>
          <a:prstGeom prst="rect">
            <a:avLst/>
          </a:prstGeom>
        </p:spPr>
        <p:txBody>
          <a:bodyPr wrap="square">
            <a:spAutoFit/>
          </a:bodyPr>
          <a:lstStyle/>
          <a:p>
            <a:r>
              <a:rPr lang="en-GB" dirty="0">
                <a:latin typeface="Monotype Corsiva" pitchFamily="66"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
        <p:nvSpPr>
          <p:cNvPr id="4" name="Rectangle 3"/>
          <p:cNvSpPr/>
          <p:nvPr/>
        </p:nvSpPr>
        <p:spPr>
          <a:xfrm>
            <a:off x="863588" y="1268760"/>
            <a:ext cx="7128792" cy="923330"/>
          </a:xfrm>
          <a:prstGeom prst="rect">
            <a:avLst/>
          </a:prstGeom>
          <a:noFill/>
        </p:spPr>
        <p:txBody>
          <a:bodyPr wrap="square" lIns="91440" tIns="45720" rIns="91440" bIns="45720">
            <a:spAutoFit/>
          </a:bodyPr>
          <a:lstStyle/>
          <a:p>
            <a:pPr algn="ctr"/>
            <a:r>
              <a:rPr lang="en-GB"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 </a:t>
            </a:r>
            <a:endParaRPr lang="en-IN"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432694144"/>
      </p:ext>
    </p:extLst>
  </p:cSld>
  <p:clrMapOvr>
    <a:masterClrMapping/>
  </p:clrMapOvr>
  <mc:AlternateContent xmlns:mc="http://schemas.openxmlformats.org/markup-compatibility/2006" xmlns:p14="http://schemas.microsoft.com/office/powerpoint/2010/main">
    <mc:Choice Requires="p14">
      <p:transition spd="slow" p14:dur="2750" advTm="6000">
        <p:checker/>
      </p:transition>
    </mc:Choice>
    <mc:Fallback xmlns="">
      <p:transition spd="slow" advTm="6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75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75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196752"/>
            <a:ext cx="6696744" cy="1384995"/>
          </a:xfrm>
          <a:prstGeom prst="rect">
            <a:avLst/>
          </a:prstGeom>
          <a:noFill/>
        </p:spPr>
        <p:txBody>
          <a:bodyPr wrap="square" lIns="91440" tIns="45720" rIns="91440" bIns="45720">
            <a:spAutoFit/>
          </a:bodyPr>
          <a:lstStyle/>
          <a:p>
            <a:pPr algn="ctr"/>
            <a:r>
              <a:rPr lang="en-US" sz="4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Drawbacks and Scope</a:t>
            </a:r>
          </a:p>
          <a:p>
            <a:pPr algn="ctr"/>
            <a:r>
              <a:rPr lang="en-US" sz="4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for the Future Work</a:t>
            </a:r>
            <a:r>
              <a:rPr lang="en-GB" sz="4200" dirty="0"/>
              <a:t> </a:t>
            </a:r>
            <a:endParaRPr lang="en-IN" sz="4200" dirty="0"/>
          </a:p>
        </p:txBody>
      </p:sp>
      <p:sp>
        <p:nvSpPr>
          <p:cNvPr id="3" name="TextBox 2"/>
          <p:cNvSpPr txBox="1"/>
          <p:nvPr/>
        </p:nvSpPr>
        <p:spPr>
          <a:xfrm>
            <a:off x="1115616" y="2617834"/>
            <a:ext cx="7128792" cy="3970318"/>
          </a:xfrm>
          <a:prstGeom prst="rect">
            <a:avLst/>
          </a:prstGeom>
          <a:noFill/>
        </p:spPr>
        <p:txBody>
          <a:bodyPr wrap="square" rtlCol="0">
            <a:spAutoFit/>
          </a:bodyPr>
          <a:lstStyle/>
          <a:p>
            <a:pPr marL="285750" indent="-285750">
              <a:buFont typeface="Wingdings" pitchFamily="2" charset="2"/>
              <a:buChar char="Ø"/>
            </a:pPr>
            <a:r>
              <a:rPr lang="en-GB" dirty="0">
                <a:latin typeface="Monotype Corsiva" pitchFamily="66" charset="0"/>
              </a:rPr>
              <a:t>We are able to properly analyse the valuable feedback of the  customers but given, the dataset was very small as it may result in  bias understanding. If we are able to increase the feedbacks  from more customers all over it would provide a great  understanding of the strategies we will have to use to improve  customer retention.</a:t>
            </a:r>
          </a:p>
          <a:p>
            <a:pPr marL="285750" indent="-285750">
              <a:buFont typeface="Wingdings" pitchFamily="2" charset="2"/>
              <a:buChar char="Ø"/>
            </a:pPr>
            <a:endParaRPr lang="en-GB" dirty="0">
              <a:latin typeface="Monotype Corsiva" pitchFamily="66" charset="0"/>
            </a:endParaRPr>
          </a:p>
          <a:p>
            <a:pPr marL="285750" indent="-285750">
              <a:buFont typeface="Wingdings" pitchFamily="2" charset="2"/>
              <a:buChar char="Ø"/>
            </a:pPr>
            <a:r>
              <a:rPr lang="en-GB" dirty="0">
                <a:latin typeface="Monotype Corsiva" pitchFamily="66" charset="0"/>
              </a:rPr>
              <a:t>The data used to analyse the customer retention was very less.</a:t>
            </a:r>
          </a:p>
          <a:p>
            <a:pPr marL="285750" indent="-285750">
              <a:buFont typeface="Wingdings" pitchFamily="2" charset="2"/>
              <a:buChar char="Ø"/>
            </a:pPr>
            <a:endParaRPr lang="en-GB" dirty="0">
              <a:latin typeface="Monotype Corsiva" pitchFamily="66" charset="0"/>
            </a:endParaRPr>
          </a:p>
          <a:p>
            <a:pPr marL="285750" indent="-285750">
              <a:buFont typeface="Wingdings" pitchFamily="2" charset="2"/>
              <a:buChar char="Ø"/>
            </a:pPr>
            <a:r>
              <a:rPr lang="en-GB" dirty="0">
                <a:latin typeface="Monotype Corsiva" pitchFamily="66" charset="0"/>
              </a:rPr>
              <a:t>The answers towards the e-commerce sites were combination of two or more e-commerce sites, the survey answers should have been limited to maximum 2 websites in order to understand the retention rates better.</a:t>
            </a:r>
          </a:p>
          <a:p>
            <a:pPr marL="285750" indent="-285750">
              <a:buFont typeface="Wingdings" pitchFamily="2" charset="2"/>
              <a:buChar char="Ø"/>
            </a:pPr>
            <a:endParaRPr lang="en-GB" dirty="0">
              <a:latin typeface="Monotype Corsiva" pitchFamily="66" charset="0"/>
            </a:endParaRPr>
          </a:p>
          <a:p>
            <a:pPr marL="285750" indent="-285750">
              <a:buFont typeface="Wingdings" pitchFamily="2" charset="2"/>
              <a:buChar char="Ø"/>
            </a:pPr>
            <a:endParaRPr lang="en-GB" dirty="0">
              <a:latin typeface="Monotype Corsiva" pitchFamily="66" charset="0"/>
            </a:endParaRPr>
          </a:p>
          <a:p>
            <a:endParaRPr lang="en-IN" dirty="0">
              <a:latin typeface="Monotype Corsiva" pitchFamily="66" charset="0"/>
            </a:endParaRPr>
          </a:p>
        </p:txBody>
      </p:sp>
    </p:spTree>
    <p:extLst>
      <p:ext uri="{BB962C8B-B14F-4D97-AF65-F5344CB8AC3E}">
        <p14:creationId xmlns:p14="http://schemas.microsoft.com/office/powerpoint/2010/main" val="2529548667"/>
      </p:ext>
    </p:extLst>
  </p:cSld>
  <p:clrMapOvr>
    <a:masterClrMapping/>
  </p:clrMapOvr>
  <mc:AlternateContent xmlns:mc="http://schemas.openxmlformats.org/markup-compatibility/2006" xmlns:p14="http://schemas.microsoft.com/office/powerpoint/2010/main">
    <mc:Choice Requires="p14">
      <p:transition spd="slow" advTm="6000">
        <p14:pan dir="u"/>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heel(1)">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sus\Downloads\255-2558367_we-love-our-customers-transparent-hd-png-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073" y="1340768"/>
            <a:ext cx="5679926" cy="3215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219" name="Picture 3" descr="C:\Users\asus\Downloads\thank-you-from-christian-vision-alli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24744"/>
            <a:ext cx="7003764" cy="37467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1193921" y="4655425"/>
            <a:ext cx="5984331" cy="707886"/>
          </a:xfrm>
          <a:prstGeom prst="rect">
            <a:avLst/>
          </a:prstGeom>
          <a:noFill/>
        </p:spPr>
        <p:txBody>
          <a:bodyPr wrap="none" lIns="91440" tIns="45720" rIns="91440" bIns="45720">
            <a:spAutoFit/>
          </a:bodyPr>
          <a:lstStyle/>
          <a:p>
            <a:pPr algn="ctr"/>
            <a:r>
              <a:rPr lang="en-US" sz="4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Submitted By :- </a:t>
            </a:r>
            <a:r>
              <a:rPr lang="en-US" sz="4000" b="1" cap="none" spc="0"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onotype Corsiva" pitchFamily="66" charset="0"/>
              </a:rPr>
              <a:t>Ojasav</a:t>
            </a:r>
            <a:r>
              <a:rPr lang="en-US" sz="4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onotype Corsiva" pitchFamily="66" charset="0"/>
              </a:rPr>
              <a:t> </a:t>
            </a:r>
            <a:r>
              <a:rPr lang="en-US" sz="4000" b="1" cap="none" spc="0"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onotype Corsiva" pitchFamily="66" charset="0"/>
              </a:rPr>
              <a:t>Sahu</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onotype Corsiva" pitchFamily="66" charset="0"/>
            </a:endParaRPr>
          </a:p>
        </p:txBody>
      </p:sp>
      <p:sp>
        <p:nvSpPr>
          <p:cNvPr id="3" name="Rectangle 2"/>
          <p:cNvSpPr/>
          <p:nvPr/>
        </p:nvSpPr>
        <p:spPr>
          <a:xfrm>
            <a:off x="827584" y="5184034"/>
            <a:ext cx="5328592" cy="646331"/>
          </a:xfrm>
          <a:prstGeom prst="rect">
            <a:avLst/>
          </a:prstGeom>
          <a:noFill/>
        </p:spPr>
        <p:txBody>
          <a:bodyPr wrap="square" lIns="91440" tIns="45720" rIns="91440" bIns="45720">
            <a:spAutoFit/>
          </a:bodyPr>
          <a:lstStyle/>
          <a:p>
            <a:pPr algn="ctr"/>
            <a:r>
              <a:rPr lang="en-US" sz="36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Internship :-</a:t>
            </a:r>
          </a:p>
        </p:txBody>
      </p:sp>
      <p:sp>
        <p:nvSpPr>
          <p:cNvPr id="4" name="Rectangle 3"/>
          <p:cNvSpPr/>
          <p:nvPr/>
        </p:nvSpPr>
        <p:spPr>
          <a:xfrm>
            <a:off x="4969036" y="5184034"/>
            <a:ext cx="617478" cy="646331"/>
          </a:xfrm>
          <a:prstGeom prst="rect">
            <a:avLst/>
          </a:prstGeom>
          <a:noFill/>
        </p:spPr>
        <p:txBody>
          <a:bodyPr wrap="none" lIns="91440" tIns="45720" rIns="91440" bIns="45720">
            <a:spAutoFit/>
          </a:bodyPr>
          <a:lstStyle/>
          <a:p>
            <a:pPr algn="ctr"/>
            <a:r>
              <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23</a:t>
            </a:r>
            <a:endParaRPr lang="en-US" sz="36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4124515834"/>
      </p:ext>
    </p:extLst>
  </p:cSld>
  <p:clrMapOvr>
    <a:masterClrMapping/>
  </p:clrMapOvr>
  <mc:AlternateContent xmlns:mc="http://schemas.openxmlformats.org/markup-compatibility/2006" xmlns:p14="http://schemas.microsoft.com/office/powerpoint/2010/main">
    <mc:Choice Requires="p14">
      <p:transition spd="slow" p14:dur="2000" advTm="6000">
        <p14:ferris dir="l"/>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9219"/>
                                        </p:tgtEl>
                                        <p:attrNameLst>
                                          <p:attrName>ppt_w</p:attrName>
                                        </p:attrNameLst>
                                      </p:cBhvr>
                                      <p:tavLst>
                                        <p:tav tm="0">
                                          <p:val>
                                            <p:strVal val="ppt_w"/>
                                          </p:val>
                                        </p:tav>
                                        <p:tav tm="100000">
                                          <p:val>
                                            <p:fltVal val="0"/>
                                          </p:val>
                                        </p:tav>
                                      </p:tavLst>
                                    </p:anim>
                                    <p:anim calcmode="lin" valueType="num">
                                      <p:cBhvr>
                                        <p:cTn id="7" dur="1000"/>
                                        <p:tgtEl>
                                          <p:spTgt spid="9219"/>
                                        </p:tgtEl>
                                        <p:attrNameLst>
                                          <p:attrName>ppt_h</p:attrName>
                                        </p:attrNameLst>
                                      </p:cBhvr>
                                      <p:tavLst>
                                        <p:tav tm="0">
                                          <p:val>
                                            <p:strVal val="ppt_h"/>
                                          </p:val>
                                        </p:tav>
                                        <p:tav tm="100000">
                                          <p:val>
                                            <p:fltVal val="0"/>
                                          </p:val>
                                        </p:tav>
                                      </p:tavLst>
                                    </p:anim>
                                    <p:anim calcmode="lin" valueType="num">
                                      <p:cBhvr>
                                        <p:cTn id="8" dur="1000"/>
                                        <p:tgtEl>
                                          <p:spTgt spid="9219"/>
                                        </p:tgtEl>
                                        <p:attrNameLst>
                                          <p:attrName>style.rotation</p:attrName>
                                        </p:attrNameLst>
                                      </p:cBhvr>
                                      <p:tavLst>
                                        <p:tav tm="0">
                                          <p:val>
                                            <p:fltVal val="0"/>
                                          </p:val>
                                        </p:tav>
                                        <p:tav tm="100000">
                                          <p:val>
                                            <p:fltVal val="90"/>
                                          </p:val>
                                        </p:tav>
                                      </p:tavLst>
                                    </p:anim>
                                    <p:animEffect transition="out" filter="fade">
                                      <p:cBhvr>
                                        <p:cTn id="9" dur="1000"/>
                                        <p:tgtEl>
                                          <p:spTgt spid="9219"/>
                                        </p:tgtEl>
                                      </p:cBhvr>
                                    </p:animEffect>
                                    <p:set>
                                      <p:cBhvr>
                                        <p:cTn id="10" dur="1" fill="hold">
                                          <p:stCondLst>
                                            <p:cond delay="999"/>
                                          </p:stCondLst>
                                        </p:cTn>
                                        <p:tgtEl>
                                          <p:spTgt spid="92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2050"/>
                                        </p:tgtEl>
                                        <p:attrNameLst>
                                          <p:attrName>ppt_w</p:attrName>
                                        </p:attrNameLst>
                                      </p:cBhvr>
                                      <p:tavLst>
                                        <p:tav tm="0">
                                          <p:val>
                                            <p:strVal val="ppt_w"/>
                                          </p:val>
                                        </p:tav>
                                        <p:tav tm="100000">
                                          <p:val>
                                            <p:fltVal val="0"/>
                                          </p:val>
                                        </p:tav>
                                      </p:tavLst>
                                    </p:anim>
                                    <p:anim calcmode="lin" valueType="num">
                                      <p:cBhvr>
                                        <p:cTn id="15" dur="1000"/>
                                        <p:tgtEl>
                                          <p:spTgt spid="2050"/>
                                        </p:tgtEl>
                                        <p:attrNameLst>
                                          <p:attrName>ppt_h</p:attrName>
                                        </p:attrNameLst>
                                      </p:cBhvr>
                                      <p:tavLst>
                                        <p:tav tm="0">
                                          <p:val>
                                            <p:strVal val="ppt_h"/>
                                          </p:val>
                                        </p:tav>
                                        <p:tav tm="100000">
                                          <p:val>
                                            <p:fltVal val="0"/>
                                          </p:val>
                                        </p:tav>
                                      </p:tavLst>
                                    </p:anim>
                                    <p:anim calcmode="lin" valueType="num">
                                      <p:cBhvr>
                                        <p:cTn id="16" dur="1000"/>
                                        <p:tgtEl>
                                          <p:spTgt spid="2050"/>
                                        </p:tgtEl>
                                        <p:attrNameLst>
                                          <p:attrName>style.rotation</p:attrName>
                                        </p:attrNameLst>
                                      </p:cBhvr>
                                      <p:tavLst>
                                        <p:tav tm="0">
                                          <p:val>
                                            <p:fltVal val="0"/>
                                          </p:val>
                                        </p:tav>
                                        <p:tav tm="100000">
                                          <p:val>
                                            <p:fltVal val="90"/>
                                          </p:val>
                                        </p:tav>
                                      </p:tavLst>
                                    </p:anim>
                                    <p:animEffect transition="out" filter="fade">
                                      <p:cBhvr>
                                        <p:cTn id="17" dur="1000"/>
                                        <p:tgtEl>
                                          <p:spTgt spid="2050"/>
                                        </p:tgtEl>
                                      </p:cBhvr>
                                    </p:animEffect>
                                    <p:set>
                                      <p:cBhvr>
                                        <p:cTn id="18" dur="1" fill="hold">
                                          <p:stCondLst>
                                            <p:cond delay="999"/>
                                          </p:stCondLst>
                                        </p:cTn>
                                        <p:tgtEl>
                                          <p:spTgt spid="20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2">
                                            <p:txEl>
                                              <p:pRg st="0" end="0"/>
                                            </p:txEl>
                                          </p:spTgt>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heel(1)">
                                      <p:cBhvr>
                                        <p:cTn id="27" dur="2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1412776"/>
            <a:ext cx="4616959" cy="923330"/>
          </a:xfrm>
          <a:prstGeom prst="rect">
            <a:avLst/>
          </a:prstGeom>
          <a:noFill/>
        </p:spPr>
        <p:txBody>
          <a:bodyPr wrap="squar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Contents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1205783" y="2352839"/>
            <a:ext cx="6840760" cy="3600986"/>
          </a:xfrm>
          <a:prstGeom prst="rect">
            <a:avLst/>
          </a:prstGeom>
          <a:noFill/>
        </p:spPr>
        <p:txBody>
          <a:bodyPr wrap="square" rtlCol="0">
            <a:spAutoFit/>
          </a:bodyPr>
          <a:lstStyle/>
          <a:p>
            <a:pPr marL="285750" indent="-285750">
              <a:buFont typeface="Wingdings" pitchFamily="2" charset="2"/>
              <a:buChar char="Ø"/>
            </a:pPr>
            <a:r>
              <a:rPr lang="en-GB" sz="1900" dirty="0">
                <a:latin typeface="Monotype Corsiva" pitchFamily="66" charset="0"/>
              </a:rPr>
              <a:t>Problem Statement</a:t>
            </a:r>
          </a:p>
          <a:p>
            <a:pPr marL="285750" indent="-285750">
              <a:buFont typeface="Wingdings" pitchFamily="2" charset="2"/>
              <a:buChar char="Ø"/>
            </a:pPr>
            <a:r>
              <a:rPr lang="en-GB" sz="1900" dirty="0">
                <a:latin typeface="Monotype Corsiva" pitchFamily="66" charset="0"/>
              </a:rPr>
              <a:t>Customer Retention and its benefits</a:t>
            </a:r>
          </a:p>
          <a:p>
            <a:pPr marL="285750" indent="-285750">
              <a:buFont typeface="Wingdings" pitchFamily="2" charset="2"/>
              <a:buChar char="Ø"/>
            </a:pPr>
            <a:r>
              <a:rPr lang="en-GB" sz="1900" dirty="0">
                <a:latin typeface="Monotype Corsiva" pitchFamily="66" charset="0"/>
              </a:rPr>
              <a:t>Reasons why retention is the foundation of customer growth</a:t>
            </a:r>
          </a:p>
          <a:p>
            <a:pPr marL="285750" indent="-285750">
              <a:buFont typeface="Wingdings" pitchFamily="2" charset="2"/>
              <a:buChar char="Ø"/>
            </a:pPr>
            <a:r>
              <a:rPr lang="en-GB" sz="1900" dirty="0">
                <a:latin typeface="Monotype Corsiva" pitchFamily="66" charset="0"/>
              </a:rPr>
              <a:t>How to Retain Customer’s ?</a:t>
            </a:r>
          </a:p>
          <a:p>
            <a:pPr marL="285750" indent="-285750">
              <a:buFont typeface="Wingdings" pitchFamily="2" charset="2"/>
              <a:buChar char="Ø"/>
            </a:pPr>
            <a:r>
              <a:rPr lang="en-GB" sz="1900" dirty="0">
                <a:latin typeface="Monotype Corsiva" pitchFamily="66" charset="0"/>
              </a:rPr>
              <a:t>Problem Understanding </a:t>
            </a:r>
          </a:p>
          <a:p>
            <a:pPr marL="285750" indent="-285750">
              <a:buFont typeface="Wingdings" pitchFamily="2" charset="2"/>
              <a:buChar char="Ø"/>
            </a:pPr>
            <a:r>
              <a:rPr lang="en-IN" sz="1900" dirty="0">
                <a:latin typeface="Monotype Corsiva" pitchFamily="66" charset="0"/>
              </a:rPr>
              <a:t>Exploratory Data Analysis</a:t>
            </a:r>
          </a:p>
          <a:p>
            <a:pPr marL="285750" indent="-285750">
              <a:buFont typeface="Wingdings" pitchFamily="2" charset="2"/>
              <a:buChar char="Ø"/>
            </a:pPr>
            <a:r>
              <a:rPr lang="en-IN" sz="1900" dirty="0">
                <a:latin typeface="Monotype Corsiva" pitchFamily="66" charset="0"/>
              </a:rPr>
              <a:t>Graphical Visualization</a:t>
            </a:r>
          </a:p>
          <a:p>
            <a:pPr marL="285750" indent="-285750">
              <a:buFont typeface="Wingdings" pitchFamily="2" charset="2"/>
              <a:buChar char="Ø"/>
            </a:pPr>
            <a:r>
              <a:rPr lang="en-IN" sz="1900" dirty="0">
                <a:latin typeface="Monotype Corsiva" pitchFamily="66" charset="0"/>
              </a:rPr>
              <a:t>Analyzation</a:t>
            </a:r>
          </a:p>
          <a:p>
            <a:pPr marL="285750" indent="-285750">
              <a:buFont typeface="Wingdings" pitchFamily="2" charset="2"/>
              <a:buChar char="Ø"/>
            </a:pPr>
            <a:r>
              <a:rPr lang="en-GB" sz="1900" dirty="0">
                <a:latin typeface="Monotype Corsiva" pitchFamily="66" charset="0"/>
              </a:rPr>
              <a:t>Assumptions</a:t>
            </a:r>
            <a:endParaRPr lang="en-IN" sz="1900" dirty="0">
              <a:latin typeface="Monotype Corsiva" pitchFamily="66" charset="0"/>
            </a:endParaRPr>
          </a:p>
          <a:p>
            <a:pPr marL="285750" indent="-285750">
              <a:buFont typeface="Wingdings" pitchFamily="2" charset="2"/>
              <a:buChar char="Ø"/>
            </a:pPr>
            <a:r>
              <a:rPr lang="en-IN" sz="1900" dirty="0">
                <a:latin typeface="Monotype Corsiva" pitchFamily="66" charset="0"/>
              </a:rPr>
              <a:t>Conclusion</a:t>
            </a:r>
          </a:p>
          <a:p>
            <a:pPr marL="285750" indent="-285750">
              <a:buFont typeface="Wingdings" pitchFamily="2" charset="2"/>
              <a:buChar char="Ø"/>
            </a:pPr>
            <a:r>
              <a:rPr lang="en-GB" sz="1900" dirty="0">
                <a:latin typeface="Monotype Corsiva" pitchFamily="66" charset="0"/>
              </a:rPr>
              <a:t>Drawbacks and Scope for the Future work </a:t>
            </a:r>
            <a:endParaRPr lang="en-IN" sz="1900" dirty="0">
              <a:latin typeface="Monotype Corsiva" pitchFamily="66" charset="0"/>
            </a:endParaRPr>
          </a:p>
          <a:p>
            <a:pPr marL="285750" indent="-285750">
              <a:buFont typeface="Wingdings" pitchFamily="2" charset="2"/>
              <a:buChar char="Ø"/>
            </a:pPr>
            <a:endParaRPr lang="en-IN" sz="1900" dirty="0">
              <a:latin typeface="Monotype Corsiva" pitchFamily="66" charset="0"/>
            </a:endParaRPr>
          </a:p>
        </p:txBody>
      </p:sp>
    </p:spTree>
    <p:extLst>
      <p:ext uri="{BB962C8B-B14F-4D97-AF65-F5344CB8AC3E}">
        <p14:creationId xmlns:p14="http://schemas.microsoft.com/office/powerpoint/2010/main" val="221265046"/>
      </p:ext>
    </p:extLst>
  </p:cSld>
  <p:clrMapOvr>
    <a:masterClrMapping/>
  </p:clrMapOvr>
  <mc:AlternateContent xmlns:mc="http://schemas.openxmlformats.org/markup-compatibility/2006" xmlns:p14="http://schemas.microsoft.com/office/powerpoint/2010/main">
    <mc:Choice Requires="p14">
      <p:transition spd="slow" p14:dur="1250" advTm="6000">
        <p:comb/>
      </p:transition>
    </mc:Choice>
    <mc:Fallback xmlns="">
      <p:transition spd="slow" advTm="6000">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4">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4">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p:cTn id="26"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4">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p:cTn id="32"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4">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4">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p:cTn id="44"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4">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p:cTn id="50"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4">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 calcmode="lin" valueType="num">
                                      <p:cBhvr>
                                        <p:cTn id="56"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4">
                                            <p:txEl>
                                              <p:pRg st="7" end="7"/>
                                            </p:txEl>
                                          </p:spTgt>
                                        </p:tgtEl>
                                      </p:cBhvr>
                                    </p:animEffect>
                                  </p:childTnLst>
                                </p:cTn>
                              </p:par>
                              <p:par>
                                <p:cTn id="60" presetID="31" presetClass="entr" presetSubtype="0" fill="hold"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 calcmode="lin" valueType="num">
                                      <p:cBhvr>
                                        <p:cTn id="62"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63"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64"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65" dur="1000"/>
                                        <p:tgtEl>
                                          <p:spTgt spid="4">
                                            <p:txEl>
                                              <p:pRg st="8" end="8"/>
                                            </p:txEl>
                                          </p:spTgt>
                                        </p:tgtEl>
                                      </p:cBhvr>
                                    </p:animEffect>
                                  </p:childTnLst>
                                </p:cTn>
                              </p:par>
                              <p:par>
                                <p:cTn id="66" presetID="31" presetClass="entr" presetSubtype="0" fill="hold"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 calcmode="lin" valueType="num">
                                      <p:cBhvr>
                                        <p:cTn id="68" dur="1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69" dur="1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70" dur="1000" fill="hold"/>
                                        <p:tgtEl>
                                          <p:spTgt spid="4">
                                            <p:txEl>
                                              <p:pRg st="9" end="9"/>
                                            </p:txEl>
                                          </p:spTgt>
                                        </p:tgtEl>
                                        <p:attrNameLst>
                                          <p:attrName>style.rotation</p:attrName>
                                        </p:attrNameLst>
                                      </p:cBhvr>
                                      <p:tavLst>
                                        <p:tav tm="0">
                                          <p:val>
                                            <p:fltVal val="90"/>
                                          </p:val>
                                        </p:tav>
                                        <p:tav tm="100000">
                                          <p:val>
                                            <p:fltVal val="0"/>
                                          </p:val>
                                        </p:tav>
                                      </p:tavLst>
                                    </p:anim>
                                    <p:animEffect transition="in" filter="fade">
                                      <p:cBhvr>
                                        <p:cTn id="71" dur="1000"/>
                                        <p:tgtEl>
                                          <p:spTgt spid="4">
                                            <p:txEl>
                                              <p:pRg st="9" end="9"/>
                                            </p:txEl>
                                          </p:spTgt>
                                        </p:tgtEl>
                                      </p:cBhvr>
                                    </p:animEffect>
                                  </p:childTnLst>
                                </p:cTn>
                              </p:par>
                              <p:par>
                                <p:cTn id="72" presetID="31" presetClass="entr" presetSubtype="0" fill="hold"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 calcmode="lin" valueType="num">
                                      <p:cBhvr>
                                        <p:cTn id="74" dur="10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75" dur="1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76" dur="1000" fill="hold"/>
                                        <p:tgtEl>
                                          <p:spTgt spid="4">
                                            <p:txEl>
                                              <p:pRg st="10" end="10"/>
                                            </p:txEl>
                                          </p:spTgt>
                                        </p:tgtEl>
                                        <p:attrNameLst>
                                          <p:attrName>style.rotation</p:attrName>
                                        </p:attrNameLst>
                                      </p:cBhvr>
                                      <p:tavLst>
                                        <p:tav tm="0">
                                          <p:val>
                                            <p:fltVal val="90"/>
                                          </p:val>
                                        </p:tav>
                                        <p:tav tm="100000">
                                          <p:val>
                                            <p:fltVal val="0"/>
                                          </p:val>
                                        </p:tav>
                                      </p:tavLst>
                                    </p:anim>
                                    <p:animEffect transition="in" filter="fade">
                                      <p:cBhvr>
                                        <p:cTn id="77"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03648" y="2292204"/>
            <a:ext cx="6552728" cy="3416320"/>
          </a:xfrm>
          <a:prstGeom prst="rect">
            <a:avLst/>
          </a:prstGeom>
        </p:spPr>
        <p:txBody>
          <a:bodyPr wrap="square">
            <a:spAutoFit/>
          </a:bodyPr>
          <a:lstStyle/>
          <a:p>
            <a:r>
              <a:rPr lang="en-GB"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
        <p:nvSpPr>
          <p:cNvPr id="8" name="Rectangle 7"/>
          <p:cNvSpPr/>
          <p:nvPr/>
        </p:nvSpPr>
        <p:spPr>
          <a:xfrm>
            <a:off x="1527306" y="1354510"/>
            <a:ext cx="5816337"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Statement</a:t>
            </a:r>
            <a:endParaRPr lang="en-IN"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1501586197"/>
      </p:ext>
    </p:extLst>
  </p:cSld>
  <p:clrMapOvr>
    <a:masterClrMapping/>
  </p:clrMapOvr>
  <mc:AlternateContent xmlns:mc="http://schemas.openxmlformats.org/markup-compatibility/2006" xmlns:p14="http://schemas.microsoft.com/office/powerpoint/2010/main">
    <mc:Choice Requires="p14">
      <p:transition spd="slow" p14:dur="150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772816"/>
            <a:ext cx="5832648" cy="4401205"/>
          </a:xfrm>
          <a:prstGeom prst="rect">
            <a:avLst/>
          </a:prstGeom>
        </p:spPr>
        <p:txBody>
          <a:bodyPr wrap="square" numCol="2">
            <a:spAutoFit/>
          </a:bodyPr>
          <a:lstStyle/>
          <a:p>
            <a:pPr marL="285750" indent="-285750">
              <a:buFont typeface="Wingdings" pitchFamily="2" charset="2"/>
              <a:buChar char="Ø"/>
            </a:pPr>
            <a:endParaRPr lang="en-GB" sz="1100" dirty="0"/>
          </a:p>
          <a:p>
            <a:pPr marL="285750" indent="-285750">
              <a:buFont typeface="Wingdings" pitchFamily="2" charset="2"/>
              <a:buChar char="Ø"/>
            </a:pPr>
            <a:endParaRPr lang="en-GB" sz="1100" dirty="0"/>
          </a:p>
          <a:p>
            <a:pPr marL="285750" indent="-285750">
              <a:buFont typeface="Wingdings" pitchFamily="2" charset="2"/>
              <a:buChar char="Ø"/>
            </a:pPr>
            <a:endParaRPr lang="en-GB" sz="11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r>
              <a:rPr lang="en-GB" sz="1300" dirty="0"/>
              <a:t>Customer retention refers to the activities and actions companies and organizations take to reduce the number of customer defections.</a:t>
            </a:r>
          </a:p>
          <a:p>
            <a:pPr marL="285750" indent="-285750">
              <a:buFont typeface="Wingdings" pitchFamily="2" charset="2"/>
              <a:buChar char="Ø"/>
            </a:pPr>
            <a:endParaRPr lang="en-GB" sz="1300" dirty="0"/>
          </a:p>
          <a:p>
            <a:endParaRPr lang="en-GB" sz="1300" dirty="0"/>
          </a:p>
          <a:p>
            <a:pPr marL="285750" indent="-285750">
              <a:buFont typeface="Wingdings" pitchFamily="2" charset="2"/>
              <a:buChar char="Ø"/>
            </a:pPr>
            <a:endParaRPr lang="en-GB" sz="1300" dirty="0"/>
          </a:p>
          <a:p>
            <a:pPr marL="285750" indent="-285750">
              <a:buFont typeface="Wingdings" pitchFamily="2" charset="2"/>
              <a:buChar char="Ø"/>
            </a:pPr>
            <a:r>
              <a:rPr lang="en-GB" sz="1300" dirty="0"/>
              <a:t>It is important to remember that customer retention begins with the first contact a customer has with a company and continues throughout the entire lifetime of the relationship</a:t>
            </a:r>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endParaRPr lang="en-GB" sz="1300" dirty="0"/>
          </a:p>
          <a:p>
            <a:pPr marL="285750" indent="-285750">
              <a:buFont typeface="Wingdings" pitchFamily="2" charset="2"/>
              <a:buChar char="Ø"/>
            </a:pPr>
            <a:r>
              <a:rPr lang="en-GB" sz="1300" dirty="0"/>
              <a:t>There are a  number of actions and activities certain companies take to  reduce churn and increase customer retention.</a:t>
            </a:r>
          </a:p>
          <a:p>
            <a:pPr marL="285750" indent="-285750">
              <a:buFont typeface="Wingdings" pitchFamily="2" charset="2"/>
              <a:buChar char="Ø"/>
            </a:pPr>
            <a:endParaRPr lang="en-GB" sz="1300" dirty="0"/>
          </a:p>
          <a:p>
            <a:pPr marL="285750" indent="-285750">
              <a:buFont typeface="Wingdings" pitchFamily="2" charset="2"/>
              <a:buChar char="Ø"/>
            </a:pPr>
            <a:r>
              <a:rPr lang="en-GB" sz="1300" dirty="0"/>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p>
          <a:p>
            <a:pPr marL="285750" indent="-285750">
              <a:buFont typeface="Wingdings" pitchFamily="2" charset="2"/>
              <a:buChar char="Ø"/>
            </a:pPr>
            <a:endParaRPr lang="en-GB" sz="1100" dirty="0"/>
          </a:p>
          <a:p>
            <a:pPr marL="285750" indent="-285750">
              <a:buFont typeface="Wingdings" pitchFamily="2" charset="2"/>
              <a:buChar char="Ø"/>
            </a:pPr>
            <a:endParaRPr lang="en-IN" sz="1100" dirty="0"/>
          </a:p>
        </p:txBody>
      </p:sp>
      <p:sp>
        <p:nvSpPr>
          <p:cNvPr id="3" name="Rectangle 2"/>
          <p:cNvSpPr/>
          <p:nvPr/>
        </p:nvSpPr>
        <p:spPr>
          <a:xfrm>
            <a:off x="2051720" y="1340768"/>
            <a:ext cx="4806280" cy="1200329"/>
          </a:xfrm>
          <a:prstGeom prst="rect">
            <a:avLst/>
          </a:prstGeom>
          <a:noFill/>
        </p:spPr>
        <p:txBody>
          <a:bodyPr wrap="square" lIns="91440" tIns="45720" rIns="91440" bIns="45720">
            <a:spAutoFit/>
          </a:bodyPr>
          <a:lstStyle/>
          <a:p>
            <a:pPr algn="ctr"/>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Customer Retention and It’s Benefits</a:t>
            </a:r>
            <a:endPar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037148670"/>
      </p:ext>
    </p:extLst>
  </p:cSld>
  <p:clrMapOvr>
    <a:masterClrMapping/>
  </p:clrMapOvr>
  <mc:AlternateContent xmlns:mc="http://schemas.openxmlformats.org/markup-compatibility/2006" xmlns:p14="http://schemas.microsoft.com/office/powerpoint/2010/main">
    <mc:Choice Requires="p14">
      <p:transition spd="slow" p14:dur="1500" advTm="6000">
        <p:blinds dir="vert"/>
      </p:transition>
    </mc:Choice>
    <mc:Fallback xmlns="">
      <p:transition spd="slow" advTm="6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circle(in)">
                                      <p:cBhvr>
                                        <p:cTn id="12" dur="1750"/>
                                        <p:tgtEl>
                                          <p:spTgt spid="2">
                                            <p:txEl>
                                              <p:pRg st="5" end="5"/>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animEffect transition="in" filter="circle(in)">
                                      <p:cBhvr>
                                        <p:cTn id="15" dur="1750"/>
                                        <p:tgtEl>
                                          <p:spTgt spid="2">
                                            <p:txEl>
                                              <p:pRg st="9" end="9"/>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20" end="20"/>
                                            </p:txEl>
                                          </p:spTgt>
                                        </p:tgtEl>
                                        <p:attrNameLst>
                                          <p:attrName>style.visibility</p:attrName>
                                        </p:attrNameLst>
                                      </p:cBhvr>
                                      <p:to>
                                        <p:strVal val="visible"/>
                                      </p:to>
                                    </p:set>
                                    <p:animEffect transition="in" filter="circle(in)">
                                      <p:cBhvr>
                                        <p:cTn id="18" dur="1750"/>
                                        <p:tgtEl>
                                          <p:spTgt spid="2">
                                            <p:txEl>
                                              <p:pRg st="20" end="20"/>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
                                            <p:txEl>
                                              <p:pRg st="22" end="22"/>
                                            </p:txEl>
                                          </p:spTgt>
                                        </p:tgtEl>
                                        <p:attrNameLst>
                                          <p:attrName>style.visibility</p:attrName>
                                        </p:attrNameLst>
                                      </p:cBhvr>
                                      <p:to>
                                        <p:strVal val="visible"/>
                                      </p:to>
                                    </p:set>
                                    <p:animEffect transition="in" filter="circle(in)">
                                      <p:cBhvr>
                                        <p:cTn id="21" dur="175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ltGray">
          <a:xfrm>
            <a:off x="1680840" y="1340768"/>
            <a:ext cx="2945037"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Benefits  </a:t>
            </a:r>
          </a:p>
        </p:txBody>
      </p:sp>
      <p:pic>
        <p:nvPicPr>
          <p:cNvPr id="1028" name="Picture 4" descr="C:\Users\asus\Downloads\Screen Shot 2020-05-20 at 9.15.26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95230">
            <a:off x="4653237" y="1348699"/>
            <a:ext cx="3957854" cy="27574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99592" y="3068960"/>
            <a:ext cx="5382344" cy="2677656"/>
          </a:xfrm>
          <a:prstGeom prst="rect">
            <a:avLst/>
          </a:prstGeom>
        </p:spPr>
        <p:txBody>
          <a:bodyPr wrap="square">
            <a:spAutoFit/>
          </a:bodyPr>
          <a:lstStyle/>
          <a:p>
            <a:r>
              <a:rPr lang="en-GB" sz="2400" dirty="0">
                <a:latin typeface="Monotype Corsiva" pitchFamily="66" charset="0"/>
              </a:rPr>
              <a:t>Retention is Cheaper than Acquisition</a:t>
            </a:r>
          </a:p>
          <a:p>
            <a:r>
              <a:rPr lang="en-GB" sz="2400" dirty="0">
                <a:latin typeface="Monotype Corsiva" pitchFamily="66" charset="0"/>
              </a:rPr>
              <a:t>Loyal Customers are More Profitable</a:t>
            </a:r>
          </a:p>
          <a:p>
            <a:r>
              <a:rPr lang="en-GB" sz="2400" dirty="0">
                <a:latin typeface="Monotype Corsiva" pitchFamily="66" charset="0"/>
              </a:rPr>
              <a:t>You’ll Earn More Word of Mouth Referrals</a:t>
            </a:r>
          </a:p>
          <a:p>
            <a:r>
              <a:rPr lang="en-GB" sz="2400" dirty="0">
                <a:latin typeface="Monotype Corsiva" pitchFamily="66" charset="0"/>
              </a:rPr>
              <a:t>Customers Will Explore Your Brand</a:t>
            </a:r>
          </a:p>
          <a:p>
            <a:r>
              <a:rPr lang="en-GB" sz="2400" dirty="0">
                <a:latin typeface="Monotype Corsiva" pitchFamily="66" charset="0"/>
              </a:rPr>
              <a:t>Loyal Customers are More Forgiving</a:t>
            </a:r>
          </a:p>
          <a:p>
            <a:r>
              <a:rPr lang="en-GB" sz="2400" dirty="0">
                <a:latin typeface="Monotype Corsiva" pitchFamily="66" charset="0"/>
              </a:rPr>
              <a:t>Customers Will Welcome Your Marketing</a:t>
            </a:r>
          </a:p>
          <a:p>
            <a:r>
              <a:rPr lang="en-GB" sz="2400" dirty="0">
                <a:latin typeface="Monotype Corsiva" pitchFamily="66" charset="0"/>
              </a:rPr>
              <a:t>You Earn Wiggle Room to Try New Things</a:t>
            </a:r>
          </a:p>
        </p:txBody>
      </p:sp>
    </p:spTree>
    <p:extLst>
      <p:ext uri="{BB962C8B-B14F-4D97-AF65-F5344CB8AC3E}">
        <p14:creationId xmlns:p14="http://schemas.microsoft.com/office/powerpoint/2010/main" val="3062541218"/>
      </p:ext>
    </p:extLst>
  </p:cSld>
  <p:clrMapOvr>
    <a:masterClrMapping/>
  </p:clrMapOvr>
  <mc:AlternateContent xmlns:mc="http://schemas.openxmlformats.org/markup-compatibility/2006" xmlns:p14="http://schemas.microsoft.com/office/powerpoint/2010/main">
    <mc:Choice Requires="p14">
      <p:transition spd="slow" p14:dur="3000" advTm="6000">
        <p14:vortex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75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1000" fill="hold"/>
                                        <p:tgtEl>
                                          <p:spTgt spid="1028"/>
                                        </p:tgtEl>
                                        <p:attrNameLst>
                                          <p:attrName>ppt_w</p:attrName>
                                        </p:attrNameLst>
                                      </p:cBhvr>
                                      <p:tavLst>
                                        <p:tav tm="0">
                                          <p:val>
                                            <p:fltVal val="0"/>
                                          </p:val>
                                        </p:tav>
                                        <p:tav tm="100000">
                                          <p:val>
                                            <p:strVal val="#ppt_w"/>
                                          </p:val>
                                        </p:tav>
                                      </p:tavLst>
                                    </p:anim>
                                    <p:anim calcmode="lin" valueType="num">
                                      <p:cBhvr>
                                        <p:cTn id="15" dur="1000" fill="hold"/>
                                        <p:tgtEl>
                                          <p:spTgt spid="1028"/>
                                        </p:tgtEl>
                                        <p:attrNameLst>
                                          <p:attrName>ppt_h</p:attrName>
                                        </p:attrNameLst>
                                      </p:cBhvr>
                                      <p:tavLst>
                                        <p:tav tm="0">
                                          <p:val>
                                            <p:fltVal val="0"/>
                                          </p:val>
                                        </p:tav>
                                        <p:tav tm="100000">
                                          <p:val>
                                            <p:strVal val="#ppt_h"/>
                                          </p:val>
                                        </p:tav>
                                      </p:tavLst>
                                    </p:anim>
                                    <p:anim calcmode="lin" valueType="num">
                                      <p:cBhvr>
                                        <p:cTn id="16" dur="1000" fill="hold"/>
                                        <p:tgtEl>
                                          <p:spTgt spid="1028"/>
                                        </p:tgtEl>
                                        <p:attrNameLst>
                                          <p:attrName>style.rotation</p:attrName>
                                        </p:attrNameLst>
                                      </p:cBhvr>
                                      <p:tavLst>
                                        <p:tav tm="0">
                                          <p:val>
                                            <p:fltVal val="90"/>
                                          </p:val>
                                        </p:tav>
                                        <p:tav tm="100000">
                                          <p:val>
                                            <p:fltVal val="0"/>
                                          </p:val>
                                        </p:tav>
                                      </p:tavLst>
                                    </p:anim>
                                    <p:animEffect transition="in" filter="fade">
                                      <p:cBhvr>
                                        <p:cTn id="17" dur="1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circle(in)">
                                      <p:cBhvr>
                                        <p:cTn id="22" dur="2000"/>
                                        <p:tgtEl>
                                          <p:spTgt spid="6">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circle(in)">
                                      <p:cBhvr>
                                        <p:cTn id="25" dur="2000"/>
                                        <p:tgtEl>
                                          <p:spTgt spid="6">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circle(in)">
                                      <p:cBhvr>
                                        <p:cTn id="28" dur="2000"/>
                                        <p:tgtEl>
                                          <p:spTgt spid="6">
                                            <p:txEl>
                                              <p:pRg st="2" end="2"/>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circle(in)">
                                      <p:cBhvr>
                                        <p:cTn id="31" dur="2000"/>
                                        <p:tgtEl>
                                          <p:spTgt spid="6">
                                            <p:txEl>
                                              <p:pRg st="3" end="3"/>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circle(in)">
                                      <p:cBhvr>
                                        <p:cTn id="34" dur="2000"/>
                                        <p:tgtEl>
                                          <p:spTgt spid="6">
                                            <p:txEl>
                                              <p:pRg st="4" end="4"/>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circle(in)">
                                      <p:cBhvr>
                                        <p:cTn id="37" dur="2000"/>
                                        <p:tgtEl>
                                          <p:spTgt spid="6">
                                            <p:txEl>
                                              <p:pRg st="5" end="5"/>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circle(in)">
                                      <p:cBhvr>
                                        <p:cTn id="40"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3299504"/>
            <a:ext cx="6912768" cy="3170099"/>
          </a:xfrm>
          <a:prstGeom prst="rect">
            <a:avLst/>
          </a:prstGeom>
          <a:noFill/>
        </p:spPr>
        <p:txBody>
          <a:bodyPr wrap="square" numCol="2" rtlCol="0">
            <a:spAutoFit/>
          </a:bodyPr>
          <a:lstStyle/>
          <a:p>
            <a:endParaRPr lang="en-GB" sz="2000" dirty="0">
              <a:latin typeface="Monotype Corsiva" pitchFamily="66" charset="0"/>
            </a:endParaRPr>
          </a:p>
          <a:p>
            <a:pPr marL="285750" indent="-285750">
              <a:buFont typeface="Wingdings" pitchFamily="2" charset="2"/>
              <a:buChar char="Ø"/>
            </a:pPr>
            <a:r>
              <a:rPr lang="en-GB" sz="2000" dirty="0">
                <a:latin typeface="Monotype Corsiva" pitchFamily="66" charset="0"/>
              </a:rPr>
              <a:t> Improve ROI</a:t>
            </a:r>
          </a:p>
          <a:p>
            <a:pPr marL="285750" indent="-285750">
              <a:buFont typeface="Wingdings" pitchFamily="2" charset="2"/>
              <a:buChar char="Ø"/>
            </a:pPr>
            <a:endParaRPr lang="en-GB" sz="2000" dirty="0">
              <a:latin typeface="Monotype Corsiva" pitchFamily="66" charset="0"/>
            </a:endParaRPr>
          </a:p>
          <a:p>
            <a:pPr marL="285750" indent="-285750">
              <a:buFont typeface="Wingdings" pitchFamily="2" charset="2"/>
              <a:buChar char="Ø"/>
            </a:pPr>
            <a:r>
              <a:rPr lang="en-GB" sz="2000" dirty="0">
                <a:latin typeface="Monotype Corsiva" pitchFamily="66" charset="0"/>
              </a:rPr>
              <a:t> Convert more sales</a:t>
            </a:r>
          </a:p>
          <a:p>
            <a:pPr marL="285750" indent="-285750">
              <a:buFont typeface="Wingdings" pitchFamily="2" charset="2"/>
              <a:buChar char="Ø"/>
            </a:pPr>
            <a:endParaRPr lang="en-GB" sz="2000" dirty="0">
              <a:latin typeface="Monotype Corsiva" pitchFamily="66" charset="0"/>
            </a:endParaRPr>
          </a:p>
          <a:p>
            <a:pPr marL="285750" indent="-285750">
              <a:buFont typeface="Wingdings" pitchFamily="2" charset="2"/>
              <a:buChar char="Ø"/>
            </a:pPr>
            <a:r>
              <a:rPr lang="en-GB" sz="2000" dirty="0">
                <a:latin typeface="Monotype Corsiva" pitchFamily="66" charset="0"/>
              </a:rPr>
              <a:t> Spend less on TOFU marketing</a:t>
            </a:r>
          </a:p>
          <a:p>
            <a:pPr marL="285750" indent="-285750">
              <a:buFont typeface="Wingdings" pitchFamily="2" charset="2"/>
              <a:buChar char="Ø"/>
            </a:pPr>
            <a:endParaRPr lang="en-GB" sz="2000" dirty="0">
              <a:latin typeface="Monotype Corsiva" pitchFamily="66" charset="0"/>
            </a:endParaRPr>
          </a:p>
          <a:p>
            <a:pPr marL="285750" indent="-285750">
              <a:buFont typeface="Wingdings" pitchFamily="2" charset="2"/>
              <a:buChar char="Ø"/>
            </a:pPr>
            <a:endParaRPr lang="en-GB" sz="2000" dirty="0">
              <a:latin typeface="Monotype Corsiva" pitchFamily="66" charset="0"/>
            </a:endParaRPr>
          </a:p>
          <a:p>
            <a:pPr marL="285750" indent="-285750">
              <a:buFont typeface="Wingdings" pitchFamily="2" charset="2"/>
              <a:buChar char="Ø"/>
            </a:pPr>
            <a:endParaRPr lang="en-GB" sz="2000" dirty="0">
              <a:latin typeface="Monotype Corsiva" pitchFamily="66" charset="0"/>
            </a:endParaRPr>
          </a:p>
          <a:p>
            <a:endParaRPr lang="en-GB" sz="2000" dirty="0">
              <a:latin typeface="Monotype Corsiva" pitchFamily="66" charset="0"/>
            </a:endParaRPr>
          </a:p>
          <a:p>
            <a:endParaRPr lang="en-GB" sz="2000" dirty="0">
              <a:latin typeface="Monotype Corsiva" pitchFamily="66" charset="0"/>
            </a:endParaRPr>
          </a:p>
          <a:p>
            <a:endParaRPr lang="en-GB" sz="2000" dirty="0">
              <a:latin typeface="Monotype Corsiva" pitchFamily="66" charset="0"/>
            </a:endParaRPr>
          </a:p>
          <a:p>
            <a:pPr marL="285750" indent="-285750">
              <a:buFont typeface="Wingdings" pitchFamily="2" charset="2"/>
              <a:buChar char="Ø"/>
            </a:pPr>
            <a:r>
              <a:rPr lang="en-GB" sz="2000" dirty="0">
                <a:latin typeface="Monotype Corsiva" pitchFamily="66" charset="0"/>
              </a:rPr>
              <a:t> Increase customer LTV</a:t>
            </a:r>
          </a:p>
          <a:p>
            <a:pPr marL="285750" indent="-285750">
              <a:buFont typeface="Wingdings" pitchFamily="2" charset="2"/>
              <a:buChar char="Ø"/>
            </a:pPr>
            <a:endParaRPr lang="en-GB" sz="2000" dirty="0">
              <a:latin typeface="Monotype Corsiva" pitchFamily="66" charset="0"/>
            </a:endParaRPr>
          </a:p>
          <a:p>
            <a:pPr marL="285750" indent="-285750">
              <a:buFont typeface="Wingdings" pitchFamily="2" charset="2"/>
              <a:buChar char="Ø"/>
            </a:pPr>
            <a:r>
              <a:rPr lang="en-GB" sz="2000" dirty="0">
                <a:latin typeface="Monotype Corsiva" pitchFamily="66" charset="0"/>
              </a:rPr>
              <a:t> Earn more referrals</a:t>
            </a:r>
          </a:p>
          <a:p>
            <a:pPr marL="285750" indent="-285750">
              <a:buFont typeface="Wingdings" pitchFamily="2" charset="2"/>
              <a:buChar char="Ø"/>
            </a:pPr>
            <a:endParaRPr lang="en-IN" sz="2000" dirty="0">
              <a:latin typeface="Monotype Corsiva" pitchFamily="66" charset="0"/>
            </a:endParaRPr>
          </a:p>
          <a:p>
            <a:endParaRPr lang="en-IN" sz="2000" dirty="0">
              <a:latin typeface="Monotype Corsiva" pitchFamily="66" charset="0"/>
            </a:endParaRPr>
          </a:p>
        </p:txBody>
      </p:sp>
      <p:sp>
        <p:nvSpPr>
          <p:cNvPr id="5" name="TextBox 4"/>
          <p:cNvSpPr txBox="1"/>
          <p:nvPr/>
        </p:nvSpPr>
        <p:spPr>
          <a:xfrm>
            <a:off x="1259632" y="2807062"/>
            <a:ext cx="6480720" cy="984885"/>
          </a:xfrm>
          <a:prstGeom prst="rect">
            <a:avLst/>
          </a:prstGeom>
          <a:noFill/>
        </p:spPr>
        <p:txBody>
          <a:bodyPr wrap="square" rtlCol="0">
            <a:spAutoFit/>
          </a:bodyPr>
          <a:lstStyle/>
          <a:p>
            <a:r>
              <a:rPr lang="en-GB" sz="2000" i="1" dirty="0">
                <a:latin typeface="Calibri" pitchFamily="34" charset="0"/>
                <a:cs typeface="Calibri" pitchFamily="34" charset="0"/>
              </a:rPr>
              <a:t>There are 5 reasons to know that why “Retention” is the foundation of customer growth ?</a:t>
            </a:r>
          </a:p>
          <a:p>
            <a:endParaRPr lang="en-IN" i="1" dirty="0">
              <a:latin typeface="Calibri" pitchFamily="34" charset="0"/>
              <a:cs typeface="Calibri" pitchFamily="34" charset="0"/>
            </a:endParaRPr>
          </a:p>
        </p:txBody>
      </p:sp>
      <p:sp>
        <p:nvSpPr>
          <p:cNvPr id="6" name="Rectangle 5"/>
          <p:cNvSpPr/>
          <p:nvPr/>
        </p:nvSpPr>
        <p:spPr>
          <a:xfrm>
            <a:off x="1115616" y="980728"/>
            <a:ext cx="6912768" cy="1938992"/>
          </a:xfrm>
          <a:prstGeom prst="rect">
            <a:avLst/>
          </a:prstGeom>
          <a:noFill/>
        </p:spPr>
        <p:txBody>
          <a:bodyPr wrap="square" lIns="91440" tIns="45720" rIns="91440" bIns="45720">
            <a:spAutoFit/>
          </a:bodyPr>
          <a:lstStyle/>
          <a:p>
            <a:pPr algn="ctr"/>
            <a:r>
              <a:rPr lang="en-US" sz="4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Reason why Retention is the Foundation of the Customer Growth </a:t>
            </a:r>
            <a:endParaRPr lang="en-IN" sz="4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806068520"/>
      </p:ext>
    </p:extLst>
  </p:cSld>
  <p:clrMapOvr>
    <a:masterClrMapping/>
  </p:clrMapOvr>
  <p:transition spd="slow" advTm="9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nodeType="clickEffect">
                                  <p:stCondLst>
                                    <p:cond delay="0"/>
                                  </p:stCondLst>
                                  <p:iterate type="lt">
                                    <p:tmPct val="4000"/>
                                  </p:iterate>
                                  <p:childTnLst>
                                    <p:set>
                                      <p:cBhvr override="childStyle">
                                        <p:cTn id="11" dur="500" fill="hold"/>
                                        <p:tgtEl>
                                          <p:spTgt spid="5">
                                            <p:txEl>
                                              <p:pRg st="0" end="0"/>
                                            </p:txEl>
                                          </p:spTgt>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600"/>
                                  </p:stCondLst>
                                  <p:childTnLst>
                                    <p:animRot by="120000">
                                      <p:cBhvr>
                                        <p:cTn id="15" dur="100" fill="hold">
                                          <p:stCondLst>
                                            <p:cond delay="0"/>
                                          </p:stCondLst>
                                        </p:cTn>
                                        <p:tgtEl>
                                          <p:spTgt spid="4">
                                            <p:txEl>
                                              <p:pRg st="1" end="1"/>
                                            </p:txEl>
                                          </p:spTgt>
                                        </p:tgtEl>
                                        <p:attrNameLst>
                                          <p:attrName>r</p:attrName>
                                        </p:attrNameLst>
                                      </p:cBhvr>
                                    </p:animRot>
                                    <p:animRot by="-240000">
                                      <p:cBhvr>
                                        <p:cTn id="16" dur="200" fill="hold">
                                          <p:stCondLst>
                                            <p:cond delay="200"/>
                                          </p:stCondLst>
                                        </p:cTn>
                                        <p:tgtEl>
                                          <p:spTgt spid="4">
                                            <p:txEl>
                                              <p:pRg st="1" end="1"/>
                                            </p:txEl>
                                          </p:spTgt>
                                        </p:tgtEl>
                                        <p:attrNameLst>
                                          <p:attrName>r</p:attrName>
                                        </p:attrNameLst>
                                      </p:cBhvr>
                                    </p:animRot>
                                    <p:animRot by="240000">
                                      <p:cBhvr>
                                        <p:cTn id="17" dur="200" fill="hold">
                                          <p:stCondLst>
                                            <p:cond delay="400"/>
                                          </p:stCondLst>
                                        </p:cTn>
                                        <p:tgtEl>
                                          <p:spTgt spid="4">
                                            <p:txEl>
                                              <p:pRg st="1" end="1"/>
                                            </p:txEl>
                                          </p:spTgt>
                                        </p:tgtEl>
                                        <p:attrNameLst>
                                          <p:attrName>r</p:attrName>
                                        </p:attrNameLst>
                                      </p:cBhvr>
                                    </p:animRot>
                                    <p:animRot by="-240000">
                                      <p:cBhvr>
                                        <p:cTn id="18" dur="200" fill="hold">
                                          <p:stCondLst>
                                            <p:cond delay="600"/>
                                          </p:stCondLst>
                                        </p:cTn>
                                        <p:tgtEl>
                                          <p:spTgt spid="4">
                                            <p:txEl>
                                              <p:pRg st="1" end="1"/>
                                            </p:txEl>
                                          </p:spTgt>
                                        </p:tgtEl>
                                        <p:attrNameLst>
                                          <p:attrName>r</p:attrName>
                                        </p:attrNameLst>
                                      </p:cBhvr>
                                    </p:animRot>
                                    <p:animRot by="120000">
                                      <p:cBhvr>
                                        <p:cTn id="19" dur="200" fill="hold">
                                          <p:stCondLst>
                                            <p:cond delay="800"/>
                                          </p:stCondLst>
                                        </p:cTn>
                                        <p:tgtEl>
                                          <p:spTgt spid="4">
                                            <p:txEl>
                                              <p:pRg st="1" end="1"/>
                                            </p:txEl>
                                          </p:spTgt>
                                        </p:tgtEl>
                                        <p:attrNameLst>
                                          <p:attrName>r</p:attrName>
                                        </p:attrNameLst>
                                      </p:cBhvr>
                                    </p:animRot>
                                  </p:childTnLst>
                                </p:cTn>
                              </p:par>
                              <p:par>
                                <p:cTn id="20" presetID="32" presetClass="emph" presetSubtype="0" fill="hold" nodeType="withEffect">
                                  <p:stCondLst>
                                    <p:cond delay="600"/>
                                  </p:stCondLst>
                                  <p:childTnLst>
                                    <p:animRot by="120000">
                                      <p:cBhvr>
                                        <p:cTn id="21" dur="70" fill="hold">
                                          <p:stCondLst>
                                            <p:cond delay="0"/>
                                          </p:stCondLst>
                                        </p:cTn>
                                        <p:tgtEl>
                                          <p:spTgt spid="4">
                                            <p:txEl>
                                              <p:pRg st="3" end="3"/>
                                            </p:txEl>
                                          </p:spTgt>
                                        </p:tgtEl>
                                        <p:attrNameLst>
                                          <p:attrName>r</p:attrName>
                                        </p:attrNameLst>
                                      </p:cBhvr>
                                    </p:animRot>
                                    <p:animRot by="-240000">
                                      <p:cBhvr>
                                        <p:cTn id="22" dur="140" fill="hold">
                                          <p:stCondLst>
                                            <p:cond delay="140"/>
                                          </p:stCondLst>
                                        </p:cTn>
                                        <p:tgtEl>
                                          <p:spTgt spid="4">
                                            <p:txEl>
                                              <p:pRg st="3" end="3"/>
                                            </p:txEl>
                                          </p:spTgt>
                                        </p:tgtEl>
                                        <p:attrNameLst>
                                          <p:attrName>r</p:attrName>
                                        </p:attrNameLst>
                                      </p:cBhvr>
                                    </p:animRot>
                                    <p:animRot by="240000">
                                      <p:cBhvr>
                                        <p:cTn id="23" dur="140" fill="hold">
                                          <p:stCondLst>
                                            <p:cond delay="280"/>
                                          </p:stCondLst>
                                        </p:cTn>
                                        <p:tgtEl>
                                          <p:spTgt spid="4">
                                            <p:txEl>
                                              <p:pRg st="3" end="3"/>
                                            </p:txEl>
                                          </p:spTgt>
                                        </p:tgtEl>
                                        <p:attrNameLst>
                                          <p:attrName>r</p:attrName>
                                        </p:attrNameLst>
                                      </p:cBhvr>
                                    </p:animRot>
                                    <p:animRot by="-240000">
                                      <p:cBhvr>
                                        <p:cTn id="24" dur="140" fill="hold">
                                          <p:stCondLst>
                                            <p:cond delay="420"/>
                                          </p:stCondLst>
                                        </p:cTn>
                                        <p:tgtEl>
                                          <p:spTgt spid="4">
                                            <p:txEl>
                                              <p:pRg st="3" end="3"/>
                                            </p:txEl>
                                          </p:spTgt>
                                        </p:tgtEl>
                                        <p:attrNameLst>
                                          <p:attrName>r</p:attrName>
                                        </p:attrNameLst>
                                      </p:cBhvr>
                                    </p:animRot>
                                    <p:animRot by="120000">
                                      <p:cBhvr>
                                        <p:cTn id="25" dur="140" fill="hold">
                                          <p:stCondLst>
                                            <p:cond delay="560"/>
                                          </p:stCondLst>
                                        </p:cTn>
                                        <p:tgtEl>
                                          <p:spTgt spid="4">
                                            <p:txEl>
                                              <p:pRg st="3" end="3"/>
                                            </p:txEl>
                                          </p:spTgt>
                                        </p:tgtEl>
                                        <p:attrNameLst>
                                          <p:attrName>r</p:attrName>
                                        </p:attrNameLst>
                                      </p:cBhvr>
                                    </p:animRot>
                                  </p:childTnLst>
                                </p:cTn>
                              </p:par>
                              <p:par>
                                <p:cTn id="26" presetID="32" presetClass="emph" presetSubtype="0" fill="hold" nodeType="withEffect">
                                  <p:stCondLst>
                                    <p:cond delay="600"/>
                                  </p:stCondLst>
                                  <p:childTnLst>
                                    <p:animRot by="120000">
                                      <p:cBhvr>
                                        <p:cTn id="27" dur="100" fill="hold">
                                          <p:stCondLst>
                                            <p:cond delay="0"/>
                                          </p:stCondLst>
                                        </p:cTn>
                                        <p:tgtEl>
                                          <p:spTgt spid="4">
                                            <p:txEl>
                                              <p:pRg st="5" end="5"/>
                                            </p:txEl>
                                          </p:spTgt>
                                        </p:tgtEl>
                                        <p:attrNameLst>
                                          <p:attrName>r</p:attrName>
                                        </p:attrNameLst>
                                      </p:cBhvr>
                                    </p:animRot>
                                    <p:animRot by="-240000">
                                      <p:cBhvr>
                                        <p:cTn id="28" dur="200" fill="hold">
                                          <p:stCondLst>
                                            <p:cond delay="200"/>
                                          </p:stCondLst>
                                        </p:cTn>
                                        <p:tgtEl>
                                          <p:spTgt spid="4">
                                            <p:txEl>
                                              <p:pRg st="5" end="5"/>
                                            </p:txEl>
                                          </p:spTgt>
                                        </p:tgtEl>
                                        <p:attrNameLst>
                                          <p:attrName>r</p:attrName>
                                        </p:attrNameLst>
                                      </p:cBhvr>
                                    </p:animRot>
                                    <p:animRot by="240000">
                                      <p:cBhvr>
                                        <p:cTn id="29" dur="200" fill="hold">
                                          <p:stCondLst>
                                            <p:cond delay="400"/>
                                          </p:stCondLst>
                                        </p:cTn>
                                        <p:tgtEl>
                                          <p:spTgt spid="4">
                                            <p:txEl>
                                              <p:pRg st="5" end="5"/>
                                            </p:txEl>
                                          </p:spTgt>
                                        </p:tgtEl>
                                        <p:attrNameLst>
                                          <p:attrName>r</p:attrName>
                                        </p:attrNameLst>
                                      </p:cBhvr>
                                    </p:animRot>
                                    <p:animRot by="-240000">
                                      <p:cBhvr>
                                        <p:cTn id="30" dur="200" fill="hold">
                                          <p:stCondLst>
                                            <p:cond delay="600"/>
                                          </p:stCondLst>
                                        </p:cTn>
                                        <p:tgtEl>
                                          <p:spTgt spid="4">
                                            <p:txEl>
                                              <p:pRg st="5" end="5"/>
                                            </p:txEl>
                                          </p:spTgt>
                                        </p:tgtEl>
                                        <p:attrNameLst>
                                          <p:attrName>r</p:attrName>
                                        </p:attrNameLst>
                                      </p:cBhvr>
                                    </p:animRot>
                                    <p:animRot by="120000">
                                      <p:cBhvr>
                                        <p:cTn id="31" dur="200" fill="hold">
                                          <p:stCondLst>
                                            <p:cond delay="800"/>
                                          </p:stCondLst>
                                        </p:cTn>
                                        <p:tgtEl>
                                          <p:spTgt spid="4">
                                            <p:txEl>
                                              <p:pRg st="5" end="5"/>
                                            </p:txEl>
                                          </p:spTgt>
                                        </p:tgtEl>
                                        <p:attrNameLst>
                                          <p:attrName>r</p:attrName>
                                        </p:attrNameLst>
                                      </p:cBhvr>
                                    </p:animRot>
                                  </p:childTnLst>
                                </p:cTn>
                              </p:par>
                              <p:par>
                                <p:cTn id="32" presetID="32" presetClass="emph" presetSubtype="0" fill="hold" nodeType="withEffect">
                                  <p:stCondLst>
                                    <p:cond delay="700"/>
                                  </p:stCondLst>
                                  <p:childTnLst>
                                    <p:animRot by="120000">
                                      <p:cBhvr>
                                        <p:cTn id="33" dur="100" fill="hold">
                                          <p:stCondLst>
                                            <p:cond delay="0"/>
                                          </p:stCondLst>
                                        </p:cTn>
                                        <p:tgtEl>
                                          <p:spTgt spid="4">
                                            <p:txEl>
                                              <p:pRg st="12" end="12"/>
                                            </p:txEl>
                                          </p:spTgt>
                                        </p:tgtEl>
                                        <p:attrNameLst>
                                          <p:attrName>r</p:attrName>
                                        </p:attrNameLst>
                                      </p:cBhvr>
                                    </p:animRot>
                                    <p:animRot by="-240000">
                                      <p:cBhvr>
                                        <p:cTn id="34" dur="200" fill="hold">
                                          <p:stCondLst>
                                            <p:cond delay="200"/>
                                          </p:stCondLst>
                                        </p:cTn>
                                        <p:tgtEl>
                                          <p:spTgt spid="4">
                                            <p:txEl>
                                              <p:pRg st="12" end="12"/>
                                            </p:txEl>
                                          </p:spTgt>
                                        </p:tgtEl>
                                        <p:attrNameLst>
                                          <p:attrName>r</p:attrName>
                                        </p:attrNameLst>
                                      </p:cBhvr>
                                    </p:animRot>
                                    <p:animRot by="240000">
                                      <p:cBhvr>
                                        <p:cTn id="35" dur="200" fill="hold">
                                          <p:stCondLst>
                                            <p:cond delay="400"/>
                                          </p:stCondLst>
                                        </p:cTn>
                                        <p:tgtEl>
                                          <p:spTgt spid="4">
                                            <p:txEl>
                                              <p:pRg st="12" end="12"/>
                                            </p:txEl>
                                          </p:spTgt>
                                        </p:tgtEl>
                                        <p:attrNameLst>
                                          <p:attrName>r</p:attrName>
                                        </p:attrNameLst>
                                      </p:cBhvr>
                                    </p:animRot>
                                    <p:animRot by="-240000">
                                      <p:cBhvr>
                                        <p:cTn id="36" dur="200" fill="hold">
                                          <p:stCondLst>
                                            <p:cond delay="600"/>
                                          </p:stCondLst>
                                        </p:cTn>
                                        <p:tgtEl>
                                          <p:spTgt spid="4">
                                            <p:txEl>
                                              <p:pRg st="12" end="12"/>
                                            </p:txEl>
                                          </p:spTgt>
                                        </p:tgtEl>
                                        <p:attrNameLst>
                                          <p:attrName>r</p:attrName>
                                        </p:attrNameLst>
                                      </p:cBhvr>
                                    </p:animRot>
                                    <p:animRot by="120000">
                                      <p:cBhvr>
                                        <p:cTn id="37" dur="200" fill="hold">
                                          <p:stCondLst>
                                            <p:cond delay="800"/>
                                          </p:stCondLst>
                                        </p:cTn>
                                        <p:tgtEl>
                                          <p:spTgt spid="4">
                                            <p:txEl>
                                              <p:pRg st="12" end="12"/>
                                            </p:txEl>
                                          </p:spTgt>
                                        </p:tgtEl>
                                        <p:attrNameLst>
                                          <p:attrName>r</p:attrName>
                                        </p:attrNameLst>
                                      </p:cBhvr>
                                    </p:animRot>
                                  </p:childTnLst>
                                </p:cTn>
                              </p:par>
                              <p:par>
                                <p:cTn id="38" presetID="32" presetClass="emph" presetSubtype="0" fill="hold" nodeType="withEffect">
                                  <p:stCondLst>
                                    <p:cond delay="500"/>
                                  </p:stCondLst>
                                  <p:childTnLst>
                                    <p:animRot by="120000">
                                      <p:cBhvr>
                                        <p:cTn id="39" dur="100" fill="hold">
                                          <p:stCondLst>
                                            <p:cond delay="0"/>
                                          </p:stCondLst>
                                        </p:cTn>
                                        <p:tgtEl>
                                          <p:spTgt spid="4">
                                            <p:txEl>
                                              <p:pRg st="14" end="14"/>
                                            </p:txEl>
                                          </p:spTgt>
                                        </p:tgtEl>
                                        <p:attrNameLst>
                                          <p:attrName>r</p:attrName>
                                        </p:attrNameLst>
                                      </p:cBhvr>
                                    </p:animRot>
                                    <p:animRot by="-240000">
                                      <p:cBhvr>
                                        <p:cTn id="40" dur="200" fill="hold">
                                          <p:stCondLst>
                                            <p:cond delay="200"/>
                                          </p:stCondLst>
                                        </p:cTn>
                                        <p:tgtEl>
                                          <p:spTgt spid="4">
                                            <p:txEl>
                                              <p:pRg st="14" end="14"/>
                                            </p:txEl>
                                          </p:spTgt>
                                        </p:tgtEl>
                                        <p:attrNameLst>
                                          <p:attrName>r</p:attrName>
                                        </p:attrNameLst>
                                      </p:cBhvr>
                                    </p:animRot>
                                    <p:animRot by="240000">
                                      <p:cBhvr>
                                        <p:cTn id="41" dur="200" fill="hold">
                                          <p:stCondLst>
                                            <p:cond delay="400"/>
                                          </p:stCondLst>
                                        </p:cTn>
                                        <p:tgtEl>
                                          <p:spTgt spid="4">
                                            <p:txEl>
                                              <p:pRg st="14" end="14"/>
                                            </p:txEl>
                                          </p:spTgt>
                                        </p:tgtEl>
                                        <p:attrNameLst>
                                          <p:attrName>r</p:attrName>
                                        </p:attrNameLst>
                                      </p:cBhvr>
                                    </p:animRot>
                                    <p:animRot by="-240000">
                                      <p:cBhvr>
                                        <p:cTn id="42" dur="200" fill="hold">
                                          <p:stCondLst>
                                            <p:cond delay="600"/>
                                          </p:stCondLst>
                                        </p:cTn>
                                        <p:tgtEl>
                                          <p:spTgt spid="4">
                                            <p:txEl>
                                              <p:pRg st="14" end="14"/>
                                            </p:txEl>
                                          </p:spTgt>
                                        </p:tgtEl>
                                        <p:attrNameLst>
                                          <p:attrName>r</p:attrName>
                                        </p:attrNameLst>
                                      </p:cBhvr>
                                    </p:animRot>
                                    <p:animRot by="120000">
                                      <p:cBhvr>
                                        <p:cTn id="43" dur="200" fill="hold">
                                          <p:stCondLst>
                                            <p:cond delay="800"/>
                                          </p:stCondLst>
                                        </p:cTn>
                                        <p:tgtEl>
                                          <p:spTgt spid="4">
                                            <p:txEl>
                                              <p:pRg st="14" end="1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556327"/>
            <a:ext cx="6840760" cy="769441"/>
          </a:xfrm>
          <a:prstGeom prst="rect">
            <a:avLst/>
          </a:prstGeom>
          <a:noFill/>
        </p:spPr>
        <p:txBody>
          <a:bodyPr wrap="square" lIns="91440" tIns="45720" rIns="91440" bIns="45720">
            <a:spAutoFit/>
          </a:bodyPr>
          <a:lstStyle/>
          <a:p>
            <a:pPr algn="ctr"/>
            <a:r>
              <a:rPr lang="en-US" sz="4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How to Retain Customer’s?</a:t>
            </a:r>
          </a:p>
        </p:txBody>
      </p:sp>
      <p:sp>
        <p:nvSpPr>
          <p:cNvPr id="3" name="Rectangle 2"/>
          <p:cNvSpPr/>
          <p:nvPr/>
        </p:nvSpPr>
        <p:spPr>
          <a:xfrm>
            <a:off x="1220548" y="2564904"/>
            <a:ext cx="6696744" cy="3108543"/>
          </a:xfrm>
          <a:prstGeom prst="rect">
            <a:avLst/>
          </a:prstGeom>
        </p:spPr>
        <p:txBody>
          <a:bodyPr wrap="square">
            <a:spAutoFit/>
          </a:bodyPr>
          <a:lstStyle/>
          <a:p>
            <a:pPr marL="285750" indent="-285750">
              <a:buFont typeface="Wingdings" pitchFamily="2" charset="2"/>
              <a:buChar char="Ø"/>
            </a:pPr>
            <a:endParaRPr lang="en-GB" sz="2800" dirty="0">
              <a:latin typeface="Monotype Corsiva" pitchFamily="66" charset="0"/>
            </a:endParaRPr>
          </a:p>
          <a:p>
            <a:pPr marL="285750" indent="-285750">
              <a:buFont typeface="Wingdings" pitchFamily="2" charset="2"/>
              <a:buChar char="Ø"/>
            </a:pPr>
            <a:r>
              <a:rPr lang="en-GB" sz="2800" dirty="0">
                <a:latin typeface="Monotype Corsiva" pitchFamily="66" charset="0"/>
              </a:rPr>
              <a:t>Recruit the right customers to begin with</a:t>
            </a:r>
          </a:p>
          <a:p>
            <a:pPr marL="285750" indent="-285750">
              <a:buFont typeface="Wingdings" pitchFamily="2" charset="2"/>
              <a:buChar char="Ø"/>
            </a:pPr>
            <a:endParaRPr lang="en-GB" sz="2800" dirty="0">
              <a:latin typeface="Monotype Corsiva" pitchFamily="66" charset="0"/>
            </a:endParaRPr>
          </a:p>
          <a:p>
            <a:pPr marL="285750" indent="-285750">
              <a:buFont typeface="Wingdings" pitchFamily="2" charset="2"/>
              <a:buChar char="Ø"/>
            </a:pPr>
            <a:r>
              <a:rPr lang="en-GB" sz="2800" dirty="0">
                <a:latin typeface="Monotype Corsiva" pitchFamily="66" charset="0"/>
              </a:rPr>
              <a:t>Once you have them, segment them by lifetime value</a:t>
            </a:r>
          </a:p>
          <a:p>
            <a:pPr marL="285750" indent="-285750">
              <a:buFont typeface="Wingdings" pitchFamily="2" charset="2"/>
              <a:buChar char="Ø"/>
            </a:pPr>
            <a:endParaRPr lang="en-GB" sz="2800" dirty="0">
              <a:latin typeface="Monotype Corsiva" pitchFamily="66" charset="0"/>
            </a:endParaRPr>
          </a:p>
          <a:p>
            <a:pPr marL="285750" indent="-285750">
              <a:buFont typeface="Wingdings" pitchFamily="2" charset="2"/>
              <a:buChar char="Ø"/>
            </a:pPr>
            <a:r>
              <a:rPr lang="en-GB" sz="2800" dirty="0">
                <a:latin typeface="Monotype Corsiva" pitchFamily="66" charset="0"/>
              </a:rPr>
              <a:t>Communicate with them to build loyalty</a:t>
            </a:r>
          </a:p>
        </p:txBody>
      </p:sp>
    </p:spTree>
    <p:extLst>
      <p:ext uri="{BB962C8B-B14F-4D97-AF65-F5344CB8AC3E}">
        <p14:creationId xmlns:p14="http://schemas.microsoft.com/office/powerpoint/2010/main" val="2325443575"/>
      </p:ext>
    </p:extLst>
  </p:cSld>
  <p:clrMapOvr>
    <a:masterClrMapping/>
  </p:clrMapOvr>
  <mc:AlternateContent xmlns:mc="http://schemas.openxmlformats.org/markup-compatibility/2006" xmlns:p14="http://schemas.microsoft.com/office/powerpoint/2010/main">
    <mc:Choice Requires="p14">
      <p:transition spd="slow" p14:dur="1600" advTm="6000">
        <p14:gallery dir="l"/>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ppt_w</p:attrName>
                                        </p:attrNameLst>
                                      </p:cBhvr>
                                      <p:tavLst>
                                        <p:tav tm="0" fmla="#ppt_w*sin(2.5*pi*$)">
                                          <p:val>
                                            <p:fltVal val="0"/>
                                          </p:val>
                                        </p:tav>
                                        <p:tav tm="100000">
                                          <p:val>
                                            <p:fltVal val="1"/>
                                          </p:val>
                                        </p:tav>
                                      </p:tavLst>
                                    </p:anim>
                                    <p:anim calcmode="lin" valueType="num">
                                      <p:cBhvr>
                                        <p:cTn id="9" dur="1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xEl>
                                              <p:pRg st="1" end="1"/>
                                            </p:txEl>
                                          </p:spTgt>
                                        </p:tgtEl>
                                        <p:attrNameLst>
                                          <p:attrName>ppt_x</p:attrName>
                                          <p:attrName>ppt_y</p:attrName>
                                        </p:attrNameLst>
                                      </p:cBhvr>
                                    </p:animMotion>
                                    <p:animRot by="1500000">
                                      <p:cBhvr>
                                        <p:cTn id="14" dur="125" fill="hold">
                                          <p:stCondLst>
                                            <p:cond delay="0"/>
                                          </p:stCondLst>
                                        </p:cTn>
                                        <p:tgtEl>
                                          <p:spTgt spid="3">
                                            <p:txEl>
                                              <p:pRg st="1" end="1"/>
                                            </p:txEl>
                                          </p:spTgt>
                                        </p:tgtEl>
                                        <p:attrNameLst>
                                          <p:attrName>r</p:attrName>
                                        </p:attrNameLst>
                                      </p:cBhvr>
                                    </p:animRot>
                                    <p:animRot by="-1500000">
                                      <p:cBhvr>
                                        <p:cTn id="15" dur="125" fill="hold">
                                          <p:stCondLst>
                                            <p:cond delay="125"/>
                                          </p:stCondLst>
                                        </p:cTn>
                                        <p:tgtEl>
                                          <p:spTgt spid="3">
                                            <p:txEl>
                                              <p:pRg st="1" end="1"/>
                                            </p:txEl>
                                          </p:spTgt>
                                        </p:tgtEl>
                                        <p:attrNameLst>
                                          <p:attrName>r</p:attrName>
                                        </p:attrNameLst>
                                      </p:cBhvr>
                                    </p:animRot>
                                    <p:animRot by="-1500000">
                                      <p:cBhvr>
                                        <p:cTn id="16" dur="125" fill="hold">
                                          <p:stCondLst>
                                            <p:cond delay="250"/>
                                          </p:stCondLst>
                                        </p:cTn>
                                        <p:tgtEl>
                                          <p:spTgt spid="3">
                                            <p:txEl>
                                              <p:pRg st="1" end="1"/>
                                            </p:txEl>
                                          </p:spTgt>
                                        </p:tgtEl>
                                        <p:attrNameLst>
                                          <p:attrName>r</p:attrName>
                                        </p:attrNameLst>
                                      </p:cBhvr>
                                    </p:animRot>
                                    <p:animRot by="1500000">
                                      <p:cBhvr>
                                        <p:cTn id="17" dur="125" fill="hold">
                                          <p:stCondLst>
                                            <p:cond delay="375"/>
                                          </p:stCondLst>
                                        </p:cTn>
                                        <p:tgtEl>
                                          <p:spTgt spid="3">
                                            <p:txEl>
                                              <p:pRg st="1" end="1"/>
                                            </p:txEl>
                                          </p:spTgt>
                                        </p:tgtEl>
                                        <p:attrNameLst>
                                          <p:attrName>r</p:attrName>
                                        </p:attrNameLst>
                                      </p:cBhvr>
                                    </p:animRot>
                                  </p:childTnLst>
                                </p:cTn>
                              </p:par>
                              <p:par>
                                <p:cTn id="18" presetID="34" presetClass="emph" presetSubtype="0" fill="hold" nodeType="with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3">
                                            <p:txEl>
                                              <p:pRg st="3" end="3"/>
                                            </p:txEl>
                                          </p:spTgt>
                                        </p:tgtEl>
                                        <p:attrNameLst>
                                          <p:attrName>ppt_x</p:attrName>
                                          <p:attrName>ppt_y</p:attrName>
                                        </p:attrNameLst>
                                      </p:cBhvr>
                                    </p:animMotion>
                                    <p:animRot by="1500000">
                                      <p:cBhvr>
                                        <p:cTn id="20" dur="125" fill="hold">
                                          <p:stCondLst>
                                            <p:cond delay="0"/>
                                          </p:stCondLst>
                                        </p:cTn>
                                        <p:tgtEl>
                                          <p:spTgt spid="3">
                                            <p:txEl>
                                              <p:pRg st="3" end="3"/>
                                            </p:txEl>
                                          </p:spTgt>
                                        </p:tgtEl>
                                        <p:attrNameLst>
                                          <p:attrName>r</p:attrName>
                                        </p:attrNameLst>
                                      </p:cBhvr>
                                    </p:animRot>
                                    <p:animRot by="-1500000">
                                      <p:cBhvr>
                                        <p:cTn id="21" dur="125" fill="hold">
                                          <p:stCondLst>
                                            <p:cond delay="125"/>
                                          </p:stCondLst>
                                        </p:cTn>
                                        <p:tgtEl>
                                          <p:spTgt spid="3">
                                            <p:txEl>
                                              <p:pRg st="3" end="3"/>
                                            </p:txEl>
                                          </p:spTgt>
                                        </p:tgtEl>
                                        <p:attrNameLst>
                                          <p:attrName>r</p:attrName>
                                        </p:attrNameLst>
                                      </p:cBhvr>
                                    </p:animRot>
                                    <p:animRot by="-1500000">
                                      <p:cBhvr>
                                        <p:cTn id="22" dur="125" fill="hold">
                                          <p:stCondLst>
                                            <p:cond delay="250"/>
                                          </p:stCondLst>
                                        </p:cTn>
                                        <p:tgtEl>
                                          <p:spTgt spid="3">
                                            <p:txEl>
                                              <p:pRg st="3" end="3"/>
                                            </p:txEl>
                                          </p:spTgt>
                                        </p:tgtEl>
                                        <p:attrNameLst>
                                          <p:attrName>r</p:attrName>
                                        </p:attrNameLst>
                                      </p:cBhvr>
                                    </p:animRot>
                                    <p:animRot by="1500000">
                                      <p:cBhvr>
                                        <p:cTn id="23" dur="125" fill="hold">
                                          <p:stCondLst>
                                            <p:cond delay="375"/>
                                          </p:stCondLst>
                                        </p:cTn>
                                        <p:tgtEl>
                                          <p:spTgt spid="3">
                                            <p:txEl>
                                              <p:pRg st="3" end="3"/>
                                            </p:txEl>
                                          </p:spTgt>
                                        </p:tgtEl>
                                        <p:attrNameLst>
                                          <p:attrName>r</p:attrName>
                                        </p:attrNameLst>
                                      </p:cBhvr>
                                    </p:animRot>
                                  </p:childTnLst>
                                </p:cTn>
                              </p:par>
                              <p:par>
                                <p:cTn id="24" presetID="34" presetClass="emph" presetSubtype="0" fill="hold" nodeType="withEffect">
                                  <p:stCondLst>
                                    <p:cond delay="0"/>
                                  </p:stCondLst>
                                  <p:iterate type="lt">
                                    <p:tmPct val="10000"/>
                                  </p:iterate>
                                  <p:childTnLst>
                                    <p:animMotion origin="layout" path="M 0.0 0.0 L 0.0 -0.07213" pathEditMode="relative" ptsTypes="">
                                      <p:cBhvr>
                                        <p:cTn id="25" dur="250" accel="50000" decel="50000" autoRev="1" fill="hold">
                                          <p:stCondLst>
                                            <p:cond delay="0"/>
                                          </p:stCondLst>
                                        </p:cTn>
                                        <p:tgtEl>
                                          <p:spTgt spid="3">
                                            <p:txEl>
                                              <p:pRg st="5" end="5"/>
                                            </p:txEl>
                                          </p:spTgt>
                                        </p:tgtEl>
                                        <p:attrNameLst>
                                          <p:attrName>ppt_x</p:attrName>
                                          <p:attrName>ppt_y</p:attrName>
                                        </p:attrNameLst>
                                      </p:cBhvr>
                                    </p:animMotion>
                                    <p:animRot by="1500000">
                                      <p:cBhvr>
                                        <p:cTn id="26" dur="125" fill="hold">
                                          <p:stCondLst>
                                            <p:cond delay="0"/>
                                          </p:stCondLst>
                                        </p:cTn>
                                        <p:tgtEl>
                                          <p:spTgt spid="3">
                                            <p:txEl>
                                              <p:pRg st="5" end="5"/>
                                            </p:txEl>
                                          </p:spTgt>
                                        </p:tgtEl>
                                        <p:attrNameLst>
                                          <p:attrName>r</p:attrName>
                                        </p:attrNameLst>
                                      </p:cBhvr>
                                    </p:animRot>
                                    <p:animRot by="-1500000">
                                      <p:cBhvr>
                                        <p:cTn id="27" dur="125" fill="hold">
                                          <p:stCondLst>
                                            <p:cond delay="125"/>
                                          </p:stCondLst>
                                        </p:cTn>
                                        <p:tgtEl>
                                          <p:spTgt spid="3">
                                            <p:txEl>
                                              <p:pRg st="5" end="5"/>
                                            </p:txEl>
                                          </p:spTgt>
                                        </p:tgtEl>
                                        <p:attrNameLst>
                                          <p:attrName>r</p:attrName>
                                        </p:attrNameLst>
                                      </p:cBhvr>
                                    </p:animRot>
                                    <p:animRot by="-1500000">
                                      <p:cBhvr>
                                        <p:cTn id="28" dur="125" fill="hold">
                                          <p:stCondLst>
                                            <p:cond delay="250"/>
                                          </p:stCondLst>
                                        </p:cTn>
                                        <p:tgtEl>
                                          <p:spTgt spid="3">
                                            <p:txEl>
                                              <p:pRg st="5" end="5"/>
                                            </p:txEl>
                                          </p:spTgt>
                                        </p:tgtEl>
                                        <p:attrNameLst>
                                          <p:attrName>r</p:attrName>
                                        </p:attrNameLst>
                                      </p:cBhvr>
                                    </p:animRot>
                                    <p:animRot by="1500000">
                                      <p:cBhvr>
                                        <p:cTn id="29" dur="125" fill="hold">
                                          <p:stCondLst>
                                            <p:cond delay="375"/>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756" y="1196752"/>
            <a:ext cx="7288534"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Understanding</a:t>
            </a:r>
          </a:p>
        </p:txBody>
      </p:sp>
      <p:sp>
        <p:nvSpPr>
          <p:cNvPr id="4" name="Rectangle 3"/>
          <p:cNvSpPr/>
          <p:nvPr/>
        </p:nvSpPr>
        <p:spPr>
          <a:xfrm>
            <a:off x="1092271" y="2276872"/>
            <a:ext cx="6912768" cy="3277820"/>
          </a:xfrm>
          <a:prstGeom prst="rect">
            <a:avLst/>
          </a:prstGeom>
        </p:spPr>
        <p:txBody>
          <a:bodyPr wrap="square">
            <a:spAutoFit/>
          </a:bodyPr>
          <a:lstStyle/>
          <a:p>
            <a:r>
              <a:rPr lang="en-GB" sz="2300" dirty="0">
                <a:latin typeface="Monotype Corsiva" pitchFamily="66"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Here we have to analyse the affect of different feature on customer retention.</a:t>
            </a:r>
          </a:p>
        </p:txBody>
      </p:sp>
    </p:spTree>
    <p:extLst>
      <p:ext uri="{BB962C8B-B14F-4D97-AF65-F5344CB8AC3E}">
        <p14:creationId xmlns:p14="http://schemas.microsoft.com/office/powerpoint/2010/main" val="1337644377"/>
      </p:ext>
    </p:extLst>
  </p:cSld>
  <p:clrMapOvr>
    <a:masterClrMapping/>
  </p:clrMapOvr>
  <mc:AlternateContent xmlns:mc="http://schemas.openxmlformats.org/markup-compatibility/2006" xmlns:p14="http://schemas.microsoft.com/office/powerpoint/2010/main">
    <mc:Choice Requires="p14">
      <p:transition spd="slow" p14:dur="3250" advTm="6000">
        <p14:honeycomb/>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981</Words>
  <Application>Microsoft Office PowerPoint</Application>
  <PresentationFormat>On-screen Show (4:3)</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Couture</vt:lpstr>
      <vt:lpstr>Customer Retention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32</cp:revision>
  <dcterms:created xsi:type="dcterms:W3CDTF">2022-02-12T17:42:44Z</dcterms:created>
  <dcterms:modified xsi:type="dcterms:W3CDTF">2022-02-13T18:01:01Z</dcterms:modified>
</cp:coreProperties>
</file>