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99" r:id="rId6"/>
    <p:sldId id="282" r:id="rId7"/>
    <p:sldId id="283" r:id="rId8"/>
    <p:sldId id="263" r:id="rId9"/>
    <p:sldId id="264" r:id="rId10"/>
    <p:sldId id="260" r:id="rId11"/>
    <p:sldId id="265" r:id="rId12"/>
    <p:sldId id="270" r:id="rId13"/>
    <p:sldId id="271" r:id="rId14"/>
    <p:sldId id="269" r:id="rId15"/>
    <p:sldId id="268" r:id="rId16"/>
    <p:sldId id="267" r:id="rId17"/>
    <p:sldId id="272" r:id="rId18"/>
    <p:sldId id="266" r:id="rId19"/>
    <p:sldId id="277" r:id="rId20"/>
    <p:sldId id="276" r:id="rId21"/>
    <p:sldId id="262" r:id="rId22"/>
    <p:sldId id="275" r:id="rId23"/>
    <p:sldId id="281" r:id="rId24"/>
    <p:sldId id="274" r:id="rId25"/>
    <p:sldId id="280" r:id="rId26"/>
    <p:sldId id="279" r:id="rId27"/>
    <p:sldId id="278" r:id="rId28"/>
    <p:sldId id="27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3CF6CB0-E7BD-4B71-8835-EC32B455CC91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21EB5E-07F5-43AF-A7C4-50545DCDDB4A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mytrip.com/" TargetMode="External"/><Relationship Id="rId2" Type="http://schemas.openxmlformats.org/officeDocument/2006/relationships/hyperlink" Target="https://www.yatr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124744"/>
            <a:ext cx="8242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Flight Price Prediction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="http://schemas.openxmlformats.org/wordprocessingml/2006/main" xmlns:w10="urn:schemas-microsoft-com:office:word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lc="http://schemas.openxmlformats.org/drawingml/2006/lockedCanvas" id="{A7862622-98A1-4FB1-85F5-6F471843E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8" y="0"/>
            <a:ext cx="2312670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2" descr="C:\Users\asus\Downloads\maxresdefault (1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23660"/>
          <a:stretch/>
        </p:blipFill>
        <p:spPr bwMode="auto">
          <a:xfrm>
            <a:off x="176358" y="2132856"/>
            <a:ext cx="8782187" cy="385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08104" y="6038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Submitted By:-  </a:t>
            </a:r>
            <a:r>
              <a:rPr lang="en-GB" b="1" i="1" dirty="0" err="1"/>
              <a:t>Ojasav</a:t>
            </a:r>
            <a:r>
              <a:rPr lang="en-GB" b="1" i="1" dirty="0"/>
              <a:t> </a:t>
            </a:r>
            <a:r>
              <a:rPr lang="en-GB" b="1" i="1" dirty="0" err="1"/>
              <a:t>Sahu</a:t>
            </a:r>
            <a:endParaRPr lang="en-IN" dirty="0"/>
          </a:p>
          <a:p>
            <a:r>
              <a:rPr lang="en-GB" dirty="0"/>
              <a:t>Internship:      </a:t>
            </a:r>
            <a:r>
              <a:rPr lang="en-GB" b="1" dirty="0"/>
              <a:t>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72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/>
          <a:stretch/>
        </p:blipFill>
        <p:spPr bwMode="auto">
          <a:xfrm>
            <a:off x="224233" y="1384589"/>
            <a:ext cx="2949575" cy="215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60055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92" y="1196752"/>
            <a:ext cx="54496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332656"/>
            <a:ext cx="81724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Statistical Description of the Data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293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473575" cy="28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622"/>
            <a:ext cx="6348413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702198" cy="303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2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260648"/>
            <a:ext cx="5748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Pre-Processing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1227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8" y="1772816"/>
            <a:ext cx="7072313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620114"/>
            <a:ext cx="7567613" cy="76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429500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39" y="3789040"/>
            <a:ext cx="739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81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765810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87"/>
          <a:stretch/>
        </p:blipFill>
        <p:spPr bwMode="auto">
          <a:xfrm>
            <a:off x="5586073" y="548680"/>
            <a:ext cx="336235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615082" y="404664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9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131175" cy="40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6"/>
          <a:stretch/>
        </p:blipFill>
        <p:spPr bwMode="auto">
          <a:xfrm>
            <a:off x="4344275" y="4177162"/>
            <a:ext cx="2512906" cy="242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86"/>
          <a:stretch/>
        </p:blipFill>
        <p:spPr bwMode="auto">
          <a:xfrm>
            <a:off x="181650" y="4293096"/>
            <a:ext cx="2789237" cy="127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4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/>
          <a:stretch/>
        </p:blipFill>
        <p:spPr bwMode="auto">
          <a:xfrm>
            <a:off x="179512" y="1340769"/>
            <a:ext cx="426645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26462" y="332656"/>
            <a:ext cx="4891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Visualization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5145"/>
            <a:ext cx="5652266" cy="5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19" y="1614621"/>
            <a:ext cx="4452615" cy="30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06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601980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01008"/>
            <a:ext cx="5921375" cy="325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66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75252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28" y="3429000"/>
            <a:ext cx="6169650" cy="32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30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64770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67" y="3573016"/>
            <a:ext cx="5848553" cy="315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08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260648"/>
            <a:ext cx="6058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Table of Content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828" y="1772816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Data Sources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Introduction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Analytical Problem Framing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Data Analysis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Data Sources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Analysis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Statistical Description of the Data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Pre-Processing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Visualization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Label Encoder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Principal Component Analysis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Treating the Outliers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Treating the </a:t>
            </a:r>
            <a:r>
              <a:rPr lang="en-GB" dirty="0" err="1" smtClean="0"/>
              <a:t>Skewness</a:t>
            </a:r>
            <a:endParaRPr lang="en-GB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Scaling the Data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Model Building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 smtClean="0"/>
              <a:t>Limitations &amp; Scope For Future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51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93770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08" y="3645025"/>
            <a:ext cx="6773738" cy="311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0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63956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14" y="3501008"/>
            <a:ext cx="5923727" cy="324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76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95391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02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695595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7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5056804" cy="323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84824"/>
            <a:ext cx="5015458" cy="323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33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527421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65834"/>
            <a:ext cx="5162880" cy="3211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5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40080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10943"/>
            <a:ext cx="5925535" cy="259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67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2" b="17222"/>
          <a:stretch/>
        </p:blipFill>
        <p:spPr bwMode="auto">
          <a:xfrm>
            <a:off x="179512" y="188640"/>
            <a:ext cx="5614537" cy="494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21"/>
          <a:stretch/>
        </p:blipFill>
        <p:spPr bwMode="auto">
          <a:xfrm>
            <a:off x="3016205" y="5195790"/>
            <a:ext cx="5936985" cy="111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833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6632"/>
            <a:ext cx="571010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04" y="4869160"/>
            <a:ext cx="4559904" cy="184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6" y="5893668"/>
            <a:ext cx="4334576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174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60639" cy="31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11" y="3302745"/>
            <a:ext cx="5389037" cy="341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332656"/>
            <a:ext cx="4783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Anyone who has booked a flight ticket knows how unexpectedly the prices vary. The cheapest available ticket on a given flight gets more and less expensive over time. This usually happens as an attempt to maximize revenue based on –</a:t>
            </a:r>
          </a:p>
          <a:p>
            <a:endParaRPr lang="en-GB" dirty="0"/>
          </a:p>
          <a:p>
            <a:pPr marL="285750" indent="-285750">
              <a:buFont typeface="Wingdings" pitchFamily="2" charset="2"/>
              <a:buChar char="v"/>
            </a:pPr>
            <a:r>
              <a:rPr lang="en-GB" dirty="0"/>
              <a:t>Time of purchase patterns (making sure last-minute purchases are expensive) </a:t>
            </a:r>
          </a:p>
          <a:p>
            <a:pPr marL="285750" indent="-285750">
              <a:buFont typeface="Wingdings" pitchFamily="2" charset="2"/>
              <a:buChar char="v"/>
            </a:pPr>
            <a:endParaRPr lang="en-GB" dirty="0"/>
          </a:p>
          <a:p>
            <a:pPr marL="285750" indent="-285750">
              <a:buFont typeface="Wingdings" pitchFamily="2" charset="2"/>
              <a:buChar char="v"/>
            </a:pPr>
            <a:r>
              <a:rPr lang="en-GB" dirty="0"/>
              <a:t>Keeping the flight as full as they want it (raising prices on a flight which is filling up in order to reduce sales and hold back inventory for those expensive last-minute expensive purchases) </a:t>
            </a:r>
          </a:p>
          <a:p>
            <a:endParaRPr lang="en-GB" dirty="0"/>
          </a:p>
          <a:p>
            <a:r>
              <a:rPr lang="en-GB" dirty="0"/>
              <a:t>So, you have to work on a project where you collect data of flight fares with other features and work to make a model to predict fares of flights.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65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56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5877272"/>
            <a:ext cx="58293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272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" y="116632"/>
            <a:ext cx="6362700" cy="543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24" y="198735"/>
            <a:ext cx="1645791" cy="355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8224" y="3861048"/>
            <a:ext cx="2327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itchFamily="34" charset="0"/>
                <a:cs typeface="Calibri" pitchFamily="34" charset="0"/>
              </a:rPr>
              <a:t>Here I can see that the columns with high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skewness</a:t>
            </a:r>
            <a:r>
              <a:rPr lang="en-GB" dirty="0">
                <a:latin typeface="Calibri" pitchFamily="34" charset="0"/>
                <a:cs typeface="Calibri" pitchFamily="34" charset="0"/>
              </a:rPr>
              <a:t> is "Destination" and the column with less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skewness</a:t>
            </a:r>
            <a:r>
              <a:rPr lang="en-GB" dirty="0">
                <a:latin typeface="Calibri" pitchFamily="34" charset="0"/>
                <a:cs typeface="Calibri" pitchFamily="34" charset="0"/>
              </a:rPr>
              <a:t> is "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Date_of_Journey</a:t>
            </a:r>
            <a:r>
              <a:rPr lang="en-GB" dirty="0">
                <a:latin typeface="Calibri" pitchFamily="34" charset="0"/>
                <a:cs typeface="Calibri" pitchFamily="34" charset="0"/>
              </a:rPr>
              <a:t>" has no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skewness</a:t>
            </a:r>
            <a:r>
              <a:rPr lang="en-GB" dirty="0">
                <a:latin typeface="Calibri" pitchFamily="34" charset="0"/>
                <a:cs typeface="Calibri" pitchFamily="34" charset="0"/>
              </a:rPr>
              <a:t> at all.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29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1"/>
            <a:ext cx="4464496" cy="33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67912"/>
            <a:ext cx="4342879" cy="321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4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689186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725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173"/>
            <a:ext cx="5905500" cy="672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69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7" y="116632"/>
            <a:ext cx="4078743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536408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183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632"/>
            <a:ext cx="5472608" cy="507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95634"/>
            <a:ext cx="4634668" cy="446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19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633"/>
            <a:ext cx="538296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06852"/>
            <a:ext cx="4903887" cy="441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510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632"/>
            <a:ext cx="5235428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1"/>
            <a:ext cx="5214243" cy="519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470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51571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4659065" cy="513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06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132856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analysis, we will be predicting the flight price for various class in domestic </a:t>
            </a:r>
            <a:r>
              <a:rPr lang="en-GB" dirty="0" smtClean="0"/>
              <a:t>flights</a:t>
            </a:r>
            <a:endParaRPr lang="en-GB" dirty="0"/>
          </a:p>
          <a:p>
            <a:endParaRPr lang="en-GB" dirty="0"/>
          </a:p>
          <a:p>
            <a:r>
              <a:rPr lang="en-GB" dirty="0"/>
              <a:t>Using this as a base, I have collected the data from few websites. The data was collected the period of two weeks. I have included various features like flight class, duration, number of stops between destination and so 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Once the data is collected, we will extract features from it, the data will be cleaned and pre-processed with all the necessary tools and the same will be used to build machine learning models in order to predict the price of the same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1" y="332656"/>
            <a:ext cx="91374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Analytical Problem Framing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4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5989637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24744"/>
            <a:ext cx="4808537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191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1"/>
            <a:ext cx="6302375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450541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3068960"/>
            <a:ext cx="3559175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296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563102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4437"/>
            <a:ext cx="8194783" cy="197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294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898" y="260648"/>
            <a:ext cx="88649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Limitations &amp; Scope of Future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640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GB" sz="2800" dirty="0">
                <a:latin typeface="Monotype Corsiva" pitchFamily="66" charset="0"/>
              </a:rPr>
              <a:t>Due to unrealistic flight prices in the website, the error might be higher for certain regions and duration of flight.</a:t>
            </a:r>
            <a:endParaRPr lang="en-IN" sz="2800" dirty="0">
              <a:latin typeface="Monotype Corsiva" pitchFamily="66" charset="0"/>
            </a:endParaRPr>
          </a:p>
          <a:p>
            <a:endParaRPr lang="en-IN" sz="2800" dirty="0">
              <a:latin typeface="Monotype Corsiva" pitchFamily="66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2800" dirty="0">
                <a:latin typeface="Monotype Corsiva" pitchFamily="66" charset="0"/>
              </a:rPr>
              <a:t>Due to this there might be good amount of difference than expected in the future prediction in a new dataset.</a:t>
            </a:r>
            <a:endParaRPr lang="en-IN" sz="2800" dirty="0">
              <a:latin typeface="Monotype Corsiva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090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 descr="Free Powerpoint Sample - Flight Attend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315415"/>
            <a:ext cx="9205470" cy="71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060848"/>
            <a:ext cx="82809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GB" sz="2400" dirty="0">
                <a:latin typeface="Monotype Corsiva" pitchFamily="66" charset="0"/>
              </a:rPr>
              <a:t>The dataset has 1746 rows and 9 columns. Using this dataset we will be training the Machine Learning models on 70% of the data and the models will be tested on 30% data. </a:t>
            </a:r>
          </a:p>
          <a:p>
            <a:pPr marL="342900" indent="-342900">
              <a:buFont typeface="Wingdings" pitchFamily="2" charset="2"/>
              <a:buChar char="v"/>
            </a:pPr>
            <a:endParaRPr lang="en-GB" sz="2400" dirty="0" smtClean="0">
              <a:latin typeface="Monotype Corsiva" pitchFamily="66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GB" sz="2400" dirty="0" smtClean="0">
                <a:latin typeface="Monotype Corsiva" pitchFamily="66" charset="0"/>
              </a:rPr>
              <a:t>There </a:t>
            </a:r>
            <a:r>
              <a:rPr lang="en-GB" sz="2400" dirty="0">
                <a:latin typeface="Monotype Corsiva" pitchFamily="66" charset="0"/>
              </a:rPr>
              <a:t>are no missing values in the dataset. However, </a:t>
            </a:r>
            <a:r>
              <a:rPr lang="en-GB" sz="2400" dirty="0" smtClean="0">
                <a:latin typeface="Monotype Corsiva" pitchFamily="66" charset="0"/>
              </a:rPr>
              <a:t>I can </a:t>
            </a:r>
            <a:r>
              <a:rPr lang="en-GB" sz="2400" dirty="0">
                <a:latin typeface="Monotype Corsiva" pitchFamily="66" charset="0"/>
              </a:rPr>
              <a:t>expect outliers and un-realistic values for certain </a:t>
            </a:r>
            <a:r>
              <a:rPr lang="en-GB" sz="2400" dirty="0" smtClean="0">
                <a:latin typeface="Monotype Corsiva" pitchFamily="66" charset="0"/>
              </a:rPr>
              <a:t>variables.</a:t>
            </a:r>
            <a:endParaRPr lang="en-GB" sz="2400" dirty="0">
              <a:latin typeface="Monotype Corsiva" pitchFamily="66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GB" sz="2400" dirty="0">
              <a:latin typeface="Monotype Corsiva" pitchFamily="66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GB" sz="2400" dirty="0">
                <a:latin typeface="Monotype Corsiva" pitchFamily="66" charset="0"/>
              </a:rPr>
              <a:t>I’m extracting features like day of week, sessions in a day (i.e., morning, afternoon, night and so on), month, day, departure hour, departure minute and total duration in minutes.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07704" y="332656"/>
            <a:ext cx="5035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Data Analysis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552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776" y="273468"/>
            <a:ext cx="40430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Data Sources:-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41277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dirty="0">
                <a:latin typeface="Algerian" pitchFamily="82" charset="0"/>
              </a:rPr>
              <a:t>The data is scrapped and collected from the website mentioned below:</a:t>
            </a:r>
            <a:endParaRPr lang="en-IN" sz="1100" dirty="0">
              <a:latin typeface="Algerian" pitchFamily="82" charset="0"/>
            </a:endParaRPr>
          </a:p>
          <a:p>
            <a:r>
              <a:rPr lang="en-US" dirty="0"/>
              <a:t> </a:t>
            </a:r>
            <a:endParaRPr lang="en-IN" sz="11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b="1" u="sng" dirty="0">
                <a:latin typeface="Bradley Hand ITC" pitchFamily="66" charset="0"/>
                <a:hlinkClick r:id="rId2"/>
              </a:rPr>
              <a:t>https://www.yatra.com/</a:t>
            </a:r>
            <a:endParaRPr lang="en-IN" sz="1100" dirty="0">
              <a:latin typeface="Bradley Hand ITC" pitchFamily="66" charset="0"/>
            </a:endParaRPr>
          </a:p>
          <a:p>
            <a:pPr lvl="1"/>
            <a:endParaRPr lang="en-US" b="1" u="sng" dirty="0" smtClean="0">
              <a:latin typeface="Bradley Hand ITC" pitchFamily="66" charset="0"/>
              <a:hlinkClick r:id="rId3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u="sng" dirty="0" smtClean="0">
                <a:latin typeface="Bradley Hand ITC" pitchFamily="66" charset="0"/>
                <a:hlinkClick r:id="rId3"/>
              </a:rPr>
              <a:t>https</a:t>
            </a:r>
            <a:r>
              <a:rPr lang="en-US" b="1" u="sng" dirty="0">
                <a:latin typeface="Bradley Hand ITC" pitchFamily="66" charset="0"/>
                <a:hlinkClick r:id="rId3"/>
              </a:rPr>
              <a:t>://www.makemytrip.com</a:t>
            </a:r>
            <a:endParaRPr lang="en-IN" sz="1100" dirty="0">
              <a:latin typeface="Bradley Hand ITC" pitchFamily="66" charset="0"/>
            </a:endParaRPr>
          </a:p>
          <a:p>
            <a:r>
              <a:rPr lang="en-US" b="1" dirty="0"/>
              <a:t> </a:t>
            </a:r>
            <a:endParaRPr lang="en-IN" sz="1100" dirty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5148064" y="1412776"/>
            <a:ext cx="3817744" cy="150292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3233335" y="4005064"/>
            <a:ext cx="5730240" cy="237998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6814620" y="295489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0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5615940" cy="5654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5770672"/>
            <a:ext cx="5543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>
                <a:latin typeface="Calibri" pitchFamily="34" charset="0"/>
                <a:cs typeface="Calibri" pitchFamily="34" charset="0"/>
              </a:rPr>
              <a:t>Here, I have printed the length for each of the columns, that I have extracted. So, that I can be sure that no data is mismatched, and the </a:t>
            </a:r>
            <a:r>
              <a:rPr lang="en-GB" sz="1600" dirty="0" err="1">
                <a:latin typeface="Calibri" pitchFamily="34" charset="0"/>
                <a:cs typeface="Calibri" pitchFamily="34" charset="0"/>
              </a:rPr>
              <a:t>DataFrame</a:t>
            </a:r>
            <a:r>
              <a:rPr lang="en-GB" sz="1600" dirty="0">
                <a:latin typeface="Calibri" pitchFamily="34" charset="0"/>
                <a:cs typeface="Calibri" pitchFamily="34" charset="0"/>
              </a:rPr>
              <a:t> can be formed easily.  </a:t>
            </a:r>
            <a:endParaRPr lang="en-IN" sz="1600" dirty="0">
              <a:latin typeface="Calibri" pitchFamily="34" charset="0"/>
              <a:cs typeface="Calibri" pitchFamily="34" charset="0"/>
            </a:endParaRPr>
          </a:p>
          <a:p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116632"/>
            <a:ext cx="3876680" cy="3240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8094" y="3429000"/>
            <a:ext cx="4074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itchFamily="2" charset="2"/>
              <a:buChar char="v"/>
            </a:pPr>
            <a:r>
              <a:rPr lang="en-GB" sz="1200" dirty="0">
                <a:latin typeface="Calibri" pitchFamily="34" charset="0"/>
                <a:cs typeface="Calibri" pitchFamily="34" charset="0"/>
              </a:rPr>
              <a:t>I have done the same thing again and again, by changing the Data of Journey and also by changing the Location and then I have merged all the </a:t>
            </a:r>
            <a:r>
              <a:rPr lang="en-GB" sz="1200" dirty="0" err="1">
                <a:latin typeface="Calibri" pitchFamily="34" charset="0"/>
                <a:cs typeface="Calibri" pitchFamily="34" charset="0"/>
              </a:rPr>
              <a:t>DataFrame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 and made one </a:t>
            </a:r>
            <a:r>
              <a:rPr lang="en-GB" sz="1200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 file, I have repeated this process again and again, till the time, I got mine sufficient data for model building.</a:t>
            </a:r>
            <a:endParaRPr lang="en-IN" sz="1200" dirty="0">
              <a:latin typeface="Calibri" pitchFamily="34" charset="0"/>
              <a:cs typeface="Calibri" pitchFamily="34" charset="0"/>
            </a:endParaRPr>
          </a:p>
          <a:p>
            <a:r>
              <a:rPr lang="en-GB" sz="1200" dirty="0">
                <a:latin typeface="Calibri" pitchFamily="34" charset="0"/>
                <a:cs typeface="Calibri" pitchFamily="34" charset="0"/>
              </a:rPr>
              <a:t> </a:t>
            </a:r>
            <a:endParaRPr lang="en-IN" sz="1200" dirty="0">
              <a:latin typeface="Calibri" pitchFamily="34" charset="0"/>
              <a:cs typeface="Calibri" pitchFamily="34" charset="0"/>
            </a:endParaRPr>
          </a:p>
          <a:p>
            <a:pPr marL="171450" lvl="0" indent="-171450">
              <a:buFont typeface="Wingdings" pitchFamily="2" charset="2"/>
              <a:buChar char="v"/>
            </a:pPr>
            <a:r>
              <a:rPr lang="en-GB" sz="1200" dirty="0">
                <a:latin typeface="Calibri" pitchFamily="34" charset="0"/>
                <a:cs typeface="Calibri" pitchFamily="34" charset="0"/>
              </a:rPr>
              <a:t>Once, I have scrapped enough data, Then after that On a Fresh </a:t>
            </a:r>
            <a:r>
              <a:rPr lang="en-GB" sz="1200" dirty="0" err="1">
                <a:latin typeface="Calibri" pitchFamily="34" charset="0"/>
                <a:cs typeface="Calibri" pitchFamily="34" charset="0"/>
              </a:rPr>
              <a:t>Jupyter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  Notebook I have started to build the model.</a:t>
            </a:r>
            <a:endParaRPr lang="en-IN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6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0860" y="188640"/>
            <a:ext cx="3182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Analysis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4523"/>
            <a:ext cx="2271713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451225" y="1916832"/>
            <a:ext cx="140069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24944"/>
            <a:ext cx="5967413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851920" y="2168860"/>
            <a:ext cx="576064" cy="684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68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7" y="332656"/>
            <a:ext cx="6412887" cy="12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29" y="188640"/>
            <a:ext cx="214530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4" y="2060848"/>
            <a:ext cx="346730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99" y="5589240"/>
            <a:ext cx="7323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014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267</TotalTime>
  <Words>581</Words>
  <Application>Microsoft Office PowerPoint</Application>
  <PresentationFormat>On-screen Show (4:3)</PresentationFormat>
  <Paragraphs>65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</cp:revision>
  <dcterms:created xsi:type="dcterms:W3CDTF">2022-05-05T11:15:48Z</dcterms:created>
  <dcterms:modified xsi:type="dcterms:W3CDTF">2022-05-05T16:38:56Z</dcterms:modified>
</cp:coreProperties>
</file>