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3" r:id="rId4"/>
    <p:sldId id="266" r:id="rId5"/>
    <p:sldId id="267" r:id="rId6"/>
    <p:sldId id="265" r:id="rId7"/>
    <p:sldId id="271" r:id="rId8"/>
    <p:sldId id="272" r:id="rId9"/>
    <p:sldId id="269" r:id="rId10"/>
    <p:sldId id="270" r:id="rId11"/>
    <p:sldId id="264" r:id="rId12"/>
    <p:sldId id="268" r:id="rId13"/>
    <p:sldId id="259" r:id="rId14"/>
    <p:sldId id="261" r:id="rId15"/>
    <p:sldId id="262" r:id="rId16"/>
    <p:sldId id="260" r:id="rId17"/>
    <p:sldId id="287" r:id="rId18"/>
    <p:sldId id="286" r:id="rId19"/>
    <p:sldId id="285" r:id="rId20"/>
    <p:sldId id="284" r:id="rId21"/>
    <p:sldId id="283" r:id="rId22"/>
    <p:sldId id="282" r:id="rId23"/>
    <p:sldId id="281" r:id="rId24"/>
    <p:sldId id="280" r:id="rId25"/>
    <p:sldId id="279" r:id="rId26"/>
    <p:sldId id="278" r:id="rId27"/>
    <p:sldId id="277" r:id="rId28"/>
    <p:sldId id="288"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5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80666-FB37-4B36-9149-507F3B0178E3}"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3/17/2022</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sus\Downloads\1590543546763.jfif"/>
          <p:cNvPicPr>
            <a:picLocks noChangeAspect="1" noChangeArrowheads="1"/>
          </p:cNvPicPr>
          <p:nvPr/>
        </p:nvPicPr>
        <p:blipFill rotWithShape="1">
          <a:blip r:embed="rId2">
            <a:extLst>
              <a:ext uri="{28A0092B-C50C-407E-A947-70E740481C1C}">
                <a14:useLocalDpi xmlns:a14="http://schemas.microsoft.com/office/drawing/2010/main" val="0"/>
              </a:ext>
            </a:extLst>
          </a:blip>
          <a:srcRect t="34800" r="11600" b="32600"/>
          <a:stretch/>
        </p:blipFill>
        <p:spPr bwMode="auto">
          <a:xfrm>
            <a:off x="1619672" y="17304"/>
            <a:ext cx="5857829" cy="21602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9552" y="2348880"/>
            <a:ext cx="6471644"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Project Report on:-</a:t>
            </a:r>
          </a:p>
        </p:txBody>
      </p:sp>
      <p:sp>
        <p:nvSpPr>
          <p:cNvPr id="5" name="Rectangle 4"/>
          <p:cNvSpPr/>
          <p:nvPr/>
        </p:nvSpPr>
        <p:spPr>
          <a:xfrm>
            <a:off x="1547664" y="3767703"/>
            <a:ext cx="6578083" cy="707886"/>
          </a:xfrm>
          <a:prstGeom prst="rect">
            <a:avLst/>
          </a:prstGeom>
          <a:noFill/>
        </p:spPr>
        <p:txBody>
          <a:bodyPr wrap="none" lIns="91440" tIns="45720" rIns="91440" bIns="45720">
            <a:spAutoFit/>
          </a:bodyPr>
          <a:lstStyle/>
          <a:p>
            <a:pPr algn="ctr"/>
            <a:r>
              <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Housing Sales Price Prediction</a:t>
            </a:r>
          </a:p>
        </p:txBody>
      </p:sp>
      <p:sp>
        <p:nvSpPr>
          <p:cNvPr id="6" name="TextBox 5"/>
          <p:cNvSpPr txBox="1"/>
          <p:nvPr/>
        </p:nvSpPr>
        <p:spPr>
          <a:xfrm>
            <a:off x="5297512" y="5877272"/>
            <a:ext cx="3744416" cy="646331"/>
          </a:xfrm>
          <a:prstGeom prst="rect">
            <a:avLst/>
          </a:prstGeom>
          <a:noFill/>
        </p:spPr>
        <p:txBody>
          <a:bodyPr wrap="square" rtlCol="0">
            <a:spAutoFit/>
          </a:bodyPr>
          <a:lstStyle/>
          <a:p>
            <a:r>
              <a:rPr lang="en-GB" dirty="0"/>
              <a:t>Submitted By:- </a:t>
            </a:r>
            <a:r>
              <a:rPr lang="en-GB" dirty="0" err="1"/>
              <a:t>Ojasav</a:t>
            </a:r>
            <a:r>
              <a:rPr lang="en-GB" dirty="0"/>
              <a:t> </a:t>
            </a:r>
            <a:r>
              <a:rPr lang="en-GB" dirty="0" err="1"/>
              <a:t>Sahu</a:t>
            </a:r>
            <a:endParaRPr lang="en-GB" dirty="0"/>
          </a:p>
          <a:p>
            <a:r>
              <a:rPr lang="en-GB" dirty="0"/>
              <a:t>    Internship :-  23</a:t>
            </a:r>
            <a:endParaRPr lang="en-IN" dirty="0"/>
          </a:p>
        </p:txBody>
      </p:sp>
    </p:spTree>
    <p:extLst>
      <p:ext uri="{BB962C8B-B14F-4D97-AF65-F5344CB8AC3E}">
        <p14:creationId xmlns:p14="http://schemas.microsoft.com/office/powerpoint/2010/main" val="2401027674"/>
      </p:ext>
    </p:extLst>
  </p:cSld>
  <p:clrMapOvr>
    <a:masterClrMapping/>
  </p:clrMapOvr>
  <mc:AlternateContent xmlns:mc="http://schemas.openxmlformats.org/markup-compatibility/2006">
    <mc:Choice xmlns:p14="http://schemas.microsoft.com/office/powerpoint/2010/main" Requires="p14">
      <p:transition spd="slow" p14:dur="175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4464496" cy="429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80927"/>
            <a:ext cx="4499347" cy="407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78975"/>
      </p:ext>
    </p:extLst>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4624"/>
            <a:ext cx="490598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573016"/>
            <a:ext cx="486003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547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32656"/>
            <a:ext cx="4849664" cy="3530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1008"/>
            <a:ext cx="4211960" cy="3303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154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4624"/>
            <a:ext cx="4585301" cy="326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996952"/>
            <a:ext cx="4449072" cy="386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618449"/>
      </p:ext>
    </p:extLst>
  </p:cSld>
  <p:clrMapOvr>
    <a:masterClrMapping/>
  </p:clrMapOvr>
  <mc:AlternateContent xmlns:mc="http://schemas.openxmlformats.org/markup-compatibility/2006">
    <mc:Choice xmlns:p15="http://schemas.microsoft.com/office/powerpoint/2012/main" Requires="p15">
      <p:transition spd="slow">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8" y="40697"/>
            <a:ext cx="4831844" cy="346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495062"/>
            <a:ext cx="4278602" cy="336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436839"/>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4464496" cy="389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212976"/>
            <a:ext cx="4665712" cy="364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677093"/>
      </p:ext>
    </p:extLst>
  </p:cSld>
  <p:clrMapOvr>
    <a:masterClrMapping/>
  </p:clrMapOvr>
  <mc:AlternateContent xmlns:mc="http://schemas.openxmlformats.org/markup-compatibility/2006">
    <mc:Choice xmlns:p14="http://schemas.microsoft.com/office/powerpoint/2010/main" Requires="p14">
      <p:transition spd="slow" p14:dur="125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7" y="22211"/>
            <a:ext cx="4752528" cy="326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014382"/>
            <a:ext cx="4282331" cy="384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2899735"/>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940582"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783574"/>
      </p:ext>
    </p:extLst>
  </p:cSld>
  <p:clrMapOvr>
    <a:masterClrMapping/>
  </p:clrMapOvr>
  <mc:AlternateContent xmlns:mc="http://schemas.openxmlformats.org/markup-compatibility/2006">
    <mc:Choice xmlns:p14="http://schemas.microsoft.com/office/powerpoint/2010/main" Requires="p14">
      <p:transition spd="slow" p14:dur="2000">
        <p:randomBar dir="vert"/>
      </p:transition>
    </mc:Choice>
    <mc:Fallback>
      <p:transition spd="slow">
        <p:randomBa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716529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933056"/>
            <a:ext cx="5975507" cy="292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970290"/>
      </p:ext>
    </p:extLst>
  </p:cSld>
  <p:clrMapOvr>
    <a:masterClrMapping/>
  </p:clrMapOvr>
  <mc:AlternateContent xmlns:mc="http://schemas.openxmlformats.org/markup-compatibility/2006">
    <mc:Choice xmlns:p14="http://schemas.microsoft.com/office/powerpoint/2010/main" Requires="p14">
      <p:transition spd="slow" p14:dur="1500">
        <p14:switc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4624"/>
            <a:ext cx="5828123" cy="30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047594"/>
            <a:ext cx="5220072" cy="376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954737"/>
      </p:ext>
    </p:extLst>
  </p:cSld>
  <p:clrMapOvr>
    <a:masterClrMapping/>
  </p:clrMapOvr>
  <mc:AlternateContent xmlns:mc="http://schemas.openxmlformats.org/markup-compatibility/2006">
    <mc:Choice xmlns:p14="http://schemas.microsoft.com/office/powerpoint/2010/main" Requires="p14">
      <p:transition spd="slow" p14:dur="150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116632"/>
            <a:ext cx="1361270" cy="584775"/>
          </a:xfrm>
          <a:prstGeom prst="rect">
            <a:avLst/>
          </a:prstGeom>
          <a:noFill/>
        </p:spPr>
        <p:txBody>
          <a:bodyPr wrap="none" lIns="91440" tIns="45720" rIns="91440" bIns="45720">
            <a:spAutoFit/>
          </a:bodyPr>
          <a:lstStyle/>
          <a:p>
            <a:pPr algn="ctr"/>
            <a:r>
              <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Index:-</a:t>
            </a:r>
          </a:p>
        </p:txBody>
      </p:sp>
      <p:sp>
        <p:nvSpPr>
          <p:cNvPr id="3" name="Rectangle 2"/>
          <p:cNvSpPr/>
          <p:nvPr/>
        </p:nvSpPr>
        <p:spPr>
          <a:xfrm>
            <a:off x="539552" y="1412776"/>
            <a:ext cx="4572000" cy="3139321"/>
          </a:xfrm>
          <a:prstGeom prst="rect">
            <a:avLst/>
          </a:prstGeom>
        </p:spPr>
        <p:txBody>
          <a:bodyPr>
            <a:spAutoFit/>
          </a:bodyPr>
          <a:lstStyle/>
          <a:p>
            <a:r>
              <a:rPr lang="en-GB" dirty="0"/>
              <a:t>Introduction:-</a:t>
            </a:r>
          </a:p>
          <a:p>
            <a:endParaRPr lang="en-GB" dirty="0"/>
          </a:p>
          <a:p>
            <a:pPr marL="285750" indent="-285750">
              <a:buFont typeface="Wingdings" pitchFamily="2" charset="2"/>
              <a:buChar char="Ø"/>
            </a:pPr>
            <a:r>
              <a:rPr lang="en-GB" dirty="0">
                <a:latin typeface="Calibri" pitchFamily="34" charset="0"/>
                <a:cs typeface="Calibri" pitchFamily="34" charset="0"/>
              </a:rPr>
              <a:t>Introductions and Problem Statement</a:t>
            </a:r>
          </a:p>
          <a:p>
            <a:pPr marL="285750" indent="-285750">
              <a:buFont typeface="Wingdings" pitchFamily="2" charset="2"/>
              <a:buChar char="Ø"/>
            </a:pPr>
            <a:r>
              <a:rPr lang="en-GB" dirty="0">
                <a:latin typeface="Calibri" pitchFamily="34" charset="0"/>
                <a:cs typeface="Calibri" pitchFamily="34" charset="0"/>
              </a:rPr>
              <a:t>Need of House Price Prediction</a:t>
            </a:r>
          </a:p>
          <a:p>
            <a:pPr marL="285750" indent="-285750">
              <a:buFont typeface="Wingdings" pitchFamily="2" charset="2"/>
              <a:buChar char="Ø"/>
            </a:pPr>
            <a:r>
              <a:rPr lang="en-GB" dirty="0">
                <a:latin typeface="Calibri" pitchFamily="34" charset="0"/>
                <a:cs typeface="Calibri" pitchFamily="34" charset="0"/>
              </a:rPr>
              <a:t>Data Analysis</a:t>
            </a:r>
          </a:p>
          <a:p>
            <a:pPr marL="285750" indent="-285750">
              <a:buFont typeface="Wingdings" pitchFamily="2" charset="2"/>
              <a:buChar char="Ø"/>
            </a:pPr>
            <a:r>
              <a:rPr lang="en-GB" dirty="0">
                <a:latin typeface="Calibri" pitchFamily="34" charset="0"/>
                <a:cs typeface="Calibri" pitchFamily="34" charset="0"/>
              </a:rPr>
              <a:t>Exploratory Data Analysis(EDA)</a:t>
            </a:r>
          </a:p>
          <a:p>
            <a:pPr marL="285750" indent="-285750">
              <a:buFont typeface="Wingdings" pitchFamily="2" charset="2"/>
              <a:buChar char="Ø"/>
            </a:pPr>
            <a:r>
              <a:rPr lang="en-GB" dirty="0">
                <a:latin typeface="Calibri" pitchFamily="34" charset="0"/>
                <a:cs typeface="Calibri" pitchFamily="34" charset="0"/>
              </a:rPr>
              <a:t>Machine learning models</a:t>
            </a:r>
          </a:p>
          <a:p>
            <a:pPr marL="285750" indent="-285750">
              <a:buFont typeface="Wingdings" pitchFamily="2" charset="2"/>
              <a:buChar char="Ø"/>
            </a:pPr>
            <a:r>
              <a:rPr lang="en-GB" dirty="0">
                <a:latin typeface="Calibri" pitchFamily="34" charset="0"/>
                <a:cs typeface="Calibri" pitchFamily="34" charset="0"/>
              </a:rPr>
              <a:t>Conclusion</a:t>
            </a:r>
          </a:p>
          <a:p>
            <a:pPr marL="285750" indent="-285750">
              <a:buFont typeface="Wingdings" pitchFamily="2" charset="2"/>
              <a:buChar char="Ø"/>
            </a:pPr>
            <a:r>
              <a:rPr lang="en-GB" dirty="0">
                <a:latin typeface="Calibri" pitchFamily="34" charset="0"/>
                <a:cs typeface="Calibri" pitchFamily="34" charset="0"/>
              </a:rPr>
              <a:t>Learning outcomes of the study in respect to Data Science</a:t>
            </a:r>
          </a:p>
          <a:p>
            <a:pPr marL="285750" indent="-285750">
              <a:buFont typeface="Wingdings" pitchFamily="2" charset="2"/>
              <a:buChar char="Ø"/>
            </a:pPr>
            <a:r>
              <a:rPr lang="en-GB" dirty="0">
                <a:latin typeface="Calibri" pitchFamily="34" charset="0"/>
                <a:cs typeface="Calibri" pitchFamily="34" charset="0"/>
              </a:rPr>
              <a:t>Limitations  and Scope for the Future work</a:t>
            </a:r>
          </a:p>
        </p:txBody>
      </p:sp>
    </p:spTree>
    <p:extLst>
      <p:ext uri="{BB962C8B-B14F-4D97-AF65-F5344CB8AC3E}">
        <p14:creationId xmlns:p14="http://schemas.microsoft.com/office/powerpoint/2010/main" val="137057538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4717"/>
            <a:ext cx="6548661" cy="356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358" y="3284985"/>
            <a:ext cx="5398444" cy="3530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892613"/>
      </p:ext>
    </p:extLst>
  </p:cSld>
  <p:clrMapOvr>
    <a:masterClrMapping/>
  </p:clrMapOvr>
  <mc:AlternateContent xmlns:mc="http://schemas.openxmlformats.org/markup-compatibility/2006">
    <mc:Choice xmlns:p14="http://schemas.microsoft.com/office/powerpoint/2010/main" Requires="p14">
      <p:transition spd="slow" p14:dur="20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81159"/>
            <a:ext cx="5181600" cy="192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309972"/>
            <a:ext cx="5357813" cy="2274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584096"/>
            <a:ext cx="5273675" cy="2273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72595" y="-99392"/>
            <a:ext cx="4822154" cy="584775"/>
          </a:xfrm>
          <a:prstGeom prst="rect">
            <a:avLst/>
          </a:prstGeom>
          <a:noFill/>
        </p:spPr>
        <p:txBody>
          <a:bodyPr wrap="none" lIns="91440" tIns="45720" rIns="91440" bIns="45720">
            <a:spAutoFit/>
          </a:bodyPr>
          <a:lstStyle/>
          <a:p>
            <a:pPr algn="ctr"/>
            <a:r>
              <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Machine Learning Models:-</a:t>
            </a:r>
          </a:p>
        </p:txBody>
      </p:sp>
    </p:spTree>
    <p:extLst>
      <p:ext uri="{BB962C8B-B14F-4D97-AF65-F5344CB8AC3E}">
        <p14:creationId xmlns:p14="http://schemas.microsoft.com/office/powerpoint/2010/main" val="23788365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1"/>
            <a:ext cx="4696473"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924944"/>
            <a:ext cx="4029323" cy="380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127077"/>
      </p:ext>
    </p:extLst>
  </p:cSld>
  <p:clrMapOvr>
    <a:masterClrMapping/>
  </p:clrMapOvr>
  <mc:AlternateContent xmlns:mc="http://schemas.openxmlformats.org/markup-compatibility/2006">
    <mc:Choice xmlns:p14="http://schemas.microsoft.com/office/powerpoint/2010/main" Requires="p14">
      <p:transition spd="slow" p14:dur="1500">
        <p:comb/>
      </p:transition>
    </mc:Choice>
    <mc:Fallback>
      <p:transition spd="slow">
        <p:comb/>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39"/>
            <a:ext cx="36274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83" y="2132856"/>
            <a:ext cx="5322085" cy="468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018382"/>
      </p:ext>
    </p:extLst>
  </p:cSld>
  <p:clrMapOvr>
    <a:masterClrMapping/>
  </p:clrMapOvr>
  <mc:AlternateContent xmlns:mc="http://schemas.openxmlformats.org/markup-compatibility/2006">
    <mc:Choice xmlns:p14="http://schemas.microsoft.com/office/powerpoint/2010/main" Requires="p14">
      <p:transition spd="slow" p14:dur="175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1" y="116632"/>
            <a:ext cx="4048033"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221088"/>
            <a:ext cx="568709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742703"/>
      </p:ext>
    </p:extLst>
  </p:cSld>
  <p:clrMapOvr>
    <a:masterClrMapping/>
  </p:clrMapOvr>
  <mc:AlternateContent xmlns:mc="http://schemas.openxmlformats.org/markup-compatibility/2006">
    <mc:Choice xmlns:p14="http://schemas.microsoft.com/office/powerpoint/2010/main" Requires="p14">
      <p:transition spd="slow" p14:dur="1750">
        <p14:prism isContent="1"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6157913"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429000"/>
            <a:ext cx="5418137" cy="340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940646"/>
      </p:ext>
    </p:extLst>
  </p:cSld>
  <p:clrMapOvr>
    <a:masterClrMapping/>
  </p:clrMapOvr>
  <mc:AlternateContent xmlns:mc="http://schemas.openxmlformats.org/markup-compatibility/2006">
    <mc:Choice xmlns:p14="http://schemas.microsoft.com/office/powerpoint/2010/main" Requires="p14">
      <p:transition spd="slow" p14:dur="1750">
        <p14:flythroug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4367213"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713" y="5301208"/>
            <a:ext cx="3304519"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8148254"/>
      </p:ext>
    </p:ext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328" y="620688"/>
            <a:ext cx="8784976" cy="1477328"/>
          </a:xfrm>
          <a:prstGeom prst="rect">
            <a:avLst/>
          </a:prstGeom>
        </p:spPr>
        <p:txBody>
          <a:bodyPr wrap="square">
            <a:spAutoFit/>
          </a:bodyPr>
          <a:lstStyle/>
          <a:p>
            <a:r>
              <a:rPr lang="en-GB" dirty="0"/>
              <a:t>Conclusion:- </a:t>
            </a:r>
          </a:p>
          <a:p>
            <a:endParaRPr lang="en-GB" dirty="0"/>
          </a:p>
          <a:p>
            <a:r>
              <a:rPr lang="en-GB" dirty="0">
                <a:latin typeface="Calibri" pitchFamily="34" charset="0"/>
                <a:cs typeface="Calibri" pitchFamily="34" charset="0"/>
              </a:rPr>
              <a:t>I have successfully built a model using multiple models and found that the Random Forest </a:t>
            </a:r>
            <a:r>
              <a:rPr lang="en-GB" dirty="0" err="1">
                <a:latin typeface="Calibri" pitchFamily="34" charset="0"/>
                <a:cs typeface="Calibri" pitchFamily="34" charset="0"/>
              </a:rPr>
              <a:t>Regressor</a:t>
            </a:r>
            <a:r>
              <a:rPr lang="en-GB" dirty="0">
                <a:latin typeface="Calibri" pitchFamily="34" charset="0"/>
                <a:cs typeface="Calibri" pitchFamily="34" charset="0"/>
              </a:rPr>
              <a:t> model. Below are the details of the model’s metrics predicting the dataset . R2 score is 16259.4371 38047138 and Mean Absolute error is 16259.437138047138.</a:t>
            </a:r>
            <a:endParaRPr lang="en-IN" dirty="0">
              <a:latin typeface="Calibri" pitchFamily="34" charset="0"/>
              <a:cs typeface="Calibri" pitchFamily="34" charset="0"/>
            </a:endParaRPr>
          </a:p>
        </p:txBody>
      </p:sp>
      <p:sp>
        <p:nvSpPr>
          <p:cNvPr id="5" name="Rectangle 4"/>
          <p:cNvSpPr/>
          <p:nvPr/>
        </p:nvSpPr>
        <p:spPr>
          <a:xfrm>
            <a:off x="753488" y="2996952"/>
            <a:ext cx="8424936" cy="3662541"/>
          </a:xfrm>
          <a:prstGeom prst="rect">
            <a:avLst/>
          </a:prstGeom>
        </p:spPr>
        <p:txBody>
          <a:bodyPr wrap="square">
            <a:spAutoFit/>
          </a:bodyPr>
          <a:lstStyle/>
          <a:p>
            <a:r>
              <a:rPr lang="en-GB" dirty="0"/>
              <a:t>Learning Outcomes of the Study in respect of Data Science:- </a:t>
            </a:r>
          </a:p>
          <a:p>
            <a:endParaRPr lang="en-GB" dirty="0"/>
          </a:p>
          <a:p>
            <a:r>
              <a:rPr lang="en-GB" dirty="0"/>
              <a:t>Linear Regression is a machine learning algorithm based on supervised learning. </a:t>
            </a:r>
          </a:p>
          <a:p>
            <a:endParaRPr lang="en-GB" dirty="0"/>
          </a:p>
          <a:p>
            <a:pPr marL="285750" indent="-285750">
              <a:buFont typeface="Wingdings" pitchFamily="2" charset="2"/>
              <a:buChar char="Ø"/>
            </a:pPr>
            <a:r>
              <a:rPr lang="en-GB" sz="1600" dirty="0">
                <a:latin typeface="Calibri" pitchFamily="34" charset="0"/>
                <a:cs typeface="Calibri" pitchFamily="34" charset="0"/>
              </a:rPr>
              <a:t> It performs a regression task. Regression models a target prediction value based on independent variables. </a:t>
            </a:r>
          </a:p>
          <a:p>
            <a:pPr marL="285750" indent="-285750">
              <a:buFont typeface="Wingdings" pitchFamily="2" charset="2"/>
              <a:buChar char="Ø"/>
            </a:pPr>
            <a:r>
              <a:rPr lang="en-GB" sz="1600" dirty="0">
                <a:latin typeface="Calibri" pitchFamily="34" charset="0"/>
                <a:cs typeface="Calibri" pitchFamily="34" charset="0"/>
              </a:rPr>
              <a:t> It is mostly used for finding out the relationship between variables and forecasting. A Random Forest is an ensemble technique capable of performing both regression and classification tasks with the use of multiple decision trees and a technique called Bootstrap Aggregation, commonly known as bagging. </a:t>
            </a:r>
          </a:p>
          <a:p>
            <a:pPr marL="285750" indent="-285750">
              <a:buFont typeface="Wingdings" pitchFamily="2" charset="2"/>
              <a:buChar char="Ø"/>
            </a:pPr>
            <a:r>
              <a:rPr lang="en-GB" sz="1600" dirty="0">
                <a:latin typeface="Calibri" pitchFamily="34" charset="0"/>
                <a:cs typeface="Calibri" pitchFamily="34" charset="0"/>
              </a:rPr>
              <a:t> Bagging, in the Random Forest method, involves training each decision tree on a different data sample where sampling is done with replacement.</a:t>
            </a:r>
          </a:p>
          <a:p>
            <a:pPr marL="285750" indent="-285750">
              <a:buFont typeface="Wingdings" pitchFamily="2" charset="2"/>
              <a:buChar char="Ø"/>
            </a:pPr>
            <a:r>
              <a:rPr lang="en-GB" sz="1600" dirty="0">
                <a:latin typeface="Calibri" pitchFamily="34" charset="0"/>
                <a:cs typeface="Calibri" pitchFamily="34" charset="0"/>
              </a:rPr>
              <a:t> The basic idea behind this is to combine multiple decision trees in determining the final output rather than relying on individual decision trees</a:t>
            </a:r>
            <a:endParaRPr lang="en-IN" sz="1600" dirty="0">
              <a:latin typeface="Calibri" pitchFamily="34" charset="0"/>
              <a:cs typeface="Calibri" pitchFamily="34" charset="0"/>
            </a:endParaRPr>
          </a:p>
        </p:txBody>
      </p:sp>
    </p:spTree>
    <p:extLst>
      <p:ext uri="{BB962C8B-B14F-4D97-AF65-F5344CB8AC3E}">
        <p14:creationId xmlns:p14="http://schemas.microsoft.com/office/powerpoint/2010/main" val="1684023927"/>
      </p:ext>
    </p:extLst>
  </p:cSld>
  <p:clrMapOvr>
    <a:masterClrMapping/>
  </p:clrMapOvr>
  <mc:AlternateContent xmlns:mc="http://schemas.openxmlformats.org/markup-compatibility/2006">
    <mc:Choice xmlns:p14="http://schemas.microsoft.com/office/powerpoint/2010/main" Requires="p14">
      <p:transition spd="slow" p14:dur="15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908720"/>
            <a:ext cx="7272808" cy="2616101"/>
          </a:xfrm>
          <a:prstGeom prst="rect">
            <a:avLst/>
          </a:prstGeom>
        </p:spPr>
        <p:txBody>
          <a:bodyPr wrap="square">
            <a:spAutoFit/>
          </a:bodyPr>
          <a:lstStyle/>
          <a:p>
            <a:r>
              <a:rPr lang="en-GB" dirty="0"/>
              <a:t>Limitations  and Scope for Future Work:- </a:t>
            </a:r>
          </a:p>
          <a:p>
            <a:endParaRPr lang="en-GB" dirty="0"/>
          </a:p>
          <a:p>
            <a:pPr marL="285750" indent="-285750">
              <a:buFont typeface="Wingdings" pitchFamily="2" charset="2"/>
              <a:buChar char="Ø"/>
            </a:pPr>
            <a:r>
              <a:rPr lang="en-GB" sz="1600" dirty="0">
                <a:latin typeface="Calibri" pitchFamily="34" charset="0"/>
                <a:cs typeface="Calibri" pitchFamily="34" charset="0"/>
              </a:rPr>
              <a:t> The amount of data is very less, it would be better to have more data to predict the sale price more accurately. </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 There are more outliers in the provided data and I was unable to remove all the outliers because I could lose data. With more data more outliers can be removed from the dataset. </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 Other than these above limitations, I couldn’t find more scope for improvement. </a:t>
            </a:r>
            <a:endParaRPr lang="en-IN" sz="1600" dirty="0">
              <a:latin typeface="Calibri" pitchFamily="34" charset="0"/>
              <a:cs typeface="Calibri" pitchFamily="34" charset="0"/>
            </a:endParaRPr>
          </a:p>
        </p:txBody>
      </p:sp>
    </p:spTree>
    <p:extLst>
      <p:ext uri="{BB962C8B-B14F-4D97-AF65-F5344CB8AC3E}">
        <p14:creationId xmlns:p14="http://schemas.microsoft.com/office/powerpoint/2010/main" val="2877331010"/>
      </p:ext>
    </p:extLst>
  </p:cSld>
  <p:clrMapOvr>
    <a:masterClrMapping/>
  </p:clrMapOvr>
  <mc:AlternateContent xmlns:mc="http://schemas.openxmlformats.org/markup-compatibility/2006">
    <mc:Choice xmlns:p14="http://schemas.microsoft.com/office/powerpoint/2010/main" Requires="p14">
      <p:transition spd="slow" p14:dur="20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asus\Downloads\sahu 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334935"/>
      </p:ext>
    </p:extLst>
  </p:cSld>
  <p:clrMapOvr>
    <a:masterClrMapping/>
  </p:clrMapOvr>
  <mc:AlternateContent xmlns:mc="http://schemas.openxmlformats.org/markup-compatibility/2006">
    <mc:Choice xmlns:p14="http://schemas.microsoft.com/office/powerpoint/2010/main" Requires="p14">
      <p:transition spd="slow" p14:dur="225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276872"/>
            <a:ext cx="7632848" cy="3993401"/>
          </a:xfrm>
          <a:prstGeom prst="rect">
            <a:avLst/>
          </a:prstGeom>
          <a:noFill/>
        </p:spPr>
        <p:txBody>
          <a:bodyPr wrap="square" rtlCol="0">
            <a:spAutoFit/>
          </a:bodyPr>
          <a:lstStyle/>
          <a:p>
            <a:r>
              <a:rPr lang="en-GB" sz="1200" dirty="0">
                <a:latin typeface="Calibri" pitchFamily="34" charset="0"/>
                <a:cs typeface="Calibri"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r>
              <a:rPr lang="en-GB" sz="1200" dirty="0">
                <a:latin typeface="Calibri" pitchFamily="34" charset="0"/>
                <a:cs typeface="Calibri"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r>
              <a:rPr lang="en-GB" sz="1050" dirty="0">
                <a:latin typeface="Calibri" pitchFamily="34" charset="0"/>
                <a:cs typeface="Calibri" pitchFamily="34" charset="0"/>
              </a:rPr>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r>
              <a:rPr lang="en-GB" sz="1050" dirty="0">
                <a:latin typeface="Calibri" pitchFamily="34" charset="0"/>
                <a:cs typeface="Calibri" pitchFamily="34" charset="0"/>
              </a:rPr>
              <a:t>	• Which variables are important to predict the price of variable?</a:t>
            </a:r>
          </a:p>
          <a:p>
            <a:r>
              <a:rPr lang="en-GB" sz="1050" dirty="0">
                <a:latin typeface="Calibri" pitchFamily="34" charset="0"/>
                <a:cs typeface="Calibri" pitchFamily="34" charset="0"/>
              </a:rPr>
              <a:t>	• How do these variables describe the price of the house?</a:t>
            </a:r>
          </a:p>
          <a:p>
            <a:endParaRPr lang="en-GB" sz="1050" dirty="0">
              <a:latin typeface="Calibri" pitchFamily="34" charset="0"/>
              <a:cs typeface="Calibri" pitchFamily="34" charset="0"/>
            </a:endParaRPr>
          </a:p>
          <a:p>
            <a:r>
              <a:rPr lang="en-GB" sz="1200" dirty="0">
                <a:latin typeface="Calibri" pitchFamily="34" charset="0"/>
                <a:cs typeface="Calibri" pitchFamily="3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IN" sz="1050" dirty="0">
              <a:latin typeface="Calibri" pitchFamily="34" charset="0"/>
              <a:cs typeface="Calibri" pitchFamily="34" charset="0"/>
            </a:endParaRPr>
          </a:p>
        </p:txBody>
      </p:sp>
      <p:sp>
        <p:nvSpPr>
          <p:cNvPr id="3" name="Rectangle 2"/>
          <p:cNvSpPr/>
          <p:nvPr/>
        </p:nvSpPr>
        <p:spPr>
          <a:xfrm>
            <a:off x="539552" y="1268760"/>
            <a:ext cx="7488832" cy="523220"/>
          </a:xfrm>
          <a:prstGeom prst="rect">
            <a:avLst/>
          </a:prstGeom>
          <a:noFill/>
        </p:spPr>
        <p:txBody>
          <a:bodyPr wrap="square" lIns="91440" tIns="45720" rIns="91440" bIns="45720">
            <a:spAutoFit/>
          </a:bodyPr>
          <a:lstStyle/>
          <a:p>
            <a:pPr algn="ctr"/>
            <a:r>
              <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 and Problem Statement</a:t>
            </a:r>
          </a:p>
        </p:txBody>
      </p:sp>
    </p:spTree>
    <p:extLst>
      <p:ext uri="{BB962C8B-B14F-4D97-AF65-F5344CB8AC3E}">
        <p14:creationId xmlns:p14="http://schemas.microsoft.com/office/powerpoint/2010/main" val="227448119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168" y="2708920"/>
            <a:ext cx="8208912" cy="3108543"/>
          </a:xfrm>
          <a:prstGeom prst="rect">
            <a:avLst/>
          </a:prstGeom>
          <a:noFill/>
        </p:spPr>
        <p:txBody>
          <a:bodyPr wrap="square" rtlCol="0">
            <a:spAutoFit/>
          </a:bodyPr>
          <a:lstStyle/>
          <a:p>
            <a:r>
              <a:rPr lang="en-GB" sz="1400" dirty="0">
                <a:latin typeface="Calibri" pitchFamily="34" charset="0"/>
                <a:cs typeface="Calibri" pitchFamily="34" charset="0"/>
              </a:rPr>
              <a:t>House price forecasting is an important topic of real estate. The literature attempts to derive useful knowledge from historical data of property markets. Machine learning techniques are applied to analyse historical property transactions in India to discover useful models for house buyers and sellers. Revealed is the high discrepancy between house prices in the most expensive and most affordable suburbs in the city. Moreover, experiments demonstrate that the Multiple Linear Regression that is based on mean squared error measurement is a competitive approach</a:t>
            </a:r>
          </a:p>
          <a:p>
            <a:endParaRPr lang="en-GB" sz="1400" dirty="0">
              <a:latin typeface="Calibri" pitchFamily="34" charset="0"/>
              <a:cs typeface="Calibri" pitchFamily="34" charset="0"/>
            </a:endParaRPr>
          </a:p>
          <a:p>
            <a:r>
              <a:rPr lang="en-GB" sz="1400" dirty="0">
                <a:latin typeface="Calibri" pitchFamily="34" charset="0"/>
                <a:cs typeface="Calibri" pitchFamily="34" charset="0"/>
              </a:rPr>
              <a:t>Property valuation is an imprecise science. Individual appraisers and values bring their own experience, metrics and skills to a job. Consistency is difficult, with UK and Australian-based studies suggesting valuations between two professionals can differ by up to 40%. Crikey!</a:t>
            </a:r>
            <a:br>
              <a:rPr lang="en-GB" sz="1400" dirty="0">
                <a:latin typeface="Calibri" pitchFamily="34" charset="0"/>
                <a:cs typeface="Calibri" pitchFamily="34" charset="0"/>
              </a:rPr>
            </a:br>
            <a:endParaRPr lang="en-GB" sz="1400" dirty="0">
              <a:latin typeface="Calibri" pitchFamily="34" charset="0"/>
              <a:cs typeface="Calibri" pitchFamily="34" charset="0"/>
            </a:endParaRPr>
          </a:p>
          <a:p>
            <a:r>
              <a:rPr lang="en-GB" sz="1400" dirty="0">
                <a:latin typeface="Calibri" pitchFamily="34" charset="0"/>
                <a:cs typeface="Calibri" pitchFamily="34" charset="0"/>
              </a:rPr>
              <a:t>Perhaps a well-trained machine could perform this task in place of a human, with greater consistency and accuracy.</a:t>
            </a:r>
          </a:p>
          <a:p>
            <a:endParaRPr lang="en-IN" sz="1400" dirty="0">
              <a:latin typeface="Calibri" pitchFamily="34" charset="0"/>
              <a:cs typeface="Calibri" pitchFamily="34" charset="0"/>
            </a:endParaRPr>
          </a:p>
        </p:txBody>
      </p:sp>
      <p:sp>
        <p:nvSpPr>
          <p:cNvPr id="3" name="Rectangle 2"/>
          <p:cNvSpPr/>
          <p:nvPr/>
        </p:nvSpPr>
        <p:spPr>
          <a:xfrm>
            <a:off x="683568" y="1480428"/>
            <a:ext cx="7416824" cy="584775"/>
          </a:xfrm>
          <a:prstGeom prst="rect">
            <a:avLst/>
          </a:prstGeom>
          <a:noFill/>
        </p:spPr>
        <p:txBody>
          <a:bodyPr wrap="square" lIns="91440" tIns="45720" rIns="91440" bIns="45720">
            <a:spAutoFit/>
          </a:bodyPr>
          <a:lstStyle/>
          <a:p>
            <a:pPr algn="ctr"/>
            <a:r>
              <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Need of House Price Prediction</a:t>
            </a:r>
          </a:p>
        </p:txBody>
      </p:sp>
    </p:spTree>
    <p:extLst>
      <p:ext uri="{BB962C8B-B14F-4D97-AF65-F5344CB8AC3E}">
        <p14:creationId xmlns:p14="http://schemas.microsoft.com/office/powerpoint/2010/main" val="1129579312"/>
      </p:ext>
    </p:extLst>
  </p:cSld>
  <p:clrMapOvr>
    <a:masterClrMapping/>
  </p:clrMapOvr>
  <mc:AlternateContent xmlns:mc="http://schemas.openxmlformats.org/markup-compatibility/2006">
    <mc:Choice xmlns:p14="http://schemas.microsoft.com/office/powerpoint/2010/main" Requires="p14">
      <p:transition spd="slow" p14:dur="175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84784"/>
            <a:ext cx="8280920" cy="3785652"/>
          </a:xfrm>
          <a:prstGeom prst="rect">
            <a:avLst/>
          </a:prstGeom>
          <a:noFill/>
        </p:spPr>
        <p:txBody>
          <a:bodyPr wrap="square" rtlCol="0">
            <a:spAutoFit/>
          </a:bodyPr>
          <a:lstStyle/>
          <a:p>
            <a:pPr marL="171450" indent="-171450">
              <a:buFont typeface="Wingdings" pitchFamily="2" charset="2"/>
              <a:buChar char="Ø"/>
            </a:pPr>
            <a:r>
              <a:rPr lang="en-GB" sz="1600" dirty="0">
                <a:latin typeface="Calibri" pitchFamily="34" charset="0"/>
                <a:cs typeface="Calibri" pitchFamily="34" charset="0"/>
              </a:rPr>
              <a:t>Firstly, I’m removing the variables that contains ‘missing data’ more than 80%. We can clearly see that for the variables 'Alley', '</a:t>
            </a:r>
            <a:r>
              <a:rPr lang="en-GB" sz="1600" dirty="0" err="1">
                <a:latin typeface="Calibri" pitchFamily="34" charset="0"/>
                <a:cs typeface="Calibri" pitchFamily="34" charset="0"/>
              </a:rPr>
              <a:t>MiscFeature</a:t>
            </a:r>
            <a:r>
              <a:rPr lang="en-GB" sz="1600" dirty="0">
                <a:latin typeface="Calibri" pitchFamily="34" charset="0"/>
                <a:cs typeface="Calibri" pitchFamily="34" charset="0"/>
              </a:rPr>
              <a:t>' and '</a:t>
            </a:r>
            <a:r>
              <a:rPr lang="en-GB" sz="1600" dirty="0" err="1">
                <a:latin typeface="Calibri" pitchFamily="34" charset="0"/>
                <a:cs typeface="Calibri" pitchFamily="34" charset="0"/>
              </a:rPr>
              <a:t>PoolQC</a:t>
            </a:r>
            <a:r>
              <a:rPr lang="en-GB" sz="1600" dirty="0">
                <a:latin typeface="Calibri" pitchFamily="34" charset="0"/>
                <a:cs typeface="Calibri" pitchFamily="34" charset="0"/>
              </a:rPr>
              <a:t>', there are more than 80% data is missing, hence removing the same. Further I’m also removing ‘Id’ because it is unique for each row and will not help in the Prediction of sale price.</a:t>
            </a:r>
          </a:p>
          <a:p>
            <a:pPr marL="171450" indent="-171450">
              <a:buFont typeface="Wingdings" pitchFamily="2" charset="2"/>
              <a:buChar char="Ø"/>
            </a:pPr>
            <a:endParaRPr lang="en-GB" sz="1600" dirty="0">
              <a:latin typeface="Calibri" pitchFamily="34" charset="0"/>
              <a:cs typeface="Calibri" pitchFamily="34" charset="0"/>
            </a:endParaRPr>
          </a:p>
          <a:p>
            <a:pPr marL="171450" indent="-171450">
              <a:buFont typeface="Wingdings" pitchFamily="2" charset="2"/>
              <a:buChar char="Ø"/>
            </a:pPr>
            <a:r>
              <a:rPr lang="en-GB" sz="1600" dirty="0">
                <a:latin typeface="Calibri" pitchFamily="34" charset="0"/>
                <a:cs typeface="Calibri" pitchFamily="34" charset="0"/>
              </a:rPr>
              <a:t>Before we can proceed with data analysis part, there are missing data in some of the variables which needs to be handled the variables like </a:t>
            </a:r>
            <a:r>
              <a:rPr lang="en-GB" sz="1600" dirty="0" err="1">
                <a:latin typeface="Calibri" pitchFamily="34" charset="0"/>
                <a:cs typeface="Calibri" pitchFamily="34" charset="0"/>
              </a:rPr>
              <a:t>LotFrontage</a:t>
            </a:r>
            <a:r>
              <a:rPr lang="en-GB" sz="1600" dirty="0">
                <a:latin typeface="Calibri" pitchFamily="34" charset="0"/>
                <a:cs typeface="Calibri" pitchFamily="34" charset="0"/>
              </a:rPr>
              <a:t>, Alley, </a:t>
            </a:r>
            <a:r>
              <a:rPr lang="en-GB" sz="1600" dirty="0" err="1">
                <a:latin typeface="Calibri" pitchFamily="34" charset="0"/>
                <a:cs typeface="Calibri" pitchFamily="34" charset="0"/>
              </a:rPr>
              <a:t>MasVnrType</a:t>
            </a:r>
            <a:r>
              <a:rPr lang="en-GB" sz="1600" dirty="0">
                <a:latin typeface="Calibri" pitchFamily="34" charset="0"/>
                <a:cs typeface="Calibri" pitchFamily="34" charset="0"/>
              </a:rPr>
              <a:t>, </a:t>
            </a:r>
            <a:r>
              <a:rPr lang="en-GB" sz="1600" dirty="0" err="1">
                <a:latin typeface="Calibri" pitchFamily="34" charset="0"/>
                <a:cs typeface="Calibri" pitchFamily="34" charset="0"/>
              </a:rPr>
              <a:t>MasVnrArea</a:t>
            </a:r>
            <a:r>
              <a:rPr lang="en-GB" sz="1600" dirty="0">
                <a:latin typeface="Calibri" pitchFamily="34" charset="0"/>
                <a:cs typeface="Calibri" pitchFamily="34" charset="0"/>
              </a:rPr>
              <a:t>, </a:t>
            </a:r>
            <a:r>
              <a:rPr lang="en-GB" sz="1600" dirty="0" err="1">
                <a:latin typeface="Calibri" pitchFamily="34" charset="0"/>
                <a:cs typeface="Calibri" pitchFamily="34" charset="0"/>
              </a:rPr>
              <a:t>BsmtQual</a:t>
            </a:r>
            <a:r>
              <a:rPr lang="en-GB" sz="1600" dirty="0">
                <a:latin typeface="Calibri" pitchFamily="34" charset="0"/>
                <a:cs typeface="Calibri" pitchFamily="34" charset="0"/>
              </a:rPr>
              <a:t>, </a:t>
            </a:r>
            <a:r>
              <a:rPr lang="en-GB" sz="1600" dirty="0" err="1">
                <a:latin typeface="Calibri" pitchFamily="34" charset="0"/>
                <a:cs typeface="Calibri" pitchFamily="34" charset="0"/>
              </a:rPr>
              <a:t>BsmtCond</a:t>
            </a:r>
            <a:r>
              <a:rPr lang="en-GB" sz="1600" dirty="0">
                <a:latin typeface="Calibri" pitchFamily="34" charset="0"/>
                <a:cs typeface="Calibri" pitchFamily="34" charset="0"/>
              </a:rPr>
              <a:t>, </a:t>
            </a:r>
            <a:r>
              <a:rPr lang="en-GB" sz="1600" dirty="0" err="1">
                <a:latin typeface="Calibri" pitchFamily="34" charset="0"/>
                <a:cs typeface="Calibri" pitchFamily="34" charset="0"/>
              </a:rPr>
              <a:t>BsmtExposure</a:t>
            </a:r>
            <a:r>
              <a:rPr lang="en-GB" sz="1600" dirty="0">
                <a:latin typeface="Calibri" pitchFamily="34" charset="0"/>
                <a:cs typeface="Calibri" pitchFamily="34" charset="0"/>
              </a:rPr>
              <a:t>, BsmtFinType1, BsmtFinType2, </a:t>
            </a:r>
            <a:r>
              <a:rPr lang="en-GB" sz="1600" dirty="0" err="1">
                <a:latin typeface="Calibri" pitchFamily="34" charset="0"/>
                <a:cs typeface="Calibri" pitchFamily="34" charset="0"/>
              </a:rPr>
              <a:t>FireplaceQu</a:t>
            </a:r>
            <a:r>
              <a:rPr lang="en-GB" sz="1600" dirty="0">
                <a:latin typeface="Calibri" pitchFamily="34" charset="0"/>
                <a:cs typeface="Calibri" pitchFamily="34" charset="0"/>
              </a:rPr>
              <a:t>, </a:t>
            </a:r>
            <a:r>
              <a:rPr lang="en-GB" sz="1600" dirty="0" err="1">
                <a:latin typeface="Calibri" pitchFamily="34" charset="0"/>
                <a:cs typeface="Calibri" pitchFamily="34" charset="0"/>
              </a:rPr>
              <a:t>GarageType</a:t>
            </a:r>
            <a:r>
              <a:rPr lang="en-GB" sz="1600" dirty="0">
                <a:latin typeface="Calibri" pitchFamily="34" charset="0"/>
                <a:cs typeface="Calibri" pitchFamily="34" charset="0"/>
              </a:rPr>
              <a:t>, </a:t>
            </a:r>
            <a:r>
              <a:rPr lang="en-GB" sz="1600" dirty="0" err="1">
                <a:latin typeface="Calibri" pitchFamily="34" charset="0"/>
                <a:cs typeface="Calibri" pitchFamily="34" charset="0"/>
              </a:rPr>
              <a:t>GarageYrBlt</a:t>
            </a:r>
            <a:r>
              <a:rPr lang="en-GB" sz="1600" dirty="0">
                <a:latin typeface="Calibri" pitchFamily="34" charset="0"/>
                <a:cs typeface="Calibri" pitchFamily="34" charset="0"/>
              </a:rPr>
              <a:t>, </a:t>
            </a:r>
            <a:r>
              <a:rPr lang="en-GB" sz="1600" dirty="0" err="1">
                <a:latin typeface="Calibri" pitchFamily="34" charset="0"/>
                <a:cs typeface="Calibri" pitchFamily="34" charset="0"/>
              </a:rPr>
              <a:t>GarageFinish</a:t>
            </a:r>
            <a:r>
              <a:rPr lang="en-GB" sz="1600" dirty="0">
                <a:latin typeface="Calibri" pitchFamily="34" charset="0"/>
                <a:cs typeface="Calibri" pitchFamily="34" charset="0"/>
              </a:rPr>
              <a:t>, </a:t>
            </a:r>
            <a:r>
              <a:rPr lang="en-GB" sz="1600" dirty="0" err="1">
                <a:latin typeface="Calibri" pitchFamily="34" charset="0"/>
                <a:cs typeface="Calibri" pitchFamily="34" charset="0"/>
              </a:rPr>
              <a:t>GarageQual</a:t>
            </a:r>
            <a:r>
              <a:rPr lang="en-GB" sz="1600" dirty="0">
                <a:latin typeface="Calibri" pitchFamily="34" charset="0"/>
                <a:cs typeface="Calibri" pitchFamily="34" charset="0"/>
              </a:rPr>
              <a:t>, </a:t>
            </a:r>
            <a:r>
              <a:rPr lang="en-GB" sz="1600" dirty="0" err="1">
                <a:latin typeface="Calibri" pitchFamily="34" charset="0"/>
                <a:cs typeface="Calibri" pitchFamily="34" charset="0"/>
              </a:rPr>
              <a:t>GarageCond</a:t>
            </a:r>
            <a:r>
              <a:rPr lang="en-GB" sz="1600" dirty="0">
                <a:latin typeface="Calibri" pitchFamily="34" charset="0"/>
                <a:cs typeface="Calibri" pitchFamily="34" charset="0"/>
              </a:rPr>
              <a:t>, </a:t>
            </a:r>
            <a:r>
              <a:rPr lang="en-GB" sz="1600" dirty="0" err="1">
                <a:latin typeface="Calibri" pitchFamily="34" charset="0"/>
                <a:cs typeface="Calibri" pitchFamily="34" charset="0"/>
              </a:rPr>
              <a:t>PoolQC</a:t>
            </a:r>
            <a:r>
              <a:rPr lang="en-GB" sz="1600" dirty="0">
                <a:latin typeface="Calibri" pitchFamily="34" charset="0"/>
                <a:cs typeface="Calibri" pitchFamily="34" charset="0"/>
              </a:rPr>
              <a:t>, Fence and </a:t>
            </a:r>
            <a:r>
              <a:rPr lang="en-GB" sz="1600" dirty="0" err="1">
                <a:latin typeface="Calibri" pitchFamily="34" charset="0"/>
                <a:cs typeface="Calibri" pitchFamily="34" charset="0"/>
              </a:rPr>
              <a:t>MiscFeature</a:t>
            </a:r>
            <a:r>
              <a:rPr lang="en-GB" sz="1600" dirty="0">
                <a:latin typeface="Calibri" pitchFamily="34" charset="0"/>
                <a:cs typeface="Calibri" pitchFamily="34" charset="0"/>
              </a:rPr>
              <a:t> have missing data.</a:t>
            </a:r>
          </a:p>
          <a:p>
            <a:pPr marL="171450" indent="-171450">
              <a:buFont typeface="Wingdings" pitchFamily="2" charset="2"/>
              <a:buChar char="Ø"/>
            </a:pPr>
            <a:endParaRPr lang="en-GB" sz="1600" dirty="0">
              <a:latin typeface="Calibri" pitchFamily="34" charset="0"/>
              <a:cs typeface="Calibri" pitchFamily="34" charset="0"/>
            </a:endParaRPr>
          </a:p>
          <a:p>
            <a:pPr marL="171450" indent="-171450">
              <a:buFont typeface="Wingdings" pitchFamily="2" charset="2"/>
              <a:buChar char="Ø"/>
            </a:pPr>
            <a:r>
              <a:rPr lang="en-GB" sz="1600" dirty="0">
                <a:latin typeface="Calibri" pitchFamily="34" charset="0"/>
                <a:cs typeface="Calibri" pitchFamily="34" charset="0"/>
              </a:rPr>
              <a:t>Further, I’m imputing all the other variables containing null values using KNN Imputer and </a:t>
            </a:r>
            <a:r>
              <a:rPr lang="en-GB" sz="1600" dirty="0" err="1">
                <a:latin typeface="Calibri" pitchFamily="34" charset="0"/>
                <a:cs typeface="Calibri" pitchFamily="34" charset="0"/>
              </a:rPr>
              <a:t>fillna</a:t>
            </a:r>
            <a:r>
              <a:rPr lang="en-GB" sz="1600" dirty="0">
                <a:latin typeface="Calibri" pitchFamily="34" charset="0"/>
                <a:cs typeface="Calibri" pitchFamily="34" charset="0"/>
              </a:rPr>
              <a:t> method</a:t>
            </a:r>
          </a:p>
          <a:p>
            <a:pPr marL="171450" indent="-171450">
              <a:buFont typeface="Wingdings" pitchFamily="2" charset="2"/>
              <a:buChar char="Ø"/>
            </a:pPr>
            <a:endParaRPr lang="en-GB" sz="1600" dirty="0">
              <a:latin typeface="Calibri" pitchFamily="34" charset="0"/>
              <a:cs typeface="Calibri" pitchFamily="34" charset="0"/>
            </a:endParaRPr>
          </a:p>
          <a:p>
            <a:pPr marL="171450" indent="-171450">
              <a:buFont typeface="Wingdings" pitchFamily="2" charset="2"/>
              <a:buChar char="Ø"/>
            </a:pPr>
            <a:r>
              <a:rPr lang="en-GB" sz="1600" dirty="0">
                <a:latin typeface="Calibri" pitchFamily="34" charset="0"/>
                <a:cs typeface="Calibri" pitchFamily="34" charset="0"/>
              </a:rPr>
              <a:t>Using the above technique, I have successfully handled the null values in the dataset.</a:t>
            </a:r>
          </a:p>
        </p:txBody>
      </p:sp>
      <p:sp>
        <p:nvSpPr>
          <p:cNvPr id="3" name="Rectangle 2"/>
          <p:cNvSpPr/>
          <p:nvPr/>
        </p:nvSpPr>
        <p:spPr>
          <a:xfrm>
            <a:off x="4260364" y="1268760"/>
            <a:ext cx="184731" cy="584775"/>
          </a:xfrm>
          <a:prstGeom prst="rect">
            <a:avLst/>
          </a:prstGeom>
          <a:noFill/>
        </p:spPr>
        <p:txBody>
          <a:bodyPr wrap="none" lIns="91440" tIns="45720" rIns="91440" bIns="45720">
            <a:spAutoFit/>
          </a:bodyPr>
          <a:lstStyle/>
          <a:p>
            <a:pPr algn="ct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4" name="Rectangle 3"/>
          <p:cNvSpPr/>
          <p:nvPr/>
        </p:nvSpPr>
        <p:spPr>
          <a:xfrm>
            <a:off x="1691680" y="690121"/>
            <a:ext cx="2796727" cy="584775"/>
          </a:xfrm>
          <a:prstGeom prst="rect">
            <a:avLst/>
          </a:prstGeom>
          <a:noFill/>
        </p:spPr>
        <p:txBody>
          <a:bodyPr wrap="none" lIns="91440" tIns="45720" rIns="91440" bIns="45720">
            <a:spAutoFit/>
          </a:bodyPr>
          <a:lstStyle/>
          <a:p>
            <a:pPr algn="ctr"/>
            <a:r>
              <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Data Analysis:- </a:t>
            </a:r>
          </a:p>
        </p:txBody>
      </p:sp>
    </p:spTree>
    <p:extLst>
      <p:ext uri="{BB962C8B-B14F-4D97-AF65-F5344CB8AC3E}">
        <p14:creationId xmlns:p14="http://schemas.microsoft.com/office/powerpoint/2010/main" val="2742848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9592" y="692696"/>
            <a:ext cx="6840760" cy="584775"/>
          </a:xfrm>
          <a:prstGeom prst="rect">
            <a:avLst/>
          </a:prstGeom>
          <a:noFill/>
        </p:spPr>
        <p:txBody>
          <a:bodyPr wrap="square" lIns="91440" tIns="45720" rIns="91440" bIns="45720">
            <a:spAutoFit/>
          </a:bodyPr>
          <a:lstStyle/>
          <a:p>
            <a:pPr algn="ctr"/>
            <a:r>
              <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Exploratory data analysis</a:t>
            </a:r>
            <a:endParaRPr lang="en-US"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52" y="1315547"/>
            <a:ext cx="6122300" cy="284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4077072"/>
            <a:ext cx="5256584" cy="2626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Elbow Connector 6"/>
          <p:cNvCxnSpPr>
            <a:stCxn id="1026" idx="3"/>
          </p:cNvCxnSpPr>
          <p:nvPr/>
        </p:nvCxnSpPr>
        <p:spPr>
          <a:xfrm>
            <a:off x="6297252" y="2737408"/>
            <a:ext cx="867036" cy="12676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691529"/>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764703"/>
            <a:ext cx="5854127" cy="266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276872"/>
            <a:ext cx="2621661"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a:stCxn id="2050" idx="2"/>
          </p:cNvCxnSpPr>
          <p:nvPr/>
        </p:nvCxnSpPr>
        <p:spPr>
          <a:xfrm rot="16200000" flipH="1">
            <a:off x="3971336" y="2540304"/>
            <a:ext cx="1440160" cy="32175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401469"/>
      </p:ext>
    </p:extLst>
  </p:cSld>
  <p:clrMapOvr>
    <a:masterClrMapping/>
  </p:clrMapOvr>
  <mc:AlternateContent xmlns:mc="http://schemas.openxmlformats.org/markup-compatibility/2006">
    <mc:Choice xmlns:p14="http://schemas.microsoft.com/office/powerpoint/2010/main" Requires="p14">
      <p:transition spd="slow" p14:dur="15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5184576"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653136"/>
            <a:ext cx="4685407" cy="190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062135"/>
      </p:ext>
    </p:extLst>
  </p:cSld>
  <p:clrMapOvr>
    <a:masterClrMapping/>
  </p:clrMapOvr>
  <mc:AlternateContent xmlns:mc="http://schemas.openxmlformats.org/markup-compatibility/2006">
    <mc:Choice xmlns:p14="http://schemas.microsoft.com/office/powerpoint/2010/main" Requires="p14">
      <p:transition spd="slow" p14:dur="175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32"/>
            <a:ext cx="3719513"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91770"/>
            <a:ext cx="3521075" cy="647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p:nvPr/>
        </p:nvCxnSpPr>
        <p:spPr>
          <a:xfrm>
            <a:off x="3971033" y="1772816"/>
            <a:ext cx="1465063" cy="12961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954577"/>
      </p:ext>
    </p:extLst>
  </p:cSld>
  <p:clrMapOvr>
    <a:masterClrMapping/>
  </p:clrMapOvr>
  <mc:AlternateContent xmlns:mc="http://schemas.openxmlformats.org/markup-compatibility/2006">
    <mc:Choice xmlns:p14="http://schemas.microsoft.com/office/powerpoint/2010/main" Requires="p14">
      <p:transition spd="slow" p14:dur="1500">
        <p:pull/>
      </p:transition>
    </mc:Choice>
    <mc:Fallback>
      <p:transition spd="slow">
        <p:pull/>
      </p:transition>
    </mc:Fallback>
  </mc:AlternateContent>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162</TotalTime>
  <Words>1025</Words>
  <Application>Microsoft Office PowerPoint</Application>
  <PresentationFormat>On-screen Show (4:3)</PresentationFormat>
  <Paragraphs>56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Georgia</vt:lpstr>
      <vt:lpstr>Trebuchet MS</vt:lpstr>
      <vt:lpstr>Wingdings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Anshika Gupta</cp:lastModifiedBy>
  <cp:revision>14</cp:revision>
  <dcterms:created xsi:type="dcterms:W3CDTF">2022-03-17T12:26:45Z</dcterms:created>
  <dcterms:modified xsi:type="dcterms:W3CDTF">2022-03-17T15:21:46Z</dcterms:modified>
</cp:coreProperties>
</file>