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63" r:id="rId3"/>
    <p:sldId id="264" r:id="rId4"/>
    <p:sldId id="266" r:id="rId5"/>
    <p:sldId id="267" r:id="rId6"/>
    <p:sldId id="268" r:id="rId7"/>
    <p:sldId id="272" r:id="rId8"/>
    <p:sldId id="273" r:id="rId9"/>
    <p:sldId id="275" r:id="rId10"/>
    <p:sldId id="274" r:id="rId11"/>
    <p:sldId id="277" r:id="rId12"/>
    <p:sldId id="278" r:id="rId13"/>
    <p:sldId id="279" r:id="rId14"/>
    <p:sldId id="280" r:id="rId15"/>
    <p:sldId id="281" r:id="rId16"/>
    <p:sldId id="282" r:id="rId17"/>
    <p:sldId id="284"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240" y="-67"/>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B621081-53EA-4545-A82E-F099CAD892AE}" type="datetimeFigureOut">
              <a:rPr lang="en-US" smtClean="0"/>
              <a:t>6/3/2022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150386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6/3/2022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6930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6/3/2022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07666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6/3/2022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0153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6/3/2022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04798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62967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0922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93533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42808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8980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4906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6968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938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90861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086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84596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6438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A0E755-25FD-455B-A5F4-B0DE86D4B5E2}" type="datetime1">
              <a:rPr lang="en-US" smtClean="0"/>
              <a:pPr/>
              <a:t>6/3/2022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Add a footer</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0A5146F-7E80-4C81-B445-3940FBA44A78}" type="slidenum">
              <a:rPr lang="en-US" smtClean="0"/>
              <a:t>‹#›</a:t>
            </a:fld>
            <a:endParaRPr lang="en-US"/>
          </a:p>
        </p:txBody>
      </p:sp>
      <p:sp>
        <p:nvSpPr>
          <p:cNvPr id="24" name="TextBox 23">
            <a:extLst>
              <a:ext uri="{FF2B5EF4-FFF2-40B4-BE49-F238E27FC236}">
                <a16:creationId xmlns="" xmlns:a16="http://schemas.microsoft.com/office/drawing/2014/main" id="{08408F17-180A-4458-87C4-A31C30F628F0}"/>
              </a:ext>
            </a:extLst>
          </p:cNvPr>
          <p:cNvSpPr txBox="1"/>
          <p:nvPr userDrawn="1">
            <p:extLst>
              <p:ext uri="{1162E1C5-73C7-4A58-AE30-91384D911F3F}">
                <p184:classification xmlns="" xmlns:p184="http://schemas.microsoft.com/office/powerpoint/2018/4/main" val="ftr"/>
              </p:ext>
            </p:extLst>
          </p:nvPr>
        </p:nvSpPr>
        <p:spPr>
          <a:xfrm>
            <a:off x="0" y="6705600"/>
            <a:ext cx="33813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7886308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6BF80CB-7701-4C16-B93C-53BE1CF1B931}"/>
              </a:ext>
            </a:extLst>
          </p:cNvPr>
          <p:cNvSpPr/>
          <p:nvPr/>
        </p:nvSpPr>
        <p:spPr>
          <a:xfrm>
            <a:off x="2947130" y="4985023"/>
            <a:ext cx="6925289" cy="1138773"/>
          </a:xfrm>
          <a:prstGeom prst="rect">
            <a:avLst/>
          </a:prstGeom>
          <a:noFill/>
        </p:spPr>
        <p:txBody>
          <a:bodyPr wrap="square" lIns="91440" tIns="45720" rIns="91440" bIns="45720">
            <a:spAutoFit/>
          </a:bodyPr>
          <a:lstStyle/>
          <a:p>
            <a:pPr algn="ctr"/>
            <a:r>
              <a:rPr lang="en-IN" sz="3400" b="1" dirty="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Presented </a:t>
            </a:r>
            <a:r>
              <a:rPr lang="en-IN" sz="3400" b="1" dirty="0"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by:-  </a:t>
            </a:r>
            <a:r>
              <a:rPr lang="en-IN" sz="3400" b="1" dirty="0" err="1"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Ojasav</a:t>
            </a:r>
            <a:r>
              <a:rPr lang="en-IN" sz="3400" b="1" dirty="0"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 </a:t>
            </a:r>
            <a:r>
              <a:rPr lang="en-IN" sz="3400" b="1" dirty="0" err="1"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Sahu</a:t>
            </a:r>
            <a:endParaRPr lang="en-IN" sz="3400" b="1" dirty="0"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endParaRPr>
          </a:p>
          <a:p>
            <a:pPr algn="ctr"/>
            <a:r>
              <a:rPr lang="en-GB" sz="3400" b="1" dirty="0" smtClean="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Internship:-      23</a:t>
            </a:r>
          </a:p>
        </p:txBody>
      </p:sp>
      <p:sp>
        <p:nvSpPr>
          <p:cNvPr id="14" name="Rectangle 13">
            <a:extLst>
              <a:ext uri="{FF2B5EF4-FFF2-40B4-BE49-F238E27FC236}">
                <a16:creationId xmlns="" xmlns:a16="http://schemas.microsoft.com/office/drawing/2014/main" id="{57EDB9BC-9BA0-41CA-A5B1-F9ED4D86BC37}"/>
              </a:ext>
            </a:extLst>
          </p:cNvPr>
          <p:cNvSpPr/>
          <p:nvPr/>
        </p:nvSpPr>
        <p:spPr>
          <a:xfrm>
            <a:off x="1035317" y="815723"/>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Presentation on </a:t>
            </a: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u="sng"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rPr>
              <a:t>Rating Prediction Project</a:t>
            </a:r>
            <a:endParaRPr lang="en-IN" sz="4400" b="1" u="sng" cap="none" spc="0" dirty="0">
              <a:ln w="12700" cmpd="sng">
                <a:solidFill>
                  <a:schemeClr val="accent4"/>
                </a:solidFill>
                <a:prstDash val="solid"/>
              </a:ln>
              <a:solidFill>
                <a:schemeClr val="accent1">
                  <a:lumMod val="40000"/>
                  <a:lumOff val="60000"/>
                </a:schemeClr>
              </a:solidFill>
              <a:effectLst>
                <a:outerShdw blurRad="50800" dist="38100" algn="l" rotWithShape="0">
                  <a:prstClr val="black">
                    <a:alpha val="40000"/>
                  </a:prstClr>
                </a:outerShdw>
              </a:effectLst>
            </a:endParaRPr>
          </a:p>
        </p:txBody>
      </p:sp>
      <p:pic>
        <p:nvPicPr>
          <p:cNvPr id="3" name="Picture 2" descr="A picture containing icon&#10;&#10;Description automatically generated">
            <a:extLst>
              <a:ext uri="{FF2B5EF4-FFF2-40B4-BE49-F238E27FC236}">
                <a16:creationId xmlns="" xmlns:a16="http://schemas.microsoft.com/office/drawing/2014/main" id="{38F34C76-5637-4218-BB79-001A10190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7131" y="2368230"/>
            <a:ext cx="6591574" cy="2529234"/>
          </a:xfrm>
          <a:prstGeom prst="rect">
            <a:avLst/>
          </a:prstGeom>
        </p:spPr>
      </p:pic>
      <p:pic>
        <p:nvPicPr>
          <p:cNvPr id="5" name="image1.png"/>
          <p:cNvPicPr/>
          <p:nvPr/>
        </p:nvPicPr>
        <p:blipFill>
          <a:blip r:embed="rId3" cstate="print"/>
          <a:stretch>
            <a:fillRect/>
          </a:stretch>
        </p:blipFill>
        <p:spPr>
          <a:xfrm>
            <a:off x="508660" y="469338"/>
            <a:ext cx="2542037" cy="1189529"/>
          </a:xfrm>
          <a:prstGeom prst="rect">
            <a:avLst/>
          </a:prstGeom>
        </p:spPr>
      </p:pic>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4251"/>
            <a:ext cx="6065838"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700" y="2330288"/>
            <a:ext cx="6073775"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10" name="TextBox 9">
            <a:extLst>
              <a:ext uri="{FF2B5EF4-FFF2-40B4-BE49-F238E27FC236}">
                <a16:creationId xmlns="" xmlns:a16="http://schemas.microsoft.com/office/drawing/2014/main" id="{8212EE14-22FB-477D-8C1B-3C3F0CA7C8D3}"/>
              </a:ext>
            </a:extLst>
          </p:cNvPr>
          <p:cNvSpPr txBox="1"/>
          <p:nvPr/>
        </p:nvSpPr>
        <p:spPr>
          <a:xfrm>
            <a:off x="201738" y="5942692"/>
            <a:ext cx="11788524" cy="63703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 xmlns:a16="http://schemas.microsoft.com/office/drawing/2014/main" id="{E1D88313-C0BE-437D-B9DC-FB87D4118A29}"/>
              </a:ext>
            </a:extLst>
          </p:cNvPr>
          <p:cNvSpPr txBox="1"/>
          <p:nvPr/>
        </p:nvSpPr>
        <p:spPr>
          <a:xfrm>
            <a:off x="1370629" y="3047152"/>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2B7069A2-5D4F-48DE-A5A0-B7CAE1B0C5B9}"/>
              </a:ext>
            </a:extLst>
          </p:cNvPr>
          <p:cNvSpPr txBox="1"/>
          <p:nvPr/>
        </p:nvSpPr>
        <p:spPr>
          <a:xfrm>
            <a:off x="4954300" y="3040519"/>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 xmlns:a16="http://schemas.microsoft.com/office/drawing/2014/main" id="{C56BFBF1-B44B-4800-9BEC-32DA9DEB1A52}"/>
              </a:ext>
            </a:extLst>
          </p:cNvPr>
          <p:cNvSpPr txBox="1"/>
          <p:nvPr/>
        </p:nvSpPr>
        <p:spPr>
          <a:xfrm>
            <a:off x="8349322" y="3077256"/>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 xmlns:a16="http://schemas.microsoft.com/office/drawing/2014/main" id="{106D6F2E-996D-4FE8-9800-8EAC25369FD7}"/>
              </a:ext>
            </a:extLst>
          </p:cNvPr>
          <p:cNvSpPr txBox="1"/>
          <p:nvPr/>
        </p:nvSpPr>
        <p:spPr>
          <a:xfrm>
            <a:off x="3060058" y="5603877"/>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 xmlns:a16="http://schemas.microsoft.com/office/drawing/2014/main" id="{14E39701-F7F2-4C04-98B6-27EDC0DBD5A8}"/>
              </a:ext>
            </a:extLst>
          </p:cNvPr>
          <p:cNvSpPr txBox="1"/>
          <p:nvPr/>
        </p:nvSpPr>
        <p:spPr>
          <a:xfrm>
            <a:off x="6622663" y="5588308"/>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638" y="1040659"/>
            <a:ext cx="3354575" cy="203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35" t="1355"/>
          <a:stretch/>
        </p:blipFill>
        <p:spPr bwMode="auto">
          <a:xfrm>
            <a:off x="3958397" y="1040659"/>
            <a:ext cx="3360646" cy="203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4580" y="1040659"/>
            <a:ext cx="3337663" cy="203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9593" y="3551711"/>
            <a:ext cx="3372944" cy="203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9259" y="3551710"/>
            <a:ext cx="3342802" cy="203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 xmlns:a16="http://schemas.microsoft.com/office/drawing/2014/main" id="{63FCFB32-3510-43D4-AAB2-71B362174262}"/>
              </a:ext>
            </a:extLst>
          </p:cNvPr>
          <p:cNvSpPr>
            <a:spLocks noGrp="1"/>
          </p:cNvSpPr>
          <p:nvPr>
            <p:ph idx="1"/>
          </p:nvPr>
        </p:nvSpPr>
        <p:spPr>
          <a:xfrm>
            <a:off x="657842" y="2603500"/>
            <a:ext cx="10946486" cy="34163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 xmlns:a16="http://schemas.microsoft.com/office/drawing/2014/main" id="{716A6FBF-EB84-486F-B368-30675D45BE16}"/>
              </a:ext>
            </a:extLst>
          </p:cNvPr>
          <p:cNvSpPr>
            <a:spLocks noGrp="1"/>
          </p:cNvSpPr>
          <p:nvPr>
            <p:ph idx="1"/>
          </p:nvPr>
        </p:nvSpPr>
        <p:spPr>
          <a:xfrm>
            <a:off x="480224" y="2603500"/>
            <a:ext cx="11183310" cy="3416300"/>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I have also used smote tech to handle imbalanced data. </a:t>
            </a:r>
            <a:r>
              <a:rPr lang="en-IN" sz="2800" dirty="0">
                <a:effectLst/>
                <a:latin typeface="Century" panose="02040604050505020304" pitchFamily="18" charset="0"/>
                <a:ea typeface="Calibri" panose="020F0502020204030204" pitchFamily="34" charset="0"/>
                <a:cs typeface="Times New Roman" panose="02020603050405020304" pitchFamily="18" charset="0"/>
              </a:rPr>
              <a:t>Among all the algorithms which I have used for this purpose I have chosen </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Random Forest Classifier as </a:t>
            </a:r>
            <a:r>
              <a:rPr lang="en-IN" sz="2800" dirty="0">
                <a:effectLst/>
                <a:latin typeface="Century" panose="02040604050505020304" pitchFamily="18" charset="0"/>
                <a:ea typeface="Calibri" panose="020F0502020204030204" pitchFamily="34" charset="0"/>
                <a:cs typeface="Times New Roman" panose="02020603050405020304" pitchFamily="18" charset="0"/>
              </a:rPr>
              <a:t>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smtClean="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GB" sz="2800" dirty="0" err="1" smtClean="0">
                <a:latin typeface="Century" panose="02040604050505020304" pitchFamily="18" charset="0"/>
                <a:ea typeface="Calibri" panose="020F0502020204030204" pitchFamily="34" charset="0"/>
                <a:cs typeface="Times New Roman" panose="02020603050405020304" pitchFamily="18" charset="0"/>
              </a:rPr>
              <a:t>AdaBoostClassifier</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800" dirty="0" err="1" smtClean="0">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smtClean="0">
                <a:effectLst/>
                <a:latin typeface="Century" panose="02040604050505020304" pitchFamily="18" charset="0"/>
                <a:ea typeface="Calibri" panose="020F0502020204030204" pitchFamily="34" charset="0"/>
                <a:cs typeface="Times New Roman" panose="02020603050405020304" pitchFamily="18" charset="0"/>
              </a:rPr>
              <a:t>RandomForest</a:t>
            </a:r>
            <a:r>
              <a:rPr lang="en-IN" sz="2800" dirty="0" err="1" smtClean="0">
                <a:latin typeface="Century" panose="02040604050505020304" pitchFamily="18" charset="0"/>
                <a:ea typeface="Calibri" panose="020F0502020204030204" pitchFamily="34" charset="0"/>
                <a:cs typeface="Times New Roman" panose="02020603050405020304" pitchFamily="18" charset="0"/>
              </a:rPr>
              <a:t>Classifier</a:t>
            </a:r>
            <a:r>
              <a:rPr lang="en-IN" sz="2800" dirty="0" smtClean="0">
                <a:latin typeface="Century" panose="02040604050505020304" pitchFamily="18" charset="0"/>
                <a:ea typeface="Calibri" panose="020F0502020204030204" pitchFamily="34" charset="0"/>
                <a:cs typeface="Times New Roman" panose="02020603050405020304" pitchFamily="18" charset="0"/>
              </a:rPr>
              <a:t> </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FF10BD45-ED47-4AFA-9172-D91E5F06D4B7}"/>
              </a:ext>
            </a:extLst>
          </p:cNvPr>
          <p:cNvSpPr txBox="1"/>
          <p:nvPr/>
        </p:nvSpPr>
        <p:spPr>
          <a:xfrm>
            <a:off x="748937" y="644435"/>
            <a:ext cx="9213668" cy="98142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4classification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algorithms.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Followed </a:t>
            </a:r>
            <a:r>
              <a:rPr lang="en-IN" sz="1800" dirty="0">
                <a:effectLst/>
                <a:latin typeface="Century" panose="02040604050505020304" pitchFamily="18" charset="0"/>
                <a:ea typeface="Calibri" panose="020F0502020204030204" pitchFamily="34" charset="0"/>
                <a:cs typeface="Times New Roman" panose="02020603050405020304" pitchFamily="18" charset="0"/>
              </a:rPr>
              <a:t>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835" y="2245829"/>
            <a:ext cx="3376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835" y="3123995"/>
            <a:ext cx="5022770" cy="333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56" y="372233"/>
            <a:ext cx="7882465" cy="494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916" y="2297702"/>
            <a:ext cx="6873099" cy="44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119" y="453154"/>
            <a:ext cx="3424848" cy="184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559" y="4504127"/>
            <a:ext cx="3794441" cy="22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83" y="461246"/>
            <a:ext cx="6941288" cy="451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328" y="2533566"/>
            <a:ext cx="6317672" cy="432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42" y="635493"/>
            <a:ext cx="3859212" cy="214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0779" y="4594461"/>
            <a:ext cx="3261090" cy="217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 xmlns:a16="http://schemas.microsoft.com/office/drawing/2014/main" id="{C8A3BC1D-63BC-46E2-AF44-3EFBFB008C43}"/>
              </a:ext>
            </a:extLst>
          </p:cNvPr>
          <p:cNvSpPr txBox="1"/>
          <p:nvPr/>
        </p:nvSpPr>
        <p:spPr>
          <a:xfrm>
            <a:off x="340576" y="5288357"/>
            <a:ext cx="5598984" cy="157414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sz="1800" b="1"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b="1" dirty="0" err="1"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RandomForest</a:t>
            </a:r>
            <a:r>
              <a:rPr lang="en-IN" b="1"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Classifier</a:t>
            </a:r>
            <a:r>
              <a:rPr lang="en-IN" sz="1800" b="1"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 xmlns:a16="http://schemas.microsoft.com/office/drawing/2014/main" id="{5E9867ED-798D-47F1-8553-3ACE798276B3}"/>
              </a:ext>
            </a:extLst>
          </p:cNvPr>
          <p:cNvSpPr txBox="1"/>
          <p:nvPr/>
        </p:nvSpPr>
        <p:spPr>
          <a:xfrm>
            <a:off x="458724" y="5070348"/>
            <a:ext cx="11196828"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54" y="2366652"/>
            <a:ext cx="8648194" cy="238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5A5F9DFF-4AFD-431E-A415-9997F281AB9D}"/>
              </a:ext>
            </a:extLst>
          </p:cNvPr>
          <p:cNvSpPr txBox="1"/>
          <p:nvPr/>
        </p:nvSpPr>
        <p:spPr>
          <a:xfrm>
            <a:off x="906733" y="6118191"/>
            <a:ext cx="10378533"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45" y="443264"/>
            <a:ext cx="8984168" cy="555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 xmlns:a16="http://schemas.microsoft.com/office/drawing/2014/main" id="{F1F0CA3D-FB2D-4660-B051-64C35B18662A}"/>
              </a:ext>
            </a:extLst>
          </p:cNvPr>
          <p:cNvSpPr>
            <a:spLocks noGrp="1"/>
          </p:cNvSpPr>
          <p:nvPr>
            <p:ph idx="1"/>
          </p:nvPr>
        </p:nvSpPr>
        <p:spPr>
          <a:xfrm>
            <a:off x="468526" y="1716024"/>
            <a:ext cx="11254948"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punctuations,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4algorithms </a:t>
            </a:r>
            <a:r>
              <a:rPr lang="en-IN" sz="2800" dirty="0">
                <a:effectLst/>
                <a:latin typeface="Century" panose="02040604050505020304" pitchFamily="18" charset="0"/>
                <a:ea typeface="Calibri" panose="020F0502020204030204" pitchFamily="34" charset="0"/>
                <a:cs typeface="Times New Roman" panose="02020603050405020304" pitchFamily="18" charset="0"/>
              </a:rPr>
              <a:t>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Table of Content:</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 xmlns:a16="http://schemas.microsoft.com/office/drawing/2014/main" id="{AD3852AC-3D3E-419B-925B-B4E00FF95299}"/>
              </a:ext>
            </a:extLst>
          </p:cNvPr>
          <p:cNvSpPr>
            <a:spLocks noGrp="1"/>
          </p:cNvSpPr>
          <p:nvPr>
            <p:ph idx="1"/>
          </p:nvPr>
        </p:nvSpPr>
        <p:spPr>
          <a:xfrm>
            <a:off x="478032" y="1569672"/>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22F1820-1FF0-4740-8944-66580FFDE9E6}"/>
              </a:ext>
            </a:extLst>
          </p:cNvPr>
          <p:cNvSpPr txBox="1"/>
          <p:nvPr/>
        </p:nvSpPr>
        <p:spPr>
          <a:xfrm>
            <a:off x="1451199" y="1984678"/>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 xmlns:a16="http://schemas.microsoft.com/office/drawing/2014/main" id="{679AA3E7-E176-4E6F-A8C5-65F88A4644DC}"/>
              </a:ext>
            </a:extLst>
          </p:cNvPr>
          <p:cNvSpPr>
            <a:spLocks noGrp="1"/>
          </p:cNvSpPr>
          <p:nvPr>
            <p:ph idx="1"/>
          </p:nvPr>
        </p:nvSpPr>
        <p:spPr>
          <a:xfrm>
            <a:off x="503692" y="2623236"/>
            <a:ext cx="8761412" cy="3416300"/>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 xmlns:a16="http://schemas.microsoft.com/office/drawing/2014/main" id="{54D839DB-143B-4168-8670-7AB12CCC0CAE}"/>
              </a:ext>
            </a:extLst>
          </p:cNvPr>
          <p:cNvSpPr>
            <a:spLocks noGrp="1"/>
          </p:cNvSpPr>
          <p:nvPr>
            <p:ph sz="half" idx="1"/>
          </p:nvPr>
        </p:nvSpPr>
        <p:spPr>
          <a:xfrm>
            <a:off x="510458" y="2532807"/>
            <a:ext cx="5089231" cy="3687720"/>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7175" y="2687681"/>
            <a:ext cx="3420236" cy="3064856"/>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 xmlns:a16="http://schemas.microsoft.com/office/drawing/2014/main" id="{A3D8CF9B-B036-41F7-8E53-588F923A1DFB}"/>
              </a:ext>
            </a:extLst>
          </p:cNvPr>
          <p:cNvSpPr>
            <a:spLocks noGrp="1"/>
          </p:cNvSpPr>
          <p:nvPr>
            <p:ph sz="half" idx="2"/>
          </p:nvPr>
        </p:nvSpPr>
        <p:spPr>
          <a:xfrm>
            <a:off x="517503" y="2435466"/>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31939" y="2561364"/>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 xmlns:a16="http://schemas.microsoft.com/office/drawing/2014/main" id="{D0B7870D-7A2E-4938-9358-8C876A294A0E}"/>
              </a:ext>
            </a:extLst>
          </p:cNvPr>
          <p:cNvSpPr>
            <a:spLocks noGrp="1"/>
          </p:cNvSpPr>
          <p:nvPr>
            <p:ph idx="1"/>
          </p:nvPr>
        </p:nvSpPr>
        <p:spPr>
          <a:xfrm>
            <a:off x="503691" y="2690226"/>
            <a:ext cx="4528798" cy="3416300"/>
          </a:xfrm>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843" y="2912421"/>
            <a:ext cx="5192752"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 xmlns:a16="http://schemas.microsoft.com/office/drawing/2014/main" id="{0DA235F6-AB62-48B7-8FA5-3EC83967F317}"/>
              </a:ext>
            </a:extLst>
          </p:cNvPr>
          <p:cNvSpPr>
            <a:spLocks noGrp="1"/>
          </p:cNvSpPr>
          <p:nvPr>
            <p:ph idx="1"/>
          </p:nvPr>
        </p:nvSpPr>
        <p:spPr>
          <a:xfrm>
            <a:off x="490531" y="2289288"/>
            <a:ext cx="11153268" cy="4215779"/>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8" name="TextBox 7">
            <a:extLst>
              <a:ext uri="{FF2B5EF4-FFF2-40B4-BE49-F238E27FC236}">
                <a16:creationId xmlns="" xmlns:a16="http://schemas.microsoft.com/office/drawing/2014/main" id="{1869FD7C-4A51-4C5E-80C1-D5DFADB28F42}"/>
              </a:ext>
            </a:extLst>
          </p:cNvPr>
          <p:cNvSpPr txBox="1"/>
          <p:nvPr/>
        </p:nvSpPr>
        <p:spPr>
          <a:xfrm>
            <a:off x="402912" y="5525900"/>
            <a:ext cx="10793554" cy="7344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3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a:t>
            </a:r>
            <a:r>
              <a:rPr lang="en-IN" sz="1300"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400, </a:t>
            </a:r>
            <a:r>
              <a:rPr lang="en-IN" sz="13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But some of the reviews are too lengthy which may act like outliers in our data.</a:t>
            </a:r>
            <a:endParaRPr lang="en-IN" sz="13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3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3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30" y="2381142"/>
            <a:ext cx="4337579" cy="275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65" y="2348369"/>
            <a:ext cx="4298816" cy="282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354</TotalTime>
  <Words>1253</Words>
  <Application>Microsoft Office PowerPoint</Application>
  <PresentationFormat>Custom</PresentationFormat>
  <Paragraphs>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PowerPoint Presentation</vt:lpstr>
      <vt:lpstr>Table of Content: </vt:lpstr>
      <vt:lpstr>OVERVIEW:</vt:lpstr>
      <vt:lpstr>Problem Statement:</vt:lpstr>
      <vt:lpstr>Problem Understanding:</vt:lpstr>
      <vt:lpstr>What is RATING PREDICTION?</vt:lpstr>
      <vt:lpstr>PowerPoint Presentation</vt:lpstr>
      <vt:lpstr>Exploratory Data Analysis:</vt:lpstr>
      <vt:lpstr>Visualization:</vt:lpstr>
      <vt:lpstr>Visualization:</vt:lpstr>
      <vt:lpstr>Visualization:</vt:lpstr>
      <vt:lpstr>Analysis:</vt:lpstr>
      <vt:lpstr>Model Building:</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Ojasav Sahu</dc:creator>
  <cp:lastModifiedBy>asus</cp:lastModifiedBy>
  <cp:revision>16</cp:revision>
  <dcterms:created xsi:type="dcterms:W3CDTF">2021-12-26T08:24:41Z</dcterms:created>
  <dcterms:modified xsi:type="dcterms:W3CDTF">2022-06-03T14:31:51Z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y fmtid="{D5CDD505-2E9C-101B-9397-08002B2CF9AE}" pid="12" name="MSIP_Label_bf4c9966-fbee-4eea-85be-cefde75077eb_Enabled">
    <vt:lpwstr>true</vt:lpwstr>
  </property>
  <property fmtid="{D5CDD505-2E9C-101B-9397-08002B2CF9AE}" pid="13" name="MSIP_Label_bf4c9966-fbee-4eea-85be-cefde75077eb_SetDate">
    <vt:lpwstr>2022-01-15T13:27:05Z</vt:lpwstr>
  </property>
  <property fmtid="{D5CDD505-2E9C-101B-9397-08002B2CF9AE}" pid="14" name="MSIP_Label_bf4c9966-fbee-4eea-85be-cefde75077eb_Method">
    <vt:lpwstr>Privileged</vt:lpwstr>
  </property>
  <property fmtid="{D5CDD505-2E9C-101B-9397-08002B2CF9AE}" pid="15" name="MSIP_Label_bf4c9966-fbee-4eea-85be-cefde75077eb_Name">
    <vt:lpwstr>Public</vt:lpwstr>
  </property>
  <property fmtid="{D5CDD505-2E9C-101B-9397-08002B2CF9AE}" pid="16" name="MSIP_Label_bf4c9966-fbee-4eea-85be-cefde75077eb_SiteId">
    <vt:lpwstr>258ac4e4-146a-411e-9dc8-79a9e12fd6da</vt:lpwstr>
  </property>
  <property fmtid="{D5CDD505-2E9C-101B-9397-08002B2CF9AE}" pid="17" name="MSIP_Label_bf4c9966-fbee-4eea-85be-cefde75077eb_ActionId">
    <vt:lpwstr>6be45fdd-017e-41ac-81eb-5e45c2c02205</vt:lpwstr>
  </property>
  <property fmtid="{D5CDD505-2E9C-101B-9397-08002B2CF9AE}" pid="18" name="MSIP_Label_bf4c9966-fbee-4eea-85be-cefde75077eb_ContentBits">
    <vt:lpwstr>2</vt:lpwstr>
  </property>
  <property fmtid="{D5CDD505-2E9C-101B-9397-08002B2CF9AE}" pid="19" name="ClassificationContentMarkingFooterLocations">
    <vt:lpwstr>Theme1:5</vt:lpwstr>
  </property>
  <property fmtid="{D5CDD505-2E9C-101B-9397-08002B2CF9AE}" pid="20" name="ClassificationContentMarkingFooterText">
    <vt:lpwstr>Public</vt:lpwstr>
  </property>
</Properties>
</file>