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71" r:id="rId2"/>
    <p:sldId id="279" r:id="rId3"/>
    <p:sldId id="280" r:id="rId4"/>
    <p:sldId id="258" r:id="rId5"/>
    <p:sldId id="276" r:id="rId6"/>
    <p:sldId id="273" r:id="rId7"/>
    <p:sldId id="277" r:id="rId8"/>
    <p:sldId id="261" r:id="rId9"/>
    <p:sldId id="263" r:id="rId10"/>
    <p:sldId id="264" r:id="rId11"/>
    <p:sldId id="265" r:id="rId12"/>
    <p:sldId id="266" r:id="rId13"/>
    <p:sldId id="267" r:id="rId14"/>
    <p:sldId id="268" r:id="rId15"/>
    <p:sldId id="278" r:id="rId16"/>
    <p:sldId id="275" r:id="rId17"/>
    <p:sldId id="281"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61" autoAdjust="0"/>
    <p:restoredTop sz="94660"/>
  </p:normalViewPr>
  <p:slideViewPr>
    <p:cSldViewPr snapToGrid="0">
      <p:cViewPr>
        <p:scale>
          <a:sx n="60" d="100"/>
          <a:sy n="60" d="100"/>
        </p:scale>
        <p:origin x="4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350976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7416D-5DCF-42AD-AF2F-E447608B2478}"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10868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203826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92420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1168835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64892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2456022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3616779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211772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185563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361180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7416D-5DCF-42AD-AF2F-E447608B2478}"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170687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7416D-5DCF-42AD-AF2F-E447608B2478}"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97418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174820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57445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17416D-5DCF-42AD-AF2F-E447608B2478}" type="datetimeFigureOut">
              <a:rPr lang="en-US" smtClean="0"/>
              <a:t>5/22/2024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406676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7416D-5DCF-42AD-AF2F-E447608B2478}"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B6DCD-6886-4A2A-AB84-DA603A096174}" type="slidenum">
              <a:rPr lang="en-US" smtClean="0"/>
              <a:t>‹#›</a:t>
            </a:fld>
            <a:endParaRPr lang="en-US"/>
          </a:p>
        </p:txBody>
      </p:sp>
    </p:spTree>
    <p:extLst>
      <p:ext uri="{BB962C8B-B14F-4D97-AF65-F5344CB8AC3E}">
        <p14:creationId xmlns:p14="http://schemas.microsoft.com/office/powerpoint/2010/main" val="33100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17416D-5DCF-42AD-AF2F-E447608B2478}" type="datetimeFigureOut">
              <a:rPr lang="en-US" smtClean="0"/>
              <a:t>5/22/2024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CB6DCD-6886-4A2A-AB84-DA603A096174}" type="slidenum">
              <a:rPr lang="en-US" smtClean="0"/>
              <a:t>‹#›</a:t>
            </a:fld>
            <a:endParaRPr lang="en-US"/>
          </a:p>
        </p:txBody>
      </p:sp>
    </p:spTree>
    <p:extLst>
      <p:ext uri="{BB962C8B-B14F-4D97-AF65-F5344CB8AC3E}">
        <p14:creationId xmlns:p14="http://schemas.microsoft.com/office/powerpoint/2010/main" val="312067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decanyon.net/item/employee-attendance-management-system-sour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B07B-655E-4A9F-BAC6-B0EF321EA76C}"/>
              </a:ext>
            </a:extLst>
          </p:cNvPr>
          <p:cNvSpPr>
            <a:spLocks noGrp="1"/>
          </p:cNvSpPr>
          <p:nvPr>
            <p:ph type="title"/>
          </p:nvPr>
        </p:nvSpPr>
        <p:spPr>
          <a:xfrm>
            <a:off x="1174563" y="786093"/>
            <a:ext cx="9404723" cy="1400530"/>
          </a:xfrm>
        </p:spPr>
        <p:txBody>
          <a:bodyPr/>
          <a:lstStyle/>
          <a:p>
            <a:pPr algn="ctr"/>
            <a:r>
              <a:rPr lang="en-US" b="1" dirty="0">
                <a:solidFill>
                  <a:schemeClr val="tx1"/>
                </a:solidFill>
                <a:latin typeface="+mn-lt"/>
              </a:rPr>
              <a:t>Attendance Management System</a:t>
            </a:r>
          </a:p>
        </p:txBody>
      </p:sp>
      <p:sp>
        <p:nvSpPr>
          <p:cNvPr id="4" name="TextBox 3">
            <a:extLst>
              <a:ext uri="{FF2B5EF4-FFF2-40B4-BE49-F238E27FC236}">
                <a16:creationId xmlns:a16="http://schemas.microsoft.com/office/drawing/2014/main" id="{1D3DF1D3-6B7D-4E36-A4A5-E9CED4019D28}"/>
              </a:ext>
            </a:extLst>
          </p:cNvPr>
          <p:cNvSpPr txBox="1"/>
          <p:nvPr/>
        </p:nvSpPr>
        <p:spPr>
          <a:xfrm>
            <a:off x="19880" y="1654088"/>
            <a:ext cx="12191999" cy="1938992"/>
          </a:xfrm>
          <a:prstGeom prst="rect">
            <a:avLst/>
          </a:prstGeom>
          <a:noFill/>
        </p:spPr>
        <p:txBody>
          <a:bodyPr wrap="square" rtlCol="0">
            <a:spAutoFit/>
          </a:bodyPr>
          <a:lstStyle/>
          <a:p>
            <a:pPr algn="ctr"/>
            <a:r>
              <a:rPr lang="en-US" sz="2400" b="1" dirty="0"/>
              <a:t>MINI PROJECT </a:t>
            </a:r>
          </a:p>
          <a:p>
            <a:pPr algn="ctr"/>
            <a:endParaRPr lang="en-US" sz="2400" b="1" dirty="0"/>
          </a:p>
          <a:p>
            <a:pPr algn="ctr"/>
            <a:r>
              <a:rPr lang="en-US" sz="2400" b="1" dirty="0"/>
              <a:t>In the partial Fulfillment of the Requirement</a:t>
            </a:r>
          </a:p>
          <a:p>
            <a:pPr algn="ctr"/>
            <a:r>
              <a:rPr lang="en-US" sz="2400" b="1" dirty="0"/>
              <a:t>For the award of the</a:t>
            </a:r>
          </a:p>
          <a:p>
            <a:pPr algn="ctr"/>
            <a:r>
              <a:rPr lang="en-US" sz="2400" b="1" dirty="0"/>
              <a:t>BACHELOR OF INFORMATION TECHNOLOGY</a:t>
            </a:r>
          </a:p>
        </p:txBody>
      </p:sp>
      <p:sp>
        <p:nvSpPr>
          <p:cNvPr id="5" name="TextBox 4">
            <a:extLst>
              <a:ext uri="{FF2B5EF4-FFF2-40B4-BE49-F238E27FC236}">
                <a16:creationId xmlns:a16="http://schemas.microsoft.com/office/drawing/2014/main" id="{B930BA59-1F19-4A56-A9CD-C76ED444461F}"/>
              </a:ext>
            </a:extLst>
          </p:cNvPr>
          <p:cNvSpPr txBox="1"/>
          <p:nvPr/>
        </p:nvSpPr>
        <p:spPr>
          <a:xfrm>
            <a:off x="6810376" y="4800600"/>
            <a:ext cx="5136460" cy="1754326"/>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Submitted By</a:t>
            </a:r>
          </a:p>
          <a:p>
            <a:r>
              <a:rPr lang="en-US" sz="2800" b="1" dirty="0">
                <a:latin typeface="Calibri" panose="020F0502020204030204" pitchFamily="34" charset="0"/>
                <a:ea typeface="Calibri" panose="020F0502020204030204" pitchFamily="34" charset="0"/>
                <a:cs typeface="Calibri" panose="020F0502020204030204" pitchFamily="34" charset="0"/>
              </a:rPr>
              <a:t>Sushil Shrestha (340307)</a:t>
            </a:r>
          </a:p>
          <a:p>
            <a:r>
              <a:rPr lang="en-US" sz="2800" b="1" dirty="0">
                <a:latin typeface="Calibri" panose="020F0502020204030204" pitchFamily="34" charset="0"/>
                <a:ea typeface="Calibri" panose="020F0502020204030204" pitchFamily="34" charset="0"/>
                <a:cs typeface="Calibri" panose="020F0502020204030204" pitchFamily="34" charset="0"/>
              </a:rPr>
              <a:t>Sailendra Bhattarai (340301)</a:t>
            </a:r>
          </a:p>
          <a:p>
            <a:r>
              <a:rPr lang="en-US" sz="2800" b="1" dirty="0">
                <a:latin typeface="Calibri" panose="020F0502020204030204" pitchFamily="34" charset="0"/>
                <a:ea typeface="Calibri" panose="020F0502020204030204" pitchFamily="34" charset="0"/>
                <a:cs typeface="Calibri" panose="020F0502020204030204" pitchFamily="34" charset="0"/>
              </a:rPr>
              <a:t>Ashish Thami (340290)</a:t>
            </a:r>
          </a:p>
        </p:txBody>
      </p:sp>
    </p:spTree>
    <p:extLst>
      <p:ext uri="{BB962C8B-B14F-4D97-AF65-F5344CB8AC3E}">
        <p14:creationId xmlns:p14="http://schemas.microsoft.com/office/powerpoint/2010/main" val="23968415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12" y="70702"/>
            <a:ext cx="10515600" cy="615263"/>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6818" y="455939"/>
            <a:ext cx="7273997" cy="6331359"/>
          </a:xfrm>
          <a:prstGeom prst="rect">
            <a:avLst/>
          </a:prstGeom>
          <a:noFill/>
          <a:ln>
            <a:noFill/>
          </a:ln>
        </p:spPr>
      </p:pic>
    </p:spTree>
    <p:extLst>
      <p:ext uri="{BB962C8B-B14F-4D97-AF65-F5344CB8AC3E}">
        <p14:creationId xmlns:p14="http://schemas.microsoft.com/office/powerpoint/2010/main" val="205082463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738" y="120028"/>
            <a:ext cx="10515600" cy="483287"/>
          </a:xfrm>
        </p:spPr>
        <p:txBody>
          <a:bodyPr>
            <a:normAutofit fontScale="90000"/>
          </a:bodyPr>
          <a:lstStyle/>
          <a:p>
            <a:r>
              <a:rPr lang="en-US" b="1" dirty="0">
                <a:latin typeface="Times New Roman" panose="02020603050405020304" pitchFamily="18" charset="0"/>
                <a:cs typeface="Times New Roman" panose="02020603050405020304" pitchFamily="18" charset="0"/>
              </a:rPr>
              <a:t>ER Diagram</a:t>
            </a:r>
          </a:p>
        </p:txBody>
      </p:sp>
      <p:pic>
        <p:nvPicPr>
          <p:cNvPr id="4" name="Picture 3" descr="C:\Users\acer\Downloads\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3193716" y="361671"/>
            <a:ext cx="7760229" cy="6350214"/>
          </a:xfrm>
          <a:prstGeom prst="rect">
            <a:avLst/>
          </a:prstGeom>
          <a:noFill/>
          <a:ln>
            <a:noFill/>
          </a:ln>
        </p:spPr>
      </p:pic>
    </p:spTree>
    <p:extLst>
      <p:ext uri="{BB962C8B-B14F-4D97-AF65-F5344CB8AC3E}">
        <p14:creationId xmlns:p14="http://schemas.microsoft.com/office/powerpoint/2010/main" val="69248436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4" y="77498"/>
            <a:ext cx="10515600" cy="634116"/>
          </a:xfrm>
        </p:spPr>
        <p:txBody>
          <a:bodyPr>
            <a:noAutofit/>
          </a:bodyPr>
          <a:lstStyle/>
          <a:p>
            <a:r>
              <a:rPr lang="en-US" sz="4800" b="1" dirty="0">
                <a:latin typeface="Calibri" panose="020F0502020204030204" pitchFamily="34" charset="0"/>
                <a:ea typeface="Calibri" panose="020F0502020204030204" pitchFamily="34" charset="0"/>
                <a:cs typeface="Calibri" panose="020F0502020204030204" pitchFamily="34" charset="0"/>
              </a:rPr>
              <a:t>Use Case Diagram</a:t>
            </a:r>
          </a:p>
        </p:txBody>
      </p:sp>
      <p:pic>
        <p:nvPicPr>
          <p:cNvPr id="4" name="Picture 3" descr="C:\Users\Nitro\Downloads\usecase.drawio.png"/>
          <p:cNvPicPr/>
          <p:nvPr/>
        </p:nvPicPr>
        <p:blipFill>
          <a:blip r:embed="rId2">
            <a:extLst>
              <a:ext uri="{28A0092B-C50C-407E-A947-70E740481C1C}">
                <a14:useLocalDpi xmlns:a14="http://schemas.microsoft.com/office/drawing/2010/main" val="0"/>
              </a:ext>
            </a:extLst>
          </a:blip>
          <a:srcRect/>
          <a:stretch>
            <a:fillRect/>
          </a:stretch>
        </p:blipFill>
        <p:spPr bwMode="auto">
          <a:xfrm>
            <a:off x="4927520" y="907604"/>
            <a:ext cx="4502792" cy="5872898"/>
          </a:xfrm>
          <a:prstGeom prst="rect">
            <a:avLst/>
          </a:prstGeom>
          <a:noFill/>
          <a:ln>
            <a:noFill/>
          </a:ln>
        </p:spPr>
      </p:pic>
    </p:spTree>
    <p:extLst>
      <p:ext uri="{BB962C8B-B14F-4D97-AF65-F5344CB8AC3E}">
        <p14:creationId xmlns:p14="http://schemas.microsoft.com/office/powerpoint/2010/main" val="217691706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724"/>
            <a:ext cx="10515600" cy="648146"/>
          </a:xfrm>
        </p:spPr>
        <p:txBody>
          <a:bodyPr>
            <a:noAutofit/>
          </a:bodyPr>
          <a:lstStyle/>
          <a:p>
            <a:r>
              <a:rPr lang="en-US" sz="4800" b="1" dirty="0">
                <a:latin typeface="Calibri" panose="020F0502020204030204" pitchFamily="34" charset="0"/>
                <a:ea typeface="Calibri" panose="020F0502020204030204" pitchFamily="34" charset="0"/>
                <a:cs typeface="Calibri" panose="020F0502020204030204" pitchFamily="34" charset="0"/>
              </a:rPr>
              <a:t>Gantt Chart</a:t>
            </a:r>
          </a:p>
        </p:txBody>
      </p:sp>
      <p:sp>
        <p:nvSpPr>
          <p:cNvPr id="3" name="TextBox 2">
            <a:extLst>
              <a:ext uri="{FF2B5EF4-FFF2-40B4-BE49-F238E27FC236}">
                <a16:creationId xmlns:a16="http://schemas.microsoft.com/office/drawing/2014/main" id="{D9F191C1-C493-4C81-81C4-E9FD6741F258}"/>
              </a:ext>
            </a:extLst>
          </p:cNvPr>
          <p:cNvSpPr txBox="1"/>
          <p:nvPr/>
        </p:nvSpPr>
        <p:spPr>
          <a:xfrm>
            <a:off x="127591" y="1297172"/>
            <a:ext cx="11876567" cy="5337104"/>
          </a:xfrm>
          <a:prstGeom prst="rect">
            <a:avLst/>
          </a:prstGeom>
          <a:noFill/>
        </p:spPr>
        <p:txBody>
          <a:bodyPr wrap="square" rtlCol="0">
            <a:spAutoFit/>
          </a:bodyPr>
          <a:lstStyle/>
          <a:p>
            <a:endParaRPr lang="en-US" dirty="0"/>
          </a:p>
        </p:txBody>
      </p:sp>
      <p:graphicFrame>
        <p:nvGraphicFramePr>
          <p:cNvPr id="4" name="Table 3">
            <a:extLst>
              <a:ext uri="{FF2B5EF4-FFF2-40B4-BE49-F238E27FC236}">
                <a16:creationId xmlns:a16="http://schemas.microsoft.com/office/drawing/2014/main" id="{11F87D8A-16B4-42CD-8676-A59E97EF264A}"/>
              </a:ext>
            </a:extLst>
          </p:cNvPr>
          <p:cNvGraphicFramePr>
            <a:graphicFrameLocks noGrp="1"/>
          </p:cNvGraphicFramePr>
          <p:nvPr>
            <p:extLst>
              <p:ext uri="{D42A27DB-BD31-4B8C-83A1-F6EECF244321}">
                <p14:modId xmlns:p14="http://schemas.microsoft.com/office/powerpoint/2010/main" val="3406542245"/>
              </p:ext>
            </p:extLst>
          </p:nvPr>
        </p:nvGraphicFramePr>
        <p:xfrm>
          <a:off x="386316" y="1231729"/>
          <a:ext cx="11419368" cy="5467990"/>
        </p:xfrm>
        <a:graphic>
          <a:graphicData uri="http://schemas.openxmlformats.org/drawingml/2006/table">
            <a:tbl>
              <a:tblPr firstRow="1" firstCol="1" bandRow="1">
                <a:tableStyleId>{5C22544A-7EE6-4342-B048-85BDC9FD1C3A}</a:tableStyleId>
              </a:tblPr>
              <a:tblGrid>
                <a:gridCol w="533281">
                  <a:extLst>
                    <a:ext uri="{9D8B030D-6E8A-4147-A177-3AD203B41FA5}">
                      <a16:colId xmlns:a16="http://schemas.microsoft.com/office/drawing/2014/main" val="2970006673"/>
                    </a:ext>
                  </a:extLst>
                </a:gridCol>
                <a:gridCol w="3451839">
                  <a:extLst>
                    <a:ext uri="{9D8B030D-6E8A-4147-A177-3AD203B41FA5}">
                      <a16:colId xmlns:a16="http://schemas.microsoft.com/office/drawing/2014/main" val="651335290"/>
                    </a:ext>
                  </a:extLst>
                </a:gridCol>
                <a:gridCol w="734659">
                  <a:extLst>
                    <a:ext uri="{9D8B030D-6E8A-4147-A177-3AD203B41FA5}">
                      <a16:colId xmlns:a16="http://schemas.microsoft.com/office/drawing/2014/main" val="1098100653"/>
                    </a:ext>
                  </a:extLst>
                </a:gridCol>
                <a:gridCol w="431264">
                  <a:extLst>
                    <a:ext uri="{9D8B030D-6E8A-4147-A177-3AD203B41FA5}">
                      <a16:colId xmlns:a16="http://schemas.microsoft.com/office/drawing/2014/main" val="241405402"/>
                    </a:ext>
                  </a:extLst>
                </a:gridCol>
                <a:gridCol w="403633">
                  <a:extLst>
                    <a:ext uri="{9D8B030D-6E8A-4147-A177-3AD203B41FA5}">
                      <a16:colId xmlns:a16="http://schemas.microsoft.com/office/drawing/2014/main" val="3463062047"/>
                    </a:ext>
                  </a:extLst>
                </a:gridCol>
                <a:gridCol w="403633">
                  <a:extLst>
                    <a:ext uri="{9D8B030D-6E8A-4147-A177-3AD203B41FA5}">
                      <a16:colId xmlns:a16="http://schemas.microsoft.com/office/drawing/2014/main" val="3808480634"/>
                    </a:ext>
                  </a:extLst>
                </a:gridCol>
                <a:gridCol w="403633">
                  <a:extLst>
                    <a:ext uri="{9D8B030D-6E8A-4147-A177-3AD203B41FA5}">
                      <a16:colId xmlns:a16="http://schemas.microsoft.com/office/drawing/2014/main" val="2289354076"/>
                    </a:ext>
                  </a:extLst>
                </a:gridCol>
                <a:gridCol w="403633">
                  <a:extLst>
                    <a:ext uri="{9D8B030D-6E8A-4147-A177-3AD203B41FA5}">
                      <a16:colId xmlns:a16="http://schemas.microsoft.com/office/drawing/2014/main" val="3805115539"/>
                    </a:ext>
                  </a:extLst>
                </a:gridCol>
                <a:gridCol w="403633">
                  <a:extLst>
                    <a:ext uri="{9D8B030D-6E8A-4147-A177-3AD203B41FA5}">
                      <a16:colId xmlns:a16="http://schemas.microsoft.com/office/drawing/2014/main" val="2301660588"/>
                    </a:ext>
                  </a:extLst>
                </a:gridCol>
                <a:gridCol w="403633">
                  <a:extLst>
                    <a:ext uri="{9D8B030D-6E8A-4147-A177-3AD203B41FA5}">
                      <a16:colId xmlns:a16="http://schemas.microsoft.com/office/drawing/2014/main" val="1694307905"/>
                    </a:ext>
                  </a:extLst>
                </a:gridCol>
                <a:gridCol w="547787">
                  <a:extLst>
                    <a:ext uri="{9D8B030D-6E8A-4147-A177-3AD203B41FA5}">
                      <a16:colId xmlns:a16="http://schemas.microsoft.com/office/drawing/2014/main" val="972232443"/>
                    </a:ext>
                  </a:extLst>
                </a:gridCol>
                <a:gridCol w="547787">
                  <a:extLst>
                    <a:ext uri="{9D8B030D-6E8A-4147-A177-3AD203B41FA5}">
                      <a16:colId xmlns:a16="http://schemas.microsoft.com/office/drawing/2014/main" val="227552073"/>
                    </a:ext>
                  </a:extLst>
                </a:gridCol>
                <a:gridCol w="547787">
                  <a:extLst>
                    <a:ext uri="{9D8B030D-6E8A-4147-A177-3AD203B41FA5}">
                      <a16:colId xmlns:a16="http://schemas.microsoft.com/office/drawing/2014/main" val="456489151"/>
                    </a:ext>
                  </a:extLst>
                </a:gridCol>
                <a:gridCol w="547787">
                  <a:extLst>
                    <a:ext uri="{9D8B030D-6E8A-4147-A177-3AD203B41FA5}">
                      <a16:colId xmlns:a16="http://schemas.microsoft.com/office/drawing/2014/main" val="3098979161"/>
                    </a:ext>
                  </a:extLst>
                </a:gridCol>
                <a:gridCol w="547787">
                  <a:extLst>
                    <a:ext uri="{9D8B030D-6E8A-4147-A177-3AD203B41FA5}">
                      <a16:colId xmlns:a16="http://schemas.microsoft.com/office/drawing/2014/main" val="2499261166"/>
                    </a:ext>
                  </a:extLst>
                </a:gridCol>
                <a:gridCol w="553796">
                  <a:extLst>
                    <a:ext uri="{9D8B030D-6E8A-4147-A177-3AD203B41FA5}">
                      <a16:colId xmlns:a16="http://schemas.microsoft.com/office/drawing/2014/main" val="3860969152"/>
                    </a:ext>
                  </a:extLst>
                </a:gridCol>
                <a:gridCol w="553796">
                  <a:extLst>
                    <a:ext uri="{9D8B030D-6E8A-4147-A177-3AD203B41FA5}">
                      <a16:colId xmlns:a16="http://schemas.microsoft.com/office/drawing/2014/main" val="3854014285"/>
                    </a:ext>
                  </a:extLst>
                </a:gridCol>
              </a:tblGrid>
              <a:tr h="468556">
                <a:tc rowSpan="2">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S.No</a:t>
                      </a:r>
                    </a:p>
                  </a:txBody>
                  <a:tcPr marL="68580" marR="68580" marT="0" marB="0" anchor="ctr"/>
                </a:tc>
                <a:tc rowSpan="2">
                  <a:txBody>
                    <a:bodyPr/>
                    <a:lstStyle/>
                    <a:p>
                      <a:pPr marL="0" marR="0" algn="ctr">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Task</a:t>
                      </a:r>
                    </a:p>
                  </a:txBody>
                  <a:tcPr marL="68580" marR="68580" marT="0" marB="0" anchor="ctr"/>
                </a:tc>
                <a:tc gridSpan="15">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Weeks</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3256721"/>
                  </a:ext>
                </a:extLst>
              </a:tr>
              <a:tr h="50073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2</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3</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6</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7</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8</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9</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11</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12</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13</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14</a:t>
                      </a:r>
                    </a:p>
                  </a:txBody>
                  <a:tcPr marL="68580" marR="68580" marT="0" marB="0" anchor="ctr"/>
                </a:tc>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15</a:t>
                      </a:r>
                    </a:p>
                  </a:txBody>
                  <a:tcPr marL="68580" marR="68580" marT="0" marB="0" anchor="ctr"/>
                </a:tc>
                <a:extLst>
                  <a:ext uri="{0D108BD9-81ED-4DB2-BD59-A6C34878D82A}">
                    <a16:rowId xmlns:a16="http://schemas.microsoft.com/office/drawing/2014/main" val="1135399887"/>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Project Study</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235278518"/>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2</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Planning and research</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gridSpan="2">
                  <a:txBody>
                    <a:bodyPr/>
                    <a:lstStyle/>
                    <a:p>
                      <a:pPr marL="0" marR="0" algn="ctr">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hMerge="1">
                  <a:txBody>
                    <a:bodyPr/>
                    <a:lstStyle/>
                    <a:p>
                      <a:endParaRPr lang="en-US"/>
                    </a:p>
                  </a:txBody>
                  <a:tcP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3572339340"/>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3</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Requirement analysis</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1823528598"/>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System Design</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gridSpan="4">
                  <a:txBody>
                    <a:bodyPr/>
                    <a:lstStyle/>
                    <a:p>
                      <a:pPr marL="0" marR="0" algn="ctr">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1602350681"/>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Frontend development</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gridSpan="2">
                  <a:txBody>
                    <a:bodyPr/>
                    <a:lstStyle/>
                    <a:p>
                      <a:pPr marL="0" marR="0" algn="ctr">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hMerge="1">
                  <a:txBody>
                    <a:bodyPr/>
                    <a:lstStyle/>
                    <a:p>
                      <a:endParaRPr lang="en-US"/>
                    </a:p>
                  </a:txBody>
                  <a:tcP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3297464337"/>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6</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Backend development</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gridSpan="2">
                  <a:txBody>
                    <a:bodyPr/>
                    <a:lstStyle/>
                    <a:p>
                      <a:pPr marL="0" marR="0" algn="ctr">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hMerge="1">
                  <a:txBody>
                    <a:bodyPr/>
                    <a:lstStyle/>
                    <a:p>
                      <a:endParaRPr lang="en-US"/>
                    </a:p>
                  </a:txBody>
                  <a:tcP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3284605362"/>
                  </a:ext>
                </a:extLst>
              </a:tr>
              <a:tr h="0">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7</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Database implementation</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1492179100"/>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8</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Integration and testing</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solidFill>
                      <a:srgbClr val="00B050"/>
                    </a:solidFill>
                  </a:tcPr>
                </a:tc>
                <a:tc>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ctr"/>
                </a:tc>
                <a:extLst>
                  <a:ext uri="{0D108BD9-81ED-4DB2-BD59-A6C34878D82A}">
                    <a16:rowId xmlns:a16="http://schemas.microsoft.com/office/drawing/2014/main" val="3561824543"/>
                  </a:ext>
                </a:extLst>
              </a:tr>
              <a:tr h="383495">
                <a:tc>
                  <a:txBody>
                    <a:bodyPr/>
                    <a:lstStyle/>
                    <a:p>
                      <a:pPr marL="0" marR="0" algn="ctr">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9</a:t>
                      </a:r>
                    </a:p>
                  </a:txBody>
                  <a:tcPr marL="68580" marR="68580" marT="0" marB="0" anchor="ctr"/>
                </a:tc>
                <a:tc>
                  <a:txBody>
                    <a:bodyPr/>
                    <a:lstStyle/>
                    <a:p>
                      <a:pPr marL="0" marR="0" algn="l">
                        <a:lnSpc>
                          <a:spcPct val="150000"/>
                        </a:lnSpc>
                        <a:spcBef>
                          <a:spcPts val="0"/>
                        </a:spcBef>
                        <a:spcAft>
                          <a:spcPts val="0"/>
                        </a:spcAft>
                      </a:pPr>
                      <a:r>
                        <a:rPr lang="en-US" sz="2400">
                          <a:effectLst/>
                          <a:latin typeface="Calibri" panose="020F0502020204030204" pitchFamily="34" charset="0"/>
                          <a:ea typeface="Calibri" panose="020F0502020204030204" pitchFamily="34" charset="0"/>
                          <a:cs typeface="Calibri" panose="020F0502020204030204" pitchFamily="34" charset="0"/>
                        </a:rPr>
                        <a:t>Documentation</a:t>
                      </a:r>
                    </a:p>
                  </a:txBody>
                  <a:tcPr marL="68580" marR="68580" marT="0" marB="0" anchor="ctr"/>
                </a:tc>
                <a:tc gridSpan="15">
                  <a:txBody>
                    <a:bodyPr/>
                    <a:lstStyle/>
                    <a:p>
                      <a:pPr marL="0" marR="0" algn="l">
                        <a:lnSpc>
                          <a:spcPct val="150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p>
                  </a:txBody>
                  <a:tcPr marL="68580" marR="68580" marT="0" marB="0" anchor="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3148312"/>
                  </a:ext>
                </a:extLst>
              </a:tr>
            </a:tbl>
          </a:graphicData>
        </a:graphic>
      </p:graphicFrame>
    </p:spTree>
    <p:extLst>
      <p:ext uri="{BB962C8B-B14F-4D97-AF65-F5344CB8AC3E}">
        <p14:creationId xmlns:p14="http://schemas.microsoft.com/office/powerpoint/2010/main" val="258726548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641" y="548411"/>
            <a:ext cx="9404723" cy="886984"/>
          </a:xfrm>
        </p:spPr>
        <p:txBody>
          <a:bodyPr/>
          <a:lstStyle/>
          <a:p>
            <a:pPr algn="ctr"/>
            <a:r>
              <a:rPr lang="en-US" sz="4800" b="1" dirty="0">
                <a:latin typeface="Calibri" panose="020F0502020204030204" pitchFamily="34" charset="0"/>
                <a:ea typeface="Calibri" panose="020F0502020204030204" pitchFamily="34" charset="0"/>
                <a:cs typeface="Calibri" panose="020F0502020204030204" pitchFamily="34" charset="0"/>
              </a:rPr>
              <a:t>Final Outcome</a:t>
            </a:r>
          </a:p>
        </p:txBody>
      </p:sp>
      <p:pic>
        <p:nvPicPr>
          <p:cNvPr id="4" name="Picture 3">
            <a:extLst>
              <a:ext uri="{FF2B5EF4-FFF2-40B4-BE49-F238E27FC236}">
                <a16:creationId xmlns:a16="http://schemas.microsoft.com/office/drawing/2014/main" id="{3E0D180B-C546-44A7-BD1A-DF1F0768AB5D}"/>
              </a:ext>
            </a:extLst>
          </p:cNvPr>
          <p:cNvPicPr>
            <a:picLocks noChangeAspect="1"/>
          </p:cNvPicPr>
          <p:nvPr/>
        </p:nvPicPr>
        <p:blipFill rotWithShape="1">
          <a:blip r:embed="rId2">
            <a:extLst>
              <a:ext uri="{28A0092B-C50C-407E-A947-70E740481C1C}">
                <a14:useLocalDpi xmlns:a14="http://schemas.microsoft.com/office/drawing/2010/main" val="0"/>
              </a:ext>
            </a:extLst>
          </a:blip>
          <a:srcRect r="13706"/>
          <a:stretch/>
        </p:blipFill>
        <p:spPr>
          <a:xfrm>
            <a:off x="5167426" y="1860698"/>
            <a:ext cx="6560286" cy="4155286"/>
          </a:xfrm>
          <a:prstGeom prst="rect">
            <a:avLst/>
          </a:prstGeom>
        </p:spPr>
      </p:pic>
      <p:pic>
        <p:nvPicPr>
          <p:cNvPr id="7" name="Picture 6">
            <a:extLst>
              <a:ext uri="{FF2B5EF4-FFF2-40B4-BE49-F238E27FC236}">
                <a16:creationId xmlns:a16="http://schemas.microsoft.com/office/drawing/2014/main" id="{EF6D382D-D98B-4DDF-A1FB-B92AB3E0A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90" y="1860698"/>
            <a:ext cx="4343268" cy="4803145"/>
          </a:xfrm>
          <a:prstGeom prst="rect">
            <a:avLst/>
          </a:prstGeom>
        </p:spPr>
      </p:pic>
      <p:sp>
        <p:nvSpPr>
          <p:cNvPr id="8" name="TextBox 7">
            <a:extLst>
              <a:ext uri="{FF2B5EF4-FFF2-40B4-BE49-F238E27FC236}">
                <a16:creationId xmlns:a16="http://schemas.microsoft.com/office/drawing/2014/main" id="{FF50203D-9543-48BC-813D-7CB754129FCE}"/>
              </a:ext>
            </a:extLst>
          </p:cNvPr>
          <p:cNvSpPr txBox="1"/>
          <p:nvPr/>
        </p:nvSpPr>
        <p:spPr>
          <a:xfrm>
            <a:off x="9452344" y="1435395"/>
            <a:ext cx="2137144" cy="369332"/>
          </a:xfrm>
          <a:prstGeom prst="rect">
            <a:avLst/>
          </a:prstGeom>
          <a:noFill/>
        </p:spPr>
        <p:txBody>
          <a:bodyPr wrap="square" rtlCol="0">
            <a:spAutoFit/>
          </a:bodyPr>
          <a:lstStyle/>
          <a:p>
            <a:pPr algn="r"/>
            <a:r>
              <a:rPr lang="en-US" dirty="0"/>
              <a:t>ADMIN Panel</a:t>
            </a:r>
          </a:p>
        </p:txBody>
      </p:sp>
      <p:sp>
        <p:nvSpPr>
          <p:cNvPr id="9" name="TextBox 8">
            <a:extLst>
              <a:ext uri="{FF2B5EF4-FFF2-40B4-BE49-F238E27FC236}">
                <a16:creationId xmlns:a16="http://schemas.microsoft.com/office/drawing/2014/main" id="{19314620-EF7F-4092-96BD-1EAEC0C85FE5}"/>
              </a:ext>
            </a:extLst>
          </p:cNvPr>
          <p:cNvSpPr txBox="1"/>
          <p:nvPr/>
        </p:nvSpPr>
        <p:spPr>
          <a:xfrm>
            <a:off x="265814" y="1512631"/>
            <a:ext cx="2732568" cy="369332"/>
          </a:xfrm>
          <a:prstGeom prst="rect">
            <a:avLst/>
          </a:prstGeom>
          <a:noFill/>
        </p:spPr>
        <p:txBody>
          <a:bodyPr wrap="square" rtlCol="0">
            <a:spAutoFit/>
          </a:bodyPr>
          <a:lstStyle/>
          <a:p>
            <a:r>
              <a:rPr lang="en-US" dirty="0"/>
              <a:t>User(Teacher) Panel</a:t>
            </a:r>
          </a:p>
        </p:txBody>
      </p:sp>
    </p:spTree>
    <p:extLst>
      <p:ext uri="{BB962C8B-B14F-4D97-AF65-F5344CB8AC3E}">
        <p14:creationId xmlns:p14="http://schemas.microsoft.com/office/powerpoint/2010/main" val="152709250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1063"/>
            <a:ext cx="10890215" cy="1131533"/>
          </a:xfrm>
        </p:spPr>
        <p:txBody>
          <a:bodyPr/>
          <a:lstStyle/>
          <a:p>
            <a:pPr algn="ctr"/>
            <a:r>
              <a:rPr lang="en-US" sz="48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a:xfrm>
            <a:off x="531629" y="2052918"/>
            <a:ext cx="11461898" cy="4195481"/>
          </a:xfrm>
        </p:spPr>
        <p:txBody>
          <a:bodyPr>
            <a:normAutofit/>
          </a:bodyPr>
          <a:lstStyle/>
          <a:p>
            <a:pPr lvl="0"/>
            <a:r>
              <a:rPr lang="en-US" sz="2800" dirty="0">
                <a:latin typeface="Calibri" panose="020F0502020204030204" pitchFamily="34" charset="0"/>
                <a:ea typeface="Calibri" panose="020F0502020204030204" pitchFamily="34" charset="0"/>
                <a:cs typeface="Calibri" panose="020F0502020204030204" pitchFamily="34" charset="0"/>
              </a:rPr>
              <a:t> This project will help the lectures to reduce their workload by reducing the time and calculations required to update the attendance manually.</a:t>
            </a:r>
          </a:p>
          <a:p>
            <a:pPr lvl="0"/>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683477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AEDE-CE58-452B-AED0-94ED8F82B1E7}"/>
              </a:ext>
            </a:extLst>
          </p:cNvPr>
          <p:cNvSpPr>
            <a:spLocks noGrp="1"/>
          </p:cNvSpPr>
          <p:nvPr>
            <p:ph type="title"/>
          </p:nvPr>
        </p:nvSpPr>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Reference</a:t>
            </a:r>
          </a:p>
        </p:txBody>
      </p:sp>
      <p:sp>
        <p:nvSpPr>
          <p:cNvPr id="3" name="Content Placeholder 2">
            <a:extLst>
              <a:ext uri="{FF2B5EF4-FFF2-40B4-BE49-F238E27FC236}">
                <a16:creationId xmlns:a16="http://schemas.microsoft.com/office/drawing/2014/main" id="{6E520B9C-3B65-4626-A6B7-7CBE739985D2}"/>
              </a:ext>
            </a:extLst>
          </p:cNvPr>
          <p:cNvSpPr>
            <a:spLocks noGrp="1"/>
          </p:cNvSpPr>
          <p:nvPr>
            <p:ph idx="1"/>
          </p:nvPr>
        </p:nvSpPr>
        <p:spPr>
          <a:xfrm>
            <a:off x="776177" y="1275907"/>
            <a:ext cx="11089757" cy="5454501"/>
          </a:xfrm>
        </p:spPr>
        <p:txBody>
          <a:bodyPr>
            <a:noAutofit/>
          </a:bodyPr>
          <a:lstStyle/>
          <a:p>
            <a:r>
              <a:rPr lang="en-GB" sz="2600" dirty="0">
                <a:latin typeface="Calibri" panose="020F0502020204030204" pitchFamily="34" charset="0"/>
                <a:ea typeface="Calibri" panose="020F0502020204030204" pitchFamily="34" charset="0"/>
                <a:cs typeface="Calibri" panose="020F0502020204030204" pitchFamily="34" charset="0"/>
              </a:rPr>
              <a:t>[1] Ayush Purawr , “Attendance Management System Project in Java with Source Code,”</a:t>
            </a:r>
            <a:r>
              <a:rPr lang="en-GB" sz="2600" i="1" dirty="0">
                <a:latin typeface="Calibri" panose="020F0502020204030204" pitchFamily="34" charset="0"/>
                <a:ea typeface="Calibri" panose="020F0502020204030204" pitchFamily="34" charset="0"/>
                <a:cs typeface="Calibri" panose="020F0502020204030204" pitchFamily="34" charset="0"/>
              </a:rPr>
              <a:t>CopyAssignment.com</a:t>
            </a:r>
            <a:r>
              <a:rPr lang="en-GB" sz="2600" dirty="0">
                <a:latin typeface="Calibri" panose="020F0502020204030204" pitchFamily="34" charset="0"/>
                <a:ea typeface="Calibri" panose="020F0502020204030204" pitchFamily="34" charset="0"/>
                <a:cs typeface="Calibri" panose="020F0502020204030204" pitchFamily="34" charset="0"/>
              </a:rPr>
              <a:t>, Nov. 29, 2022. </a:t>
            </a:r>
            <a:r>
              <a:rPr lang="en-GB" sz="2600" u="sng" dirty="0">
                <a:latin typeface="Calibri" panose="020F0502020204030204" pitchFamily="34" charset="0"/>
                <a:ea typeface="Calibri" panose="020F0502020204030204" pitchFamily="34" charset="0"/>
                <a:cs typeface="Calibri" panose="020F0502020204030204" pitchFamily="34" charset="0"/>
              </a:rPr>
              <a:t>https://copyassignment.com/attendance-management-system-project-in-java/</a:t>
            </a:r>
            <a:r>
              <a:rPr lang="en-GB" sz="2600" dirty="0">
                <a:latin typeface="Calibri" panose="020F0502020204030204" pitchFamily="34" charset="0"/>
                <a:ea typeface="Calibri" panose="020F0502020204030204" pitchFamily="34" charset="0"/>
                <a:cs typeface="Calibri" panose="020F0502020204030204" pitchFamily="34" charset="0"/>
              </a:rPr>
              <a:t> [Accessed: 2</a:t>
            </a:r>
            <a:r>
              <a:rPr lang="en-GB" sz="2600" baseline="30000" dirty="0">
                <a:latin typeface="Calibri" panose="020F0502020204030204" pitchFamily="34" charset="0"/>
                <a:ea typeface="Calibri" panose="020F0502020204030204" pitchFamily="34" charset="0"/>
                <a:cs typeface="Calibri" panose="020F0502020204030204" pitchFamily="34" charset="0"/>
              </a:rPr>
              <a:t>nd</a:t>
            </a:r>
            <a:r>
              <a:rPr lang="en-GB" sz="2600" dirty="0">
                <a:latin typeface="Calibri" panose="020F0502020204030204" pitchFamily="34" charset="0"/>
                <a:ea typeface="Calibri" panose="020F0502020204030204" pitchFamily="34" charset="0"/>
                <a:cs typeface="Calibri" panose="020F0502020204030204" pitchFamily="34" charset="0"/>
              </a:rPr>
              <a:t> march]</a:t>
            </a:r>
            <a:endParaRPr lang="en-US" sz="2600" dirty="0">
              <a:latin typeface="Calibri" panose="020F0502020204030204" pitchFamily="34" charset="0"/>
              <a:ea typeface="Calibri" panose="020F0502020204030204" pitchFamily="34" charset="0"/>
              <a:cs typeface="Calibri" panose="020F0502020204030204" pitchFamily="34" charset="0"/>
            </a:endParaRPr>
          </a:p>
          <a:p>
            <a:pPr lvl="0"/>
            <a:r>
              <a:rPr lang="en-US" sz="2600" dirty="0">
                <a:latin typeface="Calibri" panose="020F0502020204030204" pitchFamily="34" charset="0"/>
                <a:ea typeface="Calibri" panose="020F0502020204030204" pitchFamily="34" charset="0"/>
                <a:cs typeface="Calibri" panose="020F0502020204030204" pitchFamily="34" charset="0"/>
              </a:rPr>
              <a:t>[2] Dr. Muhammad Zubair Asghar, “A Web Based Attendance Management System,” Dec.2015.</a:t>
            </a:r>
            <a:r>
              <a:rPr lang="en-US" sz="2600" u="sng" dirty="0">
                <a:latin typeface="Calibri" panose="020F0502020204030204" pitchFamily="34" charset="0"/>
                <a:ea typeface="Calibri" panose="020F0502020204030204" pitchFamily="34" charset="0"/>
                <a:cs typeface="Calibri" panose="020F0502020204030204" pitchFamily="34" charset="0"/>
              </a:rPr>
              <a:t>https://www.researchgate.net/publication/303023739_Webbased_Attendance_Management_System </a:t>
            </a:r>
            <a:r>
              <a:rPr lang="en-US" sz="2600" dirty="0">
                <a:latin typeface="Calibri" panose="020F0502020204030204" pitchFamily="34" charset="0"/>
                <a:ea typeface="Calibri" panose="020F0502020204030204" pitchFamily="34" charset="0"/>
                <a:cs typeface="Calibri" panose="020F0502020204030204" pitchFamily="34" charset="0"/>
              </a:rPr>
              <a:t>[Accessed: 4</a:t>
            </a:r>
            <a:r>
              <a:rPr lang="en-US" sz="2600" baseline="30000" dirty="0">
                <a:latin typeface="Calibri" panose="020F0502020204030204" pitchFamily="34" charset="0"/>
                <a:ea typeface="Calibri" panose="020F0502020204030204" pitchFamily="34" charset="0"/>
                <a:cs typeface="Calibri" panose="020F0502020204030204" pitchFamily="34" charset="0"/>
              </a:rPr>
              <a:t>th</a:t>
            </a:r>
            <a:r>
              <a:rPr lang="en-US" sz="2600" dirty="0">
                <a:latin typeface="Calibri" panose="020F0502020204030204" pitchFamily="34" charset="0"/>
                <a:ea typeface="Calibri" panose="020F0502020204030204" pitchFamily="34" charset="0"/>
                <a:cs typeface="Calibri" panose="020F0502020204030204" pitchFamily="34" charset="0"/>
              </a:rPr>
              <a:t>  march] Dr. Muhammad Zubair Asghar </a:t>
            </a:r>
          </a:p>
          <a:p>
            <a:r>
              <a:rPr lang="en-GB" sz="2600" dirty="0">
                <a:latin typeface="Calibri" panose="020F0502020204030204" pitchFamily="34" charset="0"/>
                <a:ea typeface="Calibri" panose="020F0502020204030204" pitchFamily="34" charset="0"/>
                <a:cs typeface="Calibri" panose="020F0502020204030204" pitchFamily="34" charset="0"/>
              </a:rPr>
              <a:t>[3] Tushar Gubani , “An Android Based Attendance  Management System,” Feb.2020 </a:t>
            </a:r>
            <a:r>
              <a:rPr lang="en-GB" sz="2600" u="sng" dirty="0">
                <a:latin typeface="Calibri" panose="020F0502020204030204" pitchFamily="34" charset="0"/>
                <a:ea typeface="Calibri" panose="020F0502020204030204" pitchFamily="34" charset="0"/>
                <a:cs typeface="Calibri" panose="020F0502020204030204" pitchFamily="34" charset="0"/>
                <a:hlinkClick r:id="rId2"/>
              </a:rPr>
              <a:t>https://codecanyon.net/item/employee-attendance-management-system-source</a:t>
            </a:r>
            <a:r>
              <a:rPr lang="en-GB" sz="2600" u="sng" dirty="0">
                <a:latin typeface="Calibri" panose="020F0502020204030204" pitchFamily="34" charset="0"/>
                <a:ea typeface="Calibri" panose="020F0502020204030204" pitchFamily="34" charset="0"/>
                <a:cs typeface="Calibri" panose="020F0502020204030204" pitchFamily="34" charset="0"/>
              </a:rPr>
              <a:t> code/25551278</a:t>
            </a:r>
            <a:r>
              <a:rPr lang="en-GB" sz="2600" dirty="0">
                <a:latin typeface="Calibri" panose="020F0502020204030204" pitchFamily="34" charset="0"/>
                <a:ea typeface="Calibri" panose="020F0502020204030204" pitchFamily="34" charset="0"/>
                <a:cs typeface="Calibri" panose="020F0502020204030204" pitchFamily="34" charset="0"/>
              </a:rPr>
              <a:t>[Accessed: 10</a:t>
            </a:r>
            <a:r>
              <a:rPr lang="en-GB" sz="2600" baseline="30000" dirty="0">
                <a:latin typeface="Calibri" panose="020F0502020204030204" pitchFamily="34" charset="0"/>
                <a:ea typeface="Calibri" panose="020F0502020204030204" pitchFamily="34" charset="0"/>
                <a:cs typeface="Calibri" panose="020F0502020204030204" pitchFamily="34" charset="0"/>
              </a:rPr>
              <a:t>th </a:t>
            </a:r>
            <a:r>
              <a:rPr lang="en-GB" sz="2600" dirty="0">
                <a:latin typeface="Calibri" panose="020F0502020204030204" pitchFamily="34" charset="0"/>
                <a:ea typeface="Calibri" panose="020F0502020204030204" pitchFamily="34" charset="0"/>
                <a:cs typeface="Calibri" panose="020F0502020204030204" pitchFamily="34" charset="0"/>
              </a:rPr>
              <a:t> march] </a:t>
            </a:r>
            <a:endParaRPr lang="en-US" sz="2600" dirty="0">
              <a:latin typeface="Calibri" panose="020F0502020204030204" pitchFamily="34" charset="0"/>
              <a:ea typeface="Calibri" panose="020F0502020204030204" pitchFamily="34" charset="0"/>
              <a:cs typeface="Calibri" panose="020F0502020204030204" pitchFamily="34" charset="0"/>
            </a:endParaRPr>
          </a:p>
          <a:p>
            <a:endParaRPr lang="en-US" sz="2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233237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ttendance Management PNG Transparent Images Free Download | Vector Files |  Pngtree">
            <a:extLst>
              <a:ext uri="{FF2B5EF4-FFF2-40B4-BE49-F238E27FC236}">
                <a16:creationId xmlns:a16="http://schemas.microsoft.com/office/drawing/2014/main" id="{D6B73588-5533-4B23-A95A-F828A610C9D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800" t="7096" r="21212" b="26610"/>
          <a:stretch/>
        </p:blipFill>
        <p:spPr bwMode="auto">
          <a:xfrm>
            <a:off x="4423144" y="691116"/>
            <a:ext cx="2796363" cy="3090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669B14-1F48-4347-BD93-F07E59F2546E}"/>
              </a:ext>
            </a:extLst>
          </p:cNvPr>
          <p:cNvSpPr txBox="1"/>
          <p:nvPr/>
        </p:nvSpPr>
        <p:spPr>
          <a:xfrm>
            <a:off x="971107" y="3987210"/>
            <a:ext cx="10249786" cy="1200329"/>
          </a:xfrm>
          <a:prstGeom prst="rect">
            <a:avLst/>
          </a:prstGeom>
          <a:noFill/>
        </p:spPr>
        <p:txBody>
          <a:bodyPr wrap="square" rtlCol="0">
            <a:spAutoFit/>
          </a:bodyPr>
          <a:lstStyle/>
          <a:p>
            <a:pPr algn="ctr"/>
            <a:r>
              <a:rPr lang="en-US" sz="7200" dirty="0">
                <a:latin typeface="Calibri" panose="020F0502020204030204" pitchFamily="34" charset="0"/>
                <a:ea typeface="Calibri" panose="020F0502020204030204" pitchFamily="34" charset="0"/>
                <a:cs typeface="Calibri" panose="020F0502020204030204" pitchFamily="34" charset="0"/>
              </a:rPr>
              <a:t>Thank you So Much </a:t>
            </a:r>
          </a:p>
        </p:txBody>
      </p:sp>
    </p:spTree>
    <p:extLst>
      <p:ext uri="{BB962C8B-B14F-4D97-AF65-F5344CB8AC3E}">
        <p14:creationId xmlns:p14="http://schemas.microsoft.com/office/powerpoint/2010/main" val="62140051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96C2E-3ADC-4577-B06B-BB7E8A19F1D6}"/>
              </a:ext>
            </a:extLst>
          </p:cNvPr>
          <p:cNvSpPr>
            <a:spLocks noGrp="1"/>
          </p:cNvSpPr>
          <p:nvPr>
            <p:ph idx="1"/>
          </p:nvPr>
        </p:nvSpPr>
        <p:spPr>
          <a:xfrm>
            <a:off x="1230903" y="1352107"/>
            <a:ext cx="9433553" cy="4408966"/>
          </a:xfrm>
        </p:spPr>
        <p:txBody>
          <a:bodyPr>
            <a:normAutofit/>
          </a:bodyPr>
          <a:lstStyle/>
          <a:p>
            <a:pPr marL="0" indent="0" algn="ctr">
              <a:buNone/>
            </a:pPr>
            <a:r>
              <a:rPr lang="en-US" sz="7200" b="1" dirty="0">
                <a:latin typeface="Calibri" panose="020F0502020204030204" pitchFamily="34" charset="0"/>
                <a:ea typeface="Calibri" panose="020F0502020204030204" pitchFamily="34" charset="0"/>
                <a:cs typeface="Calibri" panose="020F0502020204030204" pitchFamily="34" charset="0"/>
              </a:rPr>
              <a:t>DO YOU HAVE A ANY QUESTIONS</a:t>
            </a:r>
          </a:p>
          <a:p>
            <a:pPr marL="0" indent="0" algn="ctr">
              <a:buNone/>
            </a:pPr>
            <a:r>
              <a:rPr lang="en-US" sz="7200" b="1"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0619806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1063"/>
            <a:ext cx="10890215" cy="1131533"/>
          </a:xfrm>
        </p:spPr>
        <p:txBody>
          <a:bodyPr/>
          <a:lstStyle/>
          <a:p>
            <a:pPr algn="ctr"/>
            <a:r>
              <a:rPr lang="en-US" sz="48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a:xfrm>
            <a:off x="531629" y="2052918"/>
            <a:ext cx="11461898" cy="4195481"/>
          </a:xfrm>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a:latin typeface="Times New Roman" panose="02020603050405020304" pitchFamily="18" charset="0"/>
                <a:cs typeface="Times New Roman" panose="02020603050405020304" pitchFamily="18" charset="0"/>
              </a:rPr>
              <a:t>"Student Attendance Management" System is program developed for maintaining the attendance of the student on the daily basis in the collage.</a:t>
            </a:r>
          </a:p>
          <a:p>
            <a:pPr algn="just"/>
            <a:r>
              <a:rPr lang="en-US" sz="2800" dirty="0">
                <a:latin typeface="Times New Roman" panose="02020603050405020304" pitchFamily="18" charset="0"/>
                <a:cs typeface="Times New Roman" panose="02020603050405020304" pitchFamily="18" charset="0"/>
              </a:rPr>
              <a:t>Professor who are handling the subjects will be responsible to mark the attendance of the students.</a:t>
            </a:r>
          </a:p>
          <a:p>
            <a:pPr algn="just"/>
            <a:r>
              <a:rPr lang="en-US" sz="2800" dirty="0">
                <a:latin typeface="Times New Roman" panose="02020603050405020304" pitchFamily="18" charset="0"/>
                <a:cs typeface="Times New Roman" panose="02020603050405020304" pitchFamily="18" charset="0"/>
              </a:rPr>
              <a:t>An accurate report based on the student attendance in generated.</a:t>
            </a:r>
          </a:p>
          <a:p>
            <a:pPr lvl="0"/>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28086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1063"/>
            <a:ext cx="10890215" cy="1131533"/>
          </a:xfrm>
        </p:spPr>
        <p:txBody>
          <a:bodyPr/>
          <a:lstStyle/>
          <a:p>
            <a:pPr algn="ctr"/>
            <a:r>
              <a:rPr lang="en-US" sz="4800"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p:cNvSpPr>
            <a:spLocks noGrp="1"/>
          </p:cNvSpPr>
          <p:nvPr>
            <p:ph idx="1"/>
          </p:nvPr>
        </p:nvSpPr>
        <p:spPr>
          <a:xfrm>
            <a:off x="542261" y="1978491"/>
            <a:ext cx="6018027" cy="4195481"/>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The current system is manual entry for the students.</a:t>
            </a:r>
          </a:p>
          <a:p>
            <a:r>
              <a:rPr lang="en-US" sz="2800" dirty="0">
                <a:latin typeface="Calibri" panose="020F0502020204030204" pitchFamily="34" charset="0"/>
                <a:ea typeface="Calibri" panose="020F0502020204030204" pitchFamily="34" charset="0"/>
                <a:cs typeface="Calibri" panose="020F0502020204030204" pitchFamily="34" charset="0"/>
              </a:rPr>
              <a:t> Here the attendance is carried out with hand written register.</a:t>
            </a:r>
          </a:p>
          <a:p>
            <a:r>
              <a:rPr lang="en-US" sz="2800" dirty="0">
                <a:latin typeface="Calibri" panose="020F0502020204030204" pitchFamily="34" charset="0"/>
                <a:ea typeface="Calibri" panose="020F0502020204030204" pitchFamily="34" charset="0"/>
                <a:cs typeface="Calibri" panose="020F0502020204030204" pitchFamily="34" charset="0"/>
              </a:rPr>
              <a:t> Needs lot of paperwork which is time consuming</a:t>
            </a:r>
          </a:p>
          <a:p>
            <a:pPr lvl="0"/>
            <a:endParaRPr lang="en-US" sz="2800" dirty="0">
              <a:latin typeface="Calibri" panose="020F0502020204030204" pitchFamily="34" charset="0"/>
              <a:ea typeface="Calibri" panose="020F0502020204030204" pitchFamily="34" charset="0"/>
              <a:cs typeface="Calibri" panose="020F0502020204030204" pitchFamily="34" charset="0"/>
            </a:endParaRPr>
          </a:p>
        </p:txBody>
      </p:sp>
      <p:pic>
        <p:nvPicPr>
          <p:cNvPr id="6148" name="Picture 4" descr="Student Attendance Management System Benefits">
            <a:extLst>
              <a:ext uri="{FF2B5EF4-FFF2-40B4-BE49-F238E27FC236}">
                <a16:creationId xmlns:a16="http://schemas.microsoft.com/office/drawing/2014/main" id="{51E14E89-0484-4833-849E-1E9307228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137" y="2106082"/>
            <a:ext cx="4867896" cy="3699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4833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1063"/>
            <a:ext cx="10890215" cy="1131533"/>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Objective</a:t>
            </a:r>
          </a:p>
        </p:txBody>
      </p:sp>
      <p:sp>
        <p:nvSpPr>
          <p:cNvPr id="3" name="Content Placeholder 2"/>
          <p:cNvSpPr>
            <a:spLocks noGrp="1"/>
          </p:cNvSpPr>
          <p:nvPr>
            <p:ph idx="1"/>
          </p:nvPr>
        </p:nvSpPr>
        <p:spPr>
          <a:xfrm>
            <a:off x="1103312" y="2052918"/>
            <a:ext cx="10433014" cy="4195481"/>
          </a:xfrm>
        </p:spPr>
        <p:txBody>
          <a:bodyPr>
            <a:normAutofit/>
          </a:bodyPr>
          <a:lstStyle/>
          <a:p>
            <a:pPr lvl="0"/>
            <a:r>
              <a:rPr lang="en-US" sz="2800" dirty="0">
                <a:latin typeface="Calibri" panose="020F0502020204030204" pitchFamily="34" charset="0"/>
                <a:ea typeface="Calibri" panose="020F0502020204030204" pitchFamily="34" charset="0"/>
                <a:cs typeface="Calibri" panose="020F0502020204030204" pitchFamily="34" charset="0"/>
              </a:rPr>
              <a:t>To provide paperless environment.</a:t>
            </a:r>
          </a:p>
          <a:p>
            <a:pPr lvl="0"/>
            <a:r>
              <a:rPr lang="en-US" sz="2800" dirty="0">
                <a:latin typeface="Calibri" panose="020F0502020204030204" pitchFamily="34" charset="0"/>
                <a:ea typeface="Calibri" panose="020F0502020204030204" pitchFamily="34" charset="0"/>
                <a:cs typeface="Calibri" panose="020F0502020204030204" pitchFamily="34" charset="0"/>
              </a:rPr>
              <a:t>To minimize the time of attendance taking.</a:t>
            </a:r>
          </a:p>
          <a:p>
            <a:pPr lvl="0"/>
            <a:r>
              <a:rPr lang="en-US" sz="2800" dirty="0">
                <a:latin typeface="Calibri" panose="020F0502020204030204" pitchFamily="34" charset="0"/>
                <a:ea typeface="Calibri" panose="020F0502020204030204" pitchFamily="34" charset="0"/>
                <a:cs typeface="Calibri" panose="020F0502020204030204" pitchFamily="34" charset="0"/>
              </a:rPr>
              <a:t>To reduce paperwork and maintenance cost of registers.</a:t>
            </a:r>
          </a:p>
          <a:p>
            <a:pPr lvl="0"/>
            <a:r>
              <a:rPr lang="en-US" sz="2800" dirty="0">
                <a:latin typeface="Calibri" panose="020F0502020204030204" pitchFamily="34" charset="0"/>
                <a:ea typeface="Calibri" panose="020F0502020204030204" pitchFamily="34" charset="0"/>
                <a:cs typeface="Calibri" panose="020F0502020204030204" pitchFamily="34" charset="0"/>
              </a:rPr>
              <a:t>To provide more accurate and precise data.</a:t>
            </a:r>
          </a:p>
          <a:p>
            <a:pPr lvl="0"/>
            <a:r>
              <a:rPr lang="en-US" sz="2800" dirty="0">
                <a:latin typeface="Calibri" panose="020F0502020204030204" pitchFamily="34" charset="0"/>
                <a:ea typeface="Calibri" panose="020F0502020204030204" pitchFamily="34" charset="0"/>
                <a:cs typeface="Calibri" panose="020F0502020204030204" pitchFamily="34" charset="0"/>
              </a:rPr>
              <a:t>To reduce human error at the time of record generation</a:t>
            </a:r>
          </a:p>
        </p:txBody>
      </p:sp>
    </p:spTree>
    <p:extLst>
      <p:ext uri="{BB962C8B-B14F-4D97-AF65-F5344CB8AC3E}">
        <p14:creationId xmlns:p14="http://schemas.microsoft.com/office/powerpoint/2010/main" val="209733570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5627-81E0-43CD-8C9E-261619F7A87B}"/>
              </a:ext>
            </a:extLst>
          </p:cNvPr>
          <p:cNvSpPr>
            <a:spLocks noGrp="1"/>
          </p:cNvSpPr>
          <p:nvPr>
            <p:ph type="title"/>
          </p:nvPr>
        </p:nvSpPr>
        <p:spPr>
          <a:xfrm>
            <a:off x="873686" y="761062"/>
            <a:ext cx="9404723" cy="855087"/>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PROPOSED SYSYTEM</a:t>
            </a:r>
            <a:br>
              <a:rPr lang="en-US" b="1" dirty="0">
                <a:latin typeface="Calibri" panose="020F0502020204030204" pitchFamily="34" charset="0"/>
                <a:ea typeface="Calibri" panose="020F0502020204030204" pitchFamily="34" charset="0"/>
                <a:cs typeface="Calibri" panose="020F0502020204030204" pitchFamily="34" charset="0"/>
              </a:rPr>
            </a:b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F45D1E-4069-4B21-A9D1-B1C83CC37C8C}"/>
              </a:ext>
            </a:extLst>
          </p:cNvPr>
          <p:cNvSpPr>
            <a:spLocks noGrp="1"/>
          </p:cNvSpPr>
          <p:nvPr>
            <p:ph idx="1"/>
          </p:nvPr>
        </p:nvSpPr>
        <p:spPr>
          <a:xfrm>
            <a:off x="1043807" y="1616149"/>
            <a:ext cx="10444628" cy="4195481"/>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We developed a system generated program which is easy to operate and use.</a:t>
            </a:r>
          </a:p>
          <a:p>
            <a:r>
              <a:rPr lang="en-US" sz="2800" dirty="0">
                <a:latin typeface="Calibri" panose="020F0502020204030204" pitchFamily="34" charset="0"/>
                <a:ea typeface="Calibri" panose="020F0502020204030204" pitchFamily="34" charset="0"/>
                <a:cs typeface="Calibri" panose="020F0502020204030204" pitchFamily="34" charset="0"/>
              </a:rPr>
              <a:t>In our program the entry is as same as on hand written registers but the output can be taken as per need. Which is more accurate and fast as compare to human calculations.</a:t>
            </a:r>
          </a:p>
        </p:txBody>
      </p:sp>
    </p:spTree>
    <p:extLst>
      <p:ext uri="{BB962C8B-B14F-4D97-AF65-F5344CB8AC3E}">
        <p14:creationId xmlns:p14="http://schemas.microsoft.com/office/powerpoint/2010/main" val="42380156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AB0D-F472-4790-B36F-D9D067052505}"/>
              </a:ext>
            </a:extLst>
          </p:cNvPr>
          <p:cNvSpPr>
            <a:spLocks noGrp="1"/>
          </p:cNvSpPr>
          <p:nvPr>
            <p:ph type="title"/>
          </p:nvPr>
        </p:nvSpPr>
        <p:spPr>
          <a:xfrm>
            <a:off x="147084" y="729165"/>
            <a:ext cx="11897832" cy="1400530"/>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Scope of the project</a:t>
            </a:r>
          </a:p>
        </p:txBody>
      </p:sp>
      <p:sp>
        <p:nvSpPr>
          <p:cNvPr id="3" name="Content Placeholder 2">
            <a:extLst>
              <a:ext uri="{FF2B5EF4-FFF2-40B4-BE49-F238E27FC236}">
                <a16:creationId xmlns:a16="http://schemas.microsoft.com/office/drawing/2014/main" id="{DFB04015-759D-4556-AAE1-30D414D24D66}"/>
              </a:ext>
            </a:extLst>
          </p:cNvPr>
          <p:cNvSpPr>
            <a:spLocks noGrp="1"/>
          </p:cNvSpPr>
          <p:nvPr>
            <p:ph idx="1"/>
          </p:nvPr>
        </p:nvSpPr>
        <p:spPr>
          <a:xfrm>
            <a:off x="1201477" y="1746922"/>
            <a:ext cx="8665535" cy="4195481"/>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Free approach to enter attendance</a:t>
            </a:r>
          </a:p>
          <a:p>
            <a:r>
              <a:rPr lang="en-US" sz="2800" dirty="0">
                <a:latin typeface="Calibri" panose="020F0502020204030204" pitchFamily="34" charset="0"/>
                <a:ea typeface="Calibri" panose="020F0502020204030204" pitchFamily="34" charset="0"/>
                <a:cs typeface="Calibri" panose="020F0502020204030204" pitchFamily="34" charset="0"/>
              </a:rPr>
              <a:t>Free trouble to use.</a:t>
            </a:r>
          </a:p>
          <a:p>
            <a:r>
              <a:rPr lang="en-US" sz="2800" dirty="0">
                <a:latin typeface="Calibri" panose="020F0502020204030204" pitchFamily="34" charset="0"/>
                <a:ea typeface="Calibri" panose="020F0502020204030204" pitchFamily="34" charset="0"/>
                <a:cs typeface="Calibri" panose="020F0502020204030204" pitchFamily="34" charset="0"/>
              </a:rPr>
              <a:t>Better use interface.</a:t>
            </a:r>
          </a:p>
          <a:p>
            <a:r>
              <a:rPr lang="en-US" sz="2800" dirty="0">
                <a:latin typeface="Calibri" panose="020F0502020204030204" pitchFamily="34" charset="0"/>
                <a:ea typeface="Calibri" panose="020F0502020204030204" pitchFamily="34" charset="0"/>
                <a:cs typeface="Calibri" panose="020F0502020204030204" pitchFamily="34" charset="0"/>
              </a:rPr>
              <a:t> High reliable.</a:t>
            </a:r>
          </a:p>
        </p:txBody>
      </p:sp>
      <p:pic>
        <p:nvPicPr>
          <p:cNvPr id="5122" name="Picture 2" descr="Best Attendance Management System &amp; Software in India 2021">
            <a:extLst>
              <a:ext uri="{FF2B5EF4-FFF2-40B4-BE49-F238E27FC236}">
                <a16:creationId xmlns:a16="http://schemas.microsoft.com/office/drawing/2014/main" id="{3C871D86-5ADD-465B-A721-C17717A26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501" y="1626781"/>
            <a:ext cx="4788643" cy="450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95729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AB0D-F472-4790-B36F-D9D067052505}"/>
              </a:ext>
            </a:extLst>
          </p:cNvPr>
          <p:cNvSpPr>
            <a:spLocks noGrp="1"/>
          </p:cNvSpPr>
          <p:nvPr>
            <p:ph type="title"/>
          </p:nvPr>
        </p:nvSpPr>
        <p:spPr>
          <a:xfrm>
            <a:off x="244548" y="635140"/>
            <a:ext cx="11897832" cy="1057105"/>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Software Development life cycle</a:t>
            </a:r>
          </a:p>
        </p:txBody>
      </p:sp>
      <p:sp>
        <p:nvSpPr>
          <p:cNvPr id="3" name="Content Placeholder 2">
            <a:extLst>
              <a:ext uri="{FF2B5EF4-FFF2-40B4-BE49-F238E27FC236}">
                <a16:creationId xmlns:a16="http://schemas.microsoft.com/office/drawing/2014/main" id="{DFB04015-759D-4556-AAE1-30D414D24D66}"/>
              </a:ext>
            </a:extLst>
          </p:cNvPr>
          <p:cNvSpPr>
            <a:spLocks noGrp="1"/>
          </p:cNvSpPr>
          <p:nvPr>
            <p:ph idx="1"/>
          </p:nvPr>
        </p:nvSpPr>
        <p:spPr>
          <a:xfrm>
            <a:off x="244548" y="2004161"/>
            <a:ext cx="4710224" cy="4558185"/>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Step-by-Step Process</a:t>
            </a:r>
          </a:p>
          <a:p>
            <a:r>
              <a:rPr lang="en-US" sz="2800" dirty="0">
                <a:latin typeface="Calibri" panose="020F0502020204030204" pitchFamily="34" charset="0"/>
                <a:ea typeface="Calibri" panose="020F0502020204030204" pitchFamily="34" charset="0"/>
                <a:cs typeface="Calibri" panose="020F0502020204030204" pitchFamily="34" charset="0"/>
              </a:rPr>
              <a:t>Organized Method</a:t>
            </a:r>
          </a:p>
          <a:p>
            <a:r>
              <a:rPr lang="en-US" sz="2800" dirty="0">
                <a:latin typeface="Calibri" panose="020F0502020204030204" pitchFamily="34" charset="0"/>
                <a:ea typeface="Calibri" panose="020F0502020204030204" pitchFamily="34" charset="0"/>
                <a:cs typeface="Calibri" panose="020F0502020204030204" pitchFamily="34" charset="0"/>
              </a:rPr>
              <a:t>Easy to Understand</a:t>
            </a:r>
          </a:p>
          <a:p>
            <a:r>
              <a:rPr lang="en-US" sz="2800" dirty="0">
                <a:latin typeface="Calibri" panose="020F0502020204030204" pitchFamily="34" charset="0"/>
                <a:ea typeface="Calibri" panose="020F0502020204030204" pitchFamily="34" charset="0"/>
                <a:cs typeface="Calibri" panose="020F0502020204030204" pitchFamily="34" charset="0"/>
              </a:rPr>
              <a:t>Focus on Documentation</a:t>
            </a:r>
          </a:p>
        </p:txBody>
      </p:sp>
      <p:pic>
        <p:nvPicPr>
          <p:cNvPr id="4" name="Picture 2" descr="What is the Waterfall software model? Development sequence?">
            <a:extLst>
              <a:ext uri="{FF2B5EF4-FFF2-40B4-BE49-F238E27FC236}">
                <a16:creationId xmlns:a16="http://schemas.microsoft.com/office/drawing/2014/main" id="{53526E0C-CD96-4AC2-A501-9444D959EC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4" t="3010" r="6040" b="2943"/>
          <a:stretch/>
        </p:blipFill>
        <p:spPr bwMode="auto">
          <a:xfrm>
            <a:off x="4674783" y="2004161"/>
            <a:ext cx="7371906" cy="442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33462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284" y="421832"/>
            <a:ext cx="10515600" cy="854075"/>
          </a:xfrm>
        </p:spPr>
        <p: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Feasibility Study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72116" y="1275907"/>
            <a:ext cx="10644963" cy="5720316"/>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Technical Feasibility</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Evaluate compatibility with existing hardware and software.</a:t>
            </a:r>
          </a:p>
          <a:p>
            <a:r>
              <a:rPr lang="en-US" sz="2800" dirty="0">
                <a:latin typeface="Calibri" panose="020F0502020204030204" pitchFamily="34" charset="0"/>
                <a:ea typeface="Calibri" panose="020F0502020204030204" pitchFamily="34" charset="0"/>
                <a:cs typeface="Calibri" panose="020F0502020204030204" pitchFamily="34" charset="0"/>
              </a:rPr>
              <a:t>Operational Feasibility</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Determine if the system meets user needs and improves efficiency.</a:t>
            </a:r>
          </a:p>
          <a:p>
            <a:r>
              <a:rPr lang="en-US" sz="2800" dirty="0">
                <a:latin typeface="Calibri" panose="020F0502020204030204" pitchFamily="34" charset="0"/>
                <a:ea typeface="Calibri" panose="020F0502020204030204" pitchFamily="34" charset="0"/>
                <a:cs typeface="Calibri" panose="020F0502020204030204" pitchFamily="34" charset="0"/>
              </a:rPr>
              <a:t>Economic Feasibility</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Analyze cost-benefit aspects</a:t>
            </a:r>
          </a:p>
          <a:p>
            <a:r>
              <a:rPr lang="en-US" sz="2800" dirty="0">
                <a:latin typeface="Calibri" panose="020F0502020204030204" pitchFamily="34" charset="0"/>
                <a:ea typeface="Calibri" panose="020F0502020204030204" pitchFamily="34" charset="0"/>
                <a:cs typeface="Calibri" panose="020F0502020204030204" pitchFamily="34" charset="0"/>
              </a:rPr>
              <a:t>Legal Feasibility</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Ensure compliance with data protection and privacy laws.</a:t>
            </a:r>
          </a:p>
          <a:p>
            <a:r>
              <a:rPr lang="en-US" sz="2800" dirty="0">
                <a:latin typeface="Calibri" panose="020F0502020204030204" pitchFamily="34" charset="0"/>
                <a:ea typeface="Calibri" panose="020F0502020204030204" pitchFamily="34" charset="0"/>
                <a:cs typeface="Calibri" panose="020F0502020204030204" pitchFamily="34" charset="0"/>
              </a:rPr>
              <a:t>Schedule Feasibility</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    Estimate time required for development, testing, and deployment.</a:t>
            </a:r>
          </a:p>
        </p:txBody>
      </p:sp>
    </p:spTree>
    <p:extLst>
      <p:ext uri="{BB962C8B-B14F-4D97-AF65-F5344CB8AC3E}">
        <p14:creationId xmlns:p14="http://schemas.microsoft.com/office/powerpoint/2010/main" val="293776773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Context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00373" y="2011482"/>
            <a:ext cx="8791254" cy="2918735"/>
          </a:xfrm>
          <a:prstGeom prst="rect">
            <a:avLst/>
          </a:prstGeom>
        </p:spPr>
      </p:pic>
    </p:spTree>
    <p:extLst>
      <p:ext uri="{BB962C8B-B14F-4D97-AF65-F5344CB8AC3E}">
        <p14:creationId xmlns:p14="http://schemas.microsoft.com/office/powerpoint/2010/main" val="73551175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183</TotalTime>
  <Words>662</Words>
  <Application>Microsoft Office PowerPoint</Application>
  <PresentationFormat>Widescreen</PresentationFormat>
  <Paragraphs>216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Attendance Management System</vt:lpstr>
      <vt:lpstr>Introduction</vt:lpstr>
      <vt:lpstr>Problem Statement</vt:lpstr>
      <vt:lpstr>Objective</vt:lpstr>
      <vt:lpstr>PROPOSED SYSYTEM </vt:lpstr>
      <vt:lpstr>Scope of the project</vt:lpstr>
      <vt:lpstr>Software Development life cycle</vt:lpstr>
      <vt:lpstr>Feasibility Study</vt:lpstr>
      <vt:lpstr>Context Diagram</vt:lpstr>
      <vt:lpstr>Data Flow Diagram</vt:lpstr>
      <vt:lpstr>ER Diagram</vt:lpstr>
      <vt:lpstr>Use Case Diagram</vt:lpstr>
      <vt:lpstr>Gantt Chart</vt:lpstr>
      <vt:lpstr>Final Outcome</vt:lpstr>
      <vt:lpstr>Conclusion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acer</dc:creator>
  <cp:lastModifiedBy>Sushil Shrestha</cp:lastModifiedBy>
  <cp:revision>22</cp:revision>
  <dcterms:created xsi:type="dcterms:W3CDTF">2024-05-22T12:53:17Z</dcterms:created>
  <dcterms:modified xsi:type="dcterms:W3CDTF">2024-05-22T16:12:28Z</dcterms:modified>
</cp:coreProperties>
</file>