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54"/>
  </p:notesMasterIdLst>
  <p:sldIdLst>
    <p:sldId id="256" r:id="rId2"/>
    <p:sldId id="371" r:id="rId3"/>
    <p:sldId id="375" r:id="rId4"/>
    <p:sldId id="372" r:id="rId5"/>
    <p:sldId id="373" r:id="rId6"/>
    <p:sldId id="374" r:id="rId7"/>
    <p:sldId id="376" r:id="rId8"/>
    <p:sldId id="377" r:id="rId9"/>
    <p:sldId id="260" r:id="rId10"/>
    <p:sldId id="368" r:id="rId11"/>
    <p:sldId id="265" r:id="rId12"/>
    <p:sldId id="267" r:id="rId13"/>
    <p:sldId id="350" r:id="rId14"/>
    <p:sldId id="261" r:id="rId15"/>
    <p:sldId id="262" r:id="rId16"/>
    <p:sldId id="268" r:id="rId17"/>
    <p:sldId id="365" r:id="rId18"/>
    <p:sldId id="366" r:id="rId19"/>
    <p:sldId id="367" r:id="rId20"/>
    <p:sldId id="369" r:id="rId21"/>
    <p:sldId id="370" r:id="rId22"/>
    <p:sldId id="263" r:id="rId23"/>
    <p:sldId id="259" r:id="rId24"/>
    <p:sldId id="351" r:id="rId25"/>
    <p:sldId id="352" r:id="rId26"/>
    <p:sldId id="353" r:id="rId27"/>
    <p:sldId id="354" r:id="rId28"/>
    <p:sldId id="355" r:id="rId29"/>
    <p:sldId id="356" r:id="rId30"/>
    <p:sldId id="357" r:id="rId31"/>
    <p:sldId id="359" r:id="rId32"/>
    <p:sldId id="360" r:id="rId33"/>
    <p:sldId id="361" r:id="rId34"/>
    <p:sldId id="362" r:id="rId35"/>
    <p:sldId id="363" r:id="rId36"/>
    <p:sldId id="364"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snapToGrid="0">
      <p:cViewPr varScale="1">
        <p:scale>
          <a:sx n="78" d="100"/>
          <a:sy n="78" d="100"/>
        </p:scale>
        <p:origin x="76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D31B9-7271-41A1-B8BA-803FE4BB8107}"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BD1CC-0E0B-4E7D-85C3-9B445327DF93}" type="slidenum">
              <a:rPr lang="en-US" smtClean="0"/>
              <a:t>‹#›</a:t>
            </a:fld>
            <a:endParaRPr lang="en-US"/>
          </a:p>
        </p:txBody>
      </p:sp>
    </p:spTree>
    <p:extLst>
      <p:ext uri="{BB962C8B-B14F-4D97-AF65-F5344CB8AC3E}">
        <p14:creationId xmlns:p14="http://schemas.microsoft.com/office/powerpoint/2010/main" val="289332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342900" y="696913"/>
            <a:ext cx="6197600" cy="3486150"/>
          </a:xfrm>
          <a:ln/>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EBD1CC-0E0B-4E7D-85C3-9B445327DF93}" type="slidenum">
              <a:rPr lang="en-US" smtClean="0"/>
              <a:t>41</a:t>
            </a:fld>
            <a:endParaRPr lang="en-US"/>
          </a:p>
        </p:txBody>
      </p:sp>
    </p:spTree>
    <p:extLst>
      <p:ext uri="{BB962C8B-B14F-4D97-AF65-F5344CB8AC3E}">
        <p14:creationId xmlns:p14="http://schemas.microsoft.com/office/powerpoint/2010/main" val="293053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DBCACB0-1385-42A6-BC3F-C6A29724A1C2}" type="datetime1">
              <a:rPr lang="en-US" smtClean="0"/>
              <a:t>11/27/2023</a:t>
            </a:fld>
            <a:endParaRPr lang="en-US"/>
          </a:p>
        </p:txBody>
      </p:sp>
      <p:sp>
        <p:nvSpPr>
          <p:cNvPr id="5" name="Footer Placeholder 4"/>
          <p:cNvSpPr>
            <a:spLocks noGrp="1"/>
          </p:cNvSpPr>
          <p:nvPr>
            <p:ph type="ftr" sz="quarter" idx="11"/>
          </p:nvPr>
        </p:nvSpPr>
        <p:spPr/>
        <p:txBody>
          <a:bodyPr/>
          <a:lstStyle/>
          <a:p>
            <a:r>
              <a:rPr lang="en-US"/>
              <a:t>Introduction to OS</a:t>
            </a:r>
          </a:p>
        </p:txBody>
      </p:sp>
      <p:sp>
        <p:nvSpPr>
          <p:cNvPr id="6" name="Slide Number Placeholder 5"/>
          <p:cNvSpPr>
            <a:spLocks noGrp="1"/>
          </p:cNvSpPr>
          <p:nvPr>
            <p:ph type="sldNum" sz="quarter" idx="12"/>
          </p:nvPr>
        </p:nvSpPr>
        <p:spPr/>
        <p:txBody>
          <a:bodyPr/>
          <a:lstStyle/>
          <a:p>
            <a:fld id="{36EB8B61-4722-4117-B467-BB8004C8037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23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85EB5-E4DB-42AB-9C4A-5B90338F739D}" type="datetime1">
              <a:rPr lang="en-US" smtClean="0"/>
              <a:t>11/27/2023</a:t>
            </a:fld>
            <a:endParaRPr lang="en-US"/>
          </a:p>
        </p:txBody>
      </p:sp>
      <p:sp>
        <p:nvSpPr>
          <p:cNvPr id="5" name="Footer Placeholder 4"/>
          <p:cNvSpPr>
            <a:spLocks noGrp="1"/>
          </p:cNvSpPr>
          <p:nvPr>
            <p:ph type="ftr" sz="quarter" idx="11"/>
          </p:nvPr>
        </p:nvSpPr>
        <p:spPr/>
        <p:txBody>
          <a:bodyPr/>
          <a:lstStyle/>
          <a:p>
            <a:r>
              <a:rPr lang="en-US"/>
              <a:t>Introduction to OS</a:t>
            </a:r>
          </a:p>
        </p:txBody>
      </p:sp>
      <p:sp>
        <p:nvSpPr>
          <p:cNvPr id="6" name="Slide Number Placeholder 5"/>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345770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DEBB7-C1B5-4F49-ACC2-364842F8D5D6}" type="datetime1">
              <a:rPr lang="en-US" smtClean="0"/>
              <a:t>11/27/2023</a:t>
            </a:fld>
            <a:endParaRPr lang="en-US"/>
          </a:p>
        </p:txBody>
      </p:sp>
      <p:sp>
        <p:nvSpPr>
          <p:cNvPr id="5" name="Footer Placeholder 4"/>
          <p:cNvSpPr>
            <a:spLocks noGrp="1"/>
          </p:cNvSpPr>
          <p:nvPr>
            <p:ph type="ftr" sz="quarter" idx="11"/>
          </p:nvPr>
        </p:nvSpPr>
        <p:spPr/>
        <p:txBody>
          <a:bodyPr/>
          <a:lstStyle/>
          <a:p>
            <a:r>
              <a:rPr lang="en-US"/>
              <a:t>Introduction to OS</a:t>
            </a:r>
          </a:p>
        </p:txBody>
      </p:sp>
      <p:sp>
        <p:nvSpPr>
          <p:cNvPr id="6" name="Slide Number Placeholder 5"/>
          <p:cNvSpPr>
            <a:spLocks noGrp="1"/>
          </p:cNvSpPr>
          <p:nvPr>
            <p:ph type="sldNum" sz="quarter" idx="12"/>
          </p:nvPr>
        </p:nvSpPr>
        <p:spPr/>
        <p:txBody>
          <a:bodyPr/>
          <a:lstStyle/>
          <a:p>
            <a:fld id="{36EB8B61-4722-4117-B467-BB8004C8037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36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p:cNvSpPr>
            <a:spLocks noGrp="1"/>
          </p:cNvSpPr>
          <p:nvPr>
            <p:ph type="ftr" sz="quarter" idx="11"/>
          </p:nvPr>
        </p:nvSpPr>
        <p:spPr/>
        <p:txBody>
          <a:bodyPr/>
          <a:lstStyle/>
          <a:p>
            <a:r>
              <a:rPr lang="en-US"/>
              <a:t>Introduction to OS</a:t>
            </a:r>
          </a:p>
        </p:txBody>
      </p:sp>
      <p:sp>
        <p:nvSpPr>
          <p:cNvPr id="6" name="Slide Number Placeholder 5"/>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32908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69E6E-A719-458F-A9B8-8C3E3F075A78}" type="datetime1">
              <a:rPr lang="en-US" smtClean="0"/>
              <a:t>11/27/2023</a:t>
            </a:fld>
            <a:endParaRPr lang="en-US"/>
          </a:p>
        </p:txBody>
      </p:sp>
      <p:sp>
        <p:nvSpPr>
          <p:cNvPr id="5" name="Footer Placeholder 4"/>
          <p:cNvSpPr>
            <a:spLocks noGrp="1"/>
          </p:cNvSpPr>
          <p:nvPr>
            <p:ph type="ftr" sz="quarter" idx="11"/>
          </p:nvPr>
        </p:nvSpPr>
        <p:spPr/>
        <p:txBody>
          <a:bodyPr/>
          <a:lstStyle/>
          <a:p>
            <a:r>
              <a:rPr lang="en-US"/>
              <a:t>Introduction to OS</a:t>
            </a:r>
          </a:p>
        </p:txBody>
      </p:sp>
      <p:sp>
        <p:nvSpPr>
          <p:cNvPr id="6" name="Slide Number Placeholder 5"/>
          <p:cNvSpPr>
            <a:spLocks noGrp="1"/>
          </p:cNvSpPr>
          <p:nvPr>
            <p:ph type="sldNum" sz="quarter" idx="12"/>
          </p:nvPr>
        </p:nvSpPr>
        <p:spPr/>
        <p:txBody>
          <a:bodyPr/>
          <a:lstStyle/>
          <a:p>
            <a:fld id="{36EB8B61-4722-4117-B467-BB8004C8037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AA02C-C165-4B3C-966A-03DBD336121D}" type="datetime1">
              <a:rPr lang="en-US" smtClean="0"/>
              <a:t>11/27/2023</a:t>
            </a:fld>
            <a:endParaRPr lang="en-US"/>
          </a:p>
        </p:txBody>
      </p:sp>
      <p:sp>
        <p:nvSpPr>
          <p:cNvPr id="6" name="Footer Placeholder 5"/>
          <p:cNvSpPr>
            <a:spLocks noGrp="1"/>
          </p:cNvSpPr>
          <p:nvPr>
            <p:ph type="ftr" sz="quarter" idx="11"/>
          </p:nvPr>
        </p:nvSpPr>
        <p:spPr/>
        <p:txBody>
          <a:bodyPr/>
          <a:lstStyle/>
          <a:p>
            <a:r>
              <a:rPr lang="en-US"/>
              <a:t>Introduction to OS</a:t>
            </a:r>
          </a:p>
        </p:txBody>
      </p:sp>
      <p:sp>
        <p:nvSpPr>
          <p:cNvPr id="7" name="Slide Number Placeholder 6"/>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105258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4821B-6B57-4D41-8B19-FC0CC7615EB3}" type="datetime1">
              <a:rPr lang="en-US" smtClean="0"/>
              <a:t>11/27/2023</a:t>
            </a:fld>
            <a:endParaRPr lang="en-US"/>
          </a:p>
        </p:txBody>
      </p:sp>
      <p:sp>
        <p:nvSpPr>
          <p:cNvPr id="8" name="Footer Placeholder 7"/>
          <p:cNvSpPr>
            <a:spLocks noGrp="1"/>
          </p:cNvSpPr>
          <p:nvPr>
            <p:ph type="ftr" sz="quarter" idx="11"/>
          </p:nvPr>
        </p:nvSpPr>
        <p:spPr/>
        <p:txBody>
          <a:bodyPr/>
          <a:lstStyle/>
          <a:p>
            <a:r>
              <a:rPr lang="en-US"/>
              <a:t>Introduction to OS</a:t>
            </a:r>
          </a:p>
        </p:txBody>
      </p:sp>
      <p:sp>
        <p:nvSpPr>
          <p:cNvPr id="9" name="Slide Number Placeholder 8"/>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39642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B4F46-AF30-48E2-BD14-20A775D42DC4}" type="datetime1">
              <a:rPr lang="en-US" smtClean="0"/>
              <a:t>11/27/2023</a:t>
            </a:fld>
            <a:endParaRPr lang="en-US"/>
          </a:p>
        </p:txBody>
      </p:sp>
      <p:sp>
        <p:nvSpPr>
          <p:cNvPr id="4" name="Footer Placeholder 3"/>
          <p:cNvSpPr>
            <a:spLocks noGrp="1"/>
          </p:cNvSpPr>
          <p:nvPr>
            <p:ph type="ftr" sz="quarter" idx="11"/>
          </p:nvPr>
        </p:nvSpPr>
        <p:spPr/>
        <p:txBody>
          <a:bodyPr/>
          <a:lstStyle/>
          <a:p>
            <a:r>
              <a:rPr lang="en-US"/>
              <a:t>Introduction to OS</a:t>
            </a:r>
          </a:p>
        </p:txBody>
      </p:sp>
      <p:sp>
        <p:nvSpPr>
          <p:cNvPr id="5" name="Slide Number Placeholder 4"/>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246974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9B798-B31B-4E0D-A289-119B486255FD}" type="datetime1">
              <a:rPr lang="en-US" smtClean="0"/>
              <a:t>11/27/2023</a:t>
            </a:fld>
            <a:endParaRPr lang="en-US"/>
          </a:p>
        </p:txBody>
      </p:sp>
      <p:sp>
        <p:nvSpPr>
          <p:cNvPr id="3" name="Footer Placeholder 2"/>
          <p:cNvSpPr>
            <a:spLocks noGrp="1"/>
          </p:cNvSpPr>
          <p:nvPr>
            <p:ph type="ftr" sz="quarter" idx="11"/>
          </p:nvPr>
        </p:nvSpPr>
        <p:spPr/>
        <p:txBody>
          <a:bodyPr/>
          <a:lstStyle/>
          <a:p>
            <a:r>
              <a:rPr lang="en-US"/>
              <a:t>Introduction to OS</a:t>
            </a:r>
          </a:p>
        </p:txBody>
      </p:sp>
      <p:sp>
        <p:nvSpPr>
          <p:cNvPr id="4" name="Slide Number Placeholder 3"/>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6273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F8F44-6BB7-4B55-B482-1439B4EA9CB5}" type="datetime1">
              <a:rPr lang="en-US" smtClean="0"/>
              <a:t>11/27/2023</a:t>
            </a:fld>
            <a:endParaRPr lang="en-US"/>
          </a:p>
        </p:txBody>
      </p:sp>
      <p:sp>
        <p:nvSpPr>
          <p:cNvPr id="6" name="Footer Placeholder 5"/>
          <p:cNvSpPr>
            <a:spLocks noGrp="1"/>
          </p:cNvSpPr>
          <p:nvPr>
            <p:ph type="ftr" sz="quarter" idx="11"/>
          </p:nvPr>
        </p:nvSpPr>
        <p:spPr/>
        <p:txBody>
          <a:bodyPr/>
          <a:lstStyle/>
          <a:p>
            <a:r>
              <a:rPr lang="en-US"/>
              <a:t>Introduction to OS</a:t>
            </a:r>
          </a:p>
        </p:txBody>
      </p:sp>
      <p:sp>
        <p:nvSpPr>
          <p:cNvPr id="7" name="Slide Number Placeholder 6"/>
          <p:cNvSpPr>
            <a:spLocks noGrp="1"/>
          </p:cNvSpPr>
          <p:nvPr>
            <p:ph type="sldNum" sz="quarter" idx="12"/>
          </p:nvPr>
        </p:nvSpPr>
        <p:spPr/>
        <p:txBody>
          <a:bodyPr/>
          <a:lstStyle/>
          <a:p>
            <a:fld id="{36EB8B61-4722-4117-B467-BB8004C8037C}" type="slidenum">
              <a:rPr lang="en-US" smtClean="0"/>
              <a:t>‹#›</a:t>
            </a:fld>
            <a:endParaRPr lang="en-US"/>
          </a:p>
        </p:txBody>
      </p:sp>
    </p:spTree>
    <p:extLst>
      <p:ext uri="{BB962C8B-B14F-4D97-AF65-F5344CB8AC3E}">
        <p14:creationId xmlns:p14="http://schemas.microsoft.com/office/powerpoint/2010/main" val="141416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ED029-3FD9-4508-A8C9-5B4CD549BAF8}" type="datetime1">
              <a:rPr lang="en-US" smtClean="0"/>
              <a:t>11/27/2023</a:t>
            </a:fld>
            <a:endParaRPr lang="en-US"/>
          </a:p>
        </p:txBody>
      </p:sp>
      <p:sp>
        <p:nvSpPr>
          <p:cNvPr id="6" name="Footer Placeholder 5"/>
          <p:cNvSpPr>
            <a:spLocks noGrp="1"/>
          </p:cNvSpPr>
          <p:nvPr>
            <p:ph type="ftr" sz="quarter" idx="11"/>
          </p:nvPr>
        </p:nvSpPr>
        <p:spPr/>
        <p:txBody>
          <a:bodyPr/>
          <a:lstStyle/>
          <a:p>
            <a:r>
              <a:rPr lang="en-US"/>
              <a:t>Introduction to OS</a:t>
            </a:r>
          </a:p>
        </p:txBody>
      </p:sp>
      <p:sp>
        <p:nvSpPr>
          <p:cNvPr id="7" name="Slide Number Placeholder 6"/>
          <p:cNvSpPr>
            <a:spLocks noGrp="1"/>
          </p:cNvSpPr>
          <p:nvPr>
            <p:ph type="sldNum" sz="quarter" idx="12"/>
          </p:nvPr>
        </p:nvSpPr>
        <p:spPr/>
        <p:txBody>
          <a:bodyPr/>
          <a:lstStyle/>
          <a:p>
            <a:fld id="{36EB8B61-4722-4117-B467-BB8004C8037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66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611A48-B61F-4BD7-BC4B-AA441AAD5A2B}" type="datetime1">
              <a:rPr lang="en-US" smtClean="0"/>
              <a:t>11/27/2023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Introduction to OS</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EB8B61-4722-4117-B467-BB8004C8037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7197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8E0C-8034-DE26-046A-CF42DDAABD22}"/>
              </a:ext>
            </a:extLst>
          </p:cNvPr>
          <p:cNvSpPr>
            <a:spLocks noGrp="1"/>
          </p:cNvSpPr>
          <p:nvPr>
            <p:ph type="ctrTitle"/>
          </p:nvPr>
        </p:nvSpPr>
        <p:spPr/>
        <p:txBody>
          <a:bodyPr/>
          <a:lstStyle/>
          <a:p>
            <a:pPr marL="742950" marR="0" lvl="1" indent="-285750">
              <a:spcBef>
                <a:spcPts val="0"/>
              </a:spcBef>
              <a:spcAft>
                <a:spcPts val="0"/>
              </a:spcAft>
              <a:tabLst>
                <a:tab pos="457200" algn="l"/>
              </a:tabLst>
            </a:pPr>
            <a:r>
              <a:rPr lang="en-US" sz="4400" dirty="0">
                <a:effectLst/>
                <a:latin typeface="Times New Roman" panose="02020603050405020304" pitchFamily="18" charset="0"/>
                <a:ea typeface="Times New Roman" panose="02020603050405020304" pitchFamily="18" charset="0"/>
              </a:rPr>
              <a:t>Operating system BIT253CO</a:t>
            </a:r>
            <a:br>
              <a:rPr lang="en-US" sz="8000" dirty="0">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98F419B-B835-EDAE-D624-BF6ADAD6D608}"/>
              </a:ext>
            </a:extLst>
          </p:cNvPr>
          <p:cNvSpPr>
            <a:spLocks noGrp="1"/>
          </p:cNvSpPr>
          <p:nvPr>
            <p:ph type="subTitle" idx="1"/>
          </p:nvPr>
        </p:nvSpPr>
        <p:spPr/>
        <p:txBody>
          <a:bodyPr/>
          <a:lstStyle/>
          <a:p>
            <a:pPr algn="l"/>
            <a:r>
              <a:rPr lang="en-US" i="1" dirty="0"/>
              <a:t>By: Er Suvash Chandra Gautam </a:t>
            </a:r>
          </a:p>
          <a:p>
            <a:pPr algn="l"/>
            <a:r>
              <a:rPr lang="en-US" i="1" dirty="0"/>
              <a:t>(System Development and Implementation Expert, NBCC-JICA)</a:t>
            </a:r>
          </a:p>
        </p:txBody>
      </p:sp>
      <p:sp>
        <p:nvSpPr>
          <p:cNvPr id="4" name="Date Placeholder 3">
            <a:extLst>
              <a:ext uri="{FF2B5EF4-FFF2-40B4-BE49-F238E27FC236}">
                <a16:creationId xmlns:a16="http://schemas.microsoft.com/office/drawing/2014/main" id="{6FDC9F13-BE49-ECFD-5F86-A45399D49287}"/>
              </a:ext>
            </a:extLst>
          </p:cNvPr>
          <p:cNvSpPr>
            <a:spLocks noGrp="1"/>
          </p:cNvSpPr>
          <p:nvPr>
            <p:ph type="dt" sz="half" idx="10"/>
          </p:nvPr>
        </p:nvSpPr>
        <p:spPr/>
        <p:txBody>
          <a:bodyPr/>
          <a:lstStyle/>
          <a:p>
            <a:fld id="{96EF9334-F992-4A56-B922-FA46DA2BD32A}" type="datetime1">
              <a:rPr lang="en-US" smtClean="0"/>
              <a:t>11/27/2023</a:t>
            </a:fld>
            <a:endParaRPr lang="en-US"/>
          </a:p>
        </p:txBody>
      </p:sp>
      <p:sp>
        <p:nvSpPr>
          <p:cNvPr id="5" name="Footer Placeholder 4">
            <a:extLst>
              <a:ext uri="{FF2B5EF4-FFF2-40B4-BE49-F238E27FC236}">
                <a16:creationId xmlns:a16="http://schemas.microsoft.com/office/drawing/2014/main" id="{A5AEDA0C-25C1-36E7-DF32-7D9EDDC29D75}"/>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AC02014F-2ECC-22F3-3392-DEE16E963827}"/>
              </a:ext>
            </a:extLst>
          </p:cNvPr>
          <p:cNvSpPr>
            <a:spLocks noGrp="1"/>
          </p:cNvSpPr>
          <p:nvPr>
            <p:ph type="sldNum" sz="quarter" idx="12"/>
          </p:nvPr>
        </p:nvSpPr>
        <p:spPr/>
        <p:txBody>
          <a:bodyPr/>
          <a:lstStyle/>
          <a:p>
            <a:fld id="{36EB8B61-4722-4117-B467-BB8004C8037C}" type="slidenum">
              <a:rPr lang="en-US" smtClean="0"/>
              <a:t>1</a:t>
            </a:fld>
            <a:endParaRPr lang="en-US"/>
          </a:p>
        </p:txBody>
      </p:sp>
    </p:spTree>
    <p:extLst>
      <p:ext uri="{BB962C8B-B14F-4D97-AF65-F5344CB8AC3E}">
        <p14:creationId xmlns:p14="http://schemas.microsoft.com/office/powerpoint/2010/main" val="130855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Operating System | Computer Operating System Types , Functions">
            <a:extLst>
              <a:ext uri="{FF2B5EF4-FFF2-40B4-BE49-F238E27FC236}">
                <a16:creationId xmlns:a16="http://schemas.microsoft.com/office/drawing/2014/main" id="{F4B450C4-82A4-9CA3-FAB0-7F0955E7E8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75"/>
          <a:stretch/>
        </p:blipFill>
        <p:spPr bwMode="auto">
          <a:xfrm>
            <a:off x="632461" y="658045"/>
            <a:ext cx="9288780" cy="448349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26E3A6B9-B7F2-79F1-0E91-284CED314B0F}"/>
              </a:ext>
            </a:extLst>
          </p:cNvPr>
          <p:cNvSpPr>
            <a:spLocks noGrp="1"/>
          </p:cNvSpPr>
          <p:nvPr>
            <p:ph type="dt" sz="half" idx="10"/>
          </p:nvPr>
        </p:nvSpPr>
        <p:spPr/>
        <p:txBody>
          <a:bodyPr/>
          <a:lstStyle/>
          <a:p>
            <a:fld id="{E5C6DF24-7215-4B6E-91C2-51ABA8B20458}" type="datetime1">
              <a:rPr lang="en-US" smtClean="0"/>
              <a:t>11/27/2023</a:t>
            </a:fld>
            <a:endParaRPr lang="en-US"/>
          </a:p>
        </p:txBody>
      </p:sp>
      <p:sp>
        <p:nvSpPr>
          <p:cNvPr id="6" name="Footer Placeholder 5">
            <a:extLst>
              <a:ext uri="{FF2B5EF4-FFF2-40B4-BE49-F238E27FC236}">
                <a16:creationId xmlns:a16="http://schemas.microsoft.com/office/drawing/2014/main" id="{A994AF7A-5AA9-DFBD-4AC8-84FAFFAFF761}"/>
              </a:ext>
            </a:extLst>
          </p:cNvPr>
          <p:cNvSpPr>
            <a:spLocks noGrp="1"/>
          </p:cNvSpPr>
          <p:nvPr>
            <p:ph type="ftr" sz="quarter" idx="11"/>
          </p:nvPr>
        </p:nvSpPr>
        <p:spPr/>
        <p:txBody>
          <a:bodyPr/>
          <a:lstStyle/>
          <a:p>
            <a:r>
              <a:rPr lang="en-US"/>
              <a:t>Introduction to OS</a:t>
            </a:r>
          </a:p>
        </p:txBody>
      </p:sp>
      <p:sp>
        <p:nvSpPr>
          <p:cNvPr id="7" name="Slide Number Placeholder 6">
            <a:extLst>
              <a:ext uri="{FF2B5EF4-FFF2-40B4-BE49-F238E27FC236}">
                <a16:creationId xmlns:a16="http://schemas.microsoft.com/office/drawing/2014/main" id="{86F93F36-8181-29EE-AD45-0D9A91C54AB7}"/>
              </a:ext>
            </a:extLst>
          </p:cNvPr>
          <p:cNvSpPr>
            <a:spLocks noGrp="1"/>
          </p:cNvSpPr>
          <p:nvPr>
            <p:ph type="sldNum" sz="quarter" idx="12"/>
          </p:nvPr>
        </p:nvSpPr>
        <p:spPr/>
        <p:txBody>
          <a:bodyPr/>
          <a:lstStyle/>
          <a:p>
            <a:fld id="{36EB8B61-4722-4117-B467-BB8004C8037C}" type="slidenum">
              <a:rPr lang="en-US" smtClean="0"/>
              <a:t>10</a:t>
            </a:fld>
            <a:endParaRPr lang="en-US"/>
          </a:p>
        </p:txBody>
      </p:sp>
    </p:spTree>
    <p:extLst>
      <p:ext uri="{BB962C8B-B14F-4D97-AF65-F5344CB8AC3E}">
        <p14:creationId xmlns:p14="http://schemas.microsoft.com/office/powerpoint/2010/main" val="104559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946B-37B2-6C11-FC72-A26D366C4A1B}"/>
              </a:ext>
            </a:extLst>
          </p:cNvPr>
          <p:cNvSpPr>
            <a:spLocks noGrp="1"/>
          </p:cNvSpPr>
          <p:nvPr>
            <p:ph type="title"/>
          </p:nvPr>
        </p:nvSpPr>
        <p:spPr/>
        <p:txBody>
          <a:bodyPr/>
          <a:lstStyle/>
          <a:p>
            <a:r>
              <a:rPr kumimoji="0" lang="en-US" altLang="en-US" sz="3200" b="1" i="0" u="none" strike="noStrike" kern="0" cap="none" spc="0" normalizeH="0" baseline="0" noProof="0" dirty="0">
                <a:ln>
                  <a:noFill/>
                </a:ln>
                <a:solidFill>
                  <a:srgbClr val="006699"/>
                </a:solidFill>
                <a:effectLst/>
                <a:uLnTx/>
                <a:uFillTx/>
                <a:latin typeface="Arial"/>
                <a:ea typeface="MS PGothic" pitchFamily="34" charset="-128"/>
              </a:rPr>
              <a:t>What is an Operating System?</a:t>
            </a:r>
            <a:endParaRPr lang="en-US" dirty="0"/>
          </a:p>
        </p:txBody>
      </p:sp>
      <p:sp>
        <p:nvSpPr>
          <p:cNvPr id="3" name="Content Placeholder 2">
            <a:extLst>
              <a:ext uri="{FF2B5EF4-FFF2-40B4-BE49-F238E27FC236}">
                <a16:creationId xmlns:a16="http://schemas.microsoft.com/office/drawing/2014/main" id="{0B0272FE-7C0D-4696-99D7-1B971ED9780B}"/>
              </a:ext>
            </a:extLst>
          </p:cNvPr>
          <p:cNvSpPr>
            <a:spLocks noGrp="1"/>
          </p:cNvSpPr>
          <p:nvPr>
            <p:ph idx="1"/>
          </p:nvPr>
        </p:nvSpPr>
        <p:spPr>
          <a:xfrm>
            <a:off x="914400" y="1582994"/>
            <a:ext cx="10439400" cy="4593969"/>
          </a:xfrm>
        </p:spPr>
        <p:txBody>
          <a:bodyPr/>
          <a:lstStyle/>
          <a:p>
            <a:r>
              <a:rPr lang="en-US" dirty="0"/>
              <a:t>A program that acts as an intermediary between a user of a computer and the computer hardware</a:t>
            </a:r>
          </a:p>
          <a:p>
            <a:r>
              <a:rPr lang="en-US" dirty="0"/>
              <a:t>Operating system goals:</a:t>
            </a:r>
          </a:p>
          <a:p>
            <a:r>
              <a:rPr lang="en-US" dirty="0"/>
              <a:t>Execute user programs and make solving user problems easier</a:t>
            </a:r>
          </a:p>
          <a:p>
            <a:r>
              <a:rPr lang="en-US" dirty="0"/>
              <a:t>Make the computer system convenient to use</a:t>
            </a:r>
          </a:p>
          <a:p>
            <a:r>
              <a:rPr lang="en-US" dirty="0"/>
              <a:t>Use the computer hardware in an efficient manner</a:t>
            </a:r>
          </a:p>
          <a:p>
            <a:r>
              <a:rPr lang="en-US" i="1" dirty="0">
                <a:solidFill>
                  <a:srgbClr val="FF0000"/>
                </a:solidFill>
              </a:rPr>
              <a:t>Primary Goal: Convenience( Easiest way to access hardware), 95% of market is cover by Microsoft. </a:t>
            </a:r>
          </a:p>
          <a:p>
            <a:r>
              <a:rPr lang="en-US" i="1" dirty="0">
                <a:solidFill>
                  <a:srgbClr val="FF0000"/>
                </a:solidFill>
              </a:rPr>
              <a:t>Market Acquisition of Windows in 2018: 82%</a:t>
            </a:r>
          </a:p>
          <a:p>
            <a:endParaRPr lang="en-US" i="1" dirty="0">
              <a:solidFill>
                <a:srgbClr val="FF0000"/>
              </a:solidFill>
            </a:endParaRPr>
          </a:p>
          <a:p>
            <a:endParaRPr lang="en-US" dirty="0"/>
          </a:p>
        </p:txBody>
      </p:sp>
      <p:sp>
        <p:nvSpPr>
          <p:cNvPr id="4" name="Date Placeholder 3">
            <a:extLst>
              <a:ext uri="{FF2B5EF4-FFF2-40B4-BE49-F238E27FC236}">
                <a16:creationId xmlns:a16="http://schemas.microsoft.com/office/drawing/2014/main" id="{8A5F6088-B3E9-1958-506D-A5CC76ABEF82}"/>
              </a:ext>
            </a:extLst>
          </p:cNvPr>
          <p:cNvSpPr>
            <a:spLocks noGrp="1"/>
          </p:cNvSpPr>
          <p:nvPr>
            <p:ph type="dt" sz="half" idx="10"/>
          </p:nvPr>
        </p:nvSpPr>
        <p:spPr/>
        <p:txBody>
          <a:bodyPr/>
          <a:lstStyle/>
          <a:p>
            <a:fld id="{98B49EB5-C076-4A2E-AFA4-230F60883227}" type="datetime1">
              <a:rPr lang="en-US" smtClean="0"/>
              <a:t>11/27/2023</a:t>
            </a:fld>
            <a:endParaRPr lang="en-US"/>
          </a:p>
        </p:txBody>
      </p:sp>
      <p:sp>
        <p:nvSpPr>
          <p:cNvPr id="5" name="Footer Placeholder 4">
            <a:extLst>
              <a:ext uri="{FF2B5EF4-FFF2-40B4-BE49-F238E27FC236}">
                <a16:creationId xmlns:a16="http://schemas.microsoft.com/office/drawing/2014/main" id="{4532F83A-0B3E-071F-D5C8-7A9B126F536A}"/>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5AD5B981-2C7F-4177-DFDA-A467EE609F98}"/>
              </a:ext>
            </a:extLst>
          </p:cNvPr>
          <p:cNvSpPr>
            <a:spLocks noGrp="1"/>
          </p:cNvSpPr>
          <p:nvPr>
            <p:ph type="sldNum" sz="quarter" idx="12"/>
          </p:nvPr>
        </p:nvSpPr>
        <p:spPr/>
        <p:txBody>
          <a:bodyPr/>
          <a:lstStyle/>
          <a:p>
            <a:fld id="{36EB8B61-4722-4117-B467-BB8004C8037C}" type="slidenum">
              <a:rPr lang="en-US" smtClean="0"/>
              <a:t>11</a:t>
            </a:fld>
            <a:endParaRPr lang="en-US"/>
          </a:p>
        </p:txBody>
      </p:sp>
    </p:spTree>
    <p:extLst>
      <p:ext uri="{BB962C8B-B14F-4D97-AF65-F5344CB8AC3E}">
        <p14:creationId xmlns:p14="http://schemas.microsoft.com/office/powerpoint/2010/main" val="393687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834F-E828-0E1C-982C-BFE6BD842542}"/>
              </a:ext>
            </a:extLst>
          </p:cNvPr>
          <p:cNvSpPr>
            <a:spLocks noGrp="1"/>
          </p:cNvSpPr>
          <p:nvPr>
            <p:ph type="title"/>
          </p:nvPr>
        </p:nvSpPr>
        <p:spPr/>
        <p:txBody>
          <a:bodyPr/>
          <a:lstStyle/>
          <a:p>
            <a:r>
              <a:rPr kumimoji="0" lang="en-US" altLang="en-US" sz="2800" b="1" i="0" u="none" strike="noStrike" kern="0" cap="none" spc="0" normalizeH="0" baseline="0" noProof="0" dirty="0">
                <a:ln>
                  <a:noFill/>
                </a:ln>
                <a:solidFill>
                  <a:srgbClr val="006699"/>
                </a:solidFill>
                <a:effectLst/>
                <a:uLnTx/>
                <a:uFillTx/>
                <a:latin typeface="Arial"/>
                <a:ea typeface="MS PGothic" pitchFamily="34" charset="-128"/>
              </a:rPr>
              <a:t>Abstract View of Components of Computer</a:t>
            </a:r>
            <a:endParaRPr lang="en-US" dirty="0"/>
          </a:p>
        </p:txBody>
      </p:sp>
      <p:pic>
        <p:nvPicPr>
          <p:cNvPr id="4" name="Content Placeholder 3">
            <a:extLst>
              <a:ext uri="{FF2B5EF4-FFF2-40B4-BE49-F238E27FC236}">
                <a16:creationId xmlns:a16="http://schemas.microsoft.com/office/drawing/2014/main" id="{21815D40-5D25-4B93-A397-C7A0DFC211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3239" y="1759974"/>
            <a:ext cx="5346761" cy="378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8BEEB50C-60C5-FE01-5665-F8EC752E31AE}"/>
              </a:ext>
            </a:extLst>
          </p:cNvPr>
          <p:cNvSpPr>
            <a:spLocks noGrp="1"/>
          </p:cNvSpPr>
          <p:nvPr>
            <p:ph type="dt" sz="half" idx="10"/>
          </p:nvPr>
        </p:nvSpPr>
        <p:spPr/>
        <p:txBody>
          <a:bodyPr/>
          <a:lstStyle/>
          <a:p>
            <a:fld id="{1068E447-E047-42F2-816C-75DEA4E65003}" type="datetime1">
              <a:rPr lang="en-US" smtClean="0"/>
              <a:t>11/27/2023</a:t>
            </a:fld>
            <a:endParaRPr lang="en-US"/>
          </a:p>
        </p:txBody>
      </p:sp>
      <p:sp>
        <p:nvSpPr>
          <p:cNvPr id="5" name="Footer Placeholder 4">
            <a:extLst>
              <a:ext uri="{FF2B5EF4-FFF2-40B4-BE49-F238E27FC236}">
                <a16:creationId xmlns:a16="http://schemas.microsoft.com/office/drawing/2014/main" id="{5BD4B948-CFED-D598-5FE4-5657C396AAAE}"/>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8F2E6422-A28D-A2AC-EC82-25B57F44C1C6}"/>
              </a:ext>
            </a:extLst>
          </p:cNvPr>
          <p:cNvSpPr>
            <a:spLocks noGrp="1"/>
          </p:cNvSpPr>
          <p:nvPr>
            <p:ph type="sldNum" sz="quarter" idx="12"/>
          </p:nvPr>
        </p:nvSpPr>
        <p:spPr/>
        <p:txBody>
          <a:bodyPr/>
          <a:lstStyle/>
          <a:p>
            <a:fld id="{36EB8B61-4722-4117-B467-BB8004C8037C}" type="slidenum">
              <a:rPr lang="en-US" smtClean="0"/>
              <a:t>12</a:t>
            </a:fld>
            <a:endParaRPr lang="en-US"/>
          </a:p>
        </p:txBody>
      </p:sp>
    </p:spTree>
    <p:extLst>
      <p:ext uri="{BB962C8B-B14F-4D97-AF65-F5344CB8AC3E}">
        <p14:creationId xmlns:p14="http://schemas.microsoft.com/office/powerpoint/2010/main" val="188057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0" y="349250"/>
            <a:ext cx="7532688" cy="576263"/>
          </a:xfrm>
        </p:spPr>
        <p:txBody>
          <a:bodyPr>
            <a:normAutofit fontScale="90000"/>
          </a:bodyPr>
          <a:lstStyle/>
          <a:p>
            <a:pPr eaLnBrk="1" hangingPunct="1"/>
            <a:r>
              <a:rPr lang="en-US" altLang="en-US" sz="3100" b="1" kern="0" dirty="0">
                <a:solidFill>
                  <a:srgbClr val="006699"/>
                </a:solidFill>
                <a:latin typeface="Arial"/>
                <a:ea typeface="MS PGothic" pitchFamily="34" charset="-128"/>
              </a:rPr>
              <a:t>Computer</a:t>
            </a:r>
            <a:r>
              <a:rPr lang="en-US" altLang="en-US" dirty="0"/>
              <a:t> </a:t>
            </a:r>
            <a:r>
              <a:rPr lang="en-US" altLang="en-US" sz="3100" b="1" kern="0" dirty="0">
                <a:solidFill>
                  <a:srgbClr val="006699"/>
                </a:solidFill>
                <a:latin typeface="Arial"/>
                <a:ea typeface="MS PGothic" pitchFamily="34" charset="-128"/>
              </a:rPr>
              <a:t>System</a:t>
            </a:r>
            <a:r>
              <a:rPr lang="en-US" altLang="en-US" dirty="0"/>
              <a:t> </a:t>
            </a:r>
            <a:r>
              <a:rPr lang="en-US" altLang="en-US" sz="3100" b="1" kern="0" dirty="0">
                <a:solidFill>
                  <a:srgbClr val="006699"/>
                </a:solidFill>
                <a:latin typeface="Arial"/>
                <a:ea typeface="MS PGothic" pitchFamily="34" charset="-128"/>
              </a:rPr>
              <a:t>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304799" y="1165224"/>
            <a:ext cx="11248104" cy="5166749"/>
          </a:xfrm>
        </p:spPr>
        <p:txBody>
          <a:bodyPr>
            <a:noAutofit/>
          </a:bodyPr>
          <a:lstStyle/>
          <a:p>
            <a:r>
              <a:rPr lang="en-US" altLang="en-US" sz="2400" dirty="0"/>
              <a:t>Computer system can be divided into four components:</a:t>
            </a:r>
          </a:p>
          <a:p>
            <a:pPr marL="914400" lvl="1" indent="-457200">
              <a:buFont typeface="+mj-lt"/>
              <a:buAutoNum type="alphaLcParenR"/>
            </a:pPr>
            <a:r>
              <a:rPr lang="en-US" altLang="en-US" sz="2400" dirty="0"/>
              <a:t>Hardware – provides basic computing resources</a:t>
            </a:r>
          </a:p>
          <a:p>
            <a:pPr marL="1371600" lvl="2" indent="-457200">
              <a:buFont typeface="+mj-lt"/>
              <a:buAutoNum type="alphaLcParenR"/>
            </a:pPr>
            <a:r>
              <a:rPr lang="en-US" altLang="en-US" sz="2400" dirty="0"/>
              <a:t>CPU, memory, I/O devices</a:t>
            </a:r>
          </a:p>
          <a:p>
            <a:pPr marL="914400" lvl="1" indent="-457200">
              <a:buFont typeface="+mj-lt"/>
              <a:buAutoNum type="alphaLcParenR"/>
            </a:pPr>
            <a:r>
              <a:rPr lang="en-US" altLang="en-US" sz="2400" dirty="0"/>
              <a:t>Operating system</a:t>
            </a:r>
          </a:p>
          <a:p>
            <a:pPr marL="1371600" lvl="2" indent="-457200">
              <a:buFont typeface="+mj-lt"/>
              <a:buAutoNum type="alphaLcParenR"/>
            </a:pPr>
            <a:r>
              <a:rPr lang="en-US" altLang="en-US" sz="2400" dirty="0"/>
              <a:t>Controls and coordinates use of hardware among various applications and users</a:t>
            </a:r>
          </a:p>
          <a:p>
            <a:pPr marL="914400" lvl="1" indent="-457200">
              <a:buFont typeface="+mj-lt"/>
              <a:buAutoNum type="alphaLcParenR"/>
            </a:pPr>
            <a:r>
              <a:rPr lang="en-US" altLang="en-US" sz="2400" dirty="0"/>
              <a:t>Application programs – define the ways in which the system resources are used to solve the computing problems of the users</a:t>
            </a:r>
          </a:p>
          <a:p>
            <a:pPr marL="1371600" lvl="2" indent="-457200">
              <a:buFont typeface="+mj-lt"/>
              <a:buAutoNum type="alphaLcParenR"/>
            </a:pPr>
            <a:r>
              <a:rPr lang="en-US" altLang="en-US" sz="2400" dirty="0"/>
              <a:t>Word processors, compilers, web browsers, database systems, video games</a:t>
            </a:r>
          </a:p>
          <a:p>
            <a:pPr marL="914400" lvl="1" indent="-457200">
              <a:buFont typeface="+mj-lt"/>
              <a:buAutoNum type="alphaLcParenR"/>
            </a:pPr>
            <a:r>
              <a:rPr lang="en-US" altLang="en-US" sz="2400" dirty="0"/>
              <a:t>Users</a:t>
            </a:r>
          </a:p>
          <a:p>
            <a:pPr marL="1371600" lvl="2" indent="-457200">
              <a:buFont typeface="+mj-lt"/>
              <a:buAutoNum type="alphaLcParenR"/>
            </a:pPr>
            <a:r>
              <a:rPr lang="en-US" altLang="en-US" sz="2400" dirty="0"/>
              <a:t>People, machines, other computers</a:t>
            </a:r>
          </a:p>
        </p:txBody>
      </p:sp>
      <p:sp>
        <p:nvSpPr>
          <p:cNvPr id="2" name="Date Placeholder 1">
            <a:extLst>
              <a:ext uri="{FF2B5EF4-FFF2-40B4-BE49-F238E27FC236}">
                <a16:creationId xmlns:a16="http://schemas.microsoft.com/office/drawing/2014/main" id="{092912E0-0099-F80D-658F-1560CDB6EFCA}"/>
              </a:ext>
            </a:extLst>
          </p:cNvPr>
          <p:cNvSpPr>
            <a:spLocks noGrp="1"/>
          </p:cNvSpPr>
          <p:nvPr>
            <p:ph type="dt" sz="half" idx="10"/>
          </p:nvPr>
        </p:nvSpPr>
        <p:spPr/>
        <p:txBody>
          <a:bodyPr/>
          <a:lstStyle/>
          <a:p>
            <a:fld id="{622BCBFE-29BC-4BE4-9943-7B2ACEB82DA2}" type="datetime1">
              <a:rPr lang="en-US" smtClean="0"/>
              <a:t>11/27/2023</a:t>
            </a:fld>
            <a:endParaRPr lang="en-US"/>
          </a:p>
        </p:txBody>
      </p:sp>
      <p:sp>
        <p:nvSpPr>
          <p:cNvPr id="3" name="Footer Placeholder 2">
            <a:extLst>
              <a:ext uri="{FF2B5EF4-FFF2-40B4-BE49-F238E27FC236}">
                <a16:creationId xmlns:a16="http://schemas.microsoft.com/office/drawing/2014/main" id="{CBC9F861-8641-5E89-840A-51809D8F22CA}"/>
              </a:ext>
            </a:extLst>
          </p:cNvPr>
          <p:cNvSpPr>
            <a:spLocks noGrp="1"/>
          </p:cNvSpPr>
          <p:nvPr>
            <p:ph type="ftr" sz="quarter" idx="11"/>
          </p:nvPr>
        </p:nvSpPr>
        <p:spPr/>
        <p:txBody>
          <a:bodyPr/>
          <a:lstStyle/>
          <a:p>
            <a:r>
              <a:rPr lang="en-US"/>
              <a:t>Introduction to OS</a:t>
            </a:r>
          </a:p>
        </p:txBody>
      </p:sp>
      <p:sp>
        <p:nvSpPr>
          <p:cNvPr id="4" name="Slide Number Placeholder 3">
            <a:extLst>
              <a:ext uri="{FF2B5EF4-FFF2-40B4-BE49-F238E27FC236}">
                <a16:creationId xmlns:a16="http://schemas.microsoft.com/office/drawing/2014/main" id="{1DD1FA2D-1500-FC72-14A2-00E35A1E3EE8}"/>
              </a:ext>
            </a:extLst>
          </p:cNvPr>
          <p:cNvSpPr>
            <a:spLocks noGrp="1"/>
          </p:cNvSpPr>
          <p:nvPr>
            <p:ph type="sldNum" sz="quarter" idx="12"/>
          </p:nvPr>
        </p:nvSpPr>
        <p:spPr/>
        <p:txBody>
          <a:bodyPr/>
          <a:lstStyle/>
          <a:p>
            <a:fld id="{36EB8B61-4722-4117-B467-BB8004C8037C}"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F1AB-8601-087F-F0CE-83D3C28E6213}"/>
              </a:ext>
            </a:extLst>
          </p:cNvPr>
          <p:cNvSpPr>
            <a:spLocks noGrp="1"/>
          </p:cNvSpPr>
          <p:nvPr>
            <p:ph type="title"/>
          </p:nvPr>
        </p:nvSpPr>
        <p:spPr/>
        <p:txBody>
          <a:bodyPr/>
          <a:lstStyle/>
          <a:p>
            <a:r>
              <a:rPr lang="en-US" b="1" kern="0" dirty="0">
                <a:solidFill>
                  <a:srgbClr val="006699"/>
                </a:solidFill>
                <a:latin typeface="Arial"/>
                <a:ea typeface="MS PGothic" pitchFamily="34" charset="-128"/>
              </a:rPr>
              <a:t>Examples of Operating System</a:t>
            </a:r>
          </a:p>
        </p:txBody>
      </p:sp>
      <p:sp>
        <p:nvSpPr>
          <p:cNvPr id="3" name="Content Placeholder 2">
            <a:extLst>
              <a:ext uri="{FF2B5EF4-FFF2-40B4-BE49-F238E27FC236}">
                <a16:creationId xmlns:a16="http://schemas.microsoft.com/office/drawing/2014/main" id="{A0B94E04-E8B6-A8EA-A713-7EF966C7B88C}"/>
              </a:ext>
            </a:extLst>
          </p:cNvPr>
          <p:cNvSpPr>
            <a:spLocks noGrp="1"/>
          </p:cNvSpPr>
          <p:nvPr>
            <p:ph idx="1"/>
          </p:nvPr>
        </p:nvSpPr>
        <p:spPr/>
        <p:txBody>
          <a:bodyPr>
            <a:normAutofit/>
          </a:bodyPr>
          <a:lstStyle/>
          <a:p>
            <a:pPr algn="l"/>
            <a:r>
              <a:rPr lang="en-US" b="1" i="0" dirty="0">
                <a:effectLst/>
                <a:latin typeface="Söhne"/>
              </a:rPr>
              <a:t>Linux (Open-Source OS)</a:t>
            </a:r>
          </a:p>
          <a:p>
            <a:pPr lvl="1"/>
            <a:r>
              <a:rPr lang="en-US" b="0" i="0" dirty="0">
                <a:effectLst/>
                <a:latin typeface="Söhne"/>
              </a:rPr>
              <a:t>Family of open-source operating systems</a:t>
            </a:r>
          </a:p>
          <a:p>
            <a:pPr lvl="1"/>
            <a:r>
              <a:rPr lang="en-US" dirty="0"/>
              <a:t>Free</a:t>
            </a:r>
          </a:p>
          <a:p>
            <a:pPr lvl="1"/>
            <a:r>
              <a:rPr lang="en-US" b="0" i="0" dirty="0">
                <a:effectLst/>
                <a:latin typeface="Söhne"/>
              </a:rPr>
              <a:t>Various customizable distributions</a:t>
            </a:r>
          </a:p>
          <a:p>
            <a:r>
              <a:rPr lang="en-US" b="1" dirty="0">
                <a:latin typeface="Söhne"/>
              </a:rPr>
              <a:t>Global Usage:</a:t>
            </a:r>
          </a:p>
          <a:p>
            <a:pPr lvl="1"/>
            <a:r>
              <a:rPr lang="en-US" dirty="0">
                <a:latin typeface="Söhne"/>
              </a:rPr>
              <a:t>Linux users&lt;2%</a:t>
            </a:r>
          </a:p>
          <a:p>
            <a:pPr lvl="1"/>
            <a:r>
              <a:rPr lang="en-US" dirty="0">
                <a:latin typeface="Söhne"/>
              </a:rPr>
              <a:t>Widely used in servers</a:t>
            </a:r>
          </a:p>
          <a:p>
            <a:endParaRPr lang="en-US" dirty="0">
              <a:latin typeface="Söhne"/>
            </a:endParaRPr>
          </a:p>
          <a:p>
            <a:pPr lvl="1"/>
            <a:endParaRPr lang="en-US" dirty="0">
              <a:solidFill>
                <a:srgbClr val="374151"/>
              </a:solidFill>
              <a:latin typeface="Söhne"/>
            </a:endParaRPr>
          </a:p>
          <a:p>
            <a:pPr lvl="1"/>
            <a:endParaRPr lang="en-US" dirty="0"/>
          </a:p>
        </p:txBody>
      </p:sp>
      <p:sp>
        <p:nvSpPr>
          <p:cNvPr id="4" name="Date Placeholder 3">
            <a:extLst>
              <a:ext uri="{FF2B5EF4-FFF2-40B4-BE49-F238E27FC236}">
                <a16:creationId xmlns:a16="http://schemas.microsoft.com/office/drawing/2014/main" id="{20A27D6B-E433-93F2-3EE0-6B3EAC6FC916}"/>
              </a:ext>
            </a:extLst>
          </p:cNvPr>
          <p:cNvSpPr>
            <a:spLocks noGrp="1"/>
          </p:cNvSpPr>
          <p:nvPr>
            <p:ph type="dt" sz="half" idx="10"/>
          </p:nvPr>
        </p:nvSpPr>
        <p:spPr/>
        <p:txBody>
          <a:bodyPr/>
          <a:lstStyle/>
          <a:p>
            <a:fld id="{2D68C14D-8E4F-4601-BC2B-09CB8A531B93}" type="datetime1">
              <a:rPr lang="en-US" smtClean="0"/>
              <a:t>11/27/2023</a:t>
            </a:fld>
            <a:endParaRPr lang="en-US"/>
          </a:p>
        </p:txBody>
      </p:sp>
      <p:sp>
        <p:nvSpPr>
          <p:cNvPr id="5" name="Footer Placeholder 4">
            <a:extLst>
              <a:ext uri="{FF2B5EF4-FFF2-40B4-BE49-F238E27FC236}">
                <a16:creationId xmlns:a16="http://schemas.microsoft.com/office/drawing/2014/main" id="{1C1231C5-8643-6088-F4C4-B8476502C129}"/>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A80AD0E1-6011-D634-F665-14FA0F0E596B}"/>
              </a:ext>
            </a:extLst>
          </p:cNvPr>
          <p:cNvSpPr>
            <a:spLocks noGrp="1"/>
          </p:cNvSpPr>
          <p:nvPr>
            <p:ph type="sldNum" sz="quarter" idx="12"/>
          </p:nvPr>
        </p:nvSpPr>
        <p:spPr/>
        <p:txBody>
          <a:bodyPr/>
          <a:lstStyle/>
          <a:p>
            <a:fld id="{36EB8B61-4722-4117-B467-BB8004C8037C}" type="slidenum">
              <a:rPr lang="en-US" smtClean="0"/>
              <a:t>14</a:t>
            </a:fld>
            <a:endParaRPr lang="en-US"/>
          </a:p>
        </p:txBody>
      </p:sp>
    </p:spTree>
    <p:extLst>
      <p:ext uri="{BB962C8B-B14F-4D97-AF65-F5344CB8AC3E}">
        <p14:creationId xmlns:p14="http://schemas.microsoft.com/office/powerpoint/2010/main" val="126154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F7EF-3702-856B-A783-0DEF20F9CA58}"/>
              </a:ext>
            </a:extLst>
          </p:cNvPr>
          <p:cNvSpPr>
            <a:spLocks noGrp="1"/>
          </p:cNvSpPr>
          <p:nvPr>
            <p:ph type="title"/>
          </p:nvPr>
        </p:nvSpPr>
        <p:spPr/>
        <p:txBody>
          <a:bodyPr/>
          <a:lstStyle/>
          <a:p>
            <a:r>
              <a:rPr lang="en-US" b="1" kern="0" dirty="0">
                <a:solidFill>
                  <a:srgbClr val="006699"/>
                </a:solidFill>
                <a:latin typeface="Arial"/>
                <a:ea typeface="MS PGothic" pitchFamily="34" charset="-128"/>
              </a:rPr>
              <a:t>Examples of Operating System</a:t>
            </a:r>
            <a:endParaRPr lang="en-US" dirty="0"/>
          </a:p>
        </p:txBody>
      </p:sp>
      <p:sp>
        <p:nvSpPr>
          <p:cNvPr id="3" name="Content Placeholder 2">
            <a:extLst>
              <a:ext uri="{FF2B5EF4-FFF2-40B4-BE49-F238E27FC236}">
                <a16:creationId xmlns:a16="http://schemas.microsoft.com/office/drawing/2014/main" id="{34E4D731-CA0F-F908-97EC-99D4E37FFE81}"/>
              </a:ext>
            </a:extLst>
          </p:cNvPr>
          <p:cNvSpPr>
            <a:spLocks noGrp="1"/>
          </p:cNvSpPr>
          <p:nvPr>
            <p:ph idx="1"/>
          </p:nvPr>
        </p:nvSpPr>
        <p:spPr/>
        <p:txBody>
          <a:bodyPr>
            <a:normAutofit/>
          </a:bodyPr>
          <a:lstStyle/>
          <a:p>
            <a:pPr algn="l"/>
            <a:r>
              <a:rPr lang="en-US" b="1" i="0" dirty="0">
                <a:effectLst/>
                <a:latin typeface="Söhne"/>
              </a:rPr>
              <a:t>Operating Systems for Mobile Devices</a:t>
            </a:r>
          </a:p>
          <a:p>
            <a:pPr algn="l">
              <a:buFont typeface="Arial" panose="020B0604020202020204" pitchFamily="34" charset="0"/>
              <a:buChar char="•"/>
            </a:pPr>
            <a:r>
              <a:rPr lang="en-US" b="0" i="0" dirty="0">
                <a:effectLst/>
                <a:latin typeface="Söhne"/>
              </a:rPr>
              <a:t>Mobile Devices:</a:t>
            </a:r>
          </a:p>
          <a:p>
            <a:pPr marL="742950" lvl="1" indent="-285750" algn="l">
              <a:buFont typeface="Arial" panose="020B0604020202020204" pitchFamily="34" charset="0"/>
              <a:buChar char="•"/>
            </a:pPr>
            <a:r>
              <a:rPr lang="en-US" b="0" i="0" dirty="0">
                <a:effectLst/>
                <a:latin typeface="Söhne"/>
              </a:rPr>
              <a:t>Phones, tablets, MP3 players</a:t>
            </a:r>
          </a:p>
          <a:p>
            <a:pPr algn="l">
              <a:buFont typeface="Arial" panose="020B0604020202020204" pitchFamily="34" charset="0"/>
              <a:buChar char="•"/>
            </a:pPr>
            <a:r>
              <a:rPr lang="en-US" b="0" i="0" dirty="0">
                <a:effectLst/>
                <a:latin typeface="Söhne"/>
              </a:rPr>
              <a:t>Specialized OS:</a:t>
            </a:r>
          </a:p>
          <a:p>
            <a:pPr marL="742950" lvl="1" indent="-285750" algn="l">
              <a:buFont typeface="Arial" panose="020B0604020202020204" pitchFamily="34" charset="0"/>
              <a:buChar char="•"/>
            </a:pPr>
            <a:r>
              <a:rPr lang="en-US" b="0" i="0" dirty="0">
                <a:effectLst/>
                <a:latin typeface="Söhne"/>
              </a:rPr>
              <a:t>Designed for mobile devices</a:t>
            </a:r>
          </a:p>
          <a:p>
            <a:pPr algn="l">
              <a:buFont typeface="Arial" panose="020B0604020202020204" pitchFamily="34" charset="0"/>
              <a:buChar char="•"/>
            </a:pPr>
            <a:r>
              <a:rPr lang="en-US" b="0" i="0" dirty="0">
                <a:effectLst/>
                <a:latin typeface="Söhne"/>
              </a:rPr>
              <a:t>Examples:</a:t>
            </a:r>
          </a:p>
          <a:p>
            <a:pPr marL="742950" lvl="1" indent="-285750" algn="l">
              <a:buFont typeface="Arial" panose="020B0604020202020204" pitchFamily="34" charset="0"/>
              <a:buChar char="•"/>
            </a:pPr>
            <a:r>
              <a:rPr lang="en-US" b="0" i="0" dirty="0">
                <a:effectLst/>
                <a:latin typeface="Söhne"/>
              </a:rPr>
              <a:t>Apple iOS (Stable Performance, Enhanced Security, &amp; Warranty Purposes)</a:t>
            </a:r>
          </a:p>
          <a:p>
            <a:pPr marL="742950" lvl="1" indent="-285750" algn="l">
              <a:buFont typeface="Arial" panose="020B0604020202020204" pitchFamily="34" charset="0"/>
              <a:buChar char="•"/>
            </a:pPr>
            <a:r>
              <a:rPr lang="en-US" b="0" i="0" dirty="0">
                <a:effectLst/>
                <a:latin typeface="Söhne"/>
              </a:rPr>
              <a:t>Google Android( Most Popular OS based on the number of devices installed)</a:t>
            </a:r>
          </a:p>
          <a:p>
            <a:pPr marL="457200" lvl="1" indent="0" algn="l">
              <a:buNone/>
            </a:pPr>
            <a:r>
              <a:rPr lang="en-US" b="0" i="0" dirty="0">
                <a:effectLst/>
                <a:latin typeface="Söhne"/>
              </a:rPr>
              <a:t>Primary Used: Mobile devices/Smartphone and tablets.</a:t>
            </a:r>
          </a:p>
          <a:p>
            <a:endParaRPr lang="en-US" dirty="0"/>
          </a:p>
        </p:txBody>
      </p:sp>
      <p:sp>
        <p:nvSpPr>
          <p:cNvPr id="4" name="Date Placeholder 3">
            <a:extLst>
              <a:ext uri="{FF2B5EF4-FFF2-40B4-BE49-F238E27FC236}">
                <a16:creationId xmlns:a16="http://schemas.microsoft.com/office/drawing/2014/main" id="{AFBF29F1-3013-0999-A6AF-CC8B088952CB}"/>
              </a:ext>
            </a:extLst>
          </p:cNvPr>
          <p:cNvSpPr>
            <a:spLocks noGrp="1"/>
          </p:cNvSpPr>
          <p:nvPr>
            <p:ph type="dt" sz="half" idx="10"/>
          </p:nvPr>
        </p:nvSpPr>
        <p:spPr/>
        <p:txBody>
          <a:bodyPr/>
          <a:lstStyle/>
          <a:p>
            <a:fld id="{6CD1D483-05A3-46CF-A969-46B49399854A}" type="datetime1">
              <a:rPr lang="en-US" smtClean="0"/>
              <a:t>11/27/2023</a:t>
            </a:fld>
            <a:endParaRPr lang="en-US"/>
          </a:p>
        </p:txBody>
      </p:sp>
      <p:sp>
        <p:nvSpPr>
          <p:cNvPr id="5" name="Footer Placeholder 4">
            <a:extLst>
              <a:ext uri="{FF2B5EF4-FFF2-40B4-BE49-F238E27FC236}">
                <a16:creationId xmlns:a16="http://schemas.microsoft.com/office/drawing/2014/main" id="{C8FB7612-3A1E-D569-63B3-ADA9AD7D676E}"/>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3E60219B-27A6-BE99-C9B5-EF217F597A0B}"/>
              </a:ext>
            </a:extLst>
          </p:cNvPr>
          <p:cNvSpPr>
            <a:spLocks noGrp="1"/>
          </p:cNvSpPr>
          <p:nvPr>
            <p:ph type="sldNum" sz="quarter" idx="12"/>
          </p:nvPr>
        </p:nvSpPr>
        <p:spPr/>
        <p:txBody>
          <a:bodyPr/>
          <a:lstStyle/>
          <a:p>
            <a:fld id="{36EB8B61-4722-4117-B467-BB8004C8037C}" type="slidenum">
              <a:rPr lang="en-US" smtClean="0"/>
              <a:t>15</a:t>
            </a:fld>
            <a:endParaRPr lang="en-US"/>
          </a:p>
        </p:txBody>
      </p:sp>
    </p:spTree>
    <p:extLst>
      <p:ext uri="{BB962C8B-B14F-4D97-AF65-F5344CB8AC3E}">
        <p14:creationId xmlns:p14="http://schemas.microsoft.com/office/powerpoint/2010/main" val="137206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A42E-DB92-8A46-37CF-74EA212EC29F}"/>
              </a:ext>
            </a:extLst>
          </p:cNvPr>
          <p:cNvSpPr>
            <a:spLocks noGrp="1"/>
          </p:cNvSpPr>
          <p:nvPr>
            <p:ph type="title"/>
          </p:nvPr>
        </p:nvSpPr>
        <p:spPr/>
        <p:txBody>
          <a:bodyPr/>
          <a:lstStyle/>
          <a:p>
            <a:r>
              <a:rPr lang="en-US" b="1" kern="0" dirty="0">
                <a:solidFill>
                  <a:srgbClr val="006699"/>
                </a:solidFill>
                <a:latin typeface="Arial"/>
                <a:ea typeface="MS PGothic" pitchFamily="34" charset="-128"/>
              </a:rPr>
              <a:t>Examples of Operating System</a:t>
            </a:r>
            <a:endParaRPr lang="en-US" dirty="0"/>
          </a:p>
        </p:txBody>
      </p:sp>
      <p:sp>
        <p:nvSpPr>
          <p:cNvPr id="3" name="Content Placeholder 2">
            <a:extLst>
              <a:ext uri="{FF2B5EF4-FFF2-40B4-BE49-F238E27FC236}">
                <a16:creationId xmlns:a16="http://schemas.microsoft.com/office/drawing/2014/main" id="{4A100E7D-C03F-A8BB-5F03-5E96D5F0B551}"/>
              </a:ext>
            </a:extLst>
          </p:cNvPr>
          <p:cNvSpPr>
            <a:spLocks noGrp="1"/>
          </p:cNvSpPr>
          <p:nvPr>
            <p:ph idx="1"/>
          </p:nvPr>
        </p:nvSpPr>
        <p:spPr/>
        <p:txBody>
          <a:bodyPr/>
          <a:lstStyle/>
          <a:p>
            <a:pPr algn="l"/>
            <a:r>
              <a:rPr lang="en-US" b="1" i="0" dirty="0">
                <a:effectLst/>
                <a:latin typeface="Söhne"/>
              </a:rPr>
              <a:t>Android Operating System</a:t>
            </a:r>
          </a:p>
          <a:p>
            <a:pPr algn="l">
              <a:buFont typeface="Arial" panose="020B0604020202020204" pitchFamily="34" charset="0"/>
              <a:buChar char="•"/>
            </a:pPr>
            <a:r>
              <a:rPr lang="en-US" b="0" i="0" dirty="0">
                <a:effectLst/>
                <a:latin typeface="Söhne"/>
              </a:rPr>
              <a:t>Developed by Android Inc., acquired by Google in 2005.</a:t>
            </a:r>
          </a:p>
          <a:p>
            <a:pPr algn="l">
              <a:buFont typeface="Arial" panose="020B0604020202020204" pitchFamily="34" charset="0"/>
              <a:buChar char="•"/>
            </a:pPr>
            <a:r>
              <a:rPr lang="en-US" b="0" i="0" dirty="0">
                <a:effectLst/>
                <a:latin typeface="Söhne"/>
              </a:rPr>
              <a:t>Open-source OS for mobile devices.</a:t>
            </a:r>
          </a:p>
          <a:p>
            <a:pPr algn="l">
              <a:buFont typeface="Arial" panose="020B0604020202020204" pitchFamily="34" charset="0"/>
              <a:buChar char="•"/>
            </a:pPr>
            <a:r>
              <a:rPr lang="en-US" b="0" i="0" dirty="0">
                <a:effectLst/>
                <a:latin typeface="Söhne"/>
              </a:rPr>
              <a:t>Built on a modified Linux kernel.</a:t>
            </a:r>
          </a:p>
          <a:p>
            <a:pPr algn="l">
              <a:buFont typeface="Arial" panose="020B0604020202020204" pitchFamily="34" charset="0"/>
              <a:buChar char="•"/>
            </a:pPr>
            <a:r>
              <a:rPr lang="en-US" b="0" i="0" dirty="0">
                <a:effectLst/>
                <a:latin typeface="Söhne"/>
              </a:rPr>
              <a:t>Dominates over 70% of the global mobile OS market.</a:t>
            </a:r>
          </a:p>
          <a:p>
            <a:pPr algn="l">
              <a:buFont typeface="Arial" panose="020B0604020202020204" pitchFamily="34" charset="0"/>
              <a:buChar char="•"/>
            </a:pPr>
            <a:r>
              <a:rPr lang="en-US" b="0" i="0" dirty="0">
                <a:effectLst/>
                <a:latin typeface="Söhne"/>
              </a:rPr>
              <a:t>Powers billions of devices worldwide.</a:t>
            </a:r>
          </a:p>
          <a:p>
            <a:endParaRPr lang="en-US" dirty="0"/>
          </a:p>
        </p:txBody>
      </p:sp>
      <p:sp>
        <p:nvSpPr>
          <p:cNvPr id="4" name="Date Placeholder 3">
            <a:extLst>
              <a:ext uri="{FF2B5EF4-FFF2-40B4-BE49-F238E27FC236}">
                <a16:creationId xmlns:a16="http://schemas.microsoft.com/office/drawing/2014/main" id="{C7F75517-C420-10E5-8A87-E9957FF42328}"/>
              </a:ext>
            </a:extLst>
          </p:cNvPr>
          <p:cNvSpPr>
            <a:spLocks noGrp="1"/>
          </p:cNvSpPr>
          <p:nvPr>
            <p:ph type="dt" sz="half" idx="10"/>
          </p:nvPr>
        </p:nvSpPr>
        <p:spPr/>
        <p:txBody>
          <a:bodyPr/>
          <a:lstStyle/>
          <a:p>
            <a:fld id="{E7B3170A-5C23-45EB-B4AF-E7FFF8CB03E1}" type="datetime1">
              <a:rPr lang="en-US" smtClean="0"/>
              <a:t>11/27/2023</a:t>
            </a:fld>
            <a:endParaRPr lang="en-US"/>
          </a:p>
        </p:txBody>
      </p:sp>
      <p:sp>
        <p:nvSpPr>
          <p:cNvPr id="5" name="Footer Placeholder 4">
            <a:extLst>
              <a:ext uri="{FF2B5EF4-FFF2-40B4-BE49-F238E27FC236}">
                <a16:creationId xmlns:a16="http://schemas.microsoft.com/office/drawing/2014/main" id="{743D61E1-631A-96E9-AD1D-4995A625947E}"/>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7DF2CB33-5142-FE86-8B23-6C8112D6DC84}"/>
              </a:ext>
            </a:extLst>
          </p:cNvPr>
          <p:cNvSpPr>
            <a:spLocks noGrp="1"/>
          </p:cNvSpPr>
          <p:nvPr>
            <p:ph type="sldNum" sz="quarter" idx="12"/>
          </p:nvPr>
        </p:nvSpPr>
        <p:spPr/>
        <p:txBody>
          <a:bodyPr/>
          <a:lstStyle/>
          <a:p>
            <a:fld id="{36EB8B61-4722-4117-B467-BB8004C8037C}" type="slidenum">
              <a:rPr lang="en-US" smtClean="0"/>
              <a:t>16</a:t>
            </a:fld>
            <a:endParaRPr lang="en-US"/>
          </a:p>
        </p:txBody>
      </p:sp>
    </p:spTree>
    <p:extLst>
      <p:ext uri="{BB962C8B-B14F-4D97-AF65-F5344CB8AC3E}">
        <p14:creationId xmlns:p14="http://schemas.microsoft.com/office/powerpoint/2010/main" val="46777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1206-320F-9A29-01C5-CD0EA302777A}"/>
              </a:ext>
            </a:extLst>
          </p:cNvPr>
          <p:cNvSpPr>
            <a:spLocks noGrp="1"/>
          </p:cNvSpPr>
          <p:nvPr>
            <p:ph type="title"/>
          </p:nvPr>
        </p:nvSpPr>
        <p:spPr/>
        <p:txBody>
          <a:bodyPr/>
          <a:lstStyle/>
          <a:p>
            <a:r>
              <a:rPr lang="en-US" b="1" kern="0" dirty="0">
                <a:solidFill>
                  <a:srgbClr val="006699"/>
                </a:solidFill>
                <a:latin typeface="Arial"/>
                <a:ea typeface="MS PGothic" pitchFamily="34" charset="-128"/>
              </a:rPr>
              <a:t>Smartphone</a:t>
            </a:r>
            <a:r>
              <a:rPr lang="en-US" dirty="0"/>
              <a:t> </a:t>
            </a:r>
            <a:r>
              <a:rPr lang="en-US" b="1" kern="0" dirty="0">
                <a:solidFill>
                  <a:srgbClr val="006699"/>
                </a:solidFill>
                <a:latin typeface="Arial"/>
                <a:ea typeface="MS PGothic" pitchFamily="34" charset="-128"/>
              </a:rPr>
              <a:t>Sales</a:t>
            </a:r>
          </a:p>
        </p:txBody>
      </p:sp>
      <p:sp>
        <p:nvSpPr>
          <p:cNvPr id="3" name="Content Placeholder 2">
            <a:extLst>
              <a:ext uri="{FF2B5EF4-FFF2-40B4-BE49-F238E27FC236}">
                <a16:creationId xmlns:a16="http://schemas.microsoft.com/office/drawing/2014/main" id="{3987A35B-F017-463B-C627-56EC343C577F}"/>
              </a:ext>
            </a:extLst>
          </p:cNvPr>
          <p:cNvSpPr>
            <a:spLocks noGrp="1"/>
          </p:cNvSpPr>
          <p:nvPr>
            <p:ph idx="1"/>
          </p:nvPr>
        </p:nvSpPr>
        <p:spPr/>
        <p:txBody>
          <a:bodyPr/>
          <a:lstStyle/>
          <a:p>
            <a:pPr>
              <a:buFont typeface="Arial" panose="020B0604020202020204" pitchFamily="34" charset="0"/>
              <a:buChar char="•"/>
            </a:pPr>
            <a:r>
              <a:rPr lang="en-US" dirty="0"/>
              <a:t>79.0% Android</a:t>
            </a:r>
          </a:p>
          <a:p>
            <a:pPr>
              <a:buFont typeface="Arial" panose="020B0604020202020204" pitchFamily="34" charset="0"/>
              <a:buChar char="•"/>
            </a:pPr>
            <a:r>
              <a:rPr lang="en-US" dirty="0"/>
              <a:t>14.2% IOS</a:t>
            </a:r>
          </a:p>
          <a:p>
            <a:pPr>
              <a:buFont typeface="Arial" panose="020B0604020202020204" pitchFamily="34" charset="0"/>
              <a:buChar char="•"/>
            </a:pPr>
            <a:r>
              <a:rPr lang="en-US" dirty="0"/>
              <a:t>3.3% Windows</a:t>
            </a:r>
          </a:p>
          <a:p>
            <a:pPr>
              <a:buFont typeface="Arial" panose="020B0604020202020204" pitchFamily="34" charset="0"/>
              <a:buChar char="•"/>
            </a:pPr>
            <a:r>
              <a:rPr lang="en-US" dirty="0"/>
              <a:t>2.7 Blackberry</a:t>
            </a:r>
          </a:p>
          <a:p>
            <a:pPr>
              <a:buFont typeface="Arial" panose="020B0604020202020204" pitchFamily="34" charset="0"/>
              <a:buChar char="•"/>
            </a:pPr>
            <a:r>
              <a:rPr lang="en-US" dirty="0"/>
              <a:t>0.9 Others</a:t>
            </a:r>
          </a:p>
          <a:p>
            <a:endParaRPr lang="en-US" dirty="0"/>
          </a:p>
        </p:txBody>
      </p:sp>
      <p:sp>
        <p:nvSpPr>
          <p:cNvPr id="4" name="Date Placeholder 3">
            <a:extLst>
              <a:ext uri="{FF2B5EF4-FFF2-40B4-BE49-F238E27FC236}">
                <a16:creationId xmlns:a16="http://schemas.microsoft.com/office/drawing/2014/main" id="{785BEDAC-52DB-1653-9D88-20709CA6A14B}"/>
              </a:ext>
            </a:extLst>
          </p:cNvPr>
          <p:cNvSpPr>
            <a:spLocks noGrp="1"/>
          </p:cNvSpPr>
          <p:nvPr>
            <p:ph type="dt" sz="half" idx="10"/>
          </p:nvPr>
        </p:nvSpPr>
        <p:spPr/>
        <p:txBody>
          <a:bodyPr/>
          <a:lstStyle/>
          <a:p>
            <a:fld id="{2C30463F-64D4-4523-A7CF-A66E5FA7095D}" type="datetime1">
              <a:rPr lang="en-US" smtClean="0"/>
              <a:t>11/27/2023</a:t>
            </a:fld>
            <a:endParaRPr lang="en-US"/>
          </a:p>
        </p:txBody>
      </p:sp>
      <p:sp>
        <p:nvSpPr>
          <p:cNvPr id="5" name="Footer Placeholder 4">
            <a:extLst>
              <a:ext uri="{FF2B5EF4-FFF2-40B4-BE49-F238E27FC236}">
                <a16:creationId xmlns:a16="http://schemas.microsoft.com/office/drawing/2014/main" id="{F4A6E95D-E6AC-253F-C722-681A10CE2ABF}"/>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65AC5B9F-DC7A-9F0E-DE33-17A64854D22F}"/>
              </a:ext>
            </a:extLst>
          </p:cNvPr>
          <p:cNvSpPr>
            <a:spLocks noGrp="1"/>
          </p:cNvSpPr>
          <p:nvPr>
            <p:ph type="sldNum" sz="quarter" idx="12"/>
          </p:nvPr>
        </p:nvSpPr>
        <p:spPr/>
        <p:txBody>
          <a:bodyPr/>
          <a:lstStyle/>
          <a:p>
            <a:fld id="{36EB8B61-4722-4117-B467-BB8004C8037C}" type="slidenum">
              <a:rPr lang="en-US" smtClean="0"/>
              <a:t>17</a:t>
            </a:fld>
            <a:endParaRPr lang="en-US"/>
          </a:p>
        </p:txBody>
      </p:sp>
    </p:spTree>
    <p:extLst>
      <p:ext uri="{BB962C8B-B14F-4D97-AF65-F5344CB8AC3E}">
        <p14:creationId xmlns:p14="http://schemas.microsoft.com/office/powerpoint/2010/main" val="308460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6280-C4C7-1460-3AEB-E8FB31245E10}"/>
              </a:ext>
            </a:extLst>
          </p:cNvPr>
          <p:cNvSpPr>
            <a:spLocks noGrp="1"/>
          </p:cNvSpPr>
          <p:nvPr>
            <p:ph type="title"/>
          </p:nvPr>
        </p:nvSpPr>
        <p:spPr/>
        <p:txBody>
          <a:bodyPr/>
          <a:lstStyle/>
          <a:p>
            <a:r>
              <a:rPr lang="en-US" dirty="0"/>
              <a:t>OPERATING SYSTEM AS A RESOURCE MANAGER</a:t>
            </a:r>
          </a:p>
        </p:txBody>
      </p:sp>
      <p:sp>
        <p:nvSpPr>
          <p:cNvPr id="5" name="AutoShape 4" descr="global smartphone shipments 2023">
            <a:extLst>
              <a:ext uri="{FF2B5EF4-FFF2-40B4-BE49-F238E27FC236}">
                <a16:creationId xmlns:a16="http://schemas.microsoft.com/office/drawing/2014/main" id="{EFF84CB5-7F6C-D02A-C3A1-4D87835DD53F}"/>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buFont typeface="Arial" panose="020B0604020202020204" pitchFamily="34" charset="0"/>
              <a:buChar char="•"/>
            </a:pPr>
            <a:r>
              <a:rPr lang="en-US" sz="2400" dirty="0"/>
              <a:t>An operating system, at its core, functions as a resource manager. Its primary role is to efficiently allocate and manage the various hardware and software resources of a computer system to ensure that tasks and processes run smoothly.</a:t>
            </a:r>
          </a:p>
          <a:p>
            <a:pPr algn="l" fontAlgn="base">
              <a:buFont typeface="Arial" panose="020B0604020202020204" pitchFamily="34" charset="0"/>
              <a:buChar char="•"/>
            </a:pPr>
            <a:r>
              <a:rPr lang="en-US" sz="2000" b="1" i="0" dirty="0">
                <a:effectLst/>
                <a:latin typeface="Nunito" panose="020F0502020204030204" pitchFamily="2" charset="0"/>
              </a:rPr>
              <a:t>Resource Management:</a:t>
            </a:r>
            <a:r>
              <a:rPr lang="en-US" sz="2000" b="0" i="0" dirty="0">
                <a:effectLst/>
                <a:latin typeface="Nunito" panose="020F0502020204030204" pitchFamily="2" charset="0"/>
              </a:rPr>
              <a:t> It refers to how to manage resources efficiently between different processes.</a:t>
            </a:r>
          </a:p>
          <a:p>
            <a:pPr>
              <a:buFont typeface="Arial" panose="020B0604020202020204" pitchFamily="34" charset="0"/>
              <a:buChar char="•"/>
            </a:pPr>
            <a:r>
              <a:rPr lang="en-US" sz="2400" dirty="0"/>
              <a:t>Two types of Resources:</a:t>
            </a:r>
          </a:p>
          <a:p>
            <a:pPr marL="457200" indent="-457200">
              <a:buFont typeface="+mj-lt"/>
              <a:buAutoNum type="arabicPeriod"/>
            </a:pPr>
            <a:r>
              <a:rPr lang="en-US" sz="2400" dirty="0"/>
              <a:t>Hardware Resources[IMP]:</a:t>
            </a:r>
          </a:p>
          <a:p>
            <a:pPr lvl="1">
              <a:buFont typeface="Arial" panose="020B0604020202020204" pitchFamily="34" charset="0"/>
              <a:buChar char="•"/>
            </a:pPr>
            <a:r>
              <a:rPr lang="en-US" sz="2000" dirty="0">
                <a:solidFill>
                  <a:srgbClr val="FF0000"/>
                </a:solidFill>
              </a:rPr>
              <a:t>PROCESSOR</a:t>
            </a:r>
            <a:r>
              <a:rPr lang="en-US" sz="2000" dirty="0"/>
              <a:t>, </a:t>
            </a:r>
            <a:r>
              <a:rPr lang="en-US" sz="2000" dirty="0">
                <a:solidFill>
                  <a:srgbClr val="FF0000"/>
                </a:solidFill>
              </a:rPr>
              <a:t>MEMORY</a:t>
            </a:r>
            <a:r>
              <a:rPr lang="en-US" sz="2000" dirty="0"/>
              <a:t>, </a:t>
            </a:r>
            <a:r>
              <a:rPr lang="en-US" sz="2000" dirty="0">
                <a:solidFill>
                  <a:srgbClr val="FF0000"/>
                </a:solidFill>
              </a:rPr>
              <a:t>I/O devices</a:t>
            </a:r>
          </a:p>
        </p:txBody>
      </p:sp>
      <p:sp>
        <p:nvSpPr>
          <p:cNvPr id="6" name="AutoShape 6" descr="global smartphone shipments 2023">
            <a:extLst>
              <a:ext uri="{FF2B5EF4-FFF2-40B4-BE49-F238E27FC236}">
                <a16:creationId xmlns:a16="http://schemas.microsoft.com/office/drawing/2014/main" id="{D82DA80D-868F-B771-4BC6-DAB6D0E6AA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Date Placeholder 6">
            <a:extLst>
              <a:ext uri="{FF2B5EF4-FFF2-40B4-BE49-F238E27FC236}">
                <a16:creationId xmlns:a16="http://schemas.microsoft.com/office/drawing/2014/main" id="{ADE70794-4901-CEC6-BD3F-DBA388A9F70B}"/>
              </a:ext>
            </a:extLst>
          </p:cNvPr>
          <p:cNvSpPr>
            <a:spLocks noGrp="1"/>
          </p:cNvSpPr>
          <p:nvPr>
            <p:ph type="dt" sz="half" idx="10"/>
          </p:nvPr>
        </p:nvSpPr>
        <p:spPr/>
        <p:txBody>
          <a:bodyPr/>
          <a:lstStyle/>
          <a:p>
            <a:fld id="{C51AB3F9-7451-478F-81FA-7270CF74DBE5}" type="datetime1">
              <a:rPr lang="en-US" smtClean="0"/>
              <a:t>11/27/2023</a:t>
            </a:fld>
            <a:endParaRPr lang="en-US"/>
          </a:p>
        </p:txBody>
      </p:sp>
      <p:sp>
        <p:nvSpPr>
          <p:cNvPr id="8" name="Footer Placeholder 7">
            <a:extLst>
              <a:ext uri="{FF2B5EF4-FFF2-40B4-BE49-F238E27FC236}">
                <a16:creationId xmlns:a16="http://schemas.microsoft.com/office/drawing/2014/main" id="{06C14C64-7C70-7B7A-3644-3700D697F2CB}"/>
              </a:ext>
            </a:extLst>
          </p:cNvPr>
          <p:cNvSpPr>
            <a:spLocks noGrp="1"/>
          </p:cNvSpPr>
          <p:nvPr>
            <p:ph type="ftr" sz="quarter" idx="11"/>
          </p:nvPr>
        </p:nvSpPr>
        <p:spPr/>
        <p:txBody>
          <a:bodyPr/>
          <a:lstStyle/>
          <a:p>
            <a:r>
              <a:rPr lang="en-US"/>
              <a:t>Introduction to OS</a:t>
            </a:r>
          </a:p>
        </p:txBody>
      </p:sp>
      <p:sp>
        <p:nvSpPr>
          <p:cNvPr id="9" name="Slide Number Placeholder 8">
            <a:extLst>
              <a:ext uri="{FF2B5EF4-FFF2-40B4-BE49-F238E27FC236}">
                <a16:creationId xmlns:a16="http://schemas.microsoft.com/office/drawing/2014/main" id="{02A0E370-3B74-18D6-3F0F-B3E4373FF8E2}"/>
              </a:ext>
            </a:extLst>
          </p:cNvPr>
          <p:cNvSpPr>
            <a:spLocks noGrp="1"/>
          </p:cNvSpPr>
          <p:nvPr>
            <p:ph type="sldNum" sz="quarter" idx="12"/>
          </p:nvPr>
        </p:nvSpPr>
        <p:spPr/>
        <p:txBody>
          <a:bodyPr/>
          <a:lstStyle/>
          <a:p>
            <a:fld id="{36EB8B61-4722-4117-B467-BB8004C8037C}" type="slidenum">
              <a:rPr lang="en-US" smtClean="0"/>
              <a:t>18</a:t>
            </a:fld>
            <a:endParaRPr lang="en-US"/>
          </a:p>
        </p:txBody>
      </p:sp>
    </p:spTree>
    <p:extLst>
      <p:ext uri="{BB962C8B-B14F-4D97-AF65-F5344CB8AC3E}">
        <p14:creationId xmlns:p14="http://schemas.microsoft.com/office/powerpoint/2010/main" val="423910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BFBC-3EAE-8B0C-26FF-AE5C8E90237D}"/>
              </a:ext>
            </a:extLst>
          </p:cNvPr>
          <p:cNvSpPr>
            <a:spLocks noGrp="1"/>
          </p:cNvSpPr>
          <p:nvPr>
            <p:ph type="title"/>
          </p:nvPr>
        </p:nvSpPr>
        <p:spPr/>
        <p:txBody>
          <a:bodyPr/>
          <a:lstStyle/>
          <a:p>
            <a:r>
              <a:rPr lang="en-US" dirty="0"/>
              <a:t>HARDWARE RESOURCES</a:t>
            </a:r>
          </a:p>
        </p:txBody>
      </p:sp>
      <p:sp>
        <p:nvSpPr>
          <p:cNvPr id="3" name="Content Placeholder 2">
            <a:extLst>
              <a:ext uri="{FF2B5EF4-FFF2-40B4-BE49-F238E27FC236}">
                <a16:creationId xmlns:a16="http://schemas.microsoft.com/office/drawing/2014/main" id="{1EFE8444-8666-1542-C3DB-B8D171ECA03A}"/>
              </a:ext>
            </a:extLst>
          </p:cNvPr>
          <p:cNvSpPr>
            <a:spLocks noGrp="1"/>
          </p:cNvSpPr>
          <p:nvPr>
            <p:ph idx="1"/>
          </p:nvPr>
        </p:nvSpPr>
        <p:spPr/>
        <p:txBody>
          <a:bodyPr/>
          <a:lstStyle/>
          <a:p>
            <a:pPr algn="l"/>
            <a:r>
              <a:rPr lang="en-US" b="0" i="0" dirty="0">
                <a:effectLst/>
                <a:latin typeface="Söhne"/>
              </a:rPr>
              <a:t>Here are some of the key resources managed by an operating system:</a:t>
            </a:r>
          </a:p>
          <a:p>
            <a:pPr algn="l">
              <a:buFont typeface="+mj-lt"/>
              <a:buAutoNum type="arabicPeriod"/>
            </a:pPr>
            <a:r>
              <a:rPr lang="en-US" b="1" i="0" dirty="0">
                <a:effectLst/>
                <a:latin typeface="Söhne"/>
              </a:rPr>
              <a:t>Processor (CPU)</a:t>
            </a:r>
            <a:r>
              <a:rPr lang="en-US" b="0" i="0" dirty="0">
                <a:effectLst/>
                <a:latin typeface="Söhne"/>
              </a:rPr>
              <a:t>: The CPU is one of the most critical resources in a computer. The OS schedules tasks to be executed by the CPU, ensuring that multiple processes can run concurrently.</a:t>
            </a:r>
          </a:p>
          <a:p>
            <a:pPr algn="l">
              <a:buFont typeface="+mj-lt"/>
              <a:buAutoNum type="arabicPeriod"/>
            </a:pPr>
            <a:r>
              <a:rPr lang="en-US" b="1" i="0" dirty="0">
                <a:effectLst/>
                <a:latin typeface="Söhne"/>
              </a:rPr>
              <a:t>Memory (RAM)</a:t>
            </a:r>
            <a:r>
              <a:rPr lang="en-US" b="0" i="0" dirty="0">
                <a:effectLst/>
                <a:latin typeface="Söhne"/>
              </a:rPr>
              <a:t>: The OS is responsible for managing the allocation and deallocation of memory space for processes. It ensures that each program gets the memory it needs without interfering with others.</a:t>
            </a:r>
          </a:p>
          <a:p>
            <a:pPr algn="l">
              <a:buFont typeface="+mj-lt"/>
              <a:buAutoNum type="arabicPeriod"/>
            </a:pPr>
            <a:r>
              <a:rPr lang="en-US" b="1" i="0" dirty="0">
                <a:effectLst/>
                <a:latin typeface="Söhne"/>
              </a:rPr>
              <a:t>Input/Output Devices</a:t>
            </a:r>
            <a:r>
              <a:rPr lang="en-US" b="0" i="0" dirty="0">
                <a:effectLst/>
                <a:latin typeface="Söhne"/>
              </a:rPr>
              <a:t>: This includes devices like keyboards, mice, displays, printers, etc. The OS manages the flow of data between these devices and the programs that use them.</a:t>
            </a:r>
          </a:p>
          <a:p>
            <a:endParaRPr lang="en-US" dirty="0"/>
          </a:p>
        </p:txBody>
      </p:sp>
      <p:sp>
        <p:nvSpPr>
          <p:cNvPr id="4" name="Date Placeholder 3">
            <a:extLst>
              <a:ext uri="{FF2B5EF4-FFF2-40B4-BE49-F238E27FC236}">
                <a16:creationId xmlns:a16="http://schemas.microsoft.com/office/drawing/2014/main" id="{7A610B52-7E05-AE0B-7D8C-791CF7336B8C}"/>
              </a:ext>
            </a:extLst>
          </p:cNvPr>
          <p:cNvSpPr>
            <a:spLocks noGrp="1"/>
          </p:cNvSpPr>
          <p:nvPr>
            <p:ph type="dt" sz="half" idx="10"/>
          </p:nvPr>
        </p:nvSpPr>
        <p:spPr/>
        <p:txBody>
          <a:bodyPr/>
          <a:lstStyle/>
          <a:p>
            <a:fld id="{B123CD2D-269F-4EA8-8584-625A63C9B6BB}" type="datetime1">
              <a:rPr lang="en-US" smtClean="0"/>
              <a:t>11/27/2023</a:t>
            </a:fld>
            <a:endParaRPr lang="en-US"/>
          </a:p>
        </p:txBody>
      </p:sp>
      <p:sp>
        <p:nvSpPr>
          <p:cNvPr id="5" name="Footer Placeholder 4">
            <a:extLst>
              <a:ext uri="{FF2B5EF4-FFF2-40B4-BE49-F238E27FC236}">
                <a16:creationId xmlns:a16="http://schemas.microsoft.com/office/drawing/2014/main" id="{57BE4B30-F792-898F-B712-3F0C0B83B097}"/>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DF72B842-3D49-D310-D394-641BCB391C75}"/>
              </a:ext>
            </a:extLst>
          </p:cNvPr>
          <p:cNvSpPr>
            <a:spLocks noGrp="1"/>
          </p:cNvSpPr>
          <p:nvPr>
            <p:ph type="sldNum" sz="quarter" idx="12"/>
          </p:nvPr>
        </p:nvSpPr>
        <p:spPr/>
        <p:txBody>
          <a:bodyPr/>
          <a:lstStyle/>
          <a:p>
            <a:fld id="{36EB8B61-4722-4117-B467-BB8004C8037C}" type="slidenum">
              <a:rPr lang="en-US" smtClean="0"/>
              <a:t>19</a:t>
            </a:fld>
            <a:endParaRPr lang="en-US"/>
          </a:p>
        </p:txBody>
      </p:sp>
    </p:spTree>
    <p:extLst>
      <p:ext uri="{BB962C8B-B14F-4D97-AF65-F5344CB8AC3E}">
        <p14:creationId xmlns:p14="http://schemas.microsoft.com/office/powerpoint/2010/main" val="153848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0858-6F42-C832-D07B-E73BB093DDC4}"/>
              </a:ext>
            </a:extLst>
          </p:cNvPr>
          <p:cNvSpPr>
            <a:spLocks noGrp="1"/>
          </p:cNvSpPr>
          <p:nvPr>
            <p:ph type="title"/>
          </p:nvPr>
        </p:nvSpPr>
        <p:spPr>
          <a:xfrm>
            <a:off x="1024128" y="585216"/>
            <a:ext cx="9720072" cy="1197864"/>
          </a:xfrm>
        </p:spPr>
        <p:txBody>
          <a:bodyPr/>
          <a:lstStyle/>
          <a:p>
            <a:pPr algn="ctr"/>
            <a:r>
              <a:rPr lang="en-US" dirty="0"/>
              <a:t>AGENDA</a:t>
            </a:r>
          </a:p>
        </p:txBody>
      </p:sp>
      <p:graphicFrame>
        <p:nvGraphicFramePr>
          <p:cNvPr id="7" name="Content Placeholder 6">
            <a:extLst>
              <a:ext uri="{FF2B5EF4-FFF2-40B4-BE49-F238E27FC236}">
                <a16:creationId xmlns:a16="http://schemas.microsoft.com/office/drawing/2014/main" id="{37CCECF7-9784-D0BA-E63C-A9BF3901DE6B}"/>
              </a:ext>
            </a:extLst>
          </p:cNvPr>
          <p:cNvGraphicFramePr>
            <a:graphicFrameLocks noGrp="1"/>
          </p:cNvGraphicFramePr>
          <p:nvPr>
            <p:ph idx="1"/>
            <p:extLst>
              <p:ext uri="{D42A27DB-BD31-4B8C-83A1-F6EECF244321}">
                <p14:modId xmlns:p14="http://schemas.microsoft.com/office/powerpoint/2010/main" val="3811197543"/>
              </p:ext>
            </p:extLst>
          </p:nvPr>
        </p:nvGraphicFramePr>
        <p:xfrm>
          <a:off x="739140" y="1981200"/>
          <a:ext cx="9944098" cy="2809556"/>
        </p:xfrm>
        <a:graphic>
          <a:graphicData uri="http://schemas.openxmlformats.org/drawingml/2006/table">
            <a:tbl>
              <a:tblPr firstRow="1" firstCol="1" bandRow="1">
                <a:tableStyleId>{5C22544A-7EE6-4342-B048-85BDC9FD1C3A}</a:tableStyleId>
              </a:tblPr>
              <a:tblGrid>
                <a:gridCol w="1776967">
                  <a:extLst>
                    <a:ext uri="{9D8B030D-6E8A-4147-A177-3AD203B41FA5}">
                      <a16:colId xmlns:a16="http://schemas.microsoft.com/office/drawing/2014/main" val="2671589861"/>
                    </a:ext>
                  </a:extLst>
                </a:gridCol>
                <a:gridCol w="1166733">
                  <a:extLst>
                    <a:ext uri="{9D8B030D-6E8A-4147-A177-3AD203B41FA5}">
                      <a16:colId xmlns:a16="http://schemas.microsoft.com/office/drawing/2014/main" val="1567425755"/>
                    </a:ext>
                  </a:extLst>
                </a:gridCol>
                <a:gridCol w="1166733">
                  <a:extLst>
                    <a:ext uri="{9D8B030D-6E8A-4147-A177-3AD203B41FA5}">
                      <a16:colId xmlns:a16="http://schemas.microsoft.com/office/drawing/2014/main" val="2153886283"/>
                    </a:ext>
                  </a:extLst>
                </a:gridCol>
                <a:gridCol w="1166733">
                  <a:extLst>
                    <a:ext uri="{9D8B030D-6E8A-4147-A177-3AD203B41FA5}">
                      <a16:colId xmlns:a16="http://schemas.microsoft.com/office/drawing/2014/main" val="3604238549"/>
                    </a:ext>
                  </a:extLst>
                </a:gridCol>
                <a:gridCol w="1166733">
                  <a:extLst>
                    <a:ext uri="{9D8B030D-6E8A-4147-A177-3AD203B41FA5}">
                      <a16:colId xmlns:a16="http://schemas.microsoft.com/office/drawing/2014/main" val="3899296788"/>
                    </a:ext>
                  </a:extLst>
                </a:gridCol>
                <a:gridCol w="1166733">
                  <a:extLst>
                    <a:ext uri="{9D8B030D-6E8A-4147-A177-3AD203B41FA5}">
                      <a16:colId xmlns:a16="http://schemas.microsoft.com/office/drawing/2014/main" val="981691754"/>
                    </a:ext>
                  </a:extLst>
                </a:gridCol>
                <a:gridCol w="1166733">
                  <a:extLst>
                    <a:ext uri="{9D8B030D-6E8A-4147-A177-3AD203B41FA5}">
                      <a16:colId xmlns:a16="http://schemas.microsoft.com/office/drawing/2014/main" val="1659392276"/>
                    </a:ext>
                  </a:extLst>
                </a:gridCol>
                <a:gridCol w="1166733">
                  <a:extLst>
                    <a:ext uri="{9D8B030D-6E8A-4147-A177-3AD203B41FA5}">
                      <a16:colId xmlns:a16="http://schemas.microsoft.com/office/drawing/2014/main" val="3373474170"/>
                    </a:ext>
                  </a:extLst>
                </a:gridCol>
              </a:tblGrid>
              <a:tr h="867816">
                <a:tc gridSpan="3">
                  <a:txBody>
                    <a:bodyPr/>
                    <a:lstStyle/>
                    <a:p>
                      <a:pPr marL="0" marR="0" algn="ctr">
                        <a:spcBef>
                          <a:spcPts val="0"/>
                        </a:spcBef>
                        <a:spcAft>
                          <a:spcPts val="0"/>
                        </a:spcAft>
                      </a:pPr>
                      <a:r>
                        <a:rPr lang="en-US" sz="1000" dirty="0">
                          <a:effectLst/>
                        </a:rPr>
                        <a:t>Teaching schedule</a:t>
                      </a:r>
                      <a:endParaRPr lang="en-US" sz="1200" dirty="0">
                        <a:effectLst/>
                      </a:endParaRPr>
                    </a:p>
                    <a:p>
                      <a:pPr marL="0" marR="0" algn="ctr">
                        <a:spcBef>
                          <a:spcPts val="0"/>
                        </a:spcBef>
                        <a:spcAft>
                          <a:spcPts val="0"/>
                        </a:spcAft>
                      </a:pPr>
                      <a:r>
                        <a:rPr lang="en-US" sz="1000" dirty="0">
                          <a:effectLst/>
                        </a:rPr>
                        <a:t>Hours/Week</a:t>
                      </a:r>
                      <a:endParaRPr lang="en-US" sz="1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gridSpan="5">
                  <a:txBody>
                    <a:bodyPr/>
                    <a:lstStyle/>
                    <a:p>
                      <a:pPr marL="0" marR="0" algn="ctr">
                        <a:spcBef>
                          <a:spcPts val="0"/>
                        </a:spcBef>
                        <a:spcAft>
                          <a:spcPts val="0"/>
                        </a:spcAft>
                      </a:pPr>
                      <a:r>
                        <a:rPr lang="en-US" sz="1000">
                          <a:effectLst/>
                        </a:rPr>
                        <a:t>Examination Scheme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3840416"/>
                  </a:ext>
                </a:extLst>
              </a:tr>
              <a:tr h="625552">
                <a:tc>
                  <a:txBody>
                    <a:bodyPr/>
                    <a:lstStyle/>
                    <a:p>
                      <a:pPr marL="0" marR="0" algn="ctr">
                        <a:spcBef>
                          <a:spcPts val="0"/>
                        </a:spcBef>
                        <a:spcAft>
                          <a:spcPts val="0"/>
                        </a:spcAft>
                      </a:pPr>
                      <a:r>
                        <a:rPr lang="en-US" sz="1000">
                          <a:effectLst/>
                        </a:rPr>
                        <a:t>Theory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Tutorial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Practical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marL="0" marR="0" algn="ctr">
                        <a:spcBef>
                          <a:spcPts val="0"/>
                        </a:spcBef>
                        <a:spcAft>
                          <a:spcPts val="0"/>
                        </a:spcAft>
                      </a:pPr>
                      <a:r>
                        <a:rPr lang="en-US" sz="1000">
                          <a:effectLst/>
                        </a:rPr>
                        <a:t>Internal Assessment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a:effectLst/>
                        </a:rPr>
                        <a:t>Final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000">
                          <a:effectLst/>
                        </a:rPr>
                        <a:t>Total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5306247"/>
                  </a:ext>
                </a:extLst>
              </a:tr>
              <a:tr h="598431">
                <a:tc rowSpan="2">
                  <a:txBody>
                    <a:bodyPr/>
                    <a:lstStyle/>
                    <a:p>
                      <a:pPr marL="0" marR="0" algn="ct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0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0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Theory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Practical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Theory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Practical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000">
                          <a:effectLst/>
                        </a:rPr>
                        <a:t>150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0633200"/>
                  </a:ext>
                </a:extLst>
              </a:tr>
              <a:tr h="7177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effectLst/>
                        </a:rPr>
                        <a:t>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214464523"/>
                  </a:ext>
                </a:extLst>
              </a:tr>
            </a:tbl>
          </a:graphicData>
        </a:graphic>
      </p:graphicFrame>
      <p:sp>
        <p:nvSpPr>
          <p:cNvPr id="4" name="Date Placeholder 3">
            <a:extLst>
              <a:ext uri="{FF2B5EF4-FFF2-40B4-BE49-F238E27FC236}">
                <a16:creationId xmlns:a16="http://schemas.microsoft.com/office/drawing/2014/main" id="{B7368175-251F-4220-C33C-531D93E72342}"/>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62165F73-3F8D-23B3-0129-2B8B6F07F27B}"/>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4CC69CF0-C630-427E-FDAF-5D16EB1FC83E}"/>
              </a:ext>
            </a:extLst>
          </p:cNvPr>
          <p:cNvSpPr>
            <a:spLocks noGrp="1"/>
          </p:cNvSpPr>
          <p:nvPr>
            <p:ph type="sldNum" sz="quarter" idx="12"/>
          </p:nvPr>
        </p:nvSpPr>
        <p:spPr/>
        <p:txBody>
          <a:bodyPr/>
          <a:lstStyle/>
          <a:p>
            <a:fld id="{36EB8B61-4722-4117-B467-BB8004C8037C}" type="slidenum">
              <a:rPr lang="en-US" smtClean="0"/>
              <a:t>2</a:t>
            </a:fld>
            <a:endParaRPr lang="en-US"/>
          </a:p>
        </p:txBody>
      </p:sp>
    </p:spTree>
    <p:extLst>
      <p:ext uri="{BB962C8B-B14F-4D97-AF65-F5344CB8AC3E}">
        <p14:creationId xmlns:p14="http://schemas.microsoft.com/office/powerpoint/2010/main" val="230993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C849-0352-E5E0-8769-141DBF0DA8A1}"/>
              </a:ext>
            </a:extLst>
          </p:cNvPr>
          <p:cNvSpPr>
            <a:spLocks noGrp="1"/>
          </p:cNvSpPr>
          <p:nvPr>
            <p:ph type="title"/>
          </p:nvPr>
        </p:nvSpPr>
        <p:spPr/>
        <p:txBody>
          <a:bodyPr/>
          <a:lstStyle/>
          <a:p>
            <a:r>
              <a:rPr lang="en-US" dirty="0"/>
              <a:t>HARDWARE RESOURCES</a:t>
            </a:r>
          </a:p>
        </p:txBody>
      </p:sp>
      <p:sp>
        <p:nvSpPr>
          <p:cNvPr id="3" name="Content Placeholder 2">
            <a:extLst>
              <a:ext uri="{FF2B5EF4-FFF2-40B4-BE49-F238E27FC236}">
                <a16:creationId xmlns:a16="http://schemas.microsoft.com/office/drawing/2014/main" id="{08B82B20-74CC-F451-C8E4-5557FE040BF1}"/>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Resource Allocation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Process of assigning available resources to processes.</a:t>
            </a:r>
          </a:p>
          <a:p>
            <a:pPr marL="742950" lvl="1" indent="-285750" algn="l">
              <a:buFont typeface="Arial" panose="020B0604020202020204" pitchFamily="34" charset="0"/>
              <a:buChar char="•"/>
            </a:pPr>
            <a:r>
              <a:rPr lang="en-US" b="0" i="0" dirty="0">
                <a:solidFill>
                  <a:srgbClr val="374151"/>
                </a:solidFill>
                <a:effectLst/>
                <a:latin typeface="Söhne"/>
              </a:rPr>
              <a:t>Can be dynamic or static.</a:t>
            </a:r>
          </a:p>
          <a:p>
            <a:pPr algn="l">
              <a:buFont typeface="Arial" panose="020B0604020202020204" pitchFamily="34" charset="0"/>
              <a:buChar char="•"/>
            </a:pPr>
            <a:r>
              <a:rPr lang="en-US" b="1" i="0" dirty="0">
                <a:solidFill>
                  <a:srgbClr val="374151"/>
                </a:solidFill>
                <a:effectLst/>
                <a:latin typeface="Söhne"/>
              </a:rPr>
              <a:t>Resource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Anything assignable in the OS (e.g., CPU time, memory, disk space).</a:t>
            </a:r>
          </a:p>
          <a:p>
            <a:pPr algn="l">
              <a:buFont typeface="Arial" panose="020B0604020202020204" pitchFamily="34" charset="0"/>
              <a:buChar char="•"/>
            </a:pPr>
            <a:r>
              <a:rPr lang="en-US" b="1" i="0" dirty="0">
                <a:solidFill>
                  <a:srgbClr val="374151"/>
                </a:solidFill>
                <a:effectLst/>
                <a:latin typeface="Söhne"/>
              </a:rPr>
              <a:t>Resource Management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Efficient allocation of resources among processes.</a:t>
            </a:r>
          </a:p>
          <a:p>
            <a:pPr algn="l">
              <a:buFont typeface="Arial" panose="020B0604020202020204" pitchFamily="34" charset="0"/>
              <a:buChar char="•"/>
            </a:pPr>
            <a:r>
              <a:rPr lang="en-US" b="1" i="0" dirty="0">
                <a:solidFill>
                  <a:srgbClr val="374151"/>
                </a:solidFill>
                <a:effectLst/>
                <a:latin typeface="Söhne"/>
              </a:rPr>
              <a:t>Process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Executing program with own memory, state, and resources.</a:t>
            </a:r>
          </a:p>
          <a:p>
            <a:endParaRPr lang="en-US" dirty="0"/>
          </a:p>
        </p:txBody>
      </p:sp>
      <p:sp>
        <p:nvSpPr>
          <p:cNvPr id="4" name="Date Placeholder 3">
            <a:extLst>
              <a:ext uri="{FF2B5EF4-FFF2-40B4-BE49-F238E27FC236}">
                <a16:creationId xmlns:a16="http://schemas.microsoft.com/office/drawing/2014/main" id="{5C9C8A0C-99B1-74C6-1B13-9DB33BF324FC}"/>
              </a:ext>
            </a:extLst>
          </p:cNvPr>
          <p:cNvSpPr>
            <a:spLocks noGrp="1"/>
          </p:cNvSpPr>
          <p:nvPr>
            <p:ph type="dt" sz="half" idx="10"/>
          </p:nvPr>
        </p:nvSpPr>
        <p:spPr/>
        <p:txBody>
          <a:bodyPr/>
          <a:lstStyle/>
          <a:p>
            <a:fld id="{6E5C1D5D-6AD5-4BE1-8A87-B93C48E6B280}" type="datetime1">
              <a:rPr lang="en-US" smtClean="0"/>
              <a:t>11/27/2023</a:t>
            </a:fld>
            <a:endParaRPr lang="en-US"/>
          </a:p>
        </p:txBody>
      </p:sp>
      <p:sp>
        <p:nvSpPr>
          <p:cNvPr id="5" name="Footer Placeholder 4">
            <a:extLst>
              <a:ext uri="{FF2B5EF4-FFF2-40B4-BE49-F238E27FC236}">
                <a16:creationId xmlns:a16="http://schemas.microsoft.com/office/drawing/2014/main" id="{BD307A12-27C4-BCB1-7B5F-00227CD2E723}"/>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A1732331-2DEF-9CB2-99C5-6601DAC86293}"/>
              </a:ext>
            </a:extLst>
          </p:cNvPr>
          <p:cNvSpPr>
            <a:spLocks noGrp="1"/>
          </p:cNvSpPr>
          <p:nvPr>
            <p:ph type="sldNum" sz="quarter" idx="12"/>
          </p:nvPr>
        </p:nvSpPr>
        <p:spPr/>
        <p:txBody>
          <a:bodyPr/>
          <a:lstStyle/>
          <a:p>
            <a:fld id="{36EB8B61-4722-4117-B467-BB8004C8037C}" type="slidenum">
              <a:rPr lang="en-US" smtClean="0"/>
              <a:t>20</a:t>
            </a:fld>
            <a:endParaRPr lang="en-US"/>
          </a:p>
        </p:txBody>
      </p:sp>
    </p:spTree>
    <p:extLst>
      <p:ext uri="{BB962C8B-B14F-4D97-AF65-F5344CB8AC3E}">
        <p14:creationId xmlns:p14="http://schemas.microsoft.com/office/powerpoint/2010/main" val="189099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F0F4-F48D-2959-8B2C-06E8A870018D}"/>
              </a:ext>
            </a:extLst>
          </p:cNvPr>
          <p:cNvSpPr>
            <a:spLocks noGrp="1"/>
          </p:cNvSpPr>
          <p:nvPr>
            <p:ph type="title"/>
          </p:nvPr>
        </p:nvSpPr>
        <p:spPr/>
        <p:txBody>
          <a:bodyPr/>
          <a:lstStyle/>
          <a:p>
            <a:r>
              <a:rPr lang="en-US" dirty="0"/>
              <a:t>HARDWARE RESOURCES</a:t>
            </a:r>
          </a:p>
        </p:txBody>
      </p:sp>
      <p:sp>
        <p:nvSpPr>
          <p:cNvPr id="3" name="Content Placeholder 2">
            <a:extLst>
              <a:ext uri="{FF2B5EF4-FFF2-40B4-BE49-F238E27FC236}">
                <a16:creationId xmlns:a16="http://schemas.microsoft.com/office/drawing/2014/main" id="{40FAC665-07D6-0CD6-716F-591821531678}"/>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Scheduling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Determining which process gets a resource at a given time.</a:t>
            </a:r>
          </a:p>
          <a:p>
            <a:pPr algn="l">
              <a:buFont typeface="Arial" panose="020B0604020202020204" pitchFamily="34" charset="0"/>
              <a:buChar char="•"/>
            </a:pPr>
            <a:r>
              <a:rPr lang="en-US" b="1" i="0" dirty="0">
                <a:solidFill>
                  <a:srgbClr val="374151"/>
                </a:solidFill>
                <a:effectLst/>
                <a:latin typeface="Söhne"/>
              </a:rPr>
              <a:t>Deadlock</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Processes waiting for resources, causing a standstill.</a:t>
            </a:r>
          </a:p>
          <a:p>
            <a:pPr algn="l">
              <a:buFont typeface="Arial" panose="020B0604020202020204" pitchFamily="34" charset="0"/>
              <a:buChar char="•"/>
            </a:pPr>
            <a:r>
              <a:rPr lang="en-US" b="1" i="0" dirty="0">
                <a:solidFill>
                  <a:srgbClr val="374151"/>
                </a:solidFill>
                <a:effectLst/>
                <a:latin typeface="Söhne"/>
              </a:rPr>
              <a:t>Semaphore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Prevents race conditions; synchronizes processes.</a:t>
            </a:r>
          </a:p>
          <a:p>
            <a:pPr algn="l">
              <a:buFont typeface="Arial" panose="020B0604020202020204" pitchFamily="34" charset="0"/>
              <a:buChar char="•"/>
            </a:pPr>
            <a:r>
              <a:rPr lang="en-US" b="1" i="0" dirty="0">
                <a:solidFill>
                  <a:srgbClr val="374151"/>
                </a:solidFill>
                <a:effectLst/>
                <a:latin typeface="Söhne"/>
              </a:rPr>
              <a:t>Mutual Exclusion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Ensures only one process accesses a resource at a time.</a:t>
            </a:r>
          </a:p>
          <a:p>
            <a:endParaRPr lang="en-US" dirty="0"/>
          </a:p>
        </p:txBody>
      </p:sp>
      <p:sp>
        <p:nvSpPr>
          <p:cNvPr id="4" name="Date Placeholder 3">
            <a:extLst>
              <a:ext uri="{FF2B5EF4-FFF2-40B4-BE49-F238E27FC236}">
                <a16:creationId xmlns:a16="http://schemas.microsoft.com/office/drawing/2014/main" id="{3117D8B8-6346-C7B5-08A5-4D484EDE2802}"/>
              </a:ext>
            </a:extLst>
          </p:cNvPr>
          <p:cNvSpPr>
            <a:spLocks noGrp="1"/>
          </p:cNvSpPr>
          <p:nvPr>
            <p:ph type="dt" sz="half" idx="10"/>
          </p:nvPr>
        </p:nvSpPr>
        <p:spPr/>
        <p:txBody>
          <a:bodyPr/>
          <a:lstStyle/>
          <a:p>
            <a:fld id="{76932371-32C1-4EAE-9BDB-604F36070353}" type="datetime1">
              <a:rPr lang="en-US" smtClean="0"/>
              <a:t>11/27/2023</a:t>
            </a:fld>
            <a:endParaRPr lang="en-US"/>
          </a:p>
        </p:txBody>
      </p:sp>
      <p:sp>
        <p:nvSpPr>
          <p:cNvPr id="5" name="Footer Placeholder 4">
            <a:extLst>
              <a:ext uri="{FF2B5EF4-FFF2-40B4-BE49-F238E27FC236}">
                <a16:creationId xmlns:a16="http://schemas.microsoft.com/office/drawing/2014/main" id="{1C6F6FEA-0183-D134-A6E2-1F1A04D424F5}"/>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319EF6E6-5B7B-F408-BE3A-B1A8C1C2A814}"/>
              </a:ext>
            </a:extLst>
          </p:cNvPr>
          <p:cNvSpPr>
            <a:spLocks noGrp="1"/>
          </p:cNvSpPr>
          <p:nvPr>
            <p:ph type="sldNum" sz="quarter" idx="12"/>
          </p:nvPr>
        </p:nvSpPr>
        <p:spPr/>
        <p:txBody>
          <a:bodyPr/>
          <a:lstStyle/>
          <a:p>
            <a:fld id="{36EB8B61-4722-4117-B467-BB8004C8037C}" type="slidenum">
              <a:rPr lang="en-US" smtClean="0"/>
              <a:t>21</a:t>
            </a:fld>
            <a:endParaRPr lang="en-US"/>
          </a:p>
        </p:txBody>
      </p:sp>
    </p:spTree>
    <p:extLst>
      <p:ext uri="{BB962C8B-B14F-4D97-AF65-F5344CB8AC3E}">
        <p14:creationId xmlns:p14="http://schemas.microsoft.com/office/powerpoint/2010/main" val="121772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6AEA-D5C7-DACA-EB94-2295F338377B}"/>
              </a:ext>
            </a:extLst>
          </p:cNvPr>
          <p:cNvSpPr>
            <a:spLocks noGrp="1"/>
          </p:cNvSpPr>
          <p:nvPr>
            <p:ph type="title"/>
          </p:nvPr>
        </p:nvSpPr>
        <p:spPr/>
        <p:txBody>
          <a:bodyPr/>
          <a:lstStyle/>
          <a:p>
            <a:r>
              <a:rPr lang="en-US" b="1" kern="0" dirty="0">
                <a:solidFill>
                  <a:srgbClr val="006699"/>
                </a:solidFill>
                <a:latin typeface="Arial"/>
                <a:ea typeface="MS PGothic" pitchFamily="34" charset="-128"/>
              </a:rPr>
              <a:t>Examples of Operating System</a:t>
            </a:r>
            <a:endParaRPr lang="en-US" dirty="0"/>
          </a:p>
        </p:txBody>
      </p:sp>
      <p:sp>
        <p:nvSpPr>
          <p:cNvPr id="3" name="Content Placeholder 2">
            <a:extLst>
              <a:ext uri="{FF2B5EF4-FFF2-40B4-BE49-F238E27FC236}">
                <a16:creationId xmlns:a16="http://schemas.microsoft.com/office/drawing/2014/main" id="{78CE90F7-38D4-B728-B1B5-E761BA797412}"/>
              </a:ext>
            </a:extLst>
          </p:cNvPr>
          <p:cNvSpPr>
            <a:spLocks noGrp="1"/>
          </p:cNvSpPr>
          <p:nvPr>
            <p:ph idx="1"/>
          </p:nvPr>
        </p:nvSpPr>
        <p:spPr/>
        <p:txBody>
          <a:bodyPr>
            <a:normAutofit/>
          </a:bodyPr>
          <a:lstStyle/>
          <a:p>
            <a:pPr algn="l"/>
            <a:r>
              <a:rPr lang="en-US" b="1" i="0" dirty="0">
                <a:effectLst/>
                <a:latin typeface="Söhne"/>
              </a:rPr>
              <a:t>UNIX Operating System</a:t>
            </a:r>
          </a:p>
          <a:p>
            <a:pPr algn="l">
              <a:buFont typeface="Arial" panose="020B0604020202020204" pitchFamily="34" charset="0"/>
              <a:buChar char="•"/>
            </a:pPr>
            <a:r>
              <a:rPr lang="en-US" b="0" i="0" dirty="0">
                <a:effectLst/>
                <a:latin typeface="Söhne"/>
              </a:rPr>
              <a:t>Developed in the early 1970s at Bell Labs.</a:t>
            </a:r>
          </a:p>
          <a:p>
            <a:pPr algn="l">
              <a:buFont typeface="Arial" panose="020B0604020202020204" pitchFamily="34" charset="0"/>
              <a:buChar char="•"/>
            </a:pPr>
            <a:r>
              <a:rPr lang="en-US" b="0" i="0" dirty="0">
                <a:effectLst/>
                <a:latin typeface="Söhne"/>
              </a:rPr>
              <a:t>Known for stability, security, and scalability.</a:t>
            </a:r>
          </a:p>
          <a:p>
            <a:pPr algn="l">
              <a:buFont typeface="Arial" panose="020B0604020202020204" pitchFamily="34" charset="0"/>
              <a:buChar char="•"/>
            </a:pPr>
            <a:r>
              <a:rPr lang="en-US" b="0" i="0" dirty="0">
                <a:effectLst/>
                <a:latin typeface="Söhne"/>
              </a:rPr>
              <a:t>Features include multi-user support, modular design, hierarchical file system, networking capabilities, and robust security.</a:t>
            </a:r>
          </a:p>
          <a:p>
            <a:pPr algn="l">
              <a:buFont typeface="Arial" panose="020B0604020202020204" pitchFamily="34" charset="0"/>
              <a:buChar char="•"/>
            </a:pPr>
            <a:r>
              <a:rPr lang="en-US" b="0" i="0" dirty="0">
                <a:effectLst/>
                <a:latin typeface="Söhne"/>
              </a:rPr>
              <a:t>Variants include System V, BSD, Linux, AIX, HP-UX, and Solaris.</a:t>
            </a:r>
          </a:p>
          <a:p>
            <a:pPr algn="l">
              <a:buFont typeface="Arial" panose="020B0604020202020204" pitchFamily="34" charset="0"/>
              <a:buChar char="•"/>
            </a:pPr>
            <a:r>
              <a:rPr lang="en-US" b="0" i="0" dirty="0">
                <a:effectLst/>
                <a:latin typeface="Söhne"/>
              </a:rPr>
              <a:t>Widely used in servers, development environments, and embedded systems.</a:t>
            </a:r>
          </a:p>
          <a:p>
            <a:pPr algn="l">
              <a:buFont typeface="Arial" panose="020B0604020202020204" pitchFamily="34" charset="0"/>
              <a:buChar char="•"/>
            </a:pPr>
            <a:r>
              <a:rPr lang="en-US" b="0" i="0" dirty="0">
                <a:effectLst/>
                <a:latin typeface="Söhne"/>
              </a:rPr>
              <a:t>Continues to be influential in modern computing.</a:t>
            </a:r>
          </a:p>
          <a:p>
            <a:endParaRPr lang="en-US" dirty="0"/>
          </a:p>
        </p:txBody>
      </p:sp>
      <p:sp>
        <p:nvSpPr>
          <p:cNvPr id="4" name="Date Placeholder 3">
            <a:extLst>
              <a:ext uri="{FF2B5EF4-FFF2-40B4-BE49-F238E27FC236}">
                <a16:creationId xmlns:a16="http://schemas.microsoft.com/office/drawing/2014/main" id="{BE647445-6DDE-C66B-8ECD-C91A084EF936}"/>
              </a:ext>
            </a:extLst>
          </p:cNvPr>
          <p:cNvSpPr>
            <a:spLocks noGrp="1"/>
          </p:cNvSpPr>
          <p:nvPr>
            <p:ph type="dt" sz="half" idx="10"/>
          </p:nvPr>
        </p:nvSpPr>
        <p:spPr/>
        <p:txBody>
          <a:bodyPr/>
          <a:lstStyle/>
          <a:p>
            <a:fld id="{E3F926E0-D236-478A-A94A-9FEC06D90676}" type="datetime1">
              <a:rPr lang="en-US" smtClean="0"/>
              <a:t>11/27/2023</a:t>
            </a:fld>
            <a:endParaRPr lang="en-US"/>
          </a:p>
        </p:txBody>
      </p:sp>
      <p:sp>
        <p:nvSpPr>
          <p:cNvPr id="5" name="Footer Placeholder 4">
            <a:extLst>
              <a:ext uri="{FF2B5EF4-FFF2-40B4-BE49-F238E27FC236}">
                <a16:creationId xmlns:a16="http://schemas.microsoft.com/office/drawing/2014/main" id="{5E77526F-0F35-2E9A-B4EE-B1CD842BC42E}"/>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F0449257-1F72-2497-A7DC-EC7E4AB9D67B}"/>
              </a:ext>
            </a:extLst>
          </p:cNvPr>
          <p:cNvSpPr>
            <a:spLocks noGrp="1"/>
          </p:cNvSpPr>
          <p:nvPr>
            <p:ph type="sldNum" sz="quarter" idx="12"/>
          </p:nvPr>
        </p:nvSpPr>
        <p:spPr/>
        <p:txBody>
          <a:bodyPr/>
          <a:lstStyle/>
          <a:p>
            <a:fld id="{36EB8B61-4722-4117-B467-BB8004C8037C}" type="slidenum">
              <a:rPr lang="en-US" smtClean="0"/>
              <a:t>22</a:t>
            </a:fld>
            <a:endParaRPr lang="en-US"/>
          </a:p>
        </p:txBody>
      </p:sp>
    </p:spTree>
    <p:extLst>
      <p:ext uri="{BB962C8B-B14F-4D97-AF65-F5344CB8AC3E}">
        <p14:creationId xmlns:p14="http://schemas.microsoft.com/office/powerpoint/2010/main" val="949075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A8A2-98DA-3EC7-80A4-FC7C302D1D9F}"/>
              </a:ext>
            </a:extLst>
          </p:cNvPr>
          <p:cNvSpPr>
            <a:spLocks noGrp="1"/>
          </p:cNvSpPr>
          <p:nvPr>
            <p:ph type="title"/>
          </p:nvPr>
        </p:nvSpPr>
        <p:spPr/>
        <p:txBody>
          <a:bodyPr/>
          <a:lstStyle/>
          <a:p>
            <a:r>
              <a:rPr lang="en-US" b="1" kern="0" dirty="0">
                <a:solidFill>
                  <a:srgbClr val="006699"/>
                </a:solidFill>
                <a:latin typeface="Arial"/>
                <a:ea typeface="MS PGothic" pitchFamily="34" charset="-128"/>
              </a:rPr>
              <a:t>Functions of Operating System</a:t>
            </a:r>
            <a:endParaRPr lang="en-US" dirty="0"/>
          </a:p>
        </p:txBody>
      </p:sp>
      <p:sp>
        <p:nvSpPr>
          <p:cNvPr id="3" name="Content Placeholder 2">
            <a:extLst>
              <a:ext uri="{FF2B5EF4-FFF2-40B4-BE49-F238E27FC236}">
                <a16:creationId xmlns:a16="http://schemas.microsoft.com/office/drawing/2014/main" id="{ED92FB02-ED76-9D61-F795-EADE86A573DF}"/>
              </a:ext>
            </a:extLst>
          </p:cNvPr>
          <p:cNvSpPr>
            <a:spLocks noGrp="1"/>
          </p:cNvSpPr>
          <p:nvPr>
            <p:ph idx="1"/>
          </p:nvPr>
        </p:nvSpPr>
        <p:spPr/>
        <p:txBody>
          <a:bodyPr>
            <a:normAutofit/>
          </a:bodyPr>
          <a:lstStyle/>
          <a:p>
            <a:pPr algn="just">
              <a:buFont typeface="+mj-lt"/>
              <a:buAutoNum type="arabicPeriod"/>
            </a:pPr>
            <a:r>
              <a:rPr lang="en-US" b="1" i="0" dirty="0">
                <a:effectLst/>
                <a:latin typeface="Söhne"/>
              </a:rPr>
              <a:t>Process Management</a:t>
            </a:r>
            <a:endParaRPr lang="en-US" b="0" i="0" dirty="0">
              <a:effectLst/>
              <a:latin typeface="Söhne"/>
            </a:endParaRPr>
          </a:p>
          <a:p>
            <a:pPr marL="742950" lvl="1" indent="-285750" algn="just">
              <a:buFont typeface="+mj-lt"/>
              <a:buAutoNum type="arabicPeriod"/>
            </a:pPr>
            <a:r>
              <a:rPr lang="en-US" b="1" i="0" dirty="0">
                <a:effectLst/>
                <a:latin typeface="Söhne"/>
              </a:rPr>
              <a:t>Definition</a:t>
            </a:r>
            <a:r>
              <a:rPr lang="en-US" b="0" i="0" dirty="0">
                <a:effectLst/>
                <a:latin typeface="Söhne"/>
              </a:rPr>
              <a:t>: Supervises processes (programs in execution), allocates resources, and schedules tasks.</a:t>
            </a:r>
          </a:p>
          <a:p>
            <a:pPr marL="742950" lvl="1" indent="-285750" algn="just">
              <a:buFont typeface="+mj-lt"/>
              <a:buAutoNum type="arabicPeriod"/>
            </a:pPr>
            <a:r>
              <a:rPr lang="en-US" b="1" i="0" dirty="0">
                <a:effectLst/>
                <a:latin typeface="Söhne"/>
              </a:rPr>
              <a:t>Example</a:t>
            </a:r>
            <a:r>
              <a:rPr lang="en-US" b="0" i="0" dirty="0">
                <a:effectLst/>
                <a:latin typeface="Söhne"/>
              </a:rPr>
              <a:t>: When you run multiple applications on your computer (e.g., a web browser, a word processor, and a music player), the OS manages the execution and resource allocation for each process.</a:t>
            </a:r>
          </a:p>
          <a:p>
            <a:pPr algn="just">
              <a:buFont typeface="+mj-lt"/>
              <a:buAutoNum type="arabicPeriod"/>
            </a:pPr>
            <a:r>
              <a:rPr lang="en-US" b="1" i="0" dirty="0">
                <a:effectLst/>
                <a:latin typeface="Söhne"/>
              </a:rPr>
              <a:t>Memory Management</a:t>
            </a:r>
            <a:endParaRPr lang="en-US" b="0" i="0" dirty="0">
              <a:effectLst/>
              <a:latin typeface="Söhne"/>
            </a:endParaRPr>
          </a:p>
          <a:p>
            <a:pPr marL="742950" lvl="1" indent="-285750" algn="just">
              <a:buFont typeface="+mj-lt"/>
              <a:buAutoNum type="arabicPeriod"/>
            </a:pPr>
            <a:r>
              <a:rPr lang="en-US" b="1" i="0" dirty="0">
                <a:effectLst/>
                <a:latin typeface="Söhne"/>
              </a:rPr>
              <a:t>Definition</a:t>
            </a:r>
            <a:r>
              <a:rPr lang="en-US" b="0" i="0" dirty="0">
                <a:effectLst/>
                <a:latin typeface="Söhne"/>
              </a:rPr>
              <a:t>: Manages computer memory, allocating space for processes and ensuring efficient utilization.</a:t>
            </a:r>
          </a:p>
          <a:p>
            <a:pPr marL="742950" lvl="1" indent="-285750" algn="just">
              <a:buFont typeface="+mj-lt"/>
              <a:buAutoNum type="arabicPeriod"/>
            </a:pPr>
            <a:r>
              <a:rPr lang="en-US" b="1" i="0" dirty="0">
                <a:effectLst/>
                <a:latin typeface="Söhne"/>
              </a:rPr>
              <a:t>Example</a:t>
            </a:r>
            <a:r>
              <a:rPr lang="en-US" b="0" i="0" dirty="0">
                <a:effectLst/>
                <a:latin typeface="Söhne"/>
              </a:rPr>
              <a:t>: When you open a program, the OS allocates a portion of RAM for it. If you open more programs, the OS allocates and manages memory dynamically.</a:t>
            </a:r>
          </a:p>
          <a:p>
            <a:endParaRPr lang="en-US" dirty="0"/>
          </a:p>
        </p:txBody>
      </p:sp>
      <p:sp>
        <p:nvSpPr>
          <p:cNvPr id="4" name="Date Placeholder 3">
            <a:extLst>
              <a:ext uri="{FF2B5EF4-FFF2-40B4-BE49-F238E27FC236}">
                <a16:creationId xmlns:a16="http://schemas.microsoft.com/office/drawing/2014/main" id="{60A6B08C-F7E4-AE3D-938E-D1DDDC74D114}"/>
              </a:ext>
            </a:extLst>
          </p:cNvPr>
          <p:cNvSpPr>
            <a:spLocks noGrp="1"/>
          </p:cNvSpPr>
          <p:nvPr>
            <p:ph type="dt" sz="half" idx="10"/>
          </p:nvPr>
        </p:nvSpPr>
        <p:spPr/>
        <p:txBody>
          <a:bodyPr/>
          <a:lstStyle/>
          <a:p>
            <a:fld id="{9520CCDA-6B44-4779-ACB7-E30F016A5199}" type="datetime1">
              <a:rPr lang="en-US" smtClean="0"/>
              <a:t>11/27/2023</a:t>
            </a:fld>
            <a:endParaRPr lang="en-US"/>
          </a:p>
        </p:txBody>
      </p:sp>
      <p:sp>
        <p:nvSpPr>
          <p:cNvPr id="5" name="Footer Placeholder 4">
            <a:extLst>
              <a:ext uri="{FF2B5EF4-FFF2-40B4-BE49-F238E27FC236}">
                <a16:creationId xmlns:a16="http://schemas.microsoft.com/office/drawing/2014/main" id="{1EF71F70-0D50-0CBA-7CB0-29C313C0E698}"/>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D0D5C1F0-B9EA-018F-2126-4F96C4186D03}"/>
              </a:ext>
            </a:extLst>
          </p:cNvPr>
          <p:cNvSpPr>
            <a:spLocks noGrp="1"/>
          </p:cNvSpPr>
          <p:nvPr>
            <p:ph type="sldNum" sz="quarter" idx="12"/>
          </p:nvPr>
        </p:nvSpPr>
        <p:spPr/>
        <p:txBody>
          <a:bodyPr/>
          <a:lstStyle/>
          <a:p>
            <a:fld id="{36EB8B61-4722-4117-B467-BB8004C8037C}" type="slidenum">
              <a:rPr lang="en-US" smtClean="0"/>
              <a:t>23</a:t>
            </a:fld>
            <a:endParaRPr lang="en-US"/>
          </a:p>
        </p:txBody>
      </p:sp>
    </p:spTree>
    <p:extLst>
      <p:ext uri="{BB962C8B-B14F-4D97-AF65-F5344CB8AC3E}">
        <p14:creationId xmlns:p14="http://schemas.microsoft.com/office/powerpoint/2010/main" val="42586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A015-6B86-32E1-5EDF-BA481E8BAB2D}"/>
              </a:ext>
            </a:extLst>
          </p:cNvPr>
          <p:cNvSpPr>
            <a:spLocks noGrp="1"/>
          </p:cNvSpPr>
          <p:nvPr>
            <p:ph type="title"/>
          </p:nvPr>
        </p:nvSpPr>
        <p:spPr/>
        <p:txBody>
          <a:bodyPr/>
          <a:lstStyle/>
          <a:p>
            <a:r>
              <a:rPr lang="en-US" b="1" kern="0" dirty="0">
                <a:solidFill>
                  <a:srgbClr val="006699"/>
                </a:solidFill>
                <a:latin typeface="Arial"/>
                <a:ea typeface="MS PGothic" pitchFamily="34" charset="-128"/>
              </a:rPr>
              <a:t>Functions of Operating System</a:t>
            </a:r>
            <a:endParaRPr lang="en-US" dirty="0"/>
          </a:p>
        </p:txBody>
      </p:sp>
      <p:sp>
        <p:nvSpPr>
          <p:cNvPr id="3" name="Content Placeholder 2">
            <a:extLst>
              <a:ext uri="{FF2B5EF4-FFF2-40B4-BE49-F238E27FC236}">
                <a16:creationId xmlns:a16="http://schemas.microsoft.com/office/drawing/2014/main" id="{E2037EF3-9B13-165F-081B-1E2C6F533ED5}"/>
              </a:ext>
            </a:extLst>
          </p:cNvPr>
          <p:cNvSpPr>
            <a:spLocks noGrp="1"/>
          </p:cNvSpPr>
          <p:nvPr>
            <p:ph idx="1"/>
          </p:nvPr>
        </p:nvSpPr>
        <p:spPr/>
        <p:txBody>
          <a:bodyPr>
            <a:normAutofit/>
          </a:bodyPr>
          <a:lstStyle/>
          <a:p>
            <a:pPr algn="just">
              <a:buFont typeface="+mj-lt"/>
              <a:buAutoNum type="arabicPeriod"/>
            </a:pPr>
            <a:r>
              <a:rPr lang="en-US" sz="2400" b="1" i="0" dirty="0">
                <a:effectLst/>
                <a:latin typeface="Söhne"/>
              </a:rPr>
              <a:t>File System Management</a:t>
            </a:r>
            <a:endParaRPr lang="en-US" sz="2400" b="0" i="0" dirty="0">
              <a:effectLst/>
              <a:latin typeface="Söhne"/>
            </a:endParaRPr>
          </a:p>
          <a:p>
            <a:pPr marL="742950" lvl="1" indent="-285750" algn="just">
              <a:buFont typeface="+mj-lt"/>
              <a:buAutoNum type="arabicPeriod"/>
            </a:pPr>
            <a:r>
              <a:rPr lang="en-US" sz="2400" b="1" i="0" dirty="0">
                <a:effectLst/>
                <a:latin typeface="Söhne"/>
              </a:rPr>
              <a:t>Definition</a:t>
            </a:r>
            <a:r>
              <a:rPr lang="en-US" sz="2400" b="0" i="0" dirty="0">
                <a:effectLst/>
                <a:latin typeface="Söhne"/>
              </a:rPr>
              <a:t>: Organizes and manages files on storage devices, including creation, deletion, retrieval, and access control.</a:t>
            </a:r>
          </a:p>
          <a:p>
            <a:pPr marL="742950" lvl="1" indent="-285750" algn="just">
              <a:buFont typeface="+mj-lt"/>
              <a:buAutoNum type="arabicPeriod"/>
            </a:pPr>
            <a:r>
              <a:rPr lang="en-US" sz="2400" b="1" i="0" dirty="0">
                <a:effectLst/>
                <a:latin typeface="Söhne"/>
              </a:rPr>
              <a:t>Example</a:t>
            </a:r>
            <a:r>
              <a:rPr lang="en-US" sz="2400" b="0" i="0" dirty="0">
                <a:effectLst/>
                <a:latin typeface="Söhne"/>
              </a:rPr>
              <a:t>: Creating folders, moving files, and setting permissions on files or directories are all file system management functions.</a:t>
            </a:r>
          </a:p>
          <a:p>
            <a:pPr algn="just">
              <a:buFont typeface="+mj-lt"/>
              <a:buAutoNum type="arabicPeriod"/>
            </a:pPr>
            <a:r>
              <a:rPr lang="en-US" sz="2400" b="1" i="0" dirty="0">
                <a:effectLst/>
                <a:latin typeface="Söhne"/>
              </a:rPr>
              <a:t>Device Management</a:t>
            </a:r>
            <a:endParaRPr lang="en-US" sz="2400" b="0" i="0" dirty="0">
              <a:effectLst/>
              <a:latin typeface="Söhne"/>
            </a:endParaRPr>
          </a:p>
          <a:p>
            <a:pPr marL="742950" lvl="1" indent="-285750" algn="just">
              <a:buFont typeface="+mj-lt"/>
              <a:buAutoNum type="arabicPeriod"/>
            </a:pPr>
            <a:r>
              <a:rPr lang="en-US" sz="2400" b="1" i="0" dirty="0">
                <a:effectLst/>
                <a:latin typeface="Söhne"/>
              </a:rPr>
              <a:t>Definition</a:t>
            </a:r>
            <a:r>
              <a:rPr lang="en-US" sz="2400" b="0" i="0" dirty="0">
                <a:effectLst/>
                <a:latin typeface="Söhne"/>
              </a:rPr>
              <a:t>: Controls and coordinates input and output devices (e.g., keyboard, mouse, printer).</a:t>
            </a:r>
          </a:p>
          <a:p>
            <a:pPr marL="742950" lvl="1" indent="-285750" algn="just">
              <a:buFont typeface="+mj-lt"/>
              <a:buAutoNum type="arabicPeriod"/>
            </a:pPr>
            <a:r>
              <a:rPr lang="en-US" sz="2400" b="1" i="0" dirty="0">
                <a:effectLst/>
                <a:latin typeface="Söhne"/>
              </a:rPr>
              <a:t>Example</a:t>
            </a:r>
            <a:r>
              <a:rPr lang="en-US" sz="2400" b="0" i="0" dirty="0">
                <a:effectLst/>
                <a:latin typeface="Söhne"/>
              </a:rPr>
              <a:t>: When you print a document, the OS interacts with the printer driver to manage the printing process.</a:t>
            </a:r>
          </a:p>
          <a:p>
            <a:endParaRPr lang="en-US" dirty="0"/>
          </a:p>
        </p:txBody>
      </p:sp>
      <p:sp>
        <p:nvSpPr>
          <p:cNvPr id="4" name="Date Placeholder 3">
            <a:extLst>
              <a:ext uri="{FF2B5EF4-FFF2-40B4-BE49-F238E27FC236}">
                <a16:creationId xmlns:a16="http://schemas.microsoft.com/office/drawing/2014/main" id="{F08BE063-9D46-9838-1671-9E06E5E67178}"/>
              </a:ext>
            </a:extLst>
          </p:cNvPr>
          <p:cNvSpPr>
            <a:spLocks noGrp="1"/>
          </p:cNvSpPr>
          <p:nvPr>
            <p:ph type="dt" sz="half" idx="10"/>
          </p:nvPr>
        </p:nvSpPr>
        <p:spPr/>
        <p:txBody>
          <a:bodyPr/>
          <a:lstStyle/>
          <a:p>
            <a:fld id="{DDF28EA5-6F52-445A-AD70-3621631E3C2B}" type="datetime1">
              <a:rPr lang="en-US" smtClean="0"/>
              <a:t>11/27/2023</a:t>
            </a:fld>
            <a:endParaRPr lang="en-US"/>
          </a:p>
        </p:txBody>
      </p:sp>
      <p:sp>
        <p:nvSpPr>
          <p:cNvPr id="5" name="Footer Placeholder 4">
            <a:extLst>
              <a:ext uri="{FF2B5EF4-FFF2-40B4-BE49-F238E27FC236}">
                <a16:creationId xmlns:a16="http://schemas.microsoft.com/office/drawing/2014/main" id="{F80DC31E-3691-6C3E-75D2-4EB3634880E6}"/>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A01CA38A-1337-28AA-0C61-1901C056FA30}"/>
              </a:ext>
            </a:extLst>
          </p:cNvPr>
          <p:cNvSpPr>
            <a:spLocks noGrp="1"/>
          </p:cNvSpPr>
          <p:nvPr>
            <p:ph type="sldNum" sz="quarter" idx="12"/>
          </p:nvPr>
        </p:nvSpPr>
        <p:spPr/>
        <p:txBody>
          <a:bodyPr/>
          <a:lstStyle/>
          <a:p>
            <a:fld id="{36EB8B61-4722-4117-B467-BB8004C8037C}" type="slidenum">
              <a:rPr lang="en-US" smtClean="0"/>
              <a:t>24</a:t>
            </a:fld>
            <a:endParaRPr lang="en-US"/>
          </a:p>
        </p:txBody>
      </p:sp>
    </p:spTree>
    <p:extLst>
      <p:ext uri="{BB962C8B-B14F-4D97-AF65-F5344CB8AC3E}">
        <p14:creationId xmlns:p14="http://schemas.microsoft.com/office/powerpoint/2010/main" val="2554268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8DFB-BFFE-5714-CBB9-89879EA284A1}"/>
              </a:ext>
            </a:extLst>
          </p:cNvPr>
          <p:cNvSpPr>
            <a:spLocks noGrp="1"/>
          </p:cNvSpPr>
          <p:nvPr>
            <p:ph type="title"/>
          </p:nvPr>
        </p:nvSpPr>
        <p:spPr/>
        <p:txBody>
          <a:bodyPr/>
          <a:lstStyle/>
          <a:p>
            <a:r>
              <a:rPr lang="en-US" b="1" kern="0" dirty="0">
                <a:solidFill>
                  <a:srgbClr val="006699"/>
                </a:solidFill>
                <a:latin typeface="Arial"/>
                <a:ea typeface="MS PGothic" pitchFamily="34" charset="-128"/>
              </a:rPr>
              <a:t>Functions of Operating System</a:t>
            </a:r>
            <a:endParaRPr lang="en-US" dirty="0"/>
          </a:p>
        </p:txBody>
      </p:sp>
      <p:sp>
        <p:nvSpPr>
          <p:cNvPr id="3" name="Content Placeholder 2">
            <a:extLst>
              <a:ext uri="{FF2B5EF4-FFF2-40B4-BE49-F238E27FC236}">
                <a16:creationId xmlns:a16="http://schemas.microsoft.com/office/drawing/2014/main" id="{FCF8FE4B-D274-9A1B-1BDB-E8DD2637083B}"/>
              </a:ext>
            </a:extLst>
          </p:cNvPr>
          <p:cNvSpPr>
            <a:spLocks noGrp="1"/>
          </p:cNvSpPr>
          <p:nvPr>
            <p:ph idx="1"/>
          </p:nvPr>
        </p:nvSpPr>
        <p:spPr>
          <a:xfrm>
            <a:off x="1024128" y="2084832"/>
            <a:ext cx="9720073" cy="4224528"/>
          </a:xfrm>
        </p:spPr>
        <p:txBody>
          <a:bodyPr>
            <a:normAutofit/>
          </a:bodyPr>
          <a:lstStyle/>
          <a:p>
            <a:pPr algn="just">
              <a:buFont typeface="+mj-lt"/>
              <a:buAutoNum type="arabicPeriod"/>
            </a:pPr>
            <a:r>
              <a:rPr lang="en-US" sz="2400" b="1" i="0" dirty="0">
                <a:effectLst/>
                <a:latin typeface="Söhne"/>
              </a:rPr>
              <a:t>User Interface</a:t>
            </a:r>
            <a:endParaRPr lang="en-US" sz="2400" b="0" i="0" dirty="0">
              <a:effectLst/>
              <a:latin typeface="Söhne"/>
            </a:endParaRPr>
          </a:p>
          <a:p>
            <a:pPr marL="742950" lvl="1" indent="-285750" algn="just">
              <a:buFont typeface="+mj-lt"/>
              <a:buAutoNum type="arabicPeriod"/>
            </a:pPr>
            <a:r>
              <a:rPr lang="en-US" sz="2400" b="1" i="0" dirty="0">
                <a:effectLst/>
                <a:latin typeface="Söhne"/>
              </a:rPr>
              <a:t>Definition</a:t>
            </a:r>
            <a:r>
              <a:rPr lang="en-US" sz="2400" b="0" i="0" dirty="0">
                <a:effectLst/>
                <a:latin typeface="Söhne"/>
              </a:rPr>
              <a:t>: Provides a user-friendly interface for interaction between the user and the computer.</a:t>
            </a:r>
          </a:p>
          <a:p>
            <a:pPr marL="742950" lvl="1" indent="-285750" algn="just">
              <a:buFont typeface="+mj-lt"/>
              <a:buAutoNum type="arabicPeriod"/>
            </a:pPr>
            <a:r>
              <a:rPr lang="en-US" sz="2400" b="1" i="0" dirty="0">
                <a:effectLst/>
                <a:latin typeface="Söhne"/>
              </a:rPr>
              <a:t>Example</a:t>
            </a:r>
            <a:r>
              <a:rPr lang="en-US" sz="2400" b="0" i="0" dirty="0">
                <a:effectLst/>
                <a:latin typeface="Söhne"/>
              </a:rPr>
              <a:t>: Graphical User Interface (GUI) elements like windows, icons, menus, and pointers (WIMP) in systems like Windows, macOS, and Linux with GUIs.</a:t>
            </a:r>
          </a:p>
          <a:p>
            <a:pPr algn="just">
              <a:buFont typeface="+mj-lt"/>
              <a:buAutoNum type="arabicPeriod"/>
            </a:pPr>
            <a:r>
              <a:rPr lang="en-US" sz="2400" b="1" i="0" dirty="0">
                <a:effectLst/>
                <a:latin typeface="Söhne"/>
              </a:rPr>
              <a:t>Security and Access Control</a:t>
            </a:r>
            <a:endParaRPr lang="en-US" sz="2400" b="0" i="0" dirty="0">
              <a:effectLst/>
              <a:latin typeface="Söhne"/>
            </a:endParaRPr>
          </a:p>
          <a:p>
            <a:pPr marL="742950" lvl="1" indent="-285750" algn="just">
              <a:buFont typeface="+mj-lt"/>
              <a:buAutoNum type="arabicPeriod"/>
            </a:pPr>
            <a:r>
              <a:rPr lang="en-US" sz="2400" b="1" i="0" dirty="0">
                <a:effectLst/>
                <a:latin typeface="Söhne"/>
              </a:rPr>
              <a:t>Definition</a:t>
            </a:r>
            <a:r>
              <a:rPr lang="en-US" sz="2400" b="0" i="0" dirty="0">
                <a:effectLst/>
                <a:latin typeface="Söhne"/>
              </a:rPr>
              <a:t>: Ensures that unauthorized users do not access sensitive data or misuse system resources.</a:t>
            </a:r>
          </a:p>
          <a:p>
            <a:pPr marL="742950" lvl="1" indent="-285750" algn="just">
              <a:buFont typeface="+mj-lt"/>
              <a:buAutoNum type="arabicPeriod"/>
            </a:pPr>
            <a:r>
              <a:rPr lang="en-US" sz="2400" b="1" i="0" dirty="0">
                <a:effectLst/>
                <a:latin typeface="Söhne"/>
              </a:rPr>
              <a:t>Example</a:t>
            </a:r>
            <a:r>
              <a:rPr lang="en-US" sz="2400" b="0" i="0" dirty="0">
                <a:effectLst/>
                <a:latin typeface="Söhne"/>
              </a:rPr>
              <a:t>: User accounts with different privileges (admin, regular user) and password protection.</a:t>
            </a:r>
          </a:p>
          <a:p>
            <a:endParaRPr lang="en-US" dirty="0"/>
          </a:p>
        </p:txBody>
      </p:sp>
      <p:sp>
        <p:nvSpPr>
          <p:cNvPr id="4" name="Date Placeholder 3">
            <a:extLst>
              <a:ext uri="{FF2B5EF4-FFF2-40B4-BE49-F238E27FC236}">
                <a16:creationId xmlns:a16="http://schemas.microsoft.com/office/drawing/2014/main" id="{42F8F22D-9B76-51D6-7ACA-0443FB6F9D10}"/>
              </a:ext>
            </a:extLst>
          </p:cNvPr>
          <p:cNvSpPr>
            <a:spLocks noGrp="1"/>
          </p:cNvSpPr>
          <p:nvPr>
            <p:ph type="dt" sz="half" idx="10"/>
          </p:nvPr>
        </p:nvSpPr>
        <p:spPr/>
        <p:txBody>
          <a:bodyPr/>
          <a:lstStyle/>
          <a:p>
            <a:fld id="{65E52052-4878-4209-A76F-A7AB26222C7E}" type="datetime1">
              <a:rPr lang="en-US" smtClean="0"/>
              <a:t>11/27/2023</a:t>
            </a:fld>
            <a:endParaRPr lang="en-US"/>
          </a:p>
        </p:txBody>
      </p:sp>
      <p:sp>
        <p:nvSpPr>
          <p:cNvPr id="5" name="Footer Placeholder 4">
            <a:extLst>
              <a:ext uri="{FF2B5EF4-FFF2-40B4-BE49-F238E27FC236}">
                <a16:creationId xmlns:a16="http://schemas.microsoft.com/office/drawing/2014/main" id="{132CFE46-6750-15F9-38E3-E1D00E64E06F}"/>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06C5E5F6-8037-9236-066D-CF40646161EC}"/>
              </a:ext>
            </a:extLst>
          </p:cNvPr>
          <p:cNvSpPr>
            <a:spLocks noGrp="1"/>
          </p:cNvSpPr>
          <p:nvPr>
            <p:ph type="sldNum" sz="quarter" idx="12"/>
          </p:nvPr>
        </p:nvSpPr>
        <p:spPr/>
        <p:txBody>
          <a:bodyPr/>
          <a:lstStyle/>
          <a:p>
            <a:fld id="{36EB8B61-4722-4117-B467-BB8004C8037C}" type="slidenum">
              <a:rPr lang="en-US" smtClean="0"/>
              <a:t>25</a:t>
            </a:fld>
            <a:endParaRPr lang="en-US"/>
          </a:p>
        </p:txBody>
      </p:sp>
    </p:spTree>
    <p:extLst>
      <p:ext uri="{BB962C8B-B14F-4D97-AF65-F5344CB8AC3E}">
        <p14:creationId xmlns:p14="http://schemas.microsoft.com/office/powerpoint/2010/main" val="171113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47B0-D75A-0166-0B75-6E2DD9FEE913}"/>
              </a:ext>
            </a:extLst>
          </p:cNvPr>
          <p:cNvSpPr>
            <a:spLocks noGrp="1"/>
          </p:cNvSpPr>
          <p:nvPr>
            <p:ph type="title"/>
          </p:nvPr>
        </p:nvSpPr>
        <p:spPr/>
        <p:txBody>
          <a:bodyPr/>
          <a:lstStyle/>
          <a:p>
            <a:r>
              <a:rPr lang="en-US" b="1" kern="0" dirty="0">
                <a:solidFill>
                  <a:srgbClr val="006699"/>
                </a:solidFill>
                <a:latin typeface="Arial"/>
                <a:ea typeface="MS PGothic" pitchFamily="34" charset="-128"/>
              </a:rPr>
              <a:t>Functions of Operating System</a:t>
            </a:r>
            <a:endParaRPr lang="en-US" dirty="0"/>
          </a:p>
        </p:txBody>
      </p:sp>
      <p:sp>
        <p:nvSpPr>
          <p:cNvPr id="3" name="Content Placeholder 2">
            <a:extLst>
              <a:ext uri="{FF2B5EF4-FFF2-40B4-BE49-F238E27FC236}">
                <a16:creationId xmlns:a16="http://schemas.microsoft.com/office/drawing/2014/main" id="{7362BE73-3407-1B97-1B25-496374694354}"/>
              </a:ext>
            </a:extLst>
          </p:cNvPr>
          <p:cNvSpPr>
            <a:spLocks noGrp="1"/>
          </p:cNvSpPr>
          <p:nvPr>
            <p:ph idx="1"/>
          </p:nvPr>
        </p:nvSpPr>
        <p:spPr/>
        <p:txBody>
          <a:bodyPr>
            <a:normAutofit/>
          </a:bodyPr>
          <a:lstStyle/>
          <a:p>
            <a:pPr algn="just">
              <a:buFont typeface="+mj-lt"/>
              <a:buAutoNum type="arabicPeriod"/>
            </a:pPr>
            <a:r>
              <a:rPr lang="en-US" sz="2400" b="1" i="0" dirty="0">
                <a:effectLst/>
                <a:latin typeface="Söhne"/>
              </a:rPr>
              <a:t>Networking</a:t>
            </a:r>
            <a:endParaRPr lang="en-US" sz="2400" b="0" i="0" dirty="0">
              <a:effectLst/>
              <a:latin typeface="Söhne"/>
            </a:endParaRPr>
          </a:p>
          <a:p>
            <a:pPr marL="742950" lvl="1" indent="-285750" algn="just">
              <a:buFont typeface="+mj-lt"/>
              <a:buAutoNum type="arabicPeriod"/>
            </a:pPr>
            <a:r>
              <a:rPr lang="en-US" sz="2400" b="1" i="0" dirty="0">
                <a:effectLst/>
                <a:latin typeface="Söhne"/>
              </a:rPr>
              <a:t>Definition</a:t>
            </a:r>
            <a:r>
              <a:rPr lang="en-US" sz="2400" b="0" i="0" dirty="0">
                <a:effectLst/>
                <a:latin typeface="Söhne"/>
              </a:rPr>
              <a:t>: Facilitates communication between different devices on a network.</a:t>
            </a:r>
          </a:p>
          <a:p>
            <a:pPr marL="742950" lvl="1" indent="-285750" algn="just">
              <a:buFont typeface="+mj-lt"/>
              <a:buAutoNum type="arabicPeriod"/>
            </a:pPr>
            <a:r>
              <a:rPr lang="en-US" sz="2400" b="1" i="0" dirty="0">
                <a:effectLst/>
                <a:latin typeface="Söhne"/>
              </a:rPr>
              <a:t>Example</a:t>
            </a:r>
            <a:r>
              <a:rPr lang="en-US" sz="2400" b="0" i="0" dirty="0">
                <a:effectLst/>
                <a:latin typeface="Söhne"/>
              </a:rPr>
              <a:t>: Connecting to the internet, accessing shared files on a network, or using remote desktop applications.</a:t>
            </a:r>
          </a:p>
          <a:p>
            <a:pPr algn="just">
              <a:buFont typeface="+mj-lt"/>
              <a:buAutoNum type="arabicPeriod"/>
            </a:pPr>
            <a:r>
              <a:rPr lang="en-US" sz="2400" b="1" i="0" dirty="0">
                <a:effectLst/>
                <a:latin typeface="Söhne"/>
              </a:rPr>
              <a:t>Error Detection and Handling</a:t>
            </a:r>
            <a:endParaRPr lang="en-US" sz="2400" b="0" i="0" dirty="0">
              <a:effectLst/>
              <a:latin typeface="Söhne"/>
            </a:endParaRPr>
          </a:p>
          <a:p>
            <a:pPr marL="742950" lvl="1" indent="-285750" algn="just">
              <a:buFont typeface="+mj-lt"/>
              <a:buAutoNum type="arabicPeriod"/>
            </a:pPr>
            <a:r>
              <a:rPr lang="en-US" sz="2400" b="1" i="0" dirty="0">
                <a:effectLst/>
                <a:latin typeface="Söhne"/>
              </a:rPr>
              <a:t>Definition</a:t>
            </a:r>
            <a:r>
              <a:rPr lang="en-US" sz="2400" b="0" i="0" dirty="0">
                <a:effectLst/>
                <a:latin typeface="Söhne"/>
              </a:rPr>
              <a:t>: Detects and handles errors that occur during system operation.</a:t>
            </a:r>
          </a:p>
          <a:p>
            <a:pPr marL="742950" lvl="1" indent="-285750" algn="just">
              <a:buFont typeface="+mj-lt"/>
              <a:buAutoNum type="arabicPeriod"/>
            </a:pPr>
            <a:r>
              <a:rPr lang="en-US" sz="2400" b="1" i="0" dirty="0">
                <a:effectLst/>
                <a:latin typeface="Söhne"/>
              </a:rPr>
              <a:t>Example</a:t>
            </a:r>
            <a:r>
              <a:rPr lang="en-US" sz="2400" b="0" i="0" dirty="0">
                <a:effectLst/>
                <a:latin typeface="Söhne"/>
              </a:rPr>
              <a:t>: If an application crashes, the OS provides an error message and may attempt to recover gracefully.</a:t>
            </a:r>
          </a:p>
          <a:p>
            <a:endParaRPr lang="en-US" dirty="0"/>
          </a:p>
        </p:txBody>
      </p:sp>
      <p:sp>
        <p:nvSpPr>
          <p:cNvPr id="4" name="Date Placeholder 3">
            <a:extLst>
              <a:ext uri="{FF2B5EF4-FFF2-40B4-BE49-F238E27FC236}">
                <a16:creationId xmlns:a16="http://schemas.microsoft.com/office/drawing/2014/main" id="{EAB9E88F-192A-FF9F-7C50-2A426B06A514}"/>
              </a:ext>
            </a:extLst>
          </p:cNvPr>
          <p:cNvSpPr>
            <a:spLocks noGrp="1"/>
          </p:cNvSpPr>
          <p:nvPr>
            <p:ph type="dt" sz="half" idx="10"/>
          </p:nvPr>
        </p:nvSpPr>
        <p:spPr/>
        <p:txBody>
          <a:bodyPr/>
          <a:lstStyle/>
          <a:p>
            <a:fld id="{0044EA51-6955-48DB-BABA-E1C9FD4F8165}" type="datetime1">
              <a:rPr lang="en-US" smtClean="0"/>
              <a:t>11/27/2023</a:t>
            </a:fld>
            <a:endParaRPr lang="en-US"/>
          </a:p>
        </p:txBody>
      </p:sp>
      <p:sp>
        <p:nvSpPr>
          <p:cNvPr id="5" name="Footer Placeholder 4">
            <a:extLst>
              <a:ext uri="{FF2B5EF4-FFF2-40B4-BE49-F238E27FC236}">
                <a16:creationId xmlns:a16="http://schemas.microsoft.com/office/drawing/2014/main" id="{74903B23-A6B2-FA67-28AD-DBF718DDED9C}"/>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58A60629-4006-649F-62FE-085CEFDA5089}"/>
              </a:ext>
            </a:extLst>
          </p:cNvPr>
          <p:cNvSpPr>
            <a:spLocks noGrp="1"/>
          </p:cNvSpPr>
          <p:nvPr>
            <p:ph type="sldNum" sz="quarter" idx="12"/>
          </p:nvPr>
        </p:nvSpPr>
        <p:spPr/>
        <p:txBody>
          <a:bodyPr/>
          <a:lstStyle/>
          <a:p>
            <a:fld id="{36EB8B61-4722-4117-B467-BB8004C8037C}" type="slidenum">
              <a:rPr lang="en-US" smtClean="0"/>
              <a:t>26</a:t>
            </a:fld>
            <a:endParaRPr lang="en-US"/>
          </a:p>
        </p:txBody>
      </p:sp>
    </p:spTree>
    <p:extLst>
      <p:ext uri="{BB962C8B-B14F-4D97-AF65-F5344CB8AC3E}">
        <p14:creationId xmlns:p14="http://schemas.microsoft.com/office/powerpoint/2010/main" val="2346802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C19F-12CB-7B70-4393-B3B1BA0EE831}"/>
              </a:ext>
            </a:extLst>
          </p:cNvPr>
          <p:cNvSpPr>
            <a:spLocks noGrp="1"/>
          </p:cNvSpPr>
          <p:nvPr>
            <p:ph type="title"/>
          </p:nvPr>
        </p:nvSpPr>
        <p:spPr/>
        <p:txBody>
          <a:bodyPr/>
          <a:lstStyle/>
          <a:p>
            <a:r>
              <a:rPr lang="en-US" b="1" kern="0" dirty="0">
                <a:solidFill>
                  <a:srgbClr val="006699"/>
                </a:solidFill>
                <a:latin typeface="Arial"/>
                <a:ea typeface="MS PGothic" pitchFamily="34" charset="-128"/>
              </a:rPr>
              <a:t>Functions of Operating System</a:t>
            </a:r>
            <a:endParaRPr lang="en-US" dirty="0"/>
          </a:p>
        </p:txBody>
      </p:sp>
      <p:sp>
        <p:nvSpPr>
          <p:cNvPr id="3" name="Content Placeholder 2">
            <a:extLst>
              <a:ext uri="{FF2B5EF4-FFF2-40B4-BE49-F238E27FC236}">
                <a16:creationId xmlns:a16="http://schemas.microsoft.com/office/drawing/2014/main" id="{A1541712-D954-C4A3-0B4C-FAF1431452CA}"/>
              </a:ext>
            </a:extLst>
          </p:cNvPr>
          <p:cNvSpPr>
            <a:spLocks noGrp="1"/>
          </p:cNvSpPr>
          <p:nvPr>
            <p:ph idx="1"/>
          </p:nvPr>
        </p:nvSpPr>
        <p:spPr/>
        <p:txBody>
          <a:bodyPr>
            <a:normAutofit/>
          </a:bodyPr>
          <a:lstStyle/>
          <a:p>
            <a:r>
              <a:rPr lang="en-US" b="1" dirty="0"/>
              <a:t>Resource Allocation</a:t>
            </a:r>
          </a:p>
          <a:p>
            <a:pPr algn="just"/>
            <a:r>
              <a:rPr lang="en-US" dirty="0"/>
              <a:t>Definition: Distributes resources (CPU time, memory, etc.) among processes based on priority and demand.</a:t>
            </a:r>
          </a:p>
          <a:p>
            <a:pPr algn="just"/>
            <a:r>
              <a:rPr lang="en-US" dirty="0"/>
              <a:t>Example: If multiple programs are running, the OS decides how much CPU time each program gets to ensure fairness.</a:t>
            </a:r>
          </a:p>
          <a:p>
            <a:pPr algn="just"/>
            <a:r>
              <a:rPr lang="en-US" b="1" dirty="0"/>
              <a:t>Scheduling</a:t>
            </a:r>
          </a:p>
          <a:p>
            <a:pPr algn="just"/>
            <a:r>
              <a:rPr lang="en-US" dirty="0"/>
              <a:t>Definition: Orders the execution of processes to optimize system performance.</a:t>
            </a:r>
          </a:p>
          <a:p>
            <a:pPr algn="just"/>
            <a:r>
              <a:rPr lang="en-US" dirty="0"/>
              <a:t>Example: The OS uses scheduling algorithms to determine which process gets the CPU next, aiming to maximize efficiency.</a:t>
            </a:r>
          </a:p>
          <a:p>
            <a:endParaRPr lang="en-US" dirty="0"/>
          </a:p>
        </p:txBody>
      </p:sp>
      <p:sp>
        <p:nvSpPr>
          <p:cNvPr id="4" name="Date Placeholder 3">
            <a:extLst>
              <a:ext uri="{FF2B5EF4-FFF2-40B4-BE49-F238E27FC236}">
                <a16:creationId xmlns:a16="http://schemas.microsoft.com/office/drawing/2014/main" id="{C8F35E2D-3A2D-5D02-8E2B-706FE59781A5}"/>
              </a:ext>
            </a:extLst>
          </p:cNvPr>
          <p:cNvSpPr>
            <a:spLocks noGrp="1"/>
          </p:cNvSpPr>
          <p:nvPr>
            <p:ph type="dt" sz="half" idx="10"/>
          </p:nvPr>
        </p:nvSpPr>
        <p:spPr/>
        <p:txBody>
          <a:bodyPr/>
          <a:lstStyle/>
          <a:p>
            <a:fld id="{8F25C410-EF2D-48FB-BC95-04CB1D175AE7}" type="datetime1">
              <a:rPr lang="en-US" smtClean="0"/>
              <a:t>11/27/2023</a:t>
            </a:fld>
            <a:endParaRPr lang="en-US"/>
          </a:p>
        </p:txBody>
      </p:sp>
      <p:sp>
        <p:nvSpPr>
          <p:cNvPr id="5" name="Footer Placeholder 4">
            <a:extLst>
              <a:ext uri="{FF2B5EF4-FFF2-40B4-BE49-F238E27FC236}">
                <a16:creationId xmlns:a16="http://schemas.microsoft.com/office/drawing/2014/main" id="{8FA0F42A-CFCE-1986-64C1-2F17236A3AE5}"/>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89CED6F8-0BF0-41E9-0F49-0A5E285560BC}"/>
              </a:ext>
            </a:extLst>
          </p:cNvPr>
          <p:cNvSpPr>
            <a:spLocks noGrp="1"/>
          </p:cNvSpPr>
          <p:nvPr>
            <p:ph type="sldNum" sz="quarter" idx="12"/>
          </p:nvPr>
        </p:nvSpPr>
        <p:spPr/>
        <p:txBody>
          <a:bodyPr/>
          <a:lstStyle/>
          <a:p>
            <a:fld id="{36EB8B61-4722-4117-B467-BB8004C8037C}" type="slidenum">
              <a:rPr lang="en-US" smtClean="0"/>
              <a:t>27</a:t>
            </a:fld>
            <a:endParaRPr lang="en-US"/>
          </a:p>
        </p:txBody>
      </p:sp>
    </p:spTree>
    <p:extLst>
      <p:ext uri="{BB962C8B-B14F-4D97-AF65-F5344CB8AC3E}">
        <p14:creationId xmlns:p14="http://schemas.microsoft.com/office/powerpoint/2010/main" val="214228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E965-4631-6133-8479-F61F8BAEFFFB}"/>
              </a:ext>
            </a:extLst>
          </p:cNvPr>
          <p:cNvSpPr>
            <a:spLocks noGrp="1"/>
          </p:cNvSpPr>
          <p:nvPr>
            <p:ph type="title"/>
          </p:nvPr>
        </p:nvSpPr>
        <p:spPr/>
        <p:txBody>
          <a:bodyPr/>
          <a:lstStyle/>
          <a:p>
            <a:r>
              <a:rPr lang="en-US" b="1" kern="0" dirty="0">
                <a:solidFill>
                  <a:srgbClr val="006699"/>
                </a:solidFill>
                <a:latin typeface="Arial"/>
                <a:ea typeface="MS PGothic" pitchFamily="34" charset="-128"/>
              </a:rPr>
              <a:t>TYPES OF OS</a:t>
            </a:r>
          </a:p>
        </p:txBody>
      </p:sp>
      <p:sp>
        <p:nvSpPr>
          <p:cNvPr id="3" name="Content Placeholder 2">
            <a:extLst>
              <a:ext uri="{FF2B5EF4-FFF2-40B4-BE49-F238E27FC236}">
                <a16:creationId xmlns:a16="http://schemas.microsoft.com/office/drawing/2014/main" id="{FE9C90C3-CE40-0BA6-4FBF-3EA7C503CD4B}"/>
              </a:ext>
            </a:extLst>
          </p:cNvPr>
          <p:cNvSpPr>
            <a:spLocks noGrp="1"/>
          </p:cNvSpPr>
          <p:nvPr>
            <p:ph idx="1"/>
          </p:nvPr>
        </p:nvSpPr>
        <p:spPr/>
        <p:txBody>
          <a:bodyPr>
            <a:normAutofit/>
          </a:bodyPr>
          <a:lstStyle/>
          <a:p>
            <a:pPr marL="0" indent="0" algn="just">
              <a:buNone/>
            </a:pPr>
            <a:r>
              <a:rPr lang="en-US" sz="2400" dirty="0"/>
              <a:t>1. Batch Operating System</a:t>
            </a:r>
          </a:p>
          <a:p>
            <a:pPr lvl="1" algn="just">
              <a:lnSpc>
                <a:spcPct val="150000"/>
              </a:lnSpc>
            </a:pPr>
            <a:r>
              <a:rPr lang="en-US" sz="2400" dirty="0"/>
              <a:t>In the 1970s, Batch processing was a popular computing technique.</a:t>
            </a:r>
          </a:p>
          <a:p>
            <a:pPr lvl="1" algn="just">
              <a:lnSpc>
                <a:spcPct val="150000"/>
              </a:lnSpc>
            </a:pPr>
            <a:r>
              <a:rPr lang="en-US" sz="2400" dirty="0"/>
              <a:t>Similar types of jobs were grouped together and executed in batches.</a:t>
            </a:r>
          </a:p>
          <a:p>
            <a:pPr lvl="1" algn="just">
              <a:lnSpc>
                <a:spcPct val="150000"/>
              </a:lnSpc>
            </a:pPr>
            <a:r>
              <a:rPr lang="en-US" sz="2400" dirty="0"/>
              <a:t>Mainframes were the standard single computer used for this purpose.</a:t>
            </a:r>
          </a:p>
          <a:p>
            <a:pPr lvl="1" algn="just">
              <a:lnSpc>
                <a:spcPct val="150000"/>
              </a:lnSpc>
            </a:pPr>
            <a:r>
              <a:rPr lang="en-US" sz="2400" dirty="0"/>
              <a:t>Definition: System where multiple users submit their jobs for execution.</a:t>
            </a:r>
          </a:p>
          <a:p>
            <a:pPr lvl="1" algn="just">
              <a:lnSpc>
                <a:spcPct val="150000"/>
              </a:lnSpc>
            </a:pPr>
            <a:r>
              <a:rPr lang="en-US" sz="2400" dirty="0"/>
              <a:t>Users access the system and submit their jobs to the queue.</a:t>
            </a:r>
          </a:p>
        </p:txBody>
      </p:sp>
      <p:sp>
        <p:nvSpPr>
          <p:cNvPr id="4" name="Date Placeholder 3">
            <a:extLst>
              <a:ext uri="{FF2B5EF4-FFF2-40B4-BE49-F238E27FC236}">
                <a16:creationId xmlns:a16="http://schemas.microsoft.com/office/drawing/2014/main" id="{CDFB566F-1FE2-0593-0D9A-24A1D90BCE35}"/>
              </a:ext>
            </a:extLst>
          </p:cNvPr>
          <p:cNvSpPr>
            <a:spLocks noGrp="1"/>
          </p:cNvSpPr>
          <p:nvPr>
            <p:ph type="dt" sz="half" idx="10"/>
          </p:nvPr>
        </p:nvSpPr>
        <p:spPr/>
        <p:txBody>
          <a:bodyPr/>
          <a:lstStyle/>
          <a:p>
            <a:fld id="{AD6D21C4-8ED2-4A68-8FCA-AEB7D6EC931E}" type="datetime1">
              <a:rPr lang="en-US" smtClean="0"/>
              <a:t>11/27/2023</a:t>
            </a:fld>
            <a:endParaRPr lang="en-US"/>
          </a:p>
        </p:txBody>
      </p:sp>
      <p:sp>
        <p:nvSpPr>
          <p:cNvPr id="5" name="Footer Placeholder 4">
            <a:extLst>
              <a:ext uri="{FF2B5EF4-FFF2-40B4-BE49-F238E27FC236}">
                <a16:creationId xmlns:a16="http://schemas.microsoft.com/office/drawing/2014/main" id="{8DF62635-B76A-5A77-543B-23E57653C7F6}"/>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EDACEB67-DC0F-AC21-FAC6-60EEA137B905}"/>
              </a:ext>
            </a:extLst>
          </p:cNvPr>
          <p:cNvSpPr>
            <a:spLocks noGrp="1"/>
          </p:cNvSpPr>
          <p:nvPr>
            <p:ph type="sldNum" sz="quarter" idx="12"/>
          </p:nvPr>
        </p:nvSpPr>
        <p:spPr/>
        <p:txBody>
          <a:bodyPr/>
          <a:lstStyle/>
          <a:p>
            <a:fld id="{36EB8B61-4722-4117-B467-BB8004C8037C}" type="slidenum">
              <a:rPr lang="en-US" smtClean="0"/>
              <a:t>28</a:t>
            </a:fld>
            <a:endParaRPr lang="en-US"/>
          </a:p>
        </p:txBody>
      </p:sp>
    </p:spTree>
    <p:extLst>
      <p:ext uri="{BB962C8B-B14F-4D97-AF65-F5344CB8AC3E}">
        <p14:creationId xmlns:p14="http://schemas.microsoft.com/office/powerpoint/2010/main" val="315720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F1CF-43F2-0C10-4421-E0C3FD182731}"/>
              </a:ext>
            </a:extLst>
          </p:cNvPr>
          <p:cNvSpPr>
            <a:spLocks noGrp="1"/>
          </p:cNvSpPr>
          <p:nvPr>
            <p:ph type="title"/>
          </p:nvPr>
        </p:nvSpPr>
        <p:spPr>
          <a:xfrm>
            <a:off x="1024128" y="585216"/>
            <a:ext cx="9720072" cy="1214087"/>
          </a:xfrm>
        </p:spPr>
        <p:txBody>
          <a:bodyPr>
            <a:normAutofit fontScale="90000"/>
          </a:bodyPr>
          <a:lstStyle/>
          <a:p>
            <a:r>
              <a:rPr lang="en-US" b="1" kern="0" dirty="0">
                <a:solidFill>
                  <a:srgbClr val="006699"/>
                </a:solidFill>
                <a:latin typeface="Arial"/>
                <a:ea typeface="MS PGothic" pitchFamily="34" charset="-128"/>
              </a:rPr>
              <a:t>Batch</a:t>
            </a:r>
            <a:r>
              <a:rPr lang="en-US" dirty="0"/>
              <a:t> </a:t>
            </a:r>
            <a:r>
              <a:rPr lang="en-US" b="1" kern="0" dirty="0">
                <a:solidFill>
                  <a:srgbClr val="006699"/>
                </a:solidFill>
                <a:latin typeface="Arial"/>
                <a:ea typeface="MS PGothic" pitchFamily="34" charset="-128"/>
              </a:rPr>
              <a:t>Operating</a:t>
            </a:r>
            <a:r>
              <a:rPr lang="en-US" dirty="0"/>
              <a:t> </a:t>
            </a:r>
            <a:r>
              <a:rPr lang="en-US" b="1" kern="0" dirty="0">
                <a:solidFill>
                  <a:srgbClr val="006699"/>
                </a:solidFill>
                <a:latin typeface="Arial"/>
                <a:ea typeface="MS PGothic" pitchFamily="34" charset="-128"/>
              </a:rPr>
              <a:t>System</a:t>
            </a:r>
            <a:br>
              <a:rPr lang="en-US" dirty="0"/>
            </a:br>
            <a:endParaRPr lang="en-US" dirty="0"/>
          </a:p>
        </p:txBody>
      </p:sp>
      <p:sp>
        <p:nvSpPr>
          <p:cNvPr id="3" name="Content Placeholder 2">
            <a:extLst>
              <a:ext uri="{FF2B5EF4-FFF2-40B4-BE49-F238E27FC236}">
                <a16:creationId xmlns:a16="http://schemas.microsoft.com/office/drawing/2014/main" id="{43F45C37-94F9-C2CC-F9F4-D63856ABB2C7}"/>
              </a:ext>
            </a:extLst>
          </p:cNvPr>
          <p:cNvSpPr>
            <a:spLocks noGrp="1"/>
          </p:cNvSpPr>
          <p:nvPr>
            <p:ph idx="1"/>
          </p:nvPr>
        </p:nvSpPr>
        <p:spPr/>
        <p:txBody>
          <a:bodyPr>
            <a:normAutofit lnSpcReduction="10000"/>
          </a:bodyPr>
          <a:lstStyle/>
          <a:p>
            <a:pPr algn="just"/>
            <a:r>
              <a:rPr lang="en-US" sz="2400" b="1" i="0" dirty="0">
                <a:effectLst/>
                <a:latin typeface="Söhne"/>
              </a:rPr>
              <a:t>Job Execution in Batch System</a:t>
            </a:r>
          </a:p>
          <a:p>
            <a:pPr algn="just">
              <a:buFont typeface="+mj-lt"/>
              <a:buAutoNum type="arabicPeriod"/>
            </a:pPr>
            <a:r>
              <a:rPr lang="en-US" sz="2400" b="0" i="0" dirty="0">
                <a:effectLst/>
                <a:latin typeface="Söhne"/>
              </a:rPr>
              <a:t>Users Submit Jobs:</a:t>
            </a:r>
          </a:p>
          <a:p>
            <a:pPr lvl="1" algn="just"/>
            <a:r>
              <a:rPr lang="en-US" sz="2400" b="0" i="0" dirty="0">
                <a:effectLst/>
                <a:latin typeface="Söhne"/>
              </a:rPr>
              <a:t>Multiple users submit their respective jobs to the system.</a:t>
            </a:r>
          </a:p>
          <a:p>
            <a:pPr algn="just">
              <a:buFont typeface="+mj-lt"/>
              <a:buAutoNum type="arabicPeriod"/>
            </a:pPr>
            <a:r>
              <a:rPr lang="en-US" sz="2400" b="0" i="0" dirty="0">
                <a:effectLst/>
                <a:latin typeface="Söhne"/>
              </a:rPr>
              <a:t>Queue Management:</a:t>
            </a:r>
          </a:p>
          <a:p>
            <a:pPr lvl="1" algn="just"/>
            <a:r>
              <a:rPr lang="en-US" sz="2400" b="0" i="0" dirty="0">
                <a:effectLst/>
                <a:latin typeface="Söhne"/>
              </a:rPr>
              <a:t>The system organizes the jobs in a queue based on first-come, first-served.</a:t>
            </a:r>
          </a:p>
          <a:p>
            <a:pPr algn="just">
              <a:buFont typeface="+mj-lt"/>
              <a:buAutoNum type="arabicPeriod"/>
            </a:pPr>
            <a:r>
              <a:rPr lang="en-US" sz="2400" b="0" i="0" dirty="0">
                <a:effectLst/>
                <a:latin typeface="Söhne"/>
              </a:rPr>
              <a:t>Sequential Execution:</a:t>
            </a:r>
          </a:p>
          <a:p>
            <a:pPr lvl="1" algn="just"/>
            <a:r>
              <a:rPr lang="en-US" sz="2400" b="0" i="0" dirty="0">
                <a:effectLst/>
                <a:latin typeface="Söhne"/>
              </a:rPr>
              <a:t>Jobs are executed one by one in the order they were received.</a:t>
            </a:r>
          </a:p>
          <a:p>
            <a:pPr algn="just">
              <a:buFont typeface="+mj-lt"/>
              <a:buAutoNum type="arabicPeriod"/>
            </a:pPr>
            <a:r>
              <a:rPr lang="en-US" sz="2400" b="0" i="0" dirty="0">
                <a:effectLst/>
                <a:latin typeface="Söhne"/>
              </a:rPr>
              <a:t>Output Collection:</a:t>
            </a:r>
          </a:p>
          <a:p>
            <a:pPr lvl="1" algn="just"/>
            <a:r>
              <a:rPr lang="en-US" sz="2400" b="0" i="0" dirty="0">
                <a:effectLst/>
                <a:latin typeface="Söhne"/>
              </a:rPr>
              <a:t>Users collect their respective output once all jobs are executed.</a:t>
            </a:r>
          </a:p>
          <a:p>
            <a:endParaRPr lang="en-US" dirty="0"/>
          </a:p>
        </p:txBody>
      </p:sp>
      <p:sp>
        <p:nvSpPr>
          <p:cNvPr id="4" name="Date Placeholder 3">
            <a:extLst>
              <a:ext uri="{FF2B5EF4-FFF2-40B4-BE49-F238E27FC236}">
                <a16:creationId xmlns:a16="http://schemas.microsoft.com/office/drawing/2014/main" id="{B7D23C4E-638F-F578-E135-1BA090744A2F}"/>
              </a:ext>
            </a:extLst>
          </p:cNvPr>
          <p:cNvSpPr>
            <a:spLocks noGrp="1"/>
          </p:cNvSpPr>
          <p:nvPr>
            <p:ph type="dt" sz="half" idx="10"/>
          </p:nvPr>
        </p:nvSpPr>
        <p:spPr/>
        <p:txBody>
          <a:bodyPr/>
          <a:lstStyle/>
          <a:p>
            <a:fld id="{FCAAF5CD-FEE6-43A8-AA56-249B69C1A638}" type="datetime1">
              <a:rPr lang="en-US" smtClean="0"/>
              <a:t>11/27/2023</a:t>
            </a:fld>
            <a:endParaRPr lang="en-US"/>
          </a:p>
        </p:txBody>
      </p:sp>
      <p:sp>
        <p:nvSpPr>
          <p:cNvPr id="5" name="Footer Placeholder 4">
            <a:extLst>
              <a:ext uri="{FF2B5EF4-FFF2-40B4-BE49-F238E27FC236}">
                <a16:creationId xmlns:a16="http://schemas.microsoft.com/office/drawing/2014/main" id="{9D6B63F4-71F3-98EC-DFF6-8A6C5274EF6B}"/>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EE2A6B02-FC92-513F-C7A1-A36FC35AD640}"/>
              </a:ext>
            </a:extLst>
          </p:cNvPr>
          <p:cNvSpPr>
            <a:spLocks noGrp="1"/>
          </p:cNvSpPr>
          <p:nvPr>
            <p:ph type="sldNum" sz="quarter" idx="12"/>
          </p:nvPr>
        </p:nvSpPr>
        <p:spPr/>
        <p:txBody>
          <a:bodyPr/>
          <a:lstStyle/>
          <a:p>
            <a:fld id="{36EB8B61-4722-4117-B467-BB8004C8037C}" type="slidenum">
              <a:rPr lang="en-US" smtClean="0"/>
              <a:t>29</a:t>
            </a:fld>
            <a:endParaRPr lang="en-US"/>
          </a:p>
        </p:txBody>
      </p:sp>
    </p:spTree>
    <p:extLst>
      <p:ext uri="{BB962C8B-B14F-4D97-AF65-F5344CB8AC3E}">
        <p14:creationId xmlns:p14="http://schemas.microsoft.com/office/powerpoint/2010/main" val="407771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EFFB-313B-3319-B449-0D885EE9A030}"/>
              </a:ext>
            </a:extLst>
          </p:cNvPr>
          <p:cNvSpPr>
            <a:spLocks noGrp="1"/>
          </p:cNvSpPr>
          <p:nvPr>
            <p:ph type="title"/>
          </p:nvPr>
        </p:nvSpPr>
        <p:spPr/>
        <p:txBody>
          <a:bodyPr/>
          <a:lstStyle/>
          <a:p>
            <a:r>
              <a:rPr lang="en-US" dirty="0"/>
              <a:t>LIST OF TASK</a:t>
            </a:r>
          </a:p>
        </p:txBody>
      </p:sp>
      <p:sp>
        <p:nvSpPr>
          <p:cNvPr id="3" name="Content Placeholder 2">
            <a:extLst>
              <a:ext uri="{FF2B5EF4-FFF2-40B4-BE49-F238E27FC236}">
                <a16:creationId xmlns:a16="http://schemas.microsoft.com/office/drawing/2014/main" id="{F819348C-216E-09F5-B122-044D6F92DE65}"/>
              </a:ext>
            </a:extLst>
          </p:cNvPr>
          <p:cNvSpPr>
            <a:spLocks noGrp="1"/>
          </p:cNvSpPr>
          <p:nvPr>
            <p:ph idx="1"/>
          </p:nvPr>
        </p:nvSpPr>
        <p:spPr/>
        <p:txBody>
          <a:bodyPr/>
          <a:lstStyle/>
          <a:p>
            <a:pPr>
              <a:buFont typeface="Arial" panose="020B0604020202020204" pitchFamily="34" charset="0"/>
              <a:buChar char="•"/>
            </a:pPr>
            <a:r>
              <a:rPr lang="en-US" dirty="0"/>
              <a:t>ASSIGNMENT</a:t>
            </a:r>
          </a:p>
          <a:p>
            <a:pPr>
              <a:buFont typeface="Arial" panose="020B0604020202020204" pitchFamily="34" charset="0"/>
              <a:buChar char="•"/>
            </a:pPr>
            <a:r>
              <a:rPr lang="en-US" dirty="0"/>
              <a:t>LAB REPORT</a:t>
            </a:r>
          </a:p>
          <a:p>
            <a:pPr>
              <a:buFont typeface="Arial" panose="020B0604020202020204" pitchFamily="34" charset="0"/>
              <a:buChar char="•"/>
            </a:pPr>
            <a:r>
              <a:rPr lang="en-US" dirty="0"/>
              <a:t>PRESENTATION</a:t>
            </a:r>
          </a:p>
          <a:p>
            <a:pPr>
              <a:buFont typeface="Arial" panose="020B0604020202020204" pitchFamily="34" charset="0"/>
              <a:buChar char="•"/>
            </a:pPr>
            <a:r>
              <a:rPr lang="en-US" dirty="0"/>
              <a:t>LEARNING RESOURCE MATERIAL(TEXTBOOKS, REFERENCES BOOKS AND BOOKS SPECIFY IN YOUR SYLLABUS)</a:t>
            </a:r>
          </a:p>
          <a:p>
            <a:pPr>
              <a:buFont typeface="Arial" panose="020B0604020202020204" pitchFamily="34" charset="0"/>
              <a:buChar char="•"/>
            </a:pPr>
            <a:r>
              <a:rPr lang="en-US" dirty="0"/>
              <a:t>CASE STUDY OR FIELD VISIT (DEPENDING UPON THE SITUATION)</a:t>
            </a:r>
          </a:p>
          <a:p>
            <a:pPr>
              <a:buFont typeface="Arial" panose="020B0604020202020204" pitchFamily="34" charset="0"/>
              <a:buChar char="•"/>
            </a:pPr>
            <a:r>
              <a:rPr lang="en-US" dirty="0"/>
              <a:t>DISCUSSION, INTERACTION IN CLASSROOM, GUEST LECTURER </a:t>
            </a:r>
          </a:p>
        </p:txBody>
      </p:sp>
      <p:sp>
        <p:nvSpPr>
          <p:cNvPr id="4" name="Date Placeholder 3">
            <a:extLst>
              <a:ext uri="{FF2B5EF4-FFF2-40B4-BE49-F238E27FC236}">
                <a16:creationId xmlns:a16="http://schemas.microsoft.com/office/drawing/2014/main" id="{C50F8EB6-53B4-6072-8C1D-AF18040D562C}"/>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32A5CF56-065F-AFCA-5857-341E9F7E5388}"/>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28120BDB-C805-8128-0D19-2A72F5410351}"/>
              </a:ext>
            </a:extLst>
          </p:cNvPr>
          <p:cNvSpPr>
            <a:spLocks noGrp="1"/>
          </p:cNvSpPr>
          <p:nvPr>
            <p:ph type="sldNum" sz="quarter" idx="12"/>
          </p:nvPr>
        </p:nvSpPr>
        <p:spPr/>
        <p:txBody>
          <a:bodyPr/>
          <a:lstStyle/>
          <a:p>
            <a:fld id="{36EB8B61-4722-4117-B467-BB8004C8037C}" type="slidenum">
              <a:rPr lang="en-US" smtClean="0"/>
              <a:t>3</a:t>
            </a:fld>
            <a:endParaRPr lang="en-US"/>
          </a:p>
        </p:txBody>
      </p:sp>
    </p:spTree>
    <p:extLst>
      <p:ext uri="{BB962C8B-B14F-4D97-AF65-F5344CB8AC3E}">
        <p14:creationId xmlns:p14="http://schemas.microsoft.com/office/powerpoint/2010/main" val="2614500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F8459-3B44-59A7-01DF-4E4957039652}"/>
              </a:ext>
            </a:extLst>
          </p:cNvPr>
          <p:cNvSpPr>
            <a:spLocks noGrp="1"/>
          </p:cNvSpPr>
          <p:nvPr>
            <p:ph type="title"/>
          </p:nvPr>
        </p:nvSpPr>
        <p:spPr/>
        <p:txBody>
          <a:bodyPr>
            <a:normAutofit/>
          </a:bodyPr>
          <a:lstStyle/>
          <a:p>
            <a:r>
              <a:rPr lang="en-US" b="1" kern="0" dirty="0">
                <a:solidFill>
                  <a:srgbClr val="006699"/>
                </a:solidFill>
                <a:latin typeface="Arial"/>
                <a:ea typeface="MS PGothic" pitchFamily="34" charset="-128"/>
              </a:rPr>
              <a:t>Batch</a:t>
            </a:r>
            <a:r>
              <a:rPr lang="en-US" dirty="0"/>
              <a:t> </a:t>
            </a:r>
            <a:r>
              <a:rPr lang="en-US" b="1" kern="0" dirty="0">
                <a:solidFill>
                  <a:srgbClr val="006699"/>
                </a:solidFill>
                <a:latin typeface="Arial"/>
                <a:ea typeface="MS PGothic" pitchFamily="34" charset="-128"/>
              </a:rPr>
              <a:t>Operating</a:t>
            </a:r>
            <a:r>
              <a:rPr lang="en-US" dirty="0"/>
              <a:t> </a:t>
            </a:r>
            <a:r>
              <a:rPr lang="en-US" b="1" kern="0" dirty="0">
                <a:solidFill>
                  <a:srgbClr val="006699"/>
                </a:solidFill>
                <a:latin typeface="Arial"/>
                <a:ea typeface="MS PGothic" pitchFamily="34" charset="-128"/>
              </a:rPr>
              <a:t>System</a:t>
            </a:r>
            <a:br>
              <a:rPr lang="en-US" dirty="0"/>
            </a:br>
            <a:endParaRPr lang="en-US" dirty="0"/>
          </a:p>
        </p:txBody>
      </p:sp>
      <p:pic>
        <p:nvPicPr>
          <p:cNvPr id="3074" name="Picture 2" descr="Batch Operating System">
            <a:extLst>
              <a:ext uri="{FF2B5EF4-FFF2-40B4-BE49-F238E27FC236}">
                <a16:creationId xmlns:a16="http://schemas.microsoft.com/office/drawing/2014/main" id="{9ECDB2EF-E3BD-076F-C039-2FBD9DBB77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23938" y="2836415"/>
            <a:ext cx="4754562" cy="29218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atch Operating System">
            <a:extLst>
              <a:ext uri="{FF2B5EF4-FFF2-40B4-BE49-F238E27FC236}">
                <a16:creationId xmlns:a16="http://schemas.microsoft.com/office/drawing/2014/main" id="{6AB4E6E6-457E-B764-C5B8-20A377BC4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821" y="2095347"/>
            <a:ext cx="3390900" cy="29622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F3BE6042-0B67-714B-6CB1-B2271A0666BC}"/>
              </a:ext>
            </a:extLst>
          </p:cNvPr>
          <p:cNvSpPr>
            <a:spLocks noGrp="1"/>
          </p:cNvSpPr>
          <p:nvPr>
            <p:ph type="dt" sz="half" idx="10"/>
          </p:nvPr>
        </p:nvSpPr>
        <p:spPr/>
        <p:txBody>
          <a:bodyPr/>
          <a:lstStyle/>
          <a:p>
            <a:fld id="{5C6EEC58-79A9-4AD6-B1C4-1408F9E761B6}" type="datetime1">
              <a:rPr lang="en-US" smtClean="0"/>
              <a:t>11/27/2023</a:t>
            </a:fld>
            <a:endParaRPr lang="en-US"/>
          </a:p>
        </p:txBody>
      </p:sp>
      <p:sp>
        <p:nvSpPr>
          <p:cNvPr id="3" name="Footer Placeholder 2">
            <a:extLst>
              <a:ext uri="{FF2B5EF4-FFF2-40B4-BE49-F238E27FC236}">
                <a16:creationId xmlns:a16="http://schemas.microsoft.com/office/drawing/2014/main" id="{28C48CE8-8E6A-C2B7-B853-6C7B12AA8875}"/>
              </a:ext>
            </a:extLst>
          </p:cNvPr>
          <p:cNvSpPr>
            <a:spLocks noGrp="1"/>
          </p:cNvSpPr>
          <p:nvPr>
            <p:ph type="ftr" sz="quarter" idx="11"/>
          </p:nvPr>
        </p:nvSpPr>
        <p:spPr/>
        <p:txBody>
          <a:bodyPr/>
          <a:lstStyle/>
          <a:p>
            <a:r>
              <a:rPr lang="en-US"/>
              <a:t>Introduction to OS</a:t>
            </a:r>
          </a:p>
        </p:txBody>
      </p:sp>
      <p:sp>
        <p:nvSpPr>
          <p:cNvPr id="5" name="Slide Number Placeholder 4">
            <a:extLst>
              <a:ext uri="{FF2B5EF4-FFF2-40B4-BE49-F238E27FC236}">
                <a16:creationId xmlns:a16="http://schemas.microsoft.com/office/drawing/2014/main" id="{BB43BD91-5D60-F957-AFF5-67F59A4AE139}"/>
              </a:ext>
            </a:extLst>
          </p:cNvPr>
          <p:cNvSpPr>
            <a:spLocks noGrp="1"/>
          </p:cNvSpPr>
          <p:nvPr>
            <p:ph type="sldNum" sz="quarter" idx="12"/>
          </p:nvPr>
        </p:nvSpPr>
        <p:spPr/>
        <p:txBody>
          <a:bodyPr/>
          <a:lstStyle/>
          <a:p>
            <a:fld id="{36EB8B61-4722-4117-B467-BB8004C8037C}" type="slidenum">
              <a:rPr lang="en-US" smtClean="0"/>
              <a:t>30</a:t>
            </a:fld>
            <a:endParaRPr lang="en-US"/>
          </a:p>
        </p:txBody>
      </p:sp>
    </p:spTree>
    <p:extLst>
      <p:ext uri="{BB962C8B-B14F-4D97-AF65-F5344CB8AC3E}">
        <p14:creationId xmlns:p14="http://schemas.microsoft.com/office/powerpoint/2010/main" val="97719198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8BB2-FB48-B74F-516F-4B3F4760CC85}"/>
              </a:ext>
            </a:extLst>
          </p:cNvPr>
          <p:cNvSpPr>
            <a:spLocks noGrp="1"/>
          </p:cNvSpPr>
          <p:nvPr>
            <p:ph type="title"/>
          </p:nvPr>
        </p:nvSpPr>
        <p:spPr/>
        <p:txBody>
          <a:bodyPr/>
          <a:lstStyle/>
          <a:p>
            <a:r>
              <a:rPr lang="en-US" b="1" kern="0" dirty="0">
                <a:solidFill>
                  <a:srgbClr val="006699"/>
                </a:solidFill>
                <a:latin typeface="Arial"/>
                <a:ea typeface="MS PGothic" pitchFamily="34" charset="-128"/>
              </a:rPr>
              <a:t>Multiprogramming</a:t>
            </a:r>
            <a:r>
              <a:rPr lang="en-US" dirty="0"/>
              <a:t> </a:t>
            </a:r>
            <a:r>
              <a:rPr lang="en-US" b="1" kern="0" dirty="0">
                <a:solidFill>
                  <a:srgbClr val="006699"/>
                </a:solidFill>
                <a:latin typeface="Arial"/>
                <a:ea typeface="MS PGothic" pitchFamily="34" charset="-128"/>
              </a:rPr>
              <a:t>OS</a:t>
            </a:r>
          </a:p>
        </p:txBody>
      </p:sp>
      <p:sp>
        <p:nvSpPr>
          <p:cNvPr id="3" name="Content Placeholder 2">
            <a:extLst>
              <a:ext uri="{FF2B5EF4-FFF2-40B4-BE49-F238E27FC236}">
                <a16:creationId xmlns:a16="http://schemas.microsoft.com/office/drawing/2014/main" id="{90E52172-5443-18DD-7FF1-BB52DFEB9231}"/>
              </a:ext>
            </a:extLst>
          </p:cNvPr>
          <p:cNvSpPr>
            <a:spLocks noGrp="1"/>
          </p:cNvSpPr>
          <p:nvPr>
            <p:ph idx="1"/>
          </p:nvPr>
        </p:nvSpPr>
        <p:spPr/>
        <p:txBody>
          <a:bodyPr>
            <a:normAutofit/>
          </a:bodyPr>
          <a:lstStyle/>
          <a:p>
            <a:r>
              <a:rPr lang="en-US" dirty="0"/>
              <a:t>There exist a multiple no of processes in RAM/Primary Memory.</a:t>
            </a:r>
          </a:p>
          <a:p>
            <a:r>
              <a:rPr lang="en-US" dirty="0"/>
              <a:t>"Multiprogramming is an extension to batch processing.“</a:t>
            </a:r>
          </a:p>
          <a:p>
            <a:r>
              <a:rPr lang="en-US" b="0" i="0" dirty="0">
                <a:solidFill>
                  <a:srgbClr val="333333"/>
                </a:solidFill>
                <a:effectLst/>
                <a:latin typeface="inter-regular"/>
              </a:rPr>
              <a:t>Each process needs two types of system time: CPU time and IO time.</a:t>
            </a:r>
            <a:endParaRPr lang="en-US" dirty="0"/>
          </a:p>
          <a:p>
            <a:r>
              <a:rPr lang="en-US" dirty="0"/>
              <a:t>"Ensures constant CPU utilization.“</a:t>
            </a:r>
          </a:p>
          <a:p>
            <a:pPr algn="l">
              <a:buFont typeface="Arial" panose="020B0604020202020204" pitchFamily="34" charset="0"/>
              <a:buChar char="•"/>
            </a:pPr>
            <a:r>
              <a:rPr lang="en-US" b="0" i="0" dirty="0">
                <a:effectLst/>
                <a:latin typeface="Söhne"/>
              </a:rPr>
              <a:t>Goal of Multiprogramming "Keep the CPU busy at all times."</a:t>
            </a:r>
          </a:p>
          <a:p>
            <a:r>
              <a:rPr lang="en-US" dirty="0"/>
              <a:t>Multiprogramming-Non Preemptive OS(type of operating system in which a running process continues to execute until it voluntarily relinquishes control of the CPU (Central Processing Unit) or terminates). </a:t>
            </a:r>
            <a:r>
              <a:rPr lang="en-US" i="1" dirty="0">
                <a:solidFill>
                  <a:srgbClr val="FF0000"/>
                </a:solidFill>
              </a:rPr>
              <a:t>If CPU will execute a process, then it will execute it completely unless and until process will say on its own that it want to go for some I/O operation.</a:t>
            </a:r>
          </a:p>
          <a:p>
            <a:endParaRPr lang="en-US" dirty="0"/>
          </a:p>
        </p:txBody>
      </p:sp>
      <p:sp>
        <p:nvSpPr>
          <p:cNvPr id="4" name="Date Placeholder 3">
            <a:extLst>
              <a:ext uri="{FF2B5EF4-FFF2-40B4-BE49-F238E27FC236}">
                <a16:creationId xmlns:a16="http://schemas.microsoft.com/office/drawing/2014/main" id="{6CA68B7E-8B66-37DD-B998-AFFA8735D850}"/>
              </a:ext>
            </a:extLst>
          </p:cNvPr>
          <p:cNvSpPr>
            <a:spLocks noGrp="1"/>
          </p:cNvSpPr>
          <p:nvPr>
            <p:ph type="dt" sz="half" idx="10"/>
          </p:nvPr>
        </p:nvSpPr>
        <p:spPr/>
        <p:txBody>
          <a:bodyPr/>
          <a:lstStyle/>
          <a:p>
            <a:fld id="{D7A843B5-9CBD-432E-B9F4-515BBB306AFA}" type="datetime1">
              <a:rPr lang="en-US" smtClean="0"/>
              <a:t>11/27/2023</a:t>
            </a:fld>
            <a:endParaRPr lang="en-US"/>
          </a:p>
        </p:txBody>
      </p:sp>
      <p:sp>
        <p:nvSpPr>
          <p:cNvPr id="5" name="Footer Placeholder 4">
            <a:extLst>
              <a:ext uri="{FF2B5EF4-FFF2-40B4-BE49-F238E27FC236}">
                <a16:creationId xmlns:a16="http://schemas.microsoft.com/office/drawing/2014/main" id="{408792B9-6B87-0891-75F6-9BF07153C871}"/>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74B43A74-73EB-01BC-A5F3-12BDC8BB574C}"/>
              </a:ext>
            </a:extLst>
          </p:cNvPr>
          <p:cNvSpPr>
            <a:spLocks noGrp="1"/>
          </p:cNvSpPr>
          <p:nvPr>
            <p:ph type="sldNum" sz="quarter" idx="12"/>
          </p:nvPr>
        </p:nvSpPr>
        <p:spPr/>
        <p:txBody>
          <a:bodyPr/>
          <a:lstStyle/>
          <a:p>
            <a:fld id="{36EB8B61-4722-4117-B467-BB8004C8037C}" type="slidenum">
              <a:rPr lang="en-US" smtClean="0"/>
              <a:t>31</a:t>
            </a:fld>
            <a:endParaRPr lang="en-US"/>
          </a:p>
        </p:txBody>
      </p:sp>
    </p:spTree>
    <p:extLst>
      <p:ext uri="{BB962C8B-B14F-4D97-AF65-F5344CB8AC3E}">
        <p14:creationId xmlns:p14="http://schemas.microsoft.com/office/powerpoint/2010/main" val="96655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0945-3B56-4D03-F1BD-738BB4E1C4F7}"/>
              </a:ext>
            </a:extLst>
          </p:cNvPr>
          <p:cNvSpPr>
            <a:spLocks noGrp="1"/>
          </p:cNvSpPr>
          <p:nvPr>
            <p:ph type="title"/>
          </p:nvPr>
        </p:nvSpPr>
        <p:spPr/>
        <p:txBody>
          <a:bodyPr/>
          <a:lstStyle/>
          <a:p>
            <a:r>
              <a:rPr lang="en-US" dirty="0"/>
              <a:t>Jobs in Multiprogramming System</a:t>
            </a:r>
          </a:p>
        </p:txBody>
      </p:sp>
      <p:pic>
        <p:nvPicPr>
          <p:cNvPr id="4098" name="Picture 2" descr="Multiprocessing Operating System">
            <a:extLst>
              <a:ext uri="{FF2B5EF4-FFF2-40B4-BE49-F238E27FC236}">
                <a16:creationId xmlns:a16="http://schemas.microsoft.com/office/drawing/2014/main" id="{6ABF6E27-32B1-3B58-F9C3-CEFA1D677C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64694" y="2587625"/>
            <a:ext cx="5238750" cy="34194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0261AB2F-6153-2449-EFDD-63AEBB4F78A0}"/>
              </a:ext>
            </a:extLst>
          </p:cNvPr>
          <p:cNvSpPr>
            <a:spLocks noGrp="1"/>
          </p:cNvSpPr>
          <p:nvPr>
            <p:ph type="dt" sz="half" idx="10"/>
          </p:nvPr>
        </p:nvSpPr>
        <p:spPr/>
        <p:txBody>
          <a:bodyPr/>
          <a:lstStyle/>
          <a:p>
            <a:fld id="{C6783E79-F618-4642-AFC9-287C8286B900}" type="datetime1">
              <a:rPr lang="en-US" smtClean="0"/>
              <a:t>11/27/2023</a:t>
            </a:fld>
            <a:endParaRPr lang="en-US"/>
          </a:p>
        </p:txBody>
      </p:sp>
      <p:sp>
        <p:nvSpPr>
          <p:cNvPr id="4" name="Footer Placeholder 3">
            <a:extLst>
              <a:ext uri="{FF2B5EF4-FFF2-40B4-BE49-F238E27FC236}">
                <a16:creationId xmlns:a16="http://schemas.microsoft.com/office/drawing/2014/main" id="{D9056164-4EBC-2C39-B64B-81695BC34936}"/>
              </a:ext>
            </a:extLst>
          </p:cNvPr>
          <p:cNvSpPr>
            <a:spLocks noGrp="1"/>
          </p:cNvSpPr>
          <p:nvPr>
            <p:ph type="ftr" sz="quarter" idx="11"/>
          </p:nvPr>
        </p:nvSpPr>
        <p:spPr/>
        <p:txBody>
          <a:bodyPr/>
          <a:lstStyle/>
          <a:p>
            <a:r>
              <a:rPr lang="en-US"/>
              <a:t>Introduction to OS</a:t>
            </a:r>
          </a:p>
        </p:txBody>
      </p:sp>
      <p:sp>
        <p:nvSpPr>
          <p:cNvPr id="5" name="Slide Number Placeholder 4">
            <a:extLst>
              <a:ext uri="{FF2B5EF4-FFF2-40B4-BE49-F238E27FC236}">
                <a16:creationId xmlns:a16="http://schemas.microsoft.com/office/drawing/2014/main" id="{C7349AE6-A764-1BA5-9149-F72636FC2DB4}"/>
              </a:ext>
            </a:extLst>
          </p:cNvPr>
          <p:cNvSpPr>
            <a:spLocks noGrp="1"/>
          </p:cNvSpPr>
          <p:nvPr>
            <p:ph type="sldNum" sz="quarter" idx="12"/>
          </p:nvPr>
        </p:nvSpPr>
        <p:spPr/>
        <p:txBody>
          <a:bodyPr/>
          <a:lstStyle/>
          <a:p>
            <a:fld id="{36EB8B61-4722-4117-B467-BB8004C8037C}" type="slidenum">
              <a:rPr lang="en-US" smtClean="0"/>
              <a:t>32</a:t>
            </a:fld>
            <a:endParaRPr lang="en-US"/>
          </a:p>
        </p:txBody>
      </p:sp>
    </p:spTree>
    <p:extLst>
      <p:ext uri="{BB962C8B-B14F-4D97-AF65-F5344CB8AC3E}">
        <p14:creationId xmlns:p14="http://schemas.microsoft.com/office/powerpoint/2010/main" val="1170274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A524-B14A-5D91-2E1A-9613632CEFE7}"/>
              </a:ext>
            </a:extLst>
          </p:cNvPr>
          <p:cNvSpPr>
            <a:spLocks noGrp="1"/>
          </p:cNvSpPr>
          <p:nvPr>
            <p:ph type="title"/>
          </p:nvPr>
        </p:nvSpPr>
        <p:spPr/>
        <p:txBody>
          <a:bodyPr/>
          <a:lstStyle/>
          <a:p>
            <a:r>
              <a:rPr lang="en-US" b="1" kern="0" dirty="0">
                <a:solidFill>
                  <a:srgbClr val="006699"/>
                </a:solidFill>
                <a:latin typeface="Arial"/>
                <a:ea typeface="MS PGothic" pitchFamily="34" charset="-128"/>
              </a:rPr>
              <a:t>Multitasking/Timesharing</a:t>
            </a:r>
            <a:r>
              <a:rPr lang="en-US" dirty="0"/>
              <a:t> </a:t>
            </a:r>
            <a:r>
              <a:rPr lang="en-US" b="1" kern="0" dirty="0">
                <a:solidFill>
                  <a:srgbClr val="006699"/>
                </a:solidFill>
                <a:latin typeface="Arial"/>
                <a:ea typeface="MS PGothic" pitchFamily="34" charset="-128"/>
              </a:rPr>
              <a:t>OS</a:t>
            </a:r>
            <a:endParaRPr lang="en-US" dirty="0"/>
          </a:p>
        </p:txBody>
      </p:sp>
      <p:sp>
        <p:nvSpPr>
          <p:cNvPr id="3" name="Content Placeholder 2">
            <a:extLst>
              <a:ext uri="{FF2B5EF4-FFF2-40B4-BE49-F238E27FC236}">
                <a16:creationId xmlns:a16="http://schemas.microsoft.com/office/drawing/2014/main" id="{472742F4-21B0-936D-5D81-A71FF31E1087}"/>
              </a:ext>
            </a:extLst>
          </p:cNvPr>
          <p:cNvSpPr>
            <a:spLocks noGrp="1"/>
          </p:cNvSpPr>
          <p:nvPr>
            <p:ph idx="1"/>
          </p:nvPr>
        </p:nvSpPr>
        <p:spPr/>
        <p:txBody>
          <a:bodyPr>
            <a:normAutofit/>
          </a:bodyPr>
          <a:lstStyle/>
          <a:p>
            <a:pPr algn="just"/>
            <a:r>
              <a:rPr lang="en-US" b="0" i="0" dirty="0">
                <a:effectLst/>
                <a:latin typeface="inter-regular"/>
              </a:rPr>
              <a:t>The multitasking operating system is a logical extension of a multiprogramming system that enables </a:t>
            </a:r>
            <a:r>
              <a:rPr lang="en-US" b="1" i="0" dirty="0">
                <a:effectLst/>
                <a:latin typeface="inter-bold"/>
              </a:rPr>
              <a:t>multiple</a:t>
            </a:r>
            <a:r>
              <a:rPr lang="en-US" b="0" i="0" dirty="0">
                <a:effectLst/>
                <a:latin typeface="inter-regular"/>
              </a:rPr>
              <a:t> programs simultaneously. </a:t>
            </a:r>
          </a:p>
          <a:p>
            <a:pPr algn="just"/>
            <a:r>
              <a:rPr lang="en-US" b="0" i="0" dirty="0">
                <a:effectLst/>
                <a:latin typeface="inter-regular"/>
              </a:rPr>
              <a:t>It allows a user to perform more than one computer task at the same time.</a:t>
            </a:r>
          </a:p>
          <a:p>
            <a:r>
              <a:rPr lang="en-US" dirty="0">
                <a:latin typeface="inter-regular"/>
              </a:rPr>
              <a:t>A preemptive operating system, also known as a preemptive multitasking system, is a type of operating system that can suspend or interrupt a currently executing process in order to start or resume another, higher-priority task.</a:t>
            </a:r>
          </a:p>
          <a:p>
            <a:r>
              <a:rPr lang="en-US" dirty="0"/>
              <a:t>CPU time is shared different processes. So, it is called as time sharing system. Time slice is defined by the operating system  for sharing CPU TIME BETWEEN PROCESSES.</a:t>
            </a:r>
          </a:p>
          <a:p>
            <a:r>
              <a:rPr lang="en-US" dirty="0"/>
              <a:t>Advantages: Responsiveness</a:t>
            </a:r>
            <a:br>
              <a:rPr lang="en-US" dirty="0"/>
            </a:br>
            <a:endParaRPr lang="en-US" dirty="0"/>
          </a:p>
        </p:txBody>
      </p:sp>
      <p:sp>
        <p:nvSpPr>
          <p:cNvPr id="4" name="Date Placeholder 3">
            <a:extLst>
              <a:ext uri="{FF2B5EF4-FFF2-40B4-BE49-F238E27FC236}">
                <a16:creationId xmlns:a16="http://schemas.microsoft.com/office/drawing/2014/main" id="{C73D3829-D8F2-0C3C-151A-3A462AB9216F}"/>
              </a:ext>
            </a:extLst>
          </p:cNvPr>
          <p:cNvSpPr>
            <a:spLocks noGrp="1"/>
          </p:cNvSpPr>
          <p:nvPr>
            <p:ph type="dt" sz="half" idx="10"/>
          </p:nvPr>
        </p:nvSpPr>
        <p:spPr/>
        <p:txBody>
          <a:bodyPr/>
          <a:lstStyle/>
          <a:p>
            <a:fld id="{D8CB6BC0-DD33-4B29-94B2-0987231671C2}" type="datetime1">
              <a:rPr lang="en-US" smtClean="0"/>
              <a:t>11/27/2023</a:t>
            </a:fld>
            <a:endParaRPr lang="en-US"/>
          </a:p>
        </p:txBody>
      </p:sp>
      <p:sp>
        <p:nvSpPr>
          <p:cNvPr id="5" name="Footer Placeholder 4">
            <a:extLst>
              <a:ext uri="{FF2B5EF4-FFF2-40B4-BE49-F238E27FC236}">
                <a16:creationId xmlns:a16="http://schemas.microsoft.com/office/drawing/2014/main" id="{EE4DC0A6-7258-B1C7-6F91-A6548AA8E429}"/>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4B02CB36-672A-9A0D-D509-F2043543F216}"/>
              </a:ext>
            </a:extLst>
          </p:cNvPr>
          <p:cNvSpPr>
            <a:spLocks noGrp="1"/>
          </p:cNvSpPr>
          <p:nvPr>
            <p:ph type="sldNum" sz="quarter" idx="12"/>
          </p:nvPr>
        </p:nvSpPr>
        <p:spPr/>
        <p:txBody>
          <a:bodyPr/>
          <a:lstStyle/>
          <a:p>
            <a:fld id="{36EB8B61-4722-4117-B467-BB8004C8037C}" type="slidenum">
              <a:rPr lang="en-US" smtClean="0"/>
              <a:t>33</a:t>
            </a:fld>
            <a:endParaRPr lang="en-US"/>
          </a:p>
        </p:txBody>
      </p:sp>
    </p:spTree>
    <p:extLst>
      <p:ext uri="{BB962C8B-B14F-4D97-AF65-F5344CB8AC3E}">
        <p14:creationId xmlns:p14="http://schemas.microsoft.com/office/powerpoint/2010/main" val="4000853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8CAE-5C96-753F-F333-4C122CD428CD}"/>
              </a:ext>
            </a:extLst>
          </p:cNvPr>
          <p:cNvSpPr>
            <a:spLocks noGrp="1"/>
          </p:cNvSpPr>
          <p:nvPr>
            <p:ph type="title"/>
          </p:nvPr>
        </p:nvSpPr>
        <p:spPr/>
        <p:txBody>
          <a:bodyPr/>
          <a:lstStyle/>
          <a:p>
            <a:r>
              <a:rPr lang="en-US" b="1" kern="0" dirty="0">
                <a:solidFill>
                  <a:srgbClr val="006699"/>
                </a:solidFill>
                <a:latin typeface="Arial"/>
                <a:ea typeface="MS PGothic" pitchFamily="34" charset="-128"/>
              </a:rPr>
              <a:t>Multitasking/Timesharing</a:t>
            </a:r>
            <a:r>
              <a:rPr lang="en-US" dirty="0"/>
              <a:t> </a:t>
            </a:r>
            <a:r>
              <a:rPr lang="en-US" b="1" kern="0" dirty="0">
                <a:solidFill>
                  <a:srgbClr val="006699"/>
                </a:solidFill>
                <a:latin typeface="Arial"/>
                <a:ea typeface="MS PGothic" pitchFamily="34" charset="-128"/>
              </a:rPr>
              <a:t>OS</a:t>
            </a:r>
            <a:endParaRPr lang="en-US" dirty="0"/>
          </a:p>
        </p:txBody>
      </p:sp>
      <p:sp>
        <p:nvSpPr>
          <p:cNvPr id="3" name="Content Placeholder 2">
            <a:extLst>
              <a:ext uri="{FF2B5EF4-FFF2-40B4-BE49-F238E27FC236}">
                <a16:creationId xmlns:a16="http://schemas.microsoft.com/office/drawing/2014/main" id="{B306D2D5-52A1-A4EF-C6D2-6CCD5EA12088}"/>
              </a:ext>
            </a:extLst>
          </p:cNvPr>
          <p:cNvSpPr>
            <a:spLocks noGrp="1"/>
          </p:cNvSpPr>
          <p:nvPr>
            <p:ph idx="1"/>
          </p:nvPr>
        </p:nvSpPr>
        <p:spPr/>
        <p:txBody>
          <a:bodyPr/>
          <a:lstStyle/>
          <a:p>
            <a:pPr algn="just"/>
            <a:r>
              <a:rPr lang="en-US" sz="2400" b="0" i="0" dirty="0">
                <a:effectLst/>
                <a:latin typeface="Söhne"/>
              </a:rPr>
              <a:t>In a preemptive system, the operating system has a scheduler that determines which process should be given access to the CPU and for how long. This decision is based on various factors, such as priority levels assigned to processes, time quantum allocated for each process, and other scheduling algorithms.</a:t>
            </a:r>
          </a:p>
          <a:p>
            <a:endParaRPr lang="en-US" dirty="0"/>
          </a:p>
        </p:txBody>
      </p:sp>
      <p:sp>
        <p:nvSpPr>
          <p:cNvPr id="4" name="Date Placeholder 3">
            <a:extLst>
              <a:ext uri="{FF2B5EF4-FFF2-40B4-BE49-F238E27FC236}">
                <a16:creationId xmlns:a16="http://schemas.microsoft.com/office/drawing/2014/main" id="{DACF5D8E-FB8A-5340-3E8C-A99E799BB514}"/>
              </a:ext>
            </a:extLst>
          </p:cNvPr>
          <p:cNvSpPr>
            <a:spLocks noGrp="1"/>
          </p:cNvSpPr>
          <p:nvPr>
            <p:ph type="dt" sz="half" idx="10"/>
          </p:nvPr>
        </p:nvSpPr>
        <p:spPr/>
        <p:txBody>
          <a:bodyPr/>
          <a:lstStyle/>
          <a:p>
            <a:fld id="{0831DE01-3F6A-4CD2-9187-7F9618D9A7A5}" type="datetime1">
              <a:rPr lang="en-US" smtClean="0"/>
              <a:t>11/27/2023</a:t>
            </a:fld>
            <a:endParaRPr lang="en-US"/>
          </a:p>
        </p:txBody>
      </p:sp>
      <p:sp>
        <p:nvSpPr>
          <p:cNvPr id="5" name="Footer Placeholder 4">
            <a:extLst>
              <a:ext uri="{FF2B5EF4-FFF2-40B4-BE49-F238E27FC236}">
                <a16:creationId xmlns:a16="http://schemas.microsoft.com/office/drawing/2014/main" id="{52DC76B9-D497-A0E7-664B-F31D5EF33C7C}"/>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A4BD48D1-DA9B-D714-4B33-766338173820}"/>
              </a:ext>
            </a:extLst>
          </p:cNvPr>
          <p:cNvSpPr>
            <a:spLocks noGrp="1"/>
          </p:cNvSpPr>
          <p:nvPr>
            <p:ph type="sldNum" sz="quarter" idx="12"/>
          </p:nvPr>
        </p:nvSpPr>
        <p:spPr/>
        <p:txBody>
          <a:bodyPr/>
          <a:lstStyle/>
          <a:p>
            <a:fld id="{36EB8B61-4722-4117-B467-BB8004C8037C}" type="slidenum">
              <a:rPr lang="en-US" smtClean="0"/>
              <a:t>34</a:t>
            </a:fld>
            <a:endParaRPr lang="en-US"/>
          </a:p>
        </p:txBody>
      </p:sp>
    </p:spTree>
    <p:extLst>
      <p:ext uri="{BB962C8B-B14F-4D97-AF65-F5344CB8AC3E}">
        <p14:creationId xmlns:p14="http://schemas.microsoft.com/office/powerpoint/2010/main" val="3566193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7C55-C461-0CA1-ABC0-A0C85720BB14}"/>
              </a:ext>
            </a:extLst>
          </p:cNvPr>
          <p:cNvSpPr>
            <a:spLocks noGrp="1"/>
          </p:cNvSpPr>
          <p:nvPr>
            <p:ph type="title"/>
          </p:nvPr>
        </p:nvSpPr>
        <p:spPr/>
        <p:txBody>
          <a:bodyPr/>
          <a:lstStyle/>
          <a:p>
            <a:r>
              <a:rPr lang="en-US" b="1" kern="0" dirty="0">
                <a:solidFill>
                  <a:srgbClr val="006699"/>
                </a:solidFill>
                <a:latin typeface="Arial"/>
                <a:ea typeface="MS PGothic" pitchFamily="34" charset="-128"/>
              </a:rPr>
              <a:t>Multitasking/Timesharing</a:t>
            </a:r>
            <a:r>
              <a:rPr lang="en-US" dirty="0"/>
              <a:t> </a:t>
            </a:r>
            <a:r>
              <a:rPr lang="en-US" b="1" kern="0" dirty="0">
                <a:solidFill>
                  <a:srgbClr val="006699"/>
                </a:solidFill>
                <a:latin typeface="Arial"/>
                <a:ea typeface="MS PGothic" pitchFamily="34" charset="-128"/>
              </a:rPr>
              <a:t>OS</a:t>
            </a:r>
            <a:endParaRPr lang="en-US" dirty="0"/>
          </a:p>
        </p:txBody>
      </p:sp>
      <p:sp>
        <p:nvSpPr>
          <p:cNvPr id="3" name="Content Placeholder 2">
            <a:extLst>
              <a:ext uri="{FF2B5EF4-FFF2-40B4-BE49-F238E27FC236}">
                <a16:creationId xmlns:a16="http://schemas.microsoft.com/office/drawing/2014/main" id="{0BECFF26-1052-76C4-426A-5F73AF8D3F1E}"/>
              </a:ext>
            </a:extLst>
          </p:cNvPr>
          <p:cNvSpPr>
            <a:spLocks noGrp="1"/>
          </p:cNvSpPr>
          <p:nvPr>
            <p:ph idx="1"/>
          </p:nvPr>
        </p:nvSpPr>
        <p:spPr/>
        <p:txBody>
          <a:bodyPr>
            <a:normAutofit fontScale="92500" lnSpcReduction="10000"/>
          </a:bodyPr>
          <a:lstStyle/>
          <a:p>
            <a:pPr algn="just">
              <a:buFont typeface="+mj-lt"/>
              <a:buAutoNum type="arabicPeriod"/>
            </a:pPr>
            <a:r>
              <a:rPr lang="en-US" b="1" i="0" dirty="0">
                <a:effectLst/>
                <a:latin typeface="Söhne"/>
              </a:rPr>
              <a:t>Time-Sharing:</a:t>
            </a:r>
            <a:r>
              <a:rPr lang="en-US" b="0" i="0" dirty="0">
                <a:effectLst/>
                <a:latin typeface="Söhne"/>
              </a:rPr>
              <a:t> The CPU time is shared among multiple processes, allowing them to execute concurrently.</a:t>
            </a:r>
          </a:p>
          <a:p>
            <a:pPr algn="just">
              <a:buFont typeface="+mj-lt"/>
              <a:buAutoNum type="arabicPeriod"/>
            </a:pPr>
            <a:r>
              <a:rPr lang="en-US" b="1" i="0" dirty="0">
                <a:effectLst/>
                <a:latin typeface="Söhne"/>
              </a:rPr>
              <a:t>Priority-Based Scheduling:</a:t>
            </a:r>
            <a:r>
              <a:rPr lang="en-US" b="0" i="0" dirty="0">
                <a:effectLst/>
                <a:latin typeface="Söhne"/>
              </a:rPr>
              <a:t> Processes are assigned priority levels, and the scheduler ensures that higher-priority processes get preference in CPU allocation.</a:t>
            </a:r>
          </a:p>
          <a:p>
            <a:pPr algn="just">
              <a:buFont typeface="+mj-lt"/>
              <a:buAutoNum type="arabicPeriod"/>
            </a:pPr>
            <a:r>
              <a:rPr lang="en-US" b="1" i="0" dirty="0">
                <a:effectLst/>
                <a:latin typeface="Söhne"/>
              </a:rPr>
              <a:t>Fairness and Responsiveness:</a:t>
            </a:r>
            <a:r>
              <a:rPr lang="en-US" b="0" i="0" dirty="0">
                <a:effectLst/>
                <a:latin typeface="Söhne"/>
              </a:rPr>
              <a:t> Preemptive systems are more responsive to external events and can quickly switch to handle high-priority tasks.</a:t>
            </a:r>
          </a:p>
          <a:p>
            <a:pPr algn="just">
              <a:buFont typeface="+mj-lt"/>
              <a:buAutoNum type="arabicPeriod"/>
            </a:pPr>
            <a:r>
              <a:rPr lang="en-US" b="1" i="0" dirty="0">
                <a:effectLst/>
                <a:latin typeface="Söhne"/>
              </a:rPr>
              <a:t>Multitasking:</a:t>
            </a:r>
            <a:r>
              <a:rPr lang="en-US" b="0" i="0" dirty="0">
                <a:effectLst/>
                <a:latin typeface="Söhne"/>
              </a:rPr>
              <a:t> Multiple tasks can appear to be running simultaneously, even on a single-core CPU.</a:t>
            </a:r>
          </a:p>
          <a:p>
            <a:pPr algn="just">
              <a:buFont typeface="+mj-lt"/>
              <a:buAutoNum type="arabicPeriod"/>
            </a:pPr>
            <a:r>
              <a:rPr lang="en-US" b="1" i="0" dirty="0">
                <a:effectLst/>
                <a:latin typeface="Söhne"/>
              </a:rPr>
              <a:t>Isolation of Processes:</a:t>
            </a:r>
            <a:r>
              <a:rPr lang="en-US" b="0" i="0" dirty="0">
                <a:effectLst/>
                <a:latin typeface="Söhne"/>
              </a:rPr>
              <a:t> Preemptive systems ensure that a misbehaving or stalled process doesn't hang the entire system.</a:t>
            </a:r>
          </a:p>
          <a:p>
            <a:pPr algn="just">
              <a:buFont typeface="+mj-lt"/>
              <a:buAutoNum type="arabicPeriod"/>
            </a:pPr>
            <a:r>
              <a:rPr lang="en-US" b="1" i="0" dirty="0">
                <a:effectLst/>
                <a:latin typeface="Söhne"/>
              </a:rPr>
              <a:t>Complexity:</a:t>
            </a:r>
            <a:r>
              <a:rPr lang="en-US" b="0" i="0" dirty="0">
                <a:effectLst/>
                <a:latin typeface="Söhne"/>
              </a:rPr>
              <a:t> Implementing a preemptive system is more complex compared to a non-preemptive system due to the need for task scheduling and context switching.</a:t>
            </a:r>
          </a:p>
        </p:txBody>
      </p:sp>
      <p:sp>
        <p:nvSpPr>
          <p:cNvPr id="4" name="Date Placeholder 3">
            <a:extLst>
              <a:ext uri="{FF2B5EF4-FFF2-40B4-BE49-F238E27FC236}">
                <a16:creationId xmlns:a16="http://schemas.microsoft.com/office/drawing/2014/main" id="{59559AFD-9C55-D2F1-8236-588726FD8BEC}"/>
              </a:ext>
            </a:extLst>
          </p:cNvPr>
          <p:cNvSpPr>
            <a:spLocks noGrp="1"/>
          </p:cNvSpPr>
          <p:nvPr>
            <p:ph type="dt" sz="half" idx="10"/>
          </p:nvPr>
        </p:nvSpPr>
        <p:spPr/>
        <p:txBody>
          <a:bodyPr/>
          <a:lstStyle/>
          <a:p>
            <a:fld id="{5F352A0F-A34E-4EF4-B393-424EA07BB07D}" type="datetime1">
              <a:rPr lang="en-US" smtClean="0"/>
              <a:t>11/27/2023</a:t>
            </a:fld>
            <a:endParaRPr lang="en-US"/>
          </a:p>
        </p:txBody>
      </p:sp>
      <p:sp>
        <p:nvSpPr>
          <p:cNvPr id="5" name="Footer Placeholder 4">
            <a:extLst>
              <a:ext uri="{FF2B5EF4-FFF2-40B4-BE49-F238E27FC236}">
                <a16:creationId xmlns:a16="http://schemas.microsoft.com/office/drawing/2014/main" id="{DC83E5D9-6FA8-8FD5-6417-A5E25A8D2FC4}"/>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45BBBBA8-C049-7183-F0CE-A510108DE082}"/>
              </a:ext>
            </a:extLst>
          </p:cNvPr>
          <p:cNvSpPr>
            <a:spLocks noGrp="1"/>
          </p:cNvSpPr>
          <p:nvPr>
            <p:ph type="sldNum" sz="quarter" idx="12"/>
          </p:nvPr>
        </p:nvSpPr>
        <p:spPr/>
        <p:txBody>
          <a:bodyPr/>
          <a:lstStyle/>
          <a:p>
            <a:fld id="{36EB8B61-4722-4117-B467-BB8004C8037C}" type="slidenum">
              <a:rPr lang="en-US" smtClean="0"/>
              <a:t>35</a:t>
            </a:fld>
            <a:endParaRPr lang="en-US"/>
          </a:p>
        </p:txBody>
      </p:sp>
    </p:spTree>
    <p:extLst>
      <p:ext uri="{BB962C8B-B14F-4D97-AF65-F5344CB8AC3E}">
        <p14:creationId xmlns:p14="http://schemas.microsoft.com/office/powerpoint/2010/main" val="1142805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4CDA814-27FC-491D-E2FB-2F58E1710946}"/>
              </a:ext>
            </a:extLst>
          </p:cNvPr>
          <p:cNvSpPr>
            <a:spLocks noGrp="1"/>
          </p:cNvSpPr>
          <p:nvPr>
            <p:ph type="title"/>
          </p:nvPr>
        </p:nvSpPr>
        <p:spPr>
          <a:xfrm>
            <a:off x="1024128" y="353962"/>
            <a:ext cx="10164982" cy="1356852"/>
          </a:xfrm>
        </p:spPr>
        <p:txBody>
          <a:bodyPr>
            <a:normAutofit/>
          </a:bodyPr>
          <a:lstStyle/>
          <a:p>
            <a:r>
              <a:rPr lang="en-US" sz="4400" b="1" kern="0" dirty="0">
                <a:solidFill>
                  <a:srgbClr val="006699"/>
                </a:solidFill>
                <a:latin typeface="Arial"/>
                <a:ea typeface="MS PGothic" pitchFamily="34" charset="-128"/>
              </a:rPr>
              <a:t>Multitasking/Timesharing</a:t>
            </a:r>
            <a:r>
              <a:rPr lang="en-US" sz="4400" dirty="0"/>
              <a:t> </a:t>
            </a:r>
            <a:r>
              <a:rPr lang="en-US" sz="4400" b="1" kern="0" dirty="0">
                <a:solidFill>
                  <a:srgbClr val="006699"/>
                </a:solidFill>
                <a:latin typeface="Arial"/>
                <a:ea typeface="MS PGothic" pitchFamily="34" charset="-128"/>
              </a:rPr>
              <a:t>OS</a:t>
            </a:r>
            <a:endParaRPr lang="en-US" sz="4400" dirty="0"/>
          </a:p>
        </p:txBody>
      </p:sp>
      <p:pic>
        <p:nvPicPr>
          <p:cNvPr id="5122" name="Picture 2" descr="multitasking Operating System">
            <a:extLst>
              <a:ext uri="{FF2B5EF4-FFF2-40B4-BE49-F238E27FC236}">
                <a16:creationId xmlns:a16="http://schemas.microsoft.com/office/drawing/2014/main" id="{34944E52-EC33-AC94-A97D-7F8DC7CB804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09964"/>
            <a:ext cx="5181600" cy="351406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EC00556-9767-5C43-5055-F6D420D9BB7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989638" y="2768101"/>
            <a:ext cx="4754562" cy="305852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52EE4544-8606-0785-86A4-DAACF5876206}"/>
              </a:ext>
            </a:extLst>
          </p:cNvPr>
          <p:cNvSpPr>
            <a:spLocks noGrp="1"/>
          </p:cNvSpPr>
          <p:nvPr>
            <p:ph type="dt" sz="half" idx="10"/>
          </p:nvPr>
        </p:nvSpPr>
        <p:spPr/>
        <p:txBody>
          <a:bodyPr/>
          <a:lstStyle/>
          <a:p>
            <a:fld id="{F8D84439-D090-4193-B258-E8C6C10F2BD1}" type="datetime1">
              <a:rPr lang="en-US" smtClean="0"/>
              <a:t>11/27/2023</a:t>
            </a:fld>
            <a:endParaRPr lang="en-US"/>
          </a:p>
        </p:txBody>
      </p:sp>
      <p:sp>
        <p:nvSpPr>
          <p:cNvPr id="3" name="Footer Placeholder 2">
            <a:extLst>
              <a:ext uri="{FF2B5EF4-FFF2-40B4-BE49-F238E27FC236}">
                <a16:creationId xmlns:a16="http://schemas.microsoft.com/office/drawing/2014/main" id="{54BB9EBC-E9EF-B41D-514A-5061810BBB6D}"/>
              </a:ext>
            </a:extLst>
          </p:cNvPr>
          <p:cNvSpPr>
            <a:spLocks noGrp="1"/>
          </p:cNvSpPr>
          <p:nvPr>
            <p:ph type="ftr" sz="quarter" idx="11"/>
          </p:nvPr>
        </p:nvSpPr>
        <p:spPr/>
        <p:txBody>
          <a:bodyPr/>
          <a:lstStyle/>
          <a:p>
            <a:r>
              <a:rPr lang="en-US"/>
              <a:t>Introduction to OS</a:t>
            </a:r>
          </a:p>
        </p:txBody>
      </p:sp>
      <p:sp>
        <p:nvSpPr>
          <p:cNvPr id="4" name="Slide Number Placeholder 3">
            <a:extLst>
              <a:ext uri="{FF2B5EF4-FFF2-40B4-BE49-F238E27FC236}">
                <a16:creationId xmlns:a16="http://schemas.microsoft.com/office/drawing/2014/main" id="{27733F32-D9D3-A846-7602-8AFDA1539DB5}"/>
              </a:ext>
            </a:extLst>
          </p:cNvPr>
          <p:cNvSpPr>
            <a:spLocks noGrp="1"/>
          </p:cNvSpPr>
          <p:nvPr>
            <p:ph type="sldNum" sz="quarter" idx="12"/>
          </p:nvPr>
        </p:nvSpPr>
        <p:spPr/>
        <p:txBody>
          <a:bodyPr/>
          <a:lstStyle/>
          <a:p>
            <a:fld id="{36EB8B61-4722-4117-B467-BB8004C8037C}" type="slidenum">
              <a:rPr lang="en-US" smtClean="0"/>
              <a:t>36</a:t>
            </a:fld>
            <a:endParaRPr lang="en-US"/>
          </a:p>
        </p:txBody>
      </p:sp>
    </p:spTree>
    <p:extLst>
      <p:ext uri="{BB962C8B-B14F-4D97-AF65-F5344CB8AC3E}">
        <p14:creationId xmlns:p14="http://schemas.microsoft.com/office/powerpoint/2010/main" val="110018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607A-F781-DBF3-22AB-7A870B476423}"/>
              </a:ext>
            </a:extLst>
          </p:cNvPr>
          <p:cNvSpPr>
            <a:spLocks noGrp="1"/>
          </p:cNvSpPr>
          <p:nvPr>
            <p:ph type="title"/>
          </p:nvPr>
        </p:nvSpPr>
        <p:spPr/>
        <p:txBody>
          <a:bodyPr>
            <a:normAutofit/>
          </a:bodyPr>
          <a:lstStyle/>
          <a:p>
            <a:r>
              <a:rPr lang="en-US" sz="4400" b="1" kern="0" dirty="0">
                <a:solidFill>
                  <a:srgbClr val="006699"/>
                </a:solidFill>
                <a:latin typeface="Arial"/>
                <a:ea typeface="MS PGothic" pitchFamily="34" charset="-128"/>
              </a:rPr>
              <a:t>Realtime operating system</a:t>
            </a:r>
            <a:endParaRPr lang="en-US" sz="4400" dirty="0"/>
          </a:p>
        </p:txBody>
      </p:sp>
      <p:sp>
        <p:nvSpPr>
          <p:cNvPr id="8" name="Content Placeholder 7">
            <a:extLst>
              <a:ext uri="{FF2B5EF4-FFF2-40B4-BE49-F238E27FC236}">
                <a16:creationId xmlns:a16="http://schemas.microsoft.com/office/drawing/2014/main" id="{D6C27FDD-ED4F-7B76-56E7-9AF0D41C54F8}"/>
              </a:ext>
            </a:extLst>
          </p:cNvPr>
          <p:cNvSpPr>
            <a:spLocks noGrp="1"/>
          </p:cNvSpPr>
          <p:nvPr>
            <p:ph idx="1"/>
          </p:nvPr>
        </p:nvSpPr>
        <p:spPr/>
        <p:txBody>
          <a:bodyPr>
            <a:normAutofit/>
          </a:bodyPr>
          <a:lstStyle/>
          <a:p>
            <a:pPr>
              <a:buFont typeface="Arial" panose="020B0604020202020204" pitchFamily="34" charset="0"/>
              <a:buChar char="•"/>
            </a:pPr>
            <a:r>
              <a:rPr lang="en-US" sz="2400" dirty="0">
                <a:solidFill>
                  <a:srgbClr val="FF0000"/>
                </a:solidFill>
              </a:rPr>
              <a:t>A Real-Time Operating System (RTOS) is an operating system that guarantees a certain capability within a specified time constraint.</a:t>
            </a:r>
          </a:p>
          <a:p>
            <a:pPr>
              <a:buFont typeface="Arial" panose="020B0604020202020204" pitchFamily="34" charset="0"/>
              <a:buChar char="•"/>
            </a:pPr>
            <a:r>
              <a:rPr lang="en-US" sz="2400" b="1" dirty="0"/>
              <a:t>Characteristics of RTOS</a:t>
            </a:r>
          </a:p>
          <a:p>
            <a:pPr marL="457200" indent="-457200">
              <a:buFont typeface="+mj-lt"/>
              <a:buAutoNum type="alphaLcParenR"/>
            </a:pPr>
            <a:r>
              <a:rPr lang="en-US" sz="2400" dirty="0"/>
              <a:t>Deterministic behavior</a:t>
            </a:r>
          </a:p>
          <a:p>
            <a:pPr marL="457200" indent="-457200">
              <a:buFont typeface="+mj-lt"/>
              <a:buAutoNum type="alphaLcParenR"/>
            </a:pPr>
            <a:r>
              <a:rPr lang="en-US" sz="2400" dirty="0"/>
              <a:t>Predictable response times</a:t>
            </a:r>
          </a:p>
          <a:p>
            <a:pPr marL="457200" indent="-457200">
              <a:buFont typeface="+mj-lt"/>
              <a:buAutoNum type="alphaLcParenR"/>
            </a:pPr>
            <a:r>
              <a:rPr lang="en-US" sz="2400" dirty="0"/>
              <a:t>Priority scheduling</a:t>
            </a:r>
          </a:p>
          <a:p>
            <a:pPr marL="457200" indent="-457200">
              <a:buFont typeface="+mj-lt"/>
              <a:buAutoNum type="alphaLcParenR"/>
            </a:pPr>
            <a:r>
              <a:rPr lang="en-US" sz="2400" dirty="0"/>
              <a:t>Efficient task management</a:t>
            </a:r>
          </a:p>
        </p:txBody>
      </p:sp>
      <p:sp>
        <p:nvSpPr>
          <p:cNvPr id="5" name="Date Placeholder 4">
            <a:extLst>
              <a:ext uri="{FF2B5EF4-FFF2-40B4-BE49-F238E27FC236}">
                <a16:creationId xmlns:a16="http://schemas.microsoft.com/office/drawing/2014/main" id="{6F875CBC-F009-2632-7885-8C0FBBF8AEBE}"/>
              </a:ext>
            </a:extLst>
          </p:cNvPr>
          <p:cNvSpPr>
            <a:spLocks noGrp="1"/>
          </p:cNvSpPr>
          <p:nvPr>
            <p:ph type="dt" sz="half" idx="10"/>
          </p:nvPr>
        </p:nvSpPr>
        <p:spPr/>
        <p:txBody>
          <a:bodyPr/>
          <a:lstStyle/>
          <a:p>
            <a:fld id="{E81AA02C-C165-4B3C-966A-03DBD336121D}" type="datetime1">
              <a:rPr lang="en-US" smtClean="0"/>
              <a:t>11/27/2023</a:t>
            </a:fld>
            <a:endParaRPr lang="en-US"/>
          </a:p>
        </p:txBody>
      </p:sp>
      <p:sp>
        <p:nvSpPr>
          <p:cNvPr id="6" name="Footer Placeholder 5">
            <a:extLst>
              <a:ext uri="{FF2B5EF4-FFF2-40B4-BE49-F238E27FC236}">
                <a16:creationId xmlns:a16="http://schemas.microsoft.com/office/drawing/2014/main" id="{A8082814-D35D-8CD7-B72D-5A09F1C9A5E2}"/>
              </a:ext>
            </a:extLst>
          </p:cNvPr>
          <p:cNvSpPr>
            <a:spLocks noGrp="1"/>
          </p:cNvSpPr>
          <p:nvPr>
            <p:ph type="ftr" sz="quarter" idx="11"/>
          </p:nvPr>
        </p:nvSpPr>
        <p:spPr/>
        <p:txBody>
          <a:bodyPr/>
          <a:lstStyle/>
          <a:p>
            <a:r>
              <a:rPr lang="en-US"/>
              <a:t>Introduction to OS</a:t>
            </a:r>
          </a:p>
        </p:txBody>
      </p:sp>
      <p:sp>
        <p:nvSpPr>
          <p:cNvPr id="7" name="Slide Number Placeholder 6">
            <a:extLst>
              <a:ext uri="{FF2B5EF4-FFF2-40B4-BE49-F238E27FC236}">
                <a16:creationId xmlns:a16="http://schemas.microsoft.com/office/drawing/2014/main" id="{FAC81246-60D1-7642-5ACB-C6EA23113BF3}"/>
              </a:ext>
            </a:extLst>
          </p:cNvPr>
          <p:cNvSpPr>
            <a:spLocks noGrp="1"/>
          </p:cNvSpPr>
          <p:nvPr>
            <p:ph type="sldNum" sz="quarter" idx="12"/>
          </p:nvPr>
        </p:nvSpPr>
        <p:spPr/>
        <p:txBody>
          <a:bodyPr/>
          <a:lstStyle/>
          <a:p>
            <a:fld id="{36EB8B61-4722-4117-B467-BB8004C8037C}" type="slidenum">
              <a:rPr lang="en-US" smtClean="0"/>
              <a:t>37</a:t>
            </a:fld>
            <a:endParaRPr lang="en-US"/>
          </a:p>
        </p:txBody>
      </p:sp>
    </p:spTree>
    <p:extLst>
      <p:ext uri="{BB962C8B-B14F-4D97-AF65-F5344CB8AC3E}">
        <p14:creationId xmlns:p14="http://schemas.microsoft.com/office/powerpoint/2010/main" val="829070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BBD3-8074-7919-DEFC-29B60BB67425}"/>
              </a:ext>
            </a:extLst>
          </p:cNvPr>
          <p:cNvSpPr>
            <a:spLocks noGrp="1"/>
          </p:cNvSpPr>
          <p:nvPr>
            <p:ph type="title"/>
          </p:nvPr>
        </p:nvSpPr>
        <p:spPr/>
        <p:txBody>
          <a:bodyPr>
            <a:normAutofit/>
          </a:bodyPr>
          <a:lstStyle/>
          <a:p>
            <a:r>
              <a:rPr lang="en-US" sz="4400" b="1" kern="0" dirty="0">
                <a:solidFill>
                  <a:srgbClr val="006699"/>
                </a:solidFill>
                <a:latin typeface="Arial"/>
                <a:ea typeface="MS PGothic" pitchFamily="34" charset="-128"/>
              </a:rPr>
              <a:t>Realtime operating system</a:t>
            </a:r>
            <a:endParaRPr lang="en-US" sz="4400" dirty="0"/>
          </a:p>
        </p:txBody>
      </p:sp>
      <p:sp>
        <p:nvSpPr>
          <p:cNvPr id="3" name="Content Placeholder 2">
            <a:extLst>
              <a:ext uri="{FF2B5EF4-FFF2-40B4-BE49-F238E27FC236}">
                <a16:creationId xmlns:a16="http://schemas.microsoft.com/office/drawing/2014/main" id="{F1C6A306-9670-3EC9-CE8E-C6395B72AD51}"/>
              </a:ext>
            </a:extLst>
          </p:cNvPr>
          <p:cNvSpPr>
            <a:spLocks noGrp="1"/>
          </p:cNvSpPr>
          <p:nvPr>
            <p:ph idx="1"/>
          </p:nvPr>
        </p:nvSpPr>
        <p:spPr/>
        <p:txBody>
          <a:bodyPr>
            <a:normAutofit lnSpcReduction="10000"/>
          </a:bodyPr>
          <a:lstStyle/>
          <a:p>
            <a:pPr>
              <a:buFont typeface="Arial" panose="020B0604020202020204" pitchFamily="34" charset="0"/>
              <a:buChar char="•"/>
            </a:pPr>
            <a:r>
              <a:rPr lang="en-US" sz="2400" dirty="0"/>
              <a:t>Applications:</a:t>
            </a:r>
          </a:p>
          <a:p>
            <a:pPr algn="just">
              <a:buFont typeface="+mj-lt"/>
              <a:buAutoNum type="arabicPeriod"/>
            </a:pPr>
            <a:r>
              <a:rPr lang="en-US" sz="2400" b="1" i="0" dirty="0">
                <a:effectLst/>
                <a:latin typeface="Söhne"/>
              </a:rPr>
              <a:t>Embedded Systems</a:t>
            </a:r>
            <a:endParaRPr lang="en-US" sz="2400" b="0" i="0" dirty="0">
              <a:effectLst/>
              <a:latin typeface="Söhne"/>
            </a:endParaRPr>
          </a:p>
          <a:p>
            <a:pPr marL="742950" lvl="1" indent="-285750" algn="just">
              <a:buFont typeface="+mj-lt"/>
              <a:buAutoNum type="arabicPeriod"/>
            </a:pPr>
            <a:r>
              <a:rPr lang="en-US" sz="2400" b="0" i="1" dirty="0">
                <a:effectLst/>
                <a:latin typeface="Söhne"/>
              </a:rPr>
              <a:t>Definition</a:t>
            </a:r>
            <a:r>
              <a:rPr lang="en-US" sz="2400" b="0" i="0" dirty="0">
                <a:effectLst/>
                <a:latin typeface="Söhne"/>
              </a:rPr>
              <a:t>: Specialized computing systems embedded within larger systems or products.</a:t>
            </a:r>
          </a:p>
          <a:p>
            <a:pPr marL="742950" lvl="1" indent="-285750" algn="just">
              <a:buFont typeface="+mj-lt"/>
              <a:buAutoNum type="arabicPeriod"/>
            </a:pPr>
            <a:r>
              <a:rPr lang="en-US" sz="2400" b="0" i="1" dirty="0">
                <a:effectLst/>
                <a:latin typeface="Söhne"/>
              </a:rPr>
              <a:t>Importance</a:t>
            </a:r>
            <a:r>
              <a:rPr lang="en-US" sz="2400" b="0" i="0" dirty="0">
                <a:effectLst/>
                <a:latin typeface="Söhne"/>
              </a:rPr>
              <a:t>: RTOS ensures precise timing and reliability in devices like microcontrollers, IoT devices, and industrial controllers.</a:t>
            </a:r>
          </a:p>
          <a:p>
            <a:pPr algn="just">
              <a:buFont typeface="+mj-lt"/>
              <a:buAutoNum type="arabicPeriod"/>
            </a:pPr>
            <a:r>
              <a:rPr lang="en-US" sz="2400" b="1" i="0" dirty="0">
                <a:effectLst/>
                <a:latin typeface="Söhne"/>
              </a:rPr>
              <a:t>Aerospace and Defense</a:t>
            </a:r>
            <a:endParaRPr lang="en-US" sz="2400" b="0" i="0" dirty="0">
              <a:effectLst/>
              <a:latin typeface="Söhne"/>
            </a:endParaRPr>
          </a:p>
          <a:p>
            <a:pPr marL="742950" lvl="1" indent="-285750" algn="just">
              <a:buFont typeface="+mj-lt"/>
              <a:buAutoNum type="arabicPeriod"/>
            </a:pPr>
            <a:r>
              <a:rPr lang="en-US" sz="2400" b="0" i="1" dirty="0">
                <a:effectLst/>
                <a:latin typeface="Söhne"/>
              </a:rPr>
              <a:t>Definition</a:t>
            </a:r>
            <a:r>
              <a:rPr lang="en-US" sz="2400" b="0" i="0" dirty="0">
                <a:effectLst/>
                <a:latin typeface="Söhne"/>
              </a:rPr>
              <a:t>: Systems used in aircraft, satellites, and military applications.</a:t>
            </a:r>
          </a:p>
          <a:p>
            <a:pPr marL="742950" lvl="1" indent="-285750" algn="just">
              <a:buFont typeface="+mj-lt"/>
              <a:buAutoNum type="arabicPeriod"/>
            </a:pPr>
            <a:r>
              <a:rPr lang="en-US" sz="2400" b="0" i="1" dirty="0">
                <a:effectLst/>
                <a:latin typeface="Söhne"/>
              </a:rPr>
              <a:t>Importance</a:t>
            </a:r>
            <a:r>
              <a:rPr lang="en-US" sz="2400" b="0" i="0" dirty="0">
                <a:effectLst/>
                <a:latin typeface="Söhne"/>
              </a:rPr>
              <a:t>: Critical for tasks like navigation, guidance, and control systems where split-second decisions are vital.</a:t>
            </a: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670C60C-CE23-EEFE-E1F4-7CBF9A72F0F4}"/>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1CE2C49E-848A-B9AE-B906-5CCE788856BE}"/>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82E9D6A6-DDA9-AB98-DB96-C3216A445518}"/>
              </a:ext>
            </a:extLst>
          </p:cNvPr>
          <p:cNvSpPr>
            <a:spLocks noGrp="1"/>
          </p:cNvSpPr>
          <p:nvPr>
            <p:ph type="sldNum" sz="quarter" idx="12"/>
          </p:nvPr>
        </p:nvSpPr>
        <p:spPr/>
        <p:txBody>
          <a:bodyPr/>
          <a:lstStyle/>
          <a:p>
            <a:fld id="{36EB8B61-4722-4117-B467-BB8004C8037C}" type="slidenum">
              <a:rPr lang="en-US" smtClean="0"/>
              <a:t>38</a:t>
            </a:fld>
            <a:endParaRPr lang="en-US"/>
          </a:p>
        </p:txBody>
      </p:sp>
    </p:spTree>
    <p:extLst>
      <p:ext uri="{BB962C8B-B14F-4D97-AF65-F5344CB8AC3E}">
        <p14:creationId xmlns:p14="http://schemas.microsoft.com/office/powerpoint/2010/main" val="2938783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701D-B1A0-E70B-7A87-9DD7A6B3ABA0}"/>
              </a:ext>
            </a:extLst>
          </p:cNvPr>
          <p:cNvSpPr>
            <a:spLocks noGrp="1"/>
          </p:cNvSpPr>
          <p:nvPr>
            <p:ph type="title"/>
          </p:nvPr>
        </p:nvSpPr>
        <p:spPr/>
        <p:txBody>
          <a:bodyPr>
            <a:normAutofit/>
          </a:bodyPr>
          <a:lstStyle/>
          <a:p>
            <a:r>
              <a:rPr lang="en-US" sz="4400" b="1" kern="0" dirty="0">
                <a:solidFill>
                  <a:srgbClr val="006699"/>
                </a:solidFill>
                <a:latin typeface="Arial"/>
                <a:ea typeface="MS PGothic" pitchFamily="34" charset="-128"/>
              </a:rPr>
              <a:t>Realtime operating system</a:t>
            </a:r>
            <a:endParaRPr lang="en-US" sz="4400" dirty="0"/>
          </a:p>
        </p:txBody>
      </p:sp>
      <p:sp>
        <p:nvSpPr>
          <p:cNvPr id="3" name="Content Placeholder 2">
            <a:extLst>
              <a:ext uri="{FF2B5EF4-FFF2-40B4-BE49-F238E27FC236}">
                <a16:creationId xmlns:a16="http://schemas.microsoft.com/office/drawing/2014/main" id="{ABB74B38-9C47-9B83-6FCE-9612DD7DFC4E}"/>
              </a:ext>
            </a:extLst>
          </p:cNvPr>
          <p:cNvSpPr>
            <a:spLocks noGrp="1"/>
          </p:cNvSpPr>
          <p:nvPr>
            <p:ph idx="1"/>
          </p:nvPr>
        </p:nvSpPr>
        <p:spPr/>
        <p:txBody>
          <a:bodyPr/>
          <a:lstStyle/>
          <a:p>
            <a:pPr algn="just">
              <a:buFont typeface="+mj-lt"/>
              <a:buAutoNum type="arabicPeriod"/>
            </a:pPr>
            <a:r>
              <a:rPr lang="en-US" sz="2400" b="1" i="0" dirty="0">
                <a:effectLst/>
                <a:latin typeface="Söhne"/>
              </a:rPr>
              <a:t>Industrial Automation</a:t>
            </a:r>
            <a:endParaRPr lang="en-US" sz="2400" b="0" i="0" dirty="0">
              <a:effectLst/>
              <a:latin typeface="Söhne"/>
            </a:endParaRPr>
          </a:p>
          <a:p>
            <a:pPr marL="742950" lvl="1" indent="-285750" algn="just">
              <a:buFont typeface="+mj-lt"/>
              <a:buAutoNum type="arabicPeriod"/>
            </a:pPr>
            <a:r>
              <a:rPr lang="en-US" sz="2400" b="0" i="1" dirty="0">
                <a:effectLst/>
                <a:latin typeface="Söhne"/>
              </a:rPr>
              <a:t>Definition</a:t>
            </a:r>
            <a:r>
              <a:rPr lang="en-US" sz="2400" b="0" i="0" dirty="0">
                <a:effectLst/>
                <a:latin typeface="Söhne"/>
              </a:rPr>
              <a:t>: Systems controlling manufacturing processes and machinery.</a:t>
            </a:r>
          </a:p>
          <a:p>
            <a:pPr marL="742950" lvl="1" indent="-285750" algn="just">
              <a:buFont typeface="+mj-lt"/>
              <a:buAutoNum type="arabicPeriod"/>
            </a:pPr>
            <a:r>
              <a:rPr lang="en-US" sz="2400" b="0" i="1" dirty="0">
                <a:effectLst/>
                <a:latin typeface="Söhne"/>
              </a:rPr>
              <a:t>Importance</a:t>
            </a:r>
            <a:r>
              <a:rPr lang="en-US" sz="2400" b="0" i="0" dirty="0">
                <a:effectLst/>
                <a:latin typeface="Söhne"/>
              </a:rPr>
              <a:t>: Ensures synchronized operation of machines, enhancing efficiency and safety in factories.</a:t>
            </a:r>
          </a:p>
          <a:p>
            <a:pPr algn="just">
              <a:buFont typeface="+mj-lt"/>
              <a:buAutoNum type="arabicPeriod"/>
            </a:pPr>
            <a:r>
              <a:rPr lang="en-US" sz="2400" b="1" i="0" dirty="0">
                <a:effectLst/>
                <a:latin typeface="Söhne"/>
              </a:rPr>
              <a:t>Automotive Control Systems</a:t>
            </a:r>
            <a:endParaRPr lang="en-US" sz="2400" b="0" i="0" dirty="0">
              <a:effectLst/>
              <a:latin typeface="Söhne"/>
            </a:endParaRPr>
          </a:p>
          <a:p>
            <a:pPr marL="742950" lvl="1" indent="-285750" algn="just">
              <a:buFont typeface="+mj-lt"/>
              <a:buAutoNum type="arabicPeriod"/>
            </a:pPr>
            <a:r>
              <a:rPr lang="en-US" sz="2400" b="0" i="1" dirty="0">
                <a:effectLst/>
                <a:latin typeface="Söhne"/>
              </a:rPr>
              <a:t>Definition</a:t>
            </a:r>
            <a:r>
              <a:rPr lang="en-US" sz="2400" b="0" i="0" dirty="0">
                <a:effectLst/>
                <a:latin typeface="Söhne"/>
              </a:rPr>
              <a:t>: Systems controlling various aspects of vehicles, from engine control units to safety systems.</a:t>
            </a:r>
          </a:p>
          <a:p>
            <a:pPr marL="742950" lvl="1" indent="-285750" algn="just">
              <a:buFont typeface="+mj-lt"/>
              <a:buAutoNum type="arabicPeriod"/>
            </a:pPr>
            <a:r>
              <a:rPr lang="en-US" sz="2400" b="0" i="1" dirty="0">
                <a:effectLst/>
                <a:latin typeface="Söhne"/>
              </a:rPr>
              <a:t>Importance</a:t>
            </a:r>
            <a:r>
              <a:rPr lang="en-US" sz="2400" b="0" i="0" dirty="0">
                <a:effectLst/>
                <a:latin typeface="Söhne"/>
              </a:rPr>
              <a:t>: Enables real-time responses for functions like ABS, airbag deployment, and engine management.</a:t>
            </a:r>
          </a:p>
          <a:p>
            <a:endParaRPr lang="en-US" dirty="0"/>
          </a:p>
        </p:txBody>
      </p:sp>
      <p:sp>
        <p:nvSpPr>
          <p:cNvPr id="4" name="Date Placeholder 3">
            <a:extLst>
              <a:ext uri="{FF2B5EF4-FFF2-40B4-BE49-F238E27FC236}">
                <a16:creationId xmlns:a16="http://schemas.microsoft.com/office/drawing/2014/main" id="{2E99BC2D-7A54-7367-F5BB-16F6FD00BEF8}"/>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656E67E9-24B5-06D3-6E3D-CF89EC255F1D}"/>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D9BF8230-F766-21F6-5CA9-BA9BFEF2120C}"/>
              </a:ext>
            </a:extLst>
          </p:cNvPr>
          <p:cNvSpPr>
            <a:spLocks noGrp="1"/>
          </p:cNvSpPr>
          <p:nvPr>
            <p:ph type="sldNum" sz="quarter" idx="12"/>
          </p:nvPr>
        </p:nvSpPr>
        <p:spPr/>
        <p:txBody>
          <a:bodyPr/>
          <a:lstStyle/>
          <a:p>
            <a:fld id="{36EB8B61-4722-4117-B467-BB8004C8037C}" type="slidenum">
              <a:rPr lang="en-US" smtClean="0"/>
              <a:t>39</a:t>
            </a:fld>
            <a:endParaRPr lang="en-US"/>
          </a:p>
        </p:txBody>
      </p:sp>
    </p:spTree>
    <p:extLst>
      <p:ext uri="{BB962C8B-B14F-4D97-AF65-F5344CB8AC3E}">
        <p14:creationId xmlns:p14="http://schemas.microsoft.com/office/powerpoint/2010/main" val="128806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222-BAEE-7EDB-59D2-5A02D941FB3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8FC03B40-B1B1-7D29-E60B-66C9139078F1}"/>
              </a:ext>
            </a:extLst>
          </p:cNvPr>
          <p:cNvSpPr>
            <a:spLocks noGrp="1"/>
          </p:cNvSpPr>
          <p:nvPr>
            <p:ph idx="1"/>
          </p:nvPr>
        </p:nvSpPr>
        <p:spPr/>
        <p:txBody>
          <a:bodyPr/>
          <a:lstStyle/>
          <a:p>
            <a:pPr>
              <a:buFont typeface="Wingdings" panose="05000000000000000000" pitchFamily="2" charset="2"/>
              <a:buChar char="§"/>
            </a:pPr>
            <a:r>
              <a:rPr lang="en-US" dirty="0"/>
              <a:t>ASSIGNMENT- 9 CHAPTER -9 ASSIGNMENT- EACH CHAPTER HAS ONE ASSIGNMENT HAVING 10 QUESTIONS</a:t>
            </a:r>
          </a:p>
          <a:p>
            <a:pPr>
              <a:buFont typeface="Wingdings" panose="05000000000000000000" pitchFamily="2" charset="2"/>
              <a:buChar char="§"/>
            </a:pPr>
            <a:r>
              <a:rPr lang="en-US" dirty="0"/>
              <a:t>SUBMIT THEM IN PRINTED FORMAT WITH PROVIDED GUIDELINES.</a:t>
            </a:r>
          </a:p>
          <a:p>
            <a:pPr>
              <a:buFont typeface="Wingdings" panose="05000000000000000000" pitchFamily="2" charset="2"/>
              <a:buChar char="§"/>
            </a:pPr>
            <a:r>
              <a:rPr lang="en-US" dirty="0"/>
              <a:t>USE A4 SIZE PAPER TO PERFORM YOUR ASSIGNMENT, CASE STUDY AND OTHER SUGGESTED WORK.</a:t>
            </a:r>
          </a:p>
          <a:p>
            <a:pPr>
              <a:buFont typeface="Wingdings" panose="05000000000000000000" pitchFamily="2" charset="2"/>
              <a:buChar char="§"/>
            </a:pPr>
            <a:r>
              <a:rPr lang="en-US" dirty="0"/>
              <a:t>THE COVER PAGE FORMAT WILL BE PROVIDED/UPLOADED IN GOOGLE DRIVE TO EASY ACCESS.</a:t>
            </a: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C35EB621-BEF2-3975-FCFA-B3882450E037}"/>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A3DC971A-90E8-414A-4BB8-C1BCAA507764}"/>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2C657CAD-CDE7-F12A-CE48-E27FCDBA402C}"/>
              </a:ext>
            </a:extLst>
          </p:cNvPr>
          <p:cNvSpPr>
            <a:spLocks noGrp="1"/>
          </p:cNvSpPr>
          <p:nvPr>
            <p:ph type="sldNum" sz="quarter" idx="12"/>
          </p:nvPr>
        </p:nvSpPr>
        <p:spPr/>
        <p:txBody>
          <a:bodyPr/>
          <a:lstStyle/>
          <a:p>
            <a:fld id="{36EB8B61-4722-4117-B467-BB8004C8037C}" type="slidenum">
              <a:rPr lang="en-US" smtClean="0"/>
              <a:t>4</a:t>
            </a:fld>
            <a:endParaRPr lang="en-US"/>
          </a:p>
        </p:txBody>
      </p:sp>
    </p:spTree>
    <p:extLst>
      <p:ext uri="{BB962C8B-B14F-4D97-AF65-F5344CB8AC3E}">
        <p14:creationId xmlns:p14="http://schemas.microsoft.com/office/powerpoint/2010/main" val="1275927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7E65-848F-C02D-2BCE-DBA8CCC7568D}"/>
              </a:ext>
            </a:extLst>
          </p:cNvPr>
          <p:cNvSpPr>
            <a:spLocks noGrp="1"/>
          </p:cNvSpPr>
          <p:nvPr>
            <p:ph type="title"/>
          </p:nvPr>
        </p:nvSpPr>
        <p:spPr/>
        <p:txBody>
          <a:bodyPr>
            <a:normAutofit/>
          </a:bodyPr>
          <a:lstStyle/>
          <a:p>
            <a:r>
              <a:rPr lang="en-US" sz="4400" b="1" kern="0" dirty="0">
                <a:solidFill>
                  <a:srgbClr val="006699"/>
                </a:solidFill>
                <a:latin typeface="Arial"/>
                <a:ea typeface="MS PGothic" pitchFamily="34" charset="-128"/>
              </a:rPr>
              <a:t>Realtime operating system</a:t>
            </a:r>
            <a:endParaRPr lang="en-US" sz="4400" dirty="0"/>
          </a:p>
        </p:txBody>
      </p:sp>
      <p:sp>
        <p:nvSpPr>
          <p:cNvPr id="3" name="Content Placeholder 2">
            <a:extLst>
              <a:ext uri="{FF2B5EF4-FFF2-40B4-BE49-F238E27FC236}">
                <a16:creationId xmlns:a16="http://schemas.microsoft.com/office/drawing/2014/main" id="{576728E6-B532-C890-C273-0AD0BD1A4CD1}"/>
              </a:ext>
            </a:extLst>
          </p:cNvPr>
          <p:cNvSpPr>
            <a:spLocks noGrp="1"/>
          </p:cNvSpPr>
          <p:nvPr>
            <p:ph idx="1"/>
          </p:nvPr>
        </p:nvSpPr>
        <p:spPr/>
        <p:txBody>
          <a:bodyPr/>
          <a:lstStyle/>
          <a:p>
            <a:pPr algn="just">
              <a:buFont typeface="+mj-lt"/>
              <a:buAutoNum type="arabicPeriod"/>
            </a:pPr>
            <a:r>
              <a:rPr lang="en-US" sz="2400" b="1" i="0" dirty="0">
                <a:effectLst/>
                <a:latin typeface="Söhne"/>
              </a:rPr>
              <a:t>Medical Devices</a:t>
            </a:r>
            <a:endParaRPr lang="en-US" sz="2400" b="0" i="0" dirty="0">
              <a:effectLst/>
              <a:latin typeface="Söhne"/>
            </a:endParaRPr>
          </a:p>
          <a:p>
            <a:pPr marL="742950" lvl="1" indent="-285750" algn="just">
              <a:buFont typeface="+mj-lt"/>
              <a:buAutoNum type="arabicPeriod"/>
            </a:pPr>
            <a:r>
              <a:rPr lang="en-US" sz="2400" b="0" i="1" dirty="0">
                <a:effectLst/>
                <a:latin typeface="Söhne"/>
              </a:rPr>
              <a:t>Definition</a:t>
            </a:r>
            <a:r>
              <a:rPr lang="en-US" sz="2400" b="0" i="0" dirty="0">
                <a:effectLst/>
                <a:latin typeface="Söhne"/>
              </a:rPr>
              <a:t>: Devices used for patient monitoring, diagnostics, and treatment.</a:t>
            </a:r>
          </a:p>
          <a:p>
            <a:pPr marL="742950" lvl="1" indent="-285750" algn="just">
              <a:buFont typeface="+mj-lt"/>
              <a:buAutoNum type="arabicPeriod"/>
            </a:pPr>
            <a:r>
              <a:rPr lang="en-US" sz="2400" b="0" i="1" dirty="0">
                <a:effectLst/>
                <a:latin typeface="Söhne"/>
              </a:rPr>
              <a:t>Importance</a:t>
            </a:r>
            <a:r>
              <a:rPr lang="en-US" sz="2400" b="0" i="0" dirty="0">
                <a:effectLst/>
                <a:latin typeface="Söhne"/>
              </a:rPr>
              <a:t>: Critical for tasks like real-time monitoring of vital signs and precise drug delivery.</a:t>
            </a:r>
          </a:p>
          <a:p>
            <a:pPr algn="just">
              <a:buFont typeface="+mj-lt"/>
              <a:buAutoNum type="arabicPeriod"/>
            </a:pPr>
            <a:r>
              <a:rPr lang="en-US" sz="2400" b="1" i="0" dirty="0">
                <a:effectLst/>
                <a:latin typeface="Söhne"/>
              </a:rPr>
              <a:t>Consumer Electronics</a:t>
            </a:r>
            <a:endParaRPr lang="en-US" sz="2400" b="0" i="0" dirty="0">
              <a:effectLst/>
              <a:latin typeface="Söhne"/>
            </a:endParaRPr>
          </a:p>
          <a:p>
            <a:pPr marL="742950" lvl="1" indent="-285750" algn="just">
              <a:buFont typeface="+mj-lt"/>
              <a:buAutoNum type="arabicPeriod"/>
            </a:pPr>
            <a:r>
              <a:rPr lang="en-US" sz="2400" b="0" i="1" dirty="0">
                <a:effectLst/>
                <a:latin typeface="Söhne"/>
              </a:rPr>
              <a:t>Definition</a:t>
            </a:r>
            <a:r>
              <a:rPr lang="en-US" sz="2400" b="0" i="0" dirty="0">
                <a:effectLst/>
                <a:latin typeface="Söhne"/>
              </a:rPr>
              <a:t>: Everyday electronic devices like smartphones, digital cameras, and smart TVs.</a:t>
            </a:r>
          </a:p>
          <a:p>
            <a:pPr marL="742950" lvl="1" indent="-285750" algn="just">
              <a:buFont typeface="+mj-lt"/>
              <a:buAutoNum type="arabicPeriod"/>
            </a:pPr>
            <a:r>
              <a:rPr lang="en-US" sz="2400" b="0" i="1" dirty="0">
                <a:effectLst/>
                <a:latin typeface="Söhne"/>
              </a:rPr>
              <a:t>Importance</a:t>
            </a:r>
            <a:r>
              <a:rPr lang="en-US" sz="2400" b="0" i="0" dirty="0">
                <a:effectLst/>
                <a:latin typeface="Söhne"/>
              </a:rPr>
              <a:t>: Enhances user experience by ensuring smooth multitasking and responsiveness.</a:t>
            </a:r>
          </a:p>
          <a:p>
            <a:endParaRPr lang="en-US" dirty="0"/>
          </a:p>
        </p:txBody>
      </p:sp>
      <p:sp>
        <p:nvSpPr>
          <p:cNvPr id="4" name="Date Placeholder 3">
            <a:extLst>
              <a:ext uri="{FF2B5EF4-FFF2-40B4-BE49-F238E27FC236}">
                <a16:creationId xmlns:a16="http://schemas.microsoft.com/office/drawing/2014/main" id="{65E9E1D2-62AC-3190-DF75-0139721C2757}"/>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58D32773-D1E9-3FE0-E96F-7EF383CD7588}"/>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70DE4E8E-6E29-62CC-B85D-A94C2F22FAAA}"/>
              </a:ext>
            </a:extLst>
          </p:cNvPr>
          <p:cNvSpPr>
            <a:spLocks noGrp="1"/>
          </p:cNvSpPr>
          <p:nvPr>
            <p:ph type="sldNum" sz="quarter" idx="12"/>
          </p:nvPr>
        </p:nvSpPr>
        <p:spPr/>
        <p:txBody>
          <a:bodyPr/>
          <a:lstStyle/>
          <a:p>
            <a:fld id="{36EB8B61-4722-4117-B467-BB8004C8037C}" type="slidenum">
              <a:rPr lang="en-US" smtClean="0"/>
              <a:t>40</a:t>
            </a:fld>
            <a:endParaRPr lang="en-US"/>
          </a:p>
        </p:txBody>
      </p:sp>
    </p:spTree>
    <p:extLst>
      <p:ext uri="{BB962C8B-B14F-4D97-AF65-F5344CB8AC3E}">
        <p14:creationId xmlns:p14="http://schemas.microsoft.com/office/powerpoint/2010/main" val="318480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D27-B64F-0736-6E4A-D28E2FBB1F8F}"/>
              </a:ext>
            </a:extLst>
          </p:cNvPr>
          <p:cNvSpPr>
            <a:spLocks noGrp="1"/>
          </p:cNvSpPr>
          <p:nvPr>
            <p:ph type="title"/>
          </p:nvPr>
        </p:nvSpPr>
        <p:spPr/>
        <p:txBody>
          <a:bodyPr>
            <a:normAutofit/>
          </a:bodyPr>
          <a:lstStyle/>
          <a:p>
            <a:r>
              <a:rPr lang="en-US" sz="4900" b="1" kern="0" dirty="0">
                <a:solidFill>
                  <a:srgbClr val="006699"/>
                </a:solidFill>
                <a:latin typeface="Arial"/>
                <a:ea typeface="MS PGothic" pitchFamily="34" charset="-128"/>
              </a:rPr>
              <a:t>Types of </a:t>
            </a:r>
            <a:r>
              <a:rPr lang="en-US" sz="4900" b="1" kern="0" dirty="0" err="1">
                <a:solidFill>
                  <a:srgbClr val="006699"/>
                </a:solidFill>
                <a:latin typeface="Arial"/>
                <a:ea typeface="MS PGothic" pitchFamily="34" charset="-128"/>
              </a:rPr>
              <a:t>rtos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DA97E428-D47D-3992-6EEA-DB6F38335C67}"/>
              </a:ext>
            </a:extLst>
          </p:cNvPr>
          <p:cNvSpPr>
            <a:spLocks noGrp="1"/>
          </p:cNvSpPr>
          <p:nvPr>
            <p:ph idx="1"/>
          </p:nvPr>
        </p:nvSpPr>
        <p:spPr/>
        <p:txBody>
          <a:bodyPr/>
          <a:lstStyle/>
          <a:p>
            <a:pPr algn="l"/>
            <a:r>
              <a:rPr lang="en-US" sz="2400" b="1" i="0" dirty="0">
                <a:effectLst/>
                <a:latin typeface="Söhne"/>
              </a:rPr>
              <a:t>1. Hard Real-Time Operating System</a:t>
            </a:r>
          </a:p>
          <a:p>
            <a:pPr algn="just">
              <a:buFont typeface="Arial" panose="020B0604020202020204" pitchFamily="34" charset="0"/>
              <a:buChar char="•"/>
            </a:pPr>
            <a:r>
              <a:rPr lang="en-US" sz="2400" b="0" i="0" dirty="0">
                <a:effectLst/>
                <a:latin typeface="Söhne"/>
              </a:rPr>
              <a:t>Definition: Systems where missing a deadline can have catastrophic consequences</a:t>
            </a:r>
            <a:r>
              <a:rPr lang="en-US" sz="2400" b="0" i="1" dirty="0">
                <a:solidFill>
                  <a:srgbClr val="FF0000"/>
                </a:solidFill>
                <a:effectLst/>
                <a:latin typeface="Söhne"/>
              </a:rPr>
              <a:t>.[</a:t>
            </a:r>
            <a:r>
              <a:rPr lang="en-US" sz="2000" b="0" i="1" dirty="0">
                <a:solidFill>
                  <a:srgbClr val="FF0000"/>
                </a:solidFill>
                <a:effectLst/>
                <a:latin typeface="Söhne"/>
              </a:rPr>
              <a:t>"Catastrophic consequences" refers to extremely severe or disastrous outcomes that result from a particular event or situation.]</a:t>
            </a:r>
            <a:endParaRPr lang="en-US" sz="2400" b="0" i="1" dirty="0">
              <a:solidFill>
                <a:srgbClr val="FF0000"/>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Example: Automotive airbag systems, avionics control.</a:t>
            </a:r>
          </a:p>
          <a:p>
            <a:pPr algn="l"/>
            <a:r>
              <a:rPr lang="en-US" sz="2400" b="1" i="0" dirty="0">
                <a:effectLst/>
                <a:latin typeface="Söhne"/>
              </a:rPr>
              <a:t>2. Soft Real-Time Operating System</a:t>
            </a:r>
          </a:p>
          <a:p>
            <a:pPr algn="l">
              <a:buFont typeface="Arial" panose="020B0604020202020204" pitchFamily="34" charset="0"/>
              <a:buChar char="•"/>
            </a:pPr>
            <a:r>
              <a:rPr lang="en-US" sz="2400" b="0" i="0" dirty="0">
                <a:effectLst/>
                <a:latin typeface="Söhne"/>
              </a:rPr>
              <a:t>Definition: Systems where occasional missed deadlines are acceptable but not desirable.</a:t>
            </a:r>
          </a:p>
          <a:p>
            <a:pPr algn="l">
              <a:buFont typeface="Arial" panose="020B0604020202020204" pitchFamily="34" charset="0"/>
              <a:buChar char="•"/>
            </a:pPr>
            <a:r>
              <a:rPr lang="en-US" sz="2400" b="0" i="0" dirty="0">
                <a:effectLst/>
                <a:latin typeface="Söhne"/>
              </a:rPr>
              <a:t>Example: Multimedia applications, video streaming.</a:t>
            </a:r>
          </a:p>
          <a:p>
            <a:endParaRPr lang="en-US" dirty="0"/>
          </a:p>
        </p:txBody>
      </p:sp>
      <p:sp>
        <p:nvSpPr>
          <p:cNvPr id="4" name="Date Placeholder 3">
            <a:extLst>
              <a:ext uri="{FF2B5EF4-FFF2-40B4-BE49-F238E27FC236}">
                <a16:creationId xmlns:a16="http://schemas.microsoft.com/office/drawing/2014/main" id="{3B206695-B847-03B0-C07C-DFACF681611F}"/>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74DEF1B0-2A6C-E9BF-585B-6175D1ACF0A8}"/>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87A9243B-2C1A-3DD8-6BAB-DC4CD78A72B0}"/>
              </a:ext>
            </a:extLst>
          </p:cNvPr>
          <p:cNvSpPr>
            <a:spLocks noGrp="1"/>
          </p:cNvSpPr>
          <p:nvPr>
            <p:ph type="sldNum" sz="quarter" idx="12"/>
          </p:nvPr>
        </p:nvSpPr>
        <p:spPr/>
        <p:txBody>
          <a:bodyPr/>
          <a:lstStyle/>
          <a:p>
            <a:fld id="{36EB8B61-4722-4117-B467-BB8004C8037C}" type="slidenum">
              <a:rPr lang="en-US" smtClean="0"/>
              <a:t>41</a:t>
            </a:fld>
            <a:endParaRPr lang="en-US"/>
          </a:p>
        </p:txBody>
      </p:sp>
    </p:spTree>
    <p:extLst>
      <p:ext uri="{BB962C8B-B14F-4D97-AF65-F5344CB8AC3E}">
        <p14:creationId xmlns:p14="http://schemas.microsoft.com/office/powerpoint/2010/main" val="2898542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EF0-46A7-0BAA-55DD-845CD302A456}"/>
              </a:ext>
            </a:extLst>
          </p:cNvPr>
          <p:cNvSpPr>
            <a:spLocks noGrp="1"/>
          </p:cNvSpPr>
          <p:nvPr>
            <p:ph type="title"/>
          </p:nvPr>
        </p:nvSpPr>
        <p:spPr/>
        <p:txBody>
          <a:bodyPr/>
          <a:lstStyle/>
          <a:p>
            <a:r>
              <a:rPr lang="en-US" sz="5400" b="1" kern="0" dirty="0">
                <a:solidFill>
                  <a:srgbClr val="006699"/>
                </a:solidFill>
                <a:latin typeface="Arial"/>
                <a:ea typeface="MS PGothic" pitchFamily="34" charset="-128"/>
              </a:rPr>
              <a:t>Types of </a:t>
            </a:r>
            <a:r>
              <a:rPr lang="en-US" sz="5400" b="1" kern="0" dirty="0" err="1">
                <a:solidFill>
                  <a:srgbClr val="006699"/>
                </a:solidFill>
                <a:latin typeface="Arial"/>
                <a:ea typeface="MS PGothic" pitchFamily="34" charset="-128"/>
              </a:rPr>
              <a:t>rtos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36D566AA-5CAE-927E-99E1-9A45E506A557}"/>
              </a:ext>
            </a:extLst>
          </p:cNvPr>
          <p:cNvSpPr>
            <a:spLocks noGrp="1"/>
          </p:cNvSpPr>
          <p:nvPr>
            <p:ph idx="1"/>
          </p:nvPr>
        </p:nvSpPr>
        <p:spPr/>
        <p:txBody>
          <a:bodyPr/>
          <a:lstStyle/>
          <a:p>
            <a:pPr algn="l"/>
            <a:r>
              <a:rPr lang="en-US" b="1" i="0" dirty="0">
                <a:effectLst/>
                <a:latin typeface="Söhne"/>
              </a:rPr>
              <a:t>3. Firm Real-Time Operating System</a:t>
            </a:r>
          </a:p>
          <a:p>
            <a:pPr algn="l">
              <a:buFont typeface="Arial" panose="020B0604020202020204" pitchFamily="34" charset="0"/>
              <a:buChar char="•"/>
            </a:pPr>
            <a:r>
              <a:rPr lang="en-US" b="0" i="0" dirty="0">
                <a:effectLst/>
                <a:latin typeface="Söhne"/>
              </a:rPr>
              <a:t>Definition: Systems where missing a deadline can lead to a degraded performance, but it's not catastrophic.</a:t>
            </a:r>
          </a:p>
          <a:p>
            <a:pPr algn="l">
              <a:buFont typeface="Arial" panose="020B0604020202020204" pitchFamily="34" charset="0"/>
              <a:buChar char="•"/>
            </a:pPr>
            <a:r>
              <a:rPr lang="en-US" b="0" i="0" dirty="0">
                <a:effectLst/>
                <a:latin typeface="Söhne"/>
              </a:rPr>
              <a:t>Example: Online gaming, live audio processing.</a:t>
            </a:r>
          </a:p>
          <a:p>
            <a:endParaRPr lang="en-US" dirty="0"/>
          </a:p>
        </p:txBody>
      </p:sp>
      <p:sp>
        <p:nvSpPr>
          <p:cNvPr id="4" name="Date Placeholder 3">
            <a:extLst>
              <a:ext uri="{FF2B5EF4-FFF2-40B4-BE49-F238E27FC236}">
                <a16:creationId xmlns:a16="http://schemas.microsoft.com/office/drawing/2014/main" id="{3EFEF75D-F2B9-EF51-C9E3-F5006EEFC60E}"/>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FC7B8B51-2678-6C2B-8122-E65FF3BDC6E7}"/>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2497002B-405E-F2FA-423B-083FBA0AA165}"/>
              </a:ext>
            </a:extLst>
          </p:cNvPr>
          <p:cNvSpPr>
            <a:spLocks noGrp="1"/>
          </p:cNvSpPr>
          <p:nvPr>
            <p:ph type="sldNum" sz="quarter" idx="12"/>
          </p:nvPr>
        </p:nvSpPr>
        <p:spPr/>
        <p:txBody>
          <a:bodyPr/>
          <a:lstStyle/>
          <a:p>
            <a:fld id="{36EB8B61-4722-4117-B467-BB8004C8037C}" type="slidenum">
              <a:rPr lang="en-US" smtClean="0"/>
              <a:t>42</a:t>
            </a:fld>
            <a:endParaRPr lang="en-US"/>
          </a:p>
        </p:txBody>
      </p:sp>
    </p:spTree>
    <p:extLst>
      <p:ext uri="{BB962C8B-B14F-4D97-AF65-F5344CB8AC3E}">
        <p14:creationId xmlns:p14="http://schemas.microsoft.com/office/powerpoint/2010/main" val="2541332006"/>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2849-78E8-0EDB-6C4B-7098BCB0E5BD}"/>
              </a:ext>
            </a:extLst>
          </p:cNvPr>
          <p:cNvSpPr>
            <a:spLocks noGrp="1"/>
          </p:cNvSpPr>
          <p:nvPr>
            <p:ph type="title"/>
          </p:nvPr>
        </p:nvSpPr>
        <p:spPr/>
        <p:txBody>
          <a:bodyPr/>
          <a:lstStyle/>
          <a:p>
            <a:pPr algn="ctr"/>
            <a:r>
              <a:rPr lang="en-US" sz="5400" b="1" kern="0" dirty="0">
                <a:solidFill>
                  <a:srgbClr val="006699"/>
                </a:solidFill>
                <a:latin typeface="Arial"/>
                <a:ea typeface="MS PGothic" pitchFamily="34" charset="-128"/>
              </a:rPr>
              <a:t>Types</a:t>
            </a:r>
            <a:r>
              <a:rPr lang="en-US" dirty="0"/>
              <a:t> </a:t>
            </a:r>
            <a:r>
              <a:rPr lang="en-US" sz="5400" b="1" kern="0" dirty="0">
                <a:solidFill>
                  <a:srgbClr val="006699"/>
                </a:solidFill>
                <a:latin typeface="Arial"/>
                <a:ea typeface="MS PGothic" pitchFamily="34" charset="-128"/>
              </a:rPr>
              <a:t>of </a:t>
            </a:r>
            <a:r>
              <a:rPr lang="en-US" sz="5400" b="1" kern="0" dirty="0" err="1">
                <a:solidFill>
                  <a:srgbClr val="006699"/>
                </a:solidFill>
                <a:latin typeface="Arial"/>
                <a:ea typeface="MS PGothic" pitchFamily="34" charset="-128"/>
              </a:rPr>
              <a:t>rtos</a:t>
            </a:r>
            <a:endParaRPr lang="en-US" sz="5400" b="1" kern="0" dirty="0">
              <a:solidFill>
                <a:srgbClr val="006699"/>
              </a:solidFill>
              <a:latin typeface="Arial"/>
              <a:ea typeface="MS PGothic" pitchFamily="34" charset="-128"/>
            </a:endParaRPr>
          </a:p>
        </p:txBody>
      </p:sp>
      <p:sp>
        <p:nvSpPr>
          <p:cNvPr id="4" name="Date Placeholder 3">
            <a:extLst>
              <a:ext uri="{FF2B5EF4-FFF2-40B4-BE49-F238E27FC236}">
                <a16:creationId xmlns:a16="http://schemas.microsoft.com/office/drawing/2014/main" id="{67F6E565-E720-3519-8325-3B45B5CDCAE0}"/>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C75D9702-2303-68E5-5ED2-CE695FE068EF}"/>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4F389ED1-4B45-2604-E594-8F4E26964D5F}"/>
              </a:ext>
            </a:extLst>
          </p:cNvPr>
          <p:cNvSpPr>
            <a:spLocks noGrp="1"/>
          </p:cNvSpPr>
          <p:nvPr>
            <p:ph type="sldNum" sz="quarter" idx="12"/>
          </p:nvPr>
        </p:nvSpPr>
        <p:spPr/>
        <p:txBody>
          <a:bodyPr/>
          <a:lstStyle/>
          <a:p>
            <a:fld id="{36EB8B61-4722-4117-B467-BB8004C8037C}" type="slidenum">
              <a:rPr lang="en-US" smtClean="0"/>
              <a:t>43</a:t>
            </a:fld>
            <a:endParaRPr lang="en-US"/>
          </a:p>
        </p:txBody>
      </p:sp>
      <p:pic>
        <p:nvPicPr>
          <p:cNvPr id="1026" name="Picture 2" descr="Real Time Operating System">
            <a:extLst>
              <a:ext uri="{FF2B5EF4-FFF2-40B4-BE49-F238E27FC236}">
                <a16:creationId xmlns:a16="http://schemas.microsoft.com/office/drawing/2014/main" id="{A958F8EA-24B9-B47E-B537-582479C3E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772" y="2596229"/>
            <a:ext cx="5715000"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l Time Operating System">
            <a:extLst>
              <a:ext uri="{FF2B5EF4-FFF2-40B4-BE49-F238E27FC236}">
                <a16:creationId xmlns:a16="http://schemas.microsoft.com/office/drawing/2014/main" id="{90108383-FA4F-4A89-3837-6380A7D13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667" y="2371880"/>
            <a:ext cx="5715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6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B95D-AC37-3EC1-CC1A-F325C87FFED4}"/>
              </a:ext>
            </a:extLst>
          </p:cNvPr>
          <p:cNvSpPr>
            <a:spLocks noGrp="1"/>
          </p:cNvSpPr>
          <p:nvPr>
            <p:ph type="title"/>
          </p:nvPr>
        </p:nvSpPr>
        <p:spPr/>
        <p:txBody>
          <a:bodyPr/>
          <a:lstStyle/>
          <a:p>
            <a:r>
              <a:rPr lang="en-US" sz="5400" b="1" i="0" kern="0" dirty="0">
                <a:solidFill>
                  <a:srgbClr val="006699"/>
                </a:solidFill>
                <a:effectLst/>
                <a:latin typeface="Arial"/>
                <a:ea typeface="MS PGothic" pitchFamily="34" charset="-128"/>
              </a:rPr>
              <a:t>Networking </a:t>
            </a:r>
            <a:r>
              <a:rPr lang="en-US" sz="5400" b="1" i="0" kern="0" dirty="0" err="1">
                <a:solidFill>
                  <a:srgbClr val="006699"/>
                </a:solidFill>
                <a:effectLst/>
                <a:latin typeface="Arial"/>
                <a:ea typeface="MS PGothic" pitchFamily="34" charset="-128"/>
              </a:rPr>
              <a:t>os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D4AF0D3E-07A3-A0F6-4637-C2FFB78967D4}"/>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inter-regular"/>
              </a:rPr>
              <a:t>An Operating system, which includes software and associated protocols to communicate with other computers via a network conveniently and cost-effectively, is called Network Operating System.</a:t>
            </a:r>
          </a:p>
          <a:p>
            <a:pPr algn="just"/>
            <a:r>
              <a:rPr lang="en-US" sz="2400" b="0" i="1" dirty="0">
                <a:solidFill>
                  <a:srgbClr val="FF0000"/>
                </a:solidFill>
                <a:effectLst/>
                <a:latin typeface="erdana"/>
              </a:rPr>
              <a:t>Advantages of Network Operating System</a:t>
            </a:r>
          </a:p>
          <a:p>
            <a:pPr algn="just">
              <a:buFont typeface="Arial" panose="020B0604020202020204" pitchFamily="34" charset="0"/>
              <a:buChar char="•"/>
            </a:pPr>
            <a:r>
              <a:rPr lang="en-US" sz="2400" b="0" i="0" dirty="0">
                <a:solidFill>
                  <a:srgbClr val="000000"/>
                </a:solidFill>
                <a:effectLst/>
                <a:latin typeface="inter-regular"/>
              </a:rPr>
              <a:t>In this type of operating system, network traffic reduces due to the division between clients and the server.</a:t>
            </a:r>
          </a:p>
          <a:p>
            <a:pPr algn="just">
              <a:buFont typeface="Arial" panose="020B0604020202020204" pitchFamily="34" charset="0"/>
              <a:buChar char="•"/>
            </a:pPr>
            <a:r>
              <a:rPr lang="en-US" sz="2400" b="0" i="0" dirty="0">
                <a:solidFill>
                  <a:srgbClr val="000000"/>
                </a:solidFill>
                <a:effectLst/>
                <a:latin typeface="inter-regular"/>
              </a:rPr>
              <a:t>This type of system is less expensive to set up and maintain.</a:t>
            </a:r>
          </a:p>
          <a:p>
            <a:pPr algn="just">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4B349419-EBF5-75F0-3F60-D4C1EECCD46D}"/>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7905039C-CC15-FDB3-87DE-A13973C2FD94}"/>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C9FD57F0-C5F8-62B1-3799-644BAAC7F02F}"/>
              </a:ext>
            </a:extLst>
          </p:cNvPr>
          <p:cNvSpPr>
            <a:spLocks noGrp="1"/>
          </p:cNvSpPr>
          <p:nvPr>
            <p:ph type="sldNum" sz="quarter" idx="12"/>
          </p:nvPr>
        </p:nvSpPr>
        <p:spPr/>
        <p:txBody>
          <a:bodyPr/>
          <a:lstStyle/>
          <a:p>
            <a:fld id="{36EB8B61-4722-4117-B467-BB8004C8037C}" type="slidenum">
              <a:rPr lang="en-US" smtClean="0"/>
              <a:t>44</a:t>
            </a:fld>
            <a:endParaRPr lang="en-US"/>
          </a:p>
        </p:txBody>
      </p:sp>
    </p:spTree>
    <p:extLst>
      <p:ext uri="{BB962C8B-B14F-4D97-AF65-F5344CB8AC3E}">
        <p14:creationId xmlns:p14="http://schemas.microsoft.com/office/powerpoint/2010/main" val="492362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6288-F1BB-B0BB-83AE-5F40EDF6DBEB}"/>
              </a:ext>
            </a:extLst>
          </p:cNvPr>
          <p:cNvSpPr>
            <a:spLocks noGrp="1"/>
          </p:cNvSpPr>
          <p:nvPr>
            <p:ph type="title"/>
          </p:nvPr>
        </p:nvSpPr>
        <p:spPr/>
        <p:txBody>
          <a:bodyPr/>
          <a:lstStyle/>
          <a:p>
            <a:r>
              <a:rPr lang="en-US" sz="4800" b="1" i="0" kern="0" dirty="0">
                <a:solidFill>
                  <a:srgbClr val="006699"/>
                </a:solidFill>
                <a:effectLst/>
                <a:latin typeface="Arial"/>
                <a:ea typeface="MS PGothic" pitchFamily="34" charset="-128"/>
              </a:rPr>
              <a:t>Networking </a:t>
            </a:r>
            <a:r>
              <a:rPr lang="en-US" sz="4800" b="1" i="0" kern="0" dirty="0" err="1">
                <a:solidFill>
                  <a:srgbClr val="006699"/>
                </a:solidFill>
                <a:effectLst/>
                <a:latin typeface="Arial"/>
                <a:ea typeface="MS PGothic" pitchFamily="34" charset="-128"/>
              </a:rPr>
              <a:t>os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FBB87A1E-8106-F1F3-5EB1-997700135275}"/>
              </a:ext>
            </a:extLst>
          </p:cNvPr>
          <p:cNvSpPr>
            <a:spLocks noGrp="1"/>
          </p:cNvSpPr>
          <p:nvPr>
            <p:ph idx="1"/>
          </p:nvPr>
        </p:nvSpPr>
        <p:spPr/>
        <p:txBody>
          <a:bodyPr/>
          <a:lstStyle/>
          <a:p>
            <a:pPr algn="just"/>
            <a:r>
              <a:rPr lang="en-US" b="0" i="0" dirty="0">
                <a:effectLst/>
                <a:latin typeface="erdana"/>
              </a:rPr>
              <a:t>Disadvantages of Network Operating System</a:t>
            </a:r>
          </a:p>
          <a:p>
            <a:pPr algn="just">
              <a:buFont typeface="Arial" panose="020B0604020202020204" pitchFamily="34" charset="0"/>
              <a:buChar char="•"/>
            </a:pPr>
            <a:r>
              <a:rPr lang="en-US" b="0" i="0" dirty="0">
                <a:effectLst/>
                <a:latin typeface="inter-regular"/>
              </a:rPr>
              <a:t>In this type of operating system, the failure of any node in a system affects the whole system.</a:t>
            </a:r>
          </a:p>
          <a:p>
            <a:pPr algn="just">
              <a:buFont typeface="Arial" panose="020B0604020202020204" pitchFamily="34" charset="0"/>
              <a:buChar char="•"/>
            </a:pPr>
            <a:r>
              <a:rPr lang="en-US" b="0" i="0" dirty="0">
                <a:effectLst/>
                <a:latin typeface="inter-regular"/>
              </a:rPr>
              <a:t>Security and performance are important issues. So trained network administrators are required for network administration.</a:t>
            </a:r>
          </a:p>
          <a:p>
            <a:endParaRPr lang="en-US" dirty="0"/>
          </a:p>
        </p:txBody>
      </p:sp>
      <p:sp>
        <p:nvSpPr>
          <p:cNvPr id="4" name="Date Placeholder 3">
            <a:extLst>
              <a:ext uri="{FF2B5EF4-FFF2-40B4-BE49-F238E27FC236}">
                <a16:creationId xmlns:a16="http://schemas.microsoft.com/office/drawing/2014/main" id="{E5E38B4A-99C1-2E91-F0CA-FDB472481F15}"/>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E3CFD039-DB56-4C21-FB9D-88D187CD2781}"/>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0676F241-8139-5116-A7DA-A2156969E1DD}"/>
              </a:ext>
            </a:extLst>
          </p:cNvPr>
          <p:cNvSpPr>
            <a:spLocks noGrp="1"/>
          </p:cNvSpPr>
          <p:nvPr>
            <p:ph type="sldNum" sz="quarter" idx="12"/>
          </p:nvPr>
        </p:nvSpPr>
        <p:spPr/>
        <p:txBody>
          <a:bodyPr/>
          <a:lstStyle/>
          <a:p>
            <a:fld id="{36EB8B61-4722-4117-B467-BB8004C8037C}" type="slidenum">
              <a:rPr lang="en-US" smtClean="0"/>
              <a:t>45</a:t>
            </a:fld>
            <a:endParaRPr lang="en-US"/>
          </a:p>
        </p:txBody>
      </p:sp>
    </p:spTree>
    <p:extLst>
      <p:ext uri="{BB962C8B-B14F-4D97-AF65-F5344CB8AC3E}">
        <p14:creationId xmlns:p14="http://schemas.microsoft.com/office/powerpoint/2010/main" val="495121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DBF2-F99B-45CE-471A-4835C98C2083}"/>
              </a:ext>
            </a:extLst>
          </p:cNvPr>
          <p:cNvSpPr>
            <a:spLocks noGrp="1"/>
          </p:cNvSpPr>
          <p:nvPr>
            <p:ph type="title"/>
          </p:nvPr>
        </p:nvSpPr>
        <p:spPr/>
        <p:txBody>
          <a:bodyPr/>
          <a:lstStyle/>
          <a:p>
            <a:r>
              <a:rPr lang="en-US" dirty="0"/>
              <a:t>Distributed operating system</a:t>
            </a:r>
          </a:p>
        </p:txBody>
      </p:sp>
      <p:sp>
        <p:nvSpPr>
          <p:cNvPr id="3" name="Content Placeholder 2">
            <a:extLst>
              <a:ext uri="{FF2B5EF4-FFF2-40B4-BE49-F238E27FC236}">
                <a16:creationId xmlns:a16="http://schemas.microsoft.com/office/drawing/2014/main" id="{83309DBF-953A-6409-D79E-5D4638500E2D}"/>
              </a:ext>
            </a:extLst>
          </p:cNvPr>
          <p:cNvSpPr>
            <a:spLocks noGrp="1"/>
          </p:cNvSpPr>
          <p:nvPr>
            <p:ph idx="1"/>
          </p:nvPr>
        </p:nvSpPr>
        <p:spPr/>
        <p:txBody>
          <a:bodyPr/>
          <a:lstStyle/>
          <a:p>
            <a:pPr algn="l"/>
            <a:r>
              <a:rPr lang="en-US" b="1" i="0" dirty="0">
                <a:effectLst/>
                <a:latin typeface="Söhne"/>
              </a:rPr>
              <a:t>Definition of Distributed Operating System</a:t>
            </a:r>
          </a:p>
          <a:p>
            <a:pPr algn="l">
              <a:buFont typeface="Arial" panose="020B0604020202020204" pitchFamily="34" charset="0"/>
              <a:buChar char="•"/>
            </a:pPr>
            <a:r>
              <a:rPr lang="en-US" b="0" i="0" dirty="0">
                <a:effectLst/>
                <a:latin typeface="Söhne"/>
              </a:rPr>
              <a:t>A Distributed Operating System (DOS) is an operating system that runs on multiple machines and allows them to work together as a single system.</a:t>
            </a:r>
          </a:p>
          <a:p>
            <a:pPr algn="l"/>
            <a:r>
              <a:rPr lang="en-US" b="1" i="1" dirty="0">
                <a:solidFill>
                  <a:srgbClr val="FF0000"/>
                </a:solidFill>
                <a:effectLst/>
                <a:latin typeface="Söhne"/>
              </a:rPr>
              <a:t>Characteristics of Distributed Operating Systems</a:t>
            </a:r>
          </a:p>
          <a:p>
            <a:pPr algn="just">
              <a:buFont typeface="Arial" panose="020B0604020202020204" pitchFamily="34" charset="0"/>
              <a:buChar char="•"/>
            </a:pPr>
            <a:r>
              <a:rPr lang="en-US" b="1" i="0" dirty="0">
                <a:effectLst/>
                <a:latin typeface="Söhne"/>
              </a:rPr>
              <a:t>Concurrency:</a:t>
            </a:r>
            <a:r>
              <a:rPr lang="en-US" b="0" i="0" dirty="0">
                <a:effectLst/>
                <a:latin typeface="Söhne"/>
              </a:rPr>
              <a:t> Multiple tasks can execute simultaneously.</a:t>
            </a:r>
          </a:p>
          <a:p>
            <a:pPr algn="just">
              <a:buFont typeface="Arial" panose="020B0604020202020204" pitchFamily="34" charset="0"/>
              <a:buChar char="•"/>
            </a:pPr>
            <a:r>
              <a:rPr lang="en-US" b="1" i="0" dirty="0">
                <a:effectLst/>
                <a:latin typeface="Söhne"/>
              </a:rPr>
              <a:t>Transparency:</a:t>
            </a:r>
            <a:r>
              <a:rPr lang="en-US" b="0" i="0" dirty="0">
                <a:effectLst/>
                <a:latin typeface="Söhne"/>
              </a:rPr>
              <a:t> Users perceive the system as a single, unified entity.</a:t>
            </a:r>
          </a:p>
          <a:p>
            <a:pPr algn="just">
              <a:buFont typeface="Arial" panose="020B0604020202020204" pitchFamily="34" charset="0"/>
              <a:buChar char="•"/>
            </a:pPr>
            <a:r>
              <a:rPr lang="en-US" b="1" i="0" dirty="0">
                <a:effectLst/>
                <a:latin typeface="Söhne"/>
              </a:rPr>
              <a:t>Scalability:</a:t>
            </a:r>
            <a:r>
              <a:rPr lang="en-US" b="0" i="0" dirty="0">
                <a:effectLst/>
                <a:latin typeface="Söhne"/>
              </a:rPr>
              <a:t> Ability to handle an increasing number of users and tasks.</a:t>
            </a:r>
          </a:p>
          <a:p>
            <a:pPr algn="just">
              <a:buFont typeface="Arial" panose="020B0604020202020204" pitchFamily="34" charset="0"/>
              <a:buChar char="•"/>
            </a:pPr>
            <a:r>
              <a:rPr lang="en-US" b="1" i="0" dirty="0">
                <a:effectLst/>
                <a:latin typeface="Söhne"/>
              </a:rPr>
              <a:t>Fault Tolerance:</a:t>
            </a:r>
            <a:r>
              <a:rPr lang="en-US" b="0" i="0" dirty="0">
                <a:effectLst/>
                <a:latin typeface="Söhne"/>
              </a:rPr>
              <a:t> System continues to operate in the presence of failures.</a:t>
            </a:r>
          </a:p>
          <a:p>
            <a:pPr algn="l">
              <a:buFont typeface="Arial" panose="020B0604020202020204" pitchFamily="34" charset="0"/>
              <a:buChar char="•"/>
            </a:pPr>
            <a:endParaRPr lang="en-US" b="0" i="0" dirty="0">
              <a:effectLst/>
              <a:latin typeface="Söhne"/>
            </a:endParaRPr>
          </a:p>
          <a:p>
            <a:endParaRPr lang="en-US" dirty="0"/>
          </a:p>
        </p:txBody>
      </p:sp>
      <p:sp>
        <p:nvSpPr>
          <p:cNvPr id="4" name="Date Placeholder 3">
            <a:extLst>
              <a:ext uri="{FF2B5EF4-FFF2-40B4-BE49-F238E27FC236}">
                <a16:creationId xmlns:a16="http://schemas.microsoft.com/office/drawing/2014/main" id="{D655351A-3DC8-80AB-0947-A0418C33E636}"/>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AA746289-8B1A-DB0E-8F34-BBF1E2681F1E}"/>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8B9E3143-60F3-5861-0B9D-70BDE5990F35}"/>
              </a:ext>
            </a:extLst>
          </p:cNvPr>
          <p:cNvSpPr>
            <a:spLocks noGrp="1"/>
          </p:cNvSpPr>
          <p:nvPr>
            <p:ph type="sldNum" sz="quarter" idx="12"/>
          </p:nvPr>
        </p:nvSpPr>
        <p:spPr/>
        <p:txBody>
          <a:bodyPr/>
          <a:lstStyle/>
          <a:p>
            <a:fld id="{36EB8B61-4722-4117-B467-BB8004C8037C}" type="slidenum">
              <a:rPr lang="en-US" smtClean="0"/>
              <a:t>46</a:t>
            </a:fld>
            <a:endParaRPr lang="en-US"/>
          </a:p>
        </p:txBody>
      </p:sp>
    </p:spTree>
    <p:extLst>
      <p:ext uri="{BB962C8B-B14F-4D97-AF65-F5344CB8AC3E}">
        <p14:creationId xmlns:p14="http://schemas.microsoft.com/office/powerpoint/2010/main" val="4242992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499B-55EB-B95A-6A49-135FDE10AF29}"/>
              </a:ext>
            </a:extLst>
          </p:cNvPr>
          <p:cNvSpPr>
            <a:spLocks noGrp="1"/>
          </p:cNvSpPr>
          <p:nvPr>
            <p:ph type="title"/>
          </p:nvPr>
        </p:nvSpPr>
        <p:spPr/>
        <p:txBody>
          <a:bodyPr/>
          <a:lstStyle/>
          <a:p>
            <a:r>
              <a:rPr lang="en-US" dirty="0"/>
              <a:t>Advantages of dos</a:t>
            </a:r>
          </a:p>
        </p:txBody>
      </p:sp>
      <p:sp>
        <p:nvSpPr>
          <p:cNvPr id="3" name="Content Placeholder 2">
            <a:extLst>
              <a:ext uri="{FF2B5EF4-FFF2-40B4-BE49-F238E27FC236}">
                <a16:creationId xmlns:a16="http://schemas.microsoft.com/office/drawing/2014/main" id="{12338B04-9FF7-8342-DC09-7AF24B3A3DB4}"/>
              </a:ext>
            </a:extLst>
          </p:cNvPr>
          <p:cNvSpPr>
            <a:spLocks noGrp="1"/>
          </p:cNvSpPr>
          <p:nvPr>
            <p:ph idx="1"/>
          </p:nvPr>
        </p:nvSpPr>
        <p:spPr>
          <a:xfrm>
            <a:off x="866812" y="1676400"/>
            <a:ext cx="9720073" cy="4023360"/>
          </a:xfrm>
        </p:spPr>
        <p:txBody>
          <a:bodyPr/>
          <a:lstStyle/>
          <a:p>
            <a:pPr algn="just">
              <a:buFont typeface="+mj-lt"/>
              <a:buAutoNum type="arabicPeriod"/>
            </a:pPr>
            <a:r>
              <a:rPr lang="en-US" sz="2400" b="1" i="0" dirty="0">
                <a:effectLst/>
                <a:latin typeface="Söhne"/>
              </a:rPr>
              <a:t>Resource Utilization</a:t>
            </a:r>
            <a:endParaRPr lang="en-US" sz="2400" b="0" i="0" dirty="0">
              <a:effectLst/>
              <a:latin typeface="Söhne"/>
            </a:endParaRPr>
          </a:p>
          <a:p>
            <a:pPr marL="742950" lvl="1" indent="-285750" algn="just">
              <a:buFont typeface="+mj-lt"/>
              <a:buAutoNum type="arabicPeriod"/>
            </a:pPr>
            <a:r>
              <a:rPr lang="en-US" sz="2400" b="0" i="0" dirty="0">
                <a:effectLst/>
                <a:latin typeface="Söhne"/>
              </a:rPr>
              <a:t>Efficient use of resources across multiple machines.</a:t>
            </a:r>
          </a:p>
          <a:p>
            <a:pPr marL="742950" lvl="1" indent="-285750" algn="just">
              <a:buFont typeface="+mj-lt"/>
              <a:buAutoNum type="arabicPeriod"/>
            </a:pPr>
            <a:r>
              <a:rPr lang="en-US" sz="2400" b="0" i="0" dirty="0">
                <a:effectLst/>
                <a:latin typeface="Söhne"/>
              </a:rPr>
              <a:t>Example: In a cloud computing environment, virtual machines share physical resources dynamically.</a:t>
            </a:r>
          </a:p>
          <a:p>
            <a:pPr algn="just">
              <a:buFont typeface="+mj-lt"/>
              <a:buAutoNum type="arabicPeriod"/>
            </a:pPr>
            <a:r>
              <a:rPr lang="en-US" sz="2400" b="1" i="0" dirty="0">
                <a:effectLst/>
                <a:latin typeface="Söhne"/>
              </a:rPr>
              <a:t>Reliability and Fault Tolerance</a:t>
            </a:r>
            <a:endParaRPr lang="en-US" sz="2400" b="0" i="0" dirty="0">
              <a:effectLst/>
              <a:latin typeface="Söhne"/>
            </a:endParaRPr>
          </a:p>
          <a:p>
            <a:pPr marL="742950" lvl="1" indent="-285750" algn="just">
              <a:buFont typeface="+mj-lt"/>
              <a:buAutoNum type="arabicPeriod"/>
            </a:pPr>
            <a:r>
              <a:rPr lang="en-US" sz="2400" b="0" i="0" dirty="0">
                <a:effectLst/>
                <a:latin typeface="Söhne"/>
              </a:rPr>
              <a:t>Enhanced system reliability as tasks can be distributed and continue even if some machines fail.</a:t>
            </a:r>
          </a:p>
          <a:p>
            <a:pPr marL="742950" lvl="1" indent="-285750" algn="just">
              <a:buFont typeface="+mj-lt"/>
              <a:buAutoNum type="arabicPeriod"/>
            </a:pPr>
            <a:r>
              <a:rPr lang="en-US" sz="2400" b="0" i="0" dirty="0">
                <a:effectLst/>
                <a:latin typeface="Söhne"/>
              </a:rPr>
              <a:t>Example: Google's infrastructure ensures uninterrupted access to services like Gmail even during server failures.</a:t>
            </a:r>
          </a:p>
          <a:p>
            <a:pPr marL="569214" indent="-285750" algn="just">
              <a:buFont typeface="+mj-lt"/>
              <a:buAutoNum type="arabicPeriod"/>
            </a:pPr>
            <a:endParaRPr lang="en-US" sz="2800" b="0" i="0" dirty="0">
              <a:effectLst/>
              <a:latin typeface="Söhne"/>
            </a:endParaRPr>
          </a:p>
          <a:p>
            <a:endParaRPr lang="en-US" dirty="0"/>
          </a:p>
        </p:txBody>
      </p:sp>
      <p:sp>
        <p:nvSpPr>
          <p:cNvPr id="4" name="Date Placeholder 3">
            <a:extLst>
              <a:ext uri="{FF2B5EF4-FFF2-40B4-BE49-F238E27FC236}">
                <a16:creationId xmlns:a16="http://schemas.microsoft.com/office/drawing/2014/main" id="{C6B2E369-37CE-106E-18B1-919EDF2DB3C4}"/>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FEEFE7A8-465F-A1DB-8C6B-EA65CD0E6ABB}"/>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DF9C6D4C-5DB4-A965-76ED-EE973B5B80D8}"/>
              </a:ext>
            </a:extLst>
          </p:cNvPr>
          <p:cNvSpPr>
            <a:spLocks noGrp="1"/>
          </p:cNvSpPr>
          <p:nvPr>
            <p:ph type="sldNum" sz="quarter" idx="12"/>
          </p:nvPr>
        </p:nvSpPr>
        <p:spPr/>
        <p:txBody>
          <a:bodyPr/>
          <a:lstStyle/>
          <a:p>
            <a:fld id="{36EB8B61-4722-4117-B467-BB8004C8037C}" type="slidenum">
              <a:rPr lang="en-US" smtClean="0"/>
              <a:t>47</a:t>
            </a:fld>
            <a:endParaRPr lang="en-US"/>
          </a:p>
        </p:txBody>
      </p:sp>
    </p:spTree>
    <p:extLst>
      <p:ext uri="{BB962C8B-B14F-4D97-AF65-F5344CB8AC3E}">
        <p14:creationId xmlns:p14="http://schemas.microsoft.com/office/powerpoint/2010/main" val="344624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1DAF-94F4-948C-53C6-1FAE6900BDF4}"/>
              </a:ext>
            </a:extLst>
          </p:cNvPr>
          <p:cNvSpPr>
            <a:spLocks noGrp="1"/>
          </p:cNvSpPr>
          <p:nvPr>
            <p:ph type="title"/>
          </p:nvPr>
        </p:nvSpPr>
        <p:spPr/>
        <p:txBody>
          <a:bodyPr/>
          <a:lstStyle/>
          <a:p>
            <a:r>
              <a:rPr lang="en-US" dirty="0"/>
              <a:t>Advantages of dos</a:t>
            </a:r>
          </a:p>
        </p:txBody>
      </p:sp>
      <p:sp>
        <p:nvSpPr>
          <p:cNvPr id="3" name="Content Placeholder 2">
            <a:extLst>
              <a:ext uri="{FF2B5EF4-FFF2-40B4-BE49-F238E27FC236}">
                <a16:creationId xmlns:a16="http://schemas.microsoft.com/office/drawing/2014/main" id="{6327032D-8F2C-B4FA-3C78-4AD9F809D9B8}"/>
              </a:ext>
            </a:extLst>
          </p:cNvPr>
          <p:cNvSpPr>
            <a:spLocks noGrp="1"/>
          </p:cNvSpPr>
          <p:nvPr>
            <p:ph idx="1"/>
          </p:nvPr>
        </p:nvSpPr>
        <p:spPr/>
        <p:txBody>
          <a:bodyPr/>
          <a:lstStyle/>
          <a:p>
            <a:pPr marL="0" indent="0" algn="l">
              <a:buNone/>
            </a:pPr>
            <a:r>
              <a:rPr lang="en-US" b="1" i="0" dirty="0">
                <a:effectLst/>
                <a:latin typeface="Söhne"/>
              </a:rPr>
              <a:t>3. Performance Improvement</a:t>
            </a:r>
            <a:endParaRPr lang="en-US" b="0" i="0" dirty="0">
              <a:effectLst/>
              <a:latin typeface="Söhne"/>
            </a:endParaRPr>
          </a:p>
          <a:p>
            <a:pPr algn="l">
              <a:buFont typeface="Arial" panose="020B0604020202020204" pitchFamily="34" charset="0"/>
              <a:buChar char="•"/>
            </a:pPr>
            <a:r>
              <a:rPr lang="en-US" b="0" i="0" dirty="0">
                <a:effectLst/>
                <a:latin typeface="Söhne"/>
              </a:rPr>
              <a:t>Parallel processing leads to faster execution of tasks.</a:t>
            </a:r>
          </a:p>
          <a:p>
            <a:pPr algn="l">
              <a:buFont typeface="Arial" panose="020B0604020202020204" pitchFamily="34" charset="0"/>
              <a:buChar char="•"/>
            </a:pPr>
            <a:r>
              <a:rPr lang="en-US" b="0" i="0" dirty="0">
                <a:effectLst/>
                <a:latin typeface="Söhne"/>
              </a:rPr>
              <a:t>Example: Distributed computing clusters like Hadoop allow for the processing of large datasets in less time.</a:t>
            </a:r>
          </a:p>
          <a:p>
            <a:endParaRPr lang="en-US" dirty="0"/>
          </a:p>
        </p:txBody>
      </p:sp>
      <p:sp>
        <p:nvSpPr>
          <p:cNvPr id="4" name="Date Placeholder 3">
            <a:extLst>
              <a:ext uri="{FF2B5EF4-FFF2-40B4-BE49-F238E27FC236}">
                <a16:creationId xmlns:a16="http://schemas.microsoft.com/office/drawing/2014/main" id="{3616874C-72CA-DE4A-097A-8A62F40A4448}"/>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1D51A472-62D1-CC70-058B-F473A0AC7BD3}"/>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E97FEBAF-86E0-A90B-7D62-05BBD3F0A995}"/>
              </a:ext>
            </a:extLst>
          </p:cNvPr>
          <p:cNvSpPr>
            <a:spLocks noGrp="1"/>
          </p:cNvSpPr>
          <p:nvPr>
            <p:ph type="sldNum" sz="quarter" idx="12"/>
          </p:nvPr>
        </p:nvSpPr>
        <p:spPr/>
        <p:txBody>
          <a:bodyPr/>
          <a:lstStyle/>
          <a:p>
            <a:fld id="{36EB8B61-4722-4117-B467-BB8004C8037C}" type="slidenum">
              <a:rPr lang="en-US" smtClean="0"/>
              <a:t>48</a:t>
            </a:fld>
            <a:endParaRPr lang="en-US"/>
          </a:p>
        </p:txBody>
      </p:sp>
    </p:spTree>
    <p:extLst>
      <p:ext uri="{BB962C8B-B14F-4D97-AF65-F5344CB8AC3E}">
        <p14:creationId xmlns:p14="http://schemas.microsoft.com/office/powerpoint/2010/main" val="3051769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A922-A57C-66B0-4DEB-2CA7037CC44D}"/>
              </a:ext>
            </a:extLst>
          </p:cNvPr>
          <p:cNvSpPr>
            <a:spLocks noGrp="1"/>
          </p:cNvSpPr>
          <p:nvPr>
            <p:ph type="title"/>
          </p:nvPr>
        </p:nvSpPr>
        <p:spPr/>
        <p:txBody>
          <a:bodyPr/>
          <a:lstStyle/>
          <a:p>
            <a:r>
              <a:rPr lang="en-US" dirty="0"/>
              <a:t>Structure of operating system</a:t>
            </a:r>
          </a:p>
        </p:txBody>
      </p:sp>
      <p:sp>
        <p:nvSpPr>
          <p:cNvPr id="3" name="Content Placeholder 2">
            <a:extLst>
              <a:ext uri="{FF2B5EF4-FFF2-40B4-BE49-F238E27FC236}">
                <a16:creationId xmlns:a16="http://schemas.microsoft.com/office/drawing/2014/main" id="{B81C254D-6799-7184-659B-B71384DC3EBC}"/>
              </a:ext>
            </a:extLst>
          </p:cNvPr>
          <p:cNvSpPr>
            <a:spLocks noGrp="1"/>
          </p:cNvSpPr>
          <p:nvPr>
            <p:ph idx="1"/>
          </p:nvPr>
        </p:nvSpPr>
        <p:spPr/>
        <p:txBody>
          <a:bodyPr/>
          <a:lstStyle/>
          <a:p>
            <a:pPr algn="l" fontAlgn="base"/>
            <a:r>
              <a:rPr lang="en-US" b="1" i="0" dirty="0">
                <a:solidFill>
                  <a:srgbClr val="FF0000"/>
                </a:solidFill>
                <a:effectLst/>
                <a:latin typeface="Nunito" pitchFamily="2" charset="0"/>
              </a:rPr>
              <a:t>What is a System Structure for an Operating System?</a:t>
            </a:r>
          </a:p>
          <a:p>
            <a:pPr algn="just" rtl="0" fontAlgn="base"/>
            <a:r>
              <a:rPr lang="en-US" b="0" i="0" dirty="0">
                <a:effectLst/>
                <a:latin typeface="Nunito" pitchFamily="2" charset="0"/>
              </a:rPr>
              <a:t>Because operating systems have complex structures, we want a structure that is easy to understand so that we can adapt an operating system to meet our specific needs. Similar to how we break down larger problems into smaller, more manageable subproblems, building an operating system in pieces is simpler. The operating system is a component of every segment. The strategy for integrating different operating system components within the kernel can be thought of as an operating system structure. As will be discussed below, various types of structures are used to implement operating systems.</a:t>
            </a:r>
          </a:p>
          <a:p>
            <a:endParaRPr lang="en-US" dirty="0"/>
          </a:p>
        </p:txBody>
      </p:sp>
      <p:sp>
        <p:nvSpPr>
          <p:cNvPr id="4" name="Date Placeholder 3">
            <a:extLst>
              <a:ext uri="{FF2B5EF4-FFF2-40B4-BE49-F238E27FC236}">
                <a16:creationId xmlns:a16="http://schemas.microsoft.com/office/drawing/2014/main" id="{E6A52A12-3CBB-1847-D055-33F120DDAF40}"/>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518903B1-1548-2960-8137-0AB8484837C3}"/>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46471C5A-73C2-74D3-98F7-64F7C0346560}"/>
              </a:ext>
            </a:extLst>
          </p:cNvPr>
          <p:cNvSpPr>
            <a:spLocks noGrp="1"/>
          </p:cNvSpPr>
          <p:nvPr>
            <p:ph type="sldNum" sz="quarter" idx="12"/>
          </p:nvPr>
        </p:nvSpPr>
        <p:spPr/>
        <p:txBody>
          <a:bodyPr/>
          <a:lstStyle/>
          <a:p>
            <a:fld id="{36EB8B61-4722-4117-B467-BB8004C8037C}" type="slidenum">
              <a:rPr lang="en-US" smtClean="0"/>
              <a:t>49</a:t>
            </a:fld>
            <a:endParaRPr lang="en-US"/>
          </a:p>
        </p:txBody>
      </p:sp>
    </p:spTree>
    <p:extLst>
      <p:ext uri="{BB962C8B-B14F-4D97-AF65-F5344CB8AC3E}">
        <p14:creationId xmlns:p14="http://schemas.microsoft.com/office/powerpoint/2010/main" val="382981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DE1A-3335-59C6-69D0-962CFF7FE163}"/>
              </a:ext>
            </a:extLst>
          </p:cNvPr>
          <p:cNvSpPr>
            <a:spLocks noGrp="1"/>
          </p:cNvSpPr>
          <p:nvPr>
            <p:ph type="title"/>
          </p:nvPr>
        </p:nvSpPr>
        <p:spPr/>
        <p:txBody>
          <a:bodyPr/>
          <a:lstStyle/>
          <a:p>
            <a:r>
              <a:rPr lang="en-US" dirty="0"/>
              <a:t>LAB REPORT</a:t>
            </a:r>
          </a:p>
        </p:txBody>
      </p:sp>
      <p:sp>
        <p:nvSpPr>
          <p:cNvPr id="3" name="Content Placeholder 2">
            <a:extLst>
              <a:ext uri="{FF2B5EF4-FFF2-40B4-BE49-F238E27FC236}">
                <a16:creationId xmlns:a16="http://schemas.microsoft.com/office/drawing/2014/main" id="{9D032D07-67B2-4C25-DC90-FA01C3675089}"/>
              </a:ext>
            </a:extLst>
          </p:cNvPr>
          <p:cNvSpPr>
            <a:spLocks noGrp="1"/>
          </p:cNvSpPr>
          <p:nvPr>
            <p:ph idx="1"/>
          </p:nvPr>
        </p:nvSpPr>
        <p:spPr/>
        <p:txBody>
          <a:bodyPr/>
          <a:lstStyle/>
          <a:p>
            <a:pPr>
              <a:buFont typeface="Arial" panose="020B0604020202020204" pitchFamily="34" charset="0"/>
              <a:buChar char="•"/>
            </a:pPr>
            <a:r>
              <a:rPr lang="en-US" dirty="0"/>
              <a:t>WE WILL PERFORM 10 NUMBERS OF LAB REPORT</a:t>
            </a:r>
          </a:p>
          <a:p>
            <a:pPr>
              <a:buFont typeface="Arial" panose="020B0604020202020204" pitchFamily="34" charset="0"/>
              <a:buChar char="•"/>
            </a:pPr>
            <a:r>
              <a:rPr lang="en-US" dirty="0"/>
              <a:t>PRINT YOUR LAB REPORT AFTER YOU OBSERVED AND TESTED IN YOUR LAB.</a:t>
            </a:r>
          </a:p>
          <a:p>
            <a:pPr>
              <a:buFont typeface="Arial" panose="020B0604020202020204" pitchFamily="34" charset="0"/>
              <a:buChar char="•"/>
            </a:pPr>
            <a:r>
              <a:rPr lang="en-US" dirty="0"/>
              <a:t>THE SAMPLE LAB REPORT WILL BE PROVIDED FOR YOUR REFERENCES.</a:t>
            </a:r>
          </a:p>
          <a:p>
            <a:pPr>
              <a:buFont typeface="Arial" panose="020B0604020202020204" pitchFamily="34" charset="0"/>
              <a:buChar char="•"/>
            </a:pPr>
            <a:r>
              <a:rPr lang="en-US" dirty="0"/>
              <a:t>DO NOT COPY IT FROM OTHERS STUDENTS, IF FOUND WILL NOT BE ACCEPTED, MEANS AUTOMATICALLY REJECTED</a:t>
            </a:r>
          </a:p>
          <a:p>
            <a:pPr>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8D3E1B0-B927-7350-AC2D-5DFCD10A5A75}"/>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2093F7D1-9220-06E8-ECAA-CE35D795AF12}"/>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45107321-34C9-730F-8A0E-4F7C76496047}"/>
              </a:ext>
            </a:extLst>
          </p:cNvPr>
          <p:cNvSpPr>
            <a:spLocks noGrp="1"/>
          </p:cNvSpPr>
          <p:nvPr>
            <p:ph type="sldNum" sz="quarter" idx="12"/>
          </p:nvPr>
        </p:nvSpPr>
        <p:spPr/>
        <p:txBody>
          <a:bodyPr/>
          <a:lstStyle/>
          <a:p>
            <a:fld id="{36EB8B61-4722-4117-B467-BB8004C8037C}" type="slidenum">
              <a:rPr lang="en-US" smtClean="0"/>
              <a:t>5</a:t>
            </a:fld>
            <a:endParaRPr lang="en-US"/>
          </a:p>
        </p:txBody>
      </p:sp>
    </p:spTree>
    <p:extLst>
      <p:ext uri="{BB962C8B-B14F-4D97-AF65-F5344CB8AC3E}">
        <p14:creationId xmlns:p14="http://schemas.microsoft.com/office/powerpoint/2010/main" val="1597791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773E-247A-B813-3919-CFA596C41A74}"/>
              </a:ext>
            </a:extLst>
          </p:cNvPr>
          <p:cNvSpPr>
            <a:spLocks noGrp="1"/>
          </p:cNvSpPr>
          <p:nvPr>
            <p:ph type="title"/>
          </p:nvPr>
        </p:nvSpPr>
        <p:spPr/>
        <p:txBody>
          <a:bodyPr/>
          <a:lstStyle/>
          <a:p>
            <a:r>
              <a:rPr lang="en-US" dirty="0"/>
              <a:t>Structure of operating system</a:t>
            </a:r>
          </a:p>
        </p:txBody>
      </p:sp>
      <p:sp>
        <p:nvSpPr>
          <p:cNvPr id="3" name="Content Placeholder 2">
            <a:extLst>
              <a:ext uri="{FF2B5EF4-FFF2-40B4-BE49-F238E27FC236}">
                <a16:creationId xmlns:a16="http://schemas.microsoft.com/office/drawing/2014/main" id="{F8EB3D63-A7F0-3954-36FD-445CBC258FED}"/>
              </a:ext>
            </a:extLst>
          </p:cNvPr>
          <p:cNvSpPr>
            <a:spLocks noGrp="1"/>
          </p:cNvSpPr>
          <p:nvPr>
            <p:ph idx="1"/>
          </p:nvPr>
        </p:nvSpPr>
        <p:spPr/>
        <p:txBody>
          <a:bodyPr>
            <a:normAutofit lnSpcReduction="10000"/>
          </a:bodyPr>
          <a:lstStyle/>
          <a:p>
            <a:pPr marL="457200" indent="-457200">
              <a:buFont typeface="+mj-lt"/>
              <a:buAutoNum type="arabicPeriod"/>
            </a:pPr>
            <a:r>
              <a:rPr lang="en-US" b="1" i="0" dirty="0">
                <a:solidFill>
                  <a:srgbClr val="273239"/>
                </a:solidFill>
                <a:effectLst/>
                <a:latin typeface="Nunito" pitchFamily="2" charset="0"/>
              </a:rPr>
              <a:t>Simple/Monolithic Structure</a:t>
            </a:r>
          </a:p>
          <a:p>
            <a:pPr marL="457200" indent="-457200">
              <a:buFont typeface="+mj-lt"/>
              <a:buAutoNum type="arabicPeriod"/>
            </a:pPr>
            <a:endParaRPr lang="en-US" b="1" i="0" dirty="0">
              <a:solidFill>
                <a:srgbClr val="273239"/>
              </a:solidFill>
              <a:effectLst/>
              <a:latin typeface="Nunito" pitchFamily="2" charset="0"/>
            </a:endParaRPr>
          </a:p>
          <a:p>
            <a:pPr marL="457200" indent="-457200">
              <a:buFont typeface="+mj-lt"/>
              <a:buAutoNum type="arabicPeriod"/>
            </a:pPr>
            <a:r>
              <a:rPr lang="en-US" b="1" i="0" dirty="0">
                <a:solidFill>
                  <a:srgbClr val="273239"/>
                </a:solidFill>
                <a:effectLst/>
                <a:latin typeface="Nunito" pitchFamily="2" charset="0"/>
              </a:rPr>
              <a:t>Micro-kernel Structure</a:t>
            </a:r>
          </a:p>
          <a:p>
            <a:pPr marL="457200" indent="-457200">
              <a:buFont typeface="+mj-lt"/>
              <a:buAutoNum type="arabicPeriod"/>
            </a:pPr>
            <a:endParaRPr lang="en-US" b="1" i="0" dirty="0">
              <a:solidFill>
                <a:srgbClr val="273239"/>
              </a:solidFill>
              <a:effectLst/>
              <a:latin typeface="Nunito" pitchFamily="2" charset="0"/>
            </a:endParaRPr>
          </a:p>
          <a:p>
            <a:pPr marL="457200" indent="-457200">
              <a:buFont typeface="+mj-lt"/>
              <a:buAutoNum type="arabicPeriod"/>
            </a:pPr>
            <a:r>
              <a:rPr lang="en-US" b="1" i="0" dirty="0">
                <a:solidFill>
                  <a:srgbClr val="273239"/>
                </a:solidFill>
                <a:effectLst/>
                <a:latin typeface="Nunito" pitchFamily="2" charset="0"/>
              </a:rPr>
              <a:t>Hybrid-Kernel Structure</a:t>
            </a:r>
          </a:p>
          <a:p>
            <a:pPr marL="457200" indent="-457200">
              <a:buFont typeface="+mj-lt"/>
              <a:buAutoNum type="arabicPeriod"/>
            </a:pPr>
            <a:endParaRPr lang="en-US" b="1" i="0" dirty="0">
              <a:solidFill>
                <a:srgbClr val="273239"/>
              </a:solidFill>
              <a:effectLst/>
              <a:latin typeface="Nunito" pitchFamily="2" charset="0"/>
            </a:endParaRPr>
          </a:p>
          <a:p>
            <a:pPr marL="457200" indent="-457200">
              <a:buFont typeface="+mj-lt"/>
              <a:buAutoNum type="arabicPeriod"/>
            </a:pPr>
            <a:r>
              <a:rPr lang="en-US" b="1" i="0" dirty="0">
                <a:solidFill>
                  <a:srgbClr val="273239"/>
                </a:solidFill>
                <a:effectLst/>
                <a:latin typeface="Nunito" pitchFamily="2" charset="0"/>
              </a:rPr>
              <a:t>Exo-Kernel Structure</a:t>
            </a:r>
          </a:p>
          <a:p>
            <a:pPr marL="457200" indent="-457200">
              <a:buFont typeface="+mj-lt"/>
              <a:buAutoNum type="arabicPeriod"/>
            </a:pPr>
            <a:endParaRPr lang="en-US" b="1" i="0" dirty="0">
              <a:solidFill>
                <a:srgbClr val="273239"/>
              </a:solidFill>
              <a:effectLst/>
              <a:latin typeface="Nunito" pitchFamily="2" charset="0"/>
            </a:endParaRPr>
          </a:p>
          <a:p>
            <a:pPr marL="457200" indent="-457200">
              <a:buFont typeface="+mj-lt"/>
              <a:buAutoNum type="arabicPeriod"/>
            </a:pPr>
            <a:r>
              <a:rPr lang="en-US" b="1" dirty="0">
                <a:solidFill>
                  <a:srgbClr val="273239"/>
                </a:solidFill>
                <a:latin typeface="Nunito" pitchFamily="2" charset="0"/>
              </a:rPr>
              <a:t>Virtual Machine(Hypervisor)</a:t>
            </a:r>
            <a:endParaRPr lang="en-US" b="1" i="0" dirty="0">
              <a:solidFill>
                <a:srgbClr val="273239"/>
              </a:solidFill>
              <a:effectLst/>
              <a:latin typeface="Nunito" pitchFamily="2" charset="0"/>
            </a:endParaRPr>
          </a:p>
          <a:p>
            <a:pPr marL="457200" indent="-457200">
              <a:buFont typeface="+mj-lt"/>
              <a:buAutoNum type="arabicPeriod"/>
            </a:pPr>
            <a:endParaRPr lang="en-US" b="1" i="0" dirty="0">
              <a:solidFill>
                <a:srgbClr val="273239"/>
              </a:solidFill>
              <a:effectLst/>
              <a:latin typeface="Nunito" pitchFamily="2" charset="0"/>
            </a:endParaRPr>
          </a:p>
          <a:p>
            <a:pPr marL="457200" indent="-457200">
              <a:buFont typeface="+mj-lt"/>
              <a:buAutoNum type="arabicPeriod"/>
            </a:pPr>
            <a:endParaRPr lang="en-US" b="1" dirty="0">
              <a:solidFill>
                <a:srgbClr val="273239"/>
              </a:solidFill>
              <a:latin typeface="Nunito" pitchFamily="2" charset="0"/>
            </a:endParaRPr>
          </a:p>
          <a:p>
            <a:pPr marL="457200" indent="-457200">
              <a:buFont typeface="+mj-lt"/>
              <a:buAutoNum type="arabicPeriod"/>
            </a:pPr>
            <a:endParaRPr lang="en-US" b="1" i="0" dirty="0">
              <a:solidFill>
                <a:srgbClr val="273239"/>
              </a:solidFill>
              <a:effectLst/>
              <a:latin typeface="Nunito" pitchFamily="2" charset="0"/>
            </a:endParaRPr>
          </a:p>
          <a:p>
            <a:pPr marL="457200" indent="-457200">
              <a:buFont typeface="+mj-lt"/>
              <a:buAutoNum type="arabicPeriod"/>
            </a:pPr>
            <a:endParaRPr lang="en-US" b="1" dirty="0">
              <a:solidFill>
                <a:srgbClr val="273239"/>
              </a:solidFill>
              <a:latin typeface="Nunito" pitchFamily="2" charset="0"/>
            </a:endParaRPr>
          </a:p>
          <a:p>
            <a:pPr marL="457200" indent="-457200">
              <a:buFont typeface="+mj-lt"/>
              <a:buAutoNum type="arabicPeriod"/>
            </a:pPr>
            <a:endParaRPr lang="en-US" b="1" i="0" dirty="0">
              <a:solidFill>
                <a:srgbClr val="273239"/>
              </a:solidFill>
              <a:effectLst/>
              <a:latin typeface="Nunito" pitchFamily="2" charset="0"/>
            </a:endParaRPr>
          </a:p>
          <a:p>
            <a:pPr marL="0" indent="0">
              <a:buNone/>
            </a:pPr>
            <a:endParaRPr lang="en-US" dirty="0"/>
          </a:p>
        </p:txBody>
      </p:sp>
      <p:sp>
        <p:nvSpPr>
          <p:cNvPr id="4" name="Date Placeholder 3">
            <a:extLst>
              <a:ext uri="{FF2B5EF4-FFF2-40B4-BE49-F238E27FC236}">
                <a16:creationId xmlns:a16="http://schemas.microsoft.com/office/drawing/2014/main" id="{8F62C374-06DE-D1E5-1D5A-589E81090D87}"/>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4EBDF371-D1E5-9FD9-7439-BAC0E3E3566C}"/>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EC9765D8-32AB-924C-915C-BA81952EEBC8}"/>
              </a:ext>
            </a:extLst>
          </p:cNvPr>
          <p:cNvSpPr>
            <a:spLocks noGrp="1"/>
          </p:cNvSpPr>
          <p:nvPr>
            <p:ph type="sldNum" sz="quarter" idx="12"/>
          </p:nvPr>
        </p:nvSpPr>
        <p:spPr/>
        <p:txBody>
          <a:bodyPr/>
          <a:lstStyle/>
          <a:p>
            <a:fld id="{36EB8B61-4722-4117-B467-BB8004C8037C}" type="slidenum">
              <a:rPr lang="en-US" smtClean="0"/>
              <a:t>50</a:t>
            </a:fld>
            <a:endParaRPr lang="en-US"/>
          </a:p>
        </p:txBody>
      </p:sp>
    </p:spTree>
    <p:extLst>
      <p:ext uri="{BB962C8B-B14F-4D97-AF65-F5344CB8AC3E}">
        <p14:creationId xmlns:p14="http://schemas.microsoft.com/office/powerpoint/2010/main" val="1696462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2A4-C8CD-A08E-AF37-51E2D93DD269}"/>
              </a:ext>
            </a:extLst>
          </p:cNvPr>
          <p:cNvSpPr>
            <a:spLocks noGrp="1"/>
          </p:cNvSpPr>
          <p:nvPr>
            <p:ph type="title"/>
          </p:nvPr>
        </p:nvSpPr>
        <p:spPr/>
        <p:txBody>
          <a:bodyPr>
            <a:normAutofit fontScale="90000"/>
          </a:bodyPr>
          <a:lstStyle/>
          <a:p>
            <a:r>
              <a:rPr lang="en-US" sz="4400" b="1" i="0" dirty="0">
                <a:solidFill>
                  <a:srgbClr val="273239"/>
                </a:solidFill>
                <a:effectLst/>
                <a:latin typeface="Nunito" pitchFamily="2" charset="0"/>
              </a:rPr>
              <a:t>Simple/Monolithic Structure/kernel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1F0FF6C-87B1-2A48-C1F9-EFFE516A712A}"/>
              </a:ext>
            </a:extLst>
          </p:cNvPr>
          <p:cNvSpPr>
            <a:spLocks noGrp="1"/>
          </p:cNvSpPr>
          <p:nvPr>
            <p:ph idx="1"/>
          </p:nvPr>
        </p:nvSpPr>
        <p:spPr/>
        <p:txBody>
          <a:bodyPr>
            <a:normAutofit/>
          </a:bodyPr>
          <a:lstStyle/>
          <a:p>
            <a:pPr algn="just">
              <a:buFont typeface="Arial" panose="020B0604020202020204" pitchFamily="34" charset="0"/>
              <a:buChar char="•"/>
            </a:pPr>
            <a:r>
              <a:rPr lang="en-US" sz="2400" dirty="0"/>
              <a:t>The monolithic operating system controls all aspects of the operating system's operation, including file management, memory management, device management, and operational operations.</a:t>
            </a:r>
          </a:p>
        </p:txBody>
      </p:sp>
      <p:sp>
        <p:nvSpPr>
          <p:cNvPr id="4" name="Date Placeholder 3">
            <a:extLst>
              <a:ext uri="{FF2B5EF4-FFF2-40B4-BE49-F238E27FC236}">
                <a16:creationId xmlns:a16="http://schemas.microsoft.com/office/drawing/2014/main" id="{025939FE-C494-AE3B-D14D-E94EE2D0FF9A}"/>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75663B6F-CC49-50A6-B127-D80AB5CFBCAC}"/>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D6C06163-500B-D4B1-FB3A-EFFD71B689F3}"/>
              </a:ext>
            </a:extLst>
          </p:cNvPr>
          <p:cNvSpPr>
            <a:spLocks noGrp="1"/>
          </p:cNvSpPr>
          <p:nvPr>
            <p:ph type="sldNum" sz="quarter" idx="12"/>
          </p:nvPr>
        </p:nvSpPr>
        <p:spPr/>
        <p:txBody>
          <a:bodyPr/>
          <a:lstStyle/>
          <a:p>
            <a:fld id="{36EB8B61-4722-4117-B467-BB8004C8037C}" type="slidenum">
              <a:rPr lang="en-US" smtClean="0"/>
              <a:t>51</a:t>
            </a:fld>
            <a:endParaRPr lang="en-US"/>
          </a:p>
        </p:txBody>
      </p:sp>
    </p:spTree>
    <p:extLst>
      <p:ext uri="{BB962C8B-B14F-4D97-AF65-F5344CB8AC3E}">
        <p14:creationId xmlns:p14="http://schemas.microsoft.com/office/powerpoint/2010/main" val="4288782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35CFA5-CF2D-D23F-B549-986F61FBEB32}"/>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8E067421-144C-7090-4F6B-592DAC6C0F85}"/>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657F44DC-B152-429C-6719-DBF28E0EDC6F}"/>
              </a:ext>
            </a:extLst>
          </p:cNvPr>
          <p:cNvSpPr>
            <a:spLocks noGrp="1"/>
          </p:cNvSpPr>
          <p:nvPr>
            <p:ph type="sldNum" sz="quarter" idx="12"/>
          </p:nvPr>
        </p:nvSpPr>
        <p:spPr/>
        <p:txBody>
          <a:bodyPr/>
          <a:lstStyle/>
          <a:p>
            <a:fld id="{36EB8B61-4722-4117-B467-BB8004C8037C}" type="slidenum">
              <a:rPr lang="en-US" smtClean="0"/>
              <a:t>52</a:t>
            </a:fld>
            <a:endParaRPr lang="en-US"/>
          </a:p>
        </p:txBody>
      </p:sp>
      <p:pic>
        <p:nvPicPr>
          <p:cNvPr id="1026" name="Picture 2" descr="Operating System Structure">
            <a:extLst>
              <a:ext uri="{FF2B5EF4-FFF2-40B4-BE49-F238E27FC236}">
                <a16:creationId xmlns:a16="http://schemas.microsoft.com/office/drawing/2014/main" id="{2E6A8EF6-1E01-07DA-18B0-8398D63197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412955"/>
            <a:ext cx="9427561" cy="611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5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589F-0D43-8C77-7EDB-4E3C56D907DF}"/>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F483A6EA-4015-4AB6-3BED-DED8459FAEEB}"/>
              </a:ext>
            </a:extLst>
          </p:cNvPr>
          <p:cNvSpPr>
            <a:spLocks noGrp="1"/>
          </p:cNvSpPr>
          <p:nvPr>
            <p:ph idx="1"/>
          </p:nvPr>
        </p:nvSpPr>
        <p:spPr/>
        <p:txBody>
          <a:bodyPr/>
          <a:lstStyle/>
          <a:p>
            <a:pPr>
              <a:buFont typeface="Arial" panose="020B0604020202020204" pitchFamily="34" charset="0"/>
              <a:buChar char="•"/>
            </a:pPr>
            <a:r>
              <a:rPr lang="en-US" dirty="0"/>
              <a:t>PRESENTATION TOPIC WILL BE ASSIGNED AT THE BEGINNING SESSION OF THE SEMESTER MAKING GROUP.</a:t>
            </a:r>
          </a:p>
          <a:p>
            <a:pPr>
              <a:buFont typeface="Arial" panose="020B0604020202020204" pitchFamily="34" charset="0"/>
              <a:buChar char="•"/>
            </a:pPr>
            <a:r>
              <a:rPr lang="en-US" dirty="0"/>
              <a:t>FOUR STUDENTS=1 GROUP</a:t>
            </a:r>
          </a:p>
          <a:p>
            <a:pPr>
              <a:buFont typeface="Arial" panose="020B0604020202020204" pitchFamily="34" charset="0"/>
              <a:buChar char="•"/>
            </a:pPr>
            <a:r>
              <a:rPr lang="en-US" dirty="0"/>
              <a:t>PREPARE THE PRESENTATION BY DISCUSSING WITH EACH STUDENT IN YOUR GROUP. YOU CAN USE RESEARCH PAPER, BOOKS, REFERENCES BOOKS, WEB PORTAL FOR YOUR CITATIONS.</a:t>
            </a:r>
          </a:p>
          <a:p>
            <a:pPr>
              <a:buFont typeface="Arial" panose="020B0604020202020204" pitchFamily="34" charset="0"/>
              <a:buChar char="•"/>
            </a:pPr>
            <a:r>
              <a:rPr lang="en-US" dirty="0"/>
              <a:t>ONCE YOU PREPARE, UPLOAD IT IN THE GOOGLE DRIVE.</a:t>
            </a:r>
          </a:p>
        </p:txBody>
      </p:sp>
      <p:sp>
        <p:nvSpPr>
          <p:cNvPr id="4" name="Date Placeholder 3">
            <a:extLst>
              <a:ext uri="{FF2B5EF4-FFF2-40B4-BE49-F238E27FC236}">
                <a16:creationId xmlns:a16="http://schemas.microsoft.com/office/drawing/2014/main" id="{607592ED-8A49-3D07-BE03-A670850C3126}"/>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85137550-2295-0810-4CC6-9B175E900A98}"/>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91D48569-582D-D44A-2E29-4DD47CF9F10B}"/>
              </a:ext>
            </a:extLst>
          </p:cNvPr>
          <p:cNvSpPr>
            <a:spLocks noGrp="1"/>
          </p:cNvSpPr>
          <p:nvPr>
            <p:ph type="sldNum" sz="quarter" idx="12"/>
          </p:nvPr>
        </p:nvSpPr>
        <p:spPr/>
        <p:txBody>
          <a:bodyPr/>
          <a:lstStyle/>
          <a:p>
            <a:fld id="{36EB8B61-4722-4117-B467-BB8004C8037C}" type="slidenum">
              <a:rPr lang="en-US" smtClean="0"/>
              <a:t>6</a:t>
            </a:fld>
            <a:endParaRPr lang="en-US"/>
          </a:p>
        </p:txBody>
      </p:sp>
    </p:spTree>
    <p:extLst>
      <p:ext uri="{BB962C8B-B14F-4D97-AF65-F5344CB8AC3E}">
        <p14:creationId xmlns:p14="http://schemas.microsoft.com/office/powerpoint/2010/main" val="190437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217C-9C5A-5EBC-1641-21AD56F870AA}"/>
              </a:ext>
            </a:extLst>
          </p:cNvPr>
          <p:cNvSpPr>
            <a:spLocks noGrp="1"/>
          </p:cNvSpPr>
          <p:nvPr>
            <p:ph type="title"/>
          </p:nvPr>
        </p:nvSpPr>
        <p:spPr/>
        <p:txBody>
          <a:bodyPr/>
          <a:lstStyle/>
          <a:p>
            <a:r>
              <a:rPr lang="en-US" dirty="0"/>
              <a:t>HOW TO SUCCESS IN EXAM</a:t>
            </a:r>
          </a:p>
        </p:txBody>
      </p:sp>
      <p:sp>
        <p:nvSpPr>
          <p:cNvPr id="4" name="Date Placeholder 3">
            <a:extLst>
              <a:ext uri="{FF2B5EF4-FFF2-40B4-BE49-F238E27FC236}">
                <a16:creationId xmlns:a16="http://schemas.microsoft.com/office/drawing/2014/main" id="{933A8058-6702-D184-0755-EE352409CBAA}"/>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AF077AE1-DC14-2DDC-DECE-8516FA87FCEC}"/>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F46F8510-9EDC-2CC8-B44A-17A49FEE8D5D}"/>
              </a:ext>
            </a:extLst>
          </p:cNvPr>
          <p:cNvSpPr>
            <a:spLocks noGrp="1"/>
          </p:cNvSpPr>
          <p:nvPr>
            <p:ph type="sldNum" sz="quarter" idx="12"/>
          </p:nvPr>
        </p:nvSpPr>
        <p:spPr/>
        <p:txBody>
          <a:bodyPr/>
          <a:lstStyle/>
          <a:p>
            <a:fld id="{36EB8B61-4722-4117-B467-BB8004C8037C}" type="slidenum">
              <a:rPr lang="en-US" smtClean="0"/>
              <a:t>7</a:t>
            </a:fld>
            <a:endParaRPr lang="en-US"/>
          </a:p>
        </p:txBody>
      </p:sp>
      <p:pic>
        <p:nvPicPr>
          <p:cNvPr id="4098" name="Picture 2" descr="The Picture of a 'Consistency' Ladder (and how it looks to me!) - Round 1  Fitness">
            <a:extLst>
              <a:ext uri="{FF2B5EF4-FFF2-40B4-BE49-F238E27FC236}">
                <a16:creationId xmlns:a16="http://schemas.microsoft.com/office/drawing/2014/main" id="{052213C1-3D8D-3CC2-77E2-4530D40DD5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3740" y="1559429"/>
            <a:ext cx="3678079" cy="382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6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17F7-47FF-E921-84EE-AF204AEC0CD3}"/>
              </a:ext>
            </a:extLst>
          </p:cNvPr>
          <p:cNvSpPr>
            <a:spLocks noGrp="1"/>
          </p:cNvSpPr>
          <p:nvPr>
            <p:ph type="title"/>
          </p:nvPr>
        </p:nvSpPr>
        <p:spPr/>
        <p:txBody>
          <a:bodyPr/>
          <a:lstStyle/>
          <a:p>
            <a:r>
              <a:rPr lang="en-US" dirty="0"/>
              <a:t>The learning pyramid</a:t>
            </a:r>
          </a:p>
        </p:txBody>
      </p:sp>
      <p:sp>
        <p:nvSpPr>
          <p:cNvPr id="4" name="Date Placeholder 3">
            <a:extLst>
              <a:ext uri="{FF2B5EF4-FFF2-40B4-BE49-F238E27FC236}">
                <a16:creationId xmlns:a16="http://schemas.microsoft.com/office/drawing/2014/main" id="{BCB32C83-AE6D-A396-F7F0-4C3E8FB65A02}"/>
              </a:ext>
            </a:extLst>
          </p:cNvPr>
          <p:cNvSpPr>
            <a:spLocks noGrp="1"/>
          </p:cNvSpPr>
          <p:nvPr>
            <p:ph type="dt" sz="half" idx="10"/>
          </p:nvPr>
        </p:nvSpPr>
        <p:spPr/>
        <p:txBody>
          <a:bodyPr/>
          <a:lstStyle/>
          <a:p>
            <a:fld id="{23643043-394F-46F7-A447-ABB3F116FD98}" type="datetime1">
              <a:rPr lang="en-US" smtClean="0"/>
              <a:t>11/27/2023</a:t>
            </a:fld>
            <a:endParaRPr lang="en-US"/>
          </a:p>
        </p:txBody>
      </p:sp>
      <p:sp>
        <p:nvSpPr>
          <p:cNvPr id="5" name="Footer Placeholder 4">
            <a:extLst>
              <a:ext uri="{FF2B5EF4-FFF2-40B4-BE49-F238E27FC236}">
                <a16:creationId xmlns:a16="http://schemas.microsoft.com/office/drawing/2014/main" id="{39859963-B027-432E-7FEF-C87F036B8475}"/>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E8453CC1-638C-3803-2958-C5FDD1C7F1D2}"/>
              </a:ext>
            </a:extLst>
          </p:cNvPr>
          <p:cNvSpPr>
            <a:spLocks noGrp="1"/>
          </p:cNvSpPr>
          <p:nvPr>
            <p:ph type="sldNum" sz="quarter" idx="12"/>
          </p:nvPr>
        </p:nvSpPr>
        <p:spPr/>
        <p:txBody>
          <a:bodyPr/>
          <a:lstStyle/>
          <a:p>
            <a:fld id="{36EB8B61-4722-4117-B467-BB8004C8037C}" type="slidenum">
              <a:rPr lang="en-US" smtClean="0"/>
              <a:t>8</a:t>
            </a:fld>
            <a:endParaRPr lang="en-US"/>
          </a:p>
        </p:txBody>
      </p:sp>
      <p:sp>
        <p:nvSpPr>
          <p:cNvPr id="7" name="Content Placeholder 6">
            <a:extLst>
              <a:ext uri="{FF2B5EF4-FFF2-40B4-BE49-F238E27FC236}">
                <a16:creationId xmlns:a16="http://schemas.microsoft.com/office/drawing/2014/main" id="{10623E77-CC51-34AF-5113-13B5C2C4456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04A1473-FB97-029C-1EBA-00E83C2FF211}"/>
              </a:ext>
            </a:extLst>
          </p:cNvPr>
          <p:cNvPicPr>
            <a:picLocks noChangeAspect="1"/>
          </p:cNvPicPr>
          <p:nvPr/>
        </p:nvPicPr>
        <p:blipFill>
          <a:blip r:embed="rId2"/>
          <a:stretch>
            <a:fillRect/>
          </a:stretch>
        </p:blipFill>
        <p:spPr>
          <a:xfrm>
            <a:off x="6095987" y="3428993"/>
            <a:ext cx="26" cy="14"/>
          </a:xfrm>
          <a:prstGeom prst="rect">
            <a:avLst/>
          </a:prstGeom>
        </p:spPr>
      </p:pic>
      <p:pic>
        <p:nvPicPr>
          <p:cNvPr id="11" name="Picture 10">
            <a:extLst>
              <a:ext uri="{FF2B5EF4-FFF2-40B4-BE49-F238E27FC236}">
                <a16:creationId xmlns:a16="http://schemas.microsoft.com/office/drawing/2014/main" id="{E0C5E6B8-721F-12B6-41A1-A828A4C7F97E}"/>
              </a:ext>
            </a:extLst>
          </p:cNvPr>
          <p:cNvPicPr>
            <a:picLocks noChangeAspect="1"/>
          </p:cNvPicPr>
          <p:nvPr/>
        </p:nvPicPr>
        <p:blipFill>
          <a:blip r:embed="rId3"/>
          <a:stretch>
            <a:fillRect/>
          </a:stretch>
        </p:blipFill>
        <p:spPr>
          <a:xfrm>
            <a:off x="965835" y="2246176"/>
            <a:ext cx="7334250" cy="3981450"/>
          </a:xfrm>
          <a:prstGeom prst="rect">
            <a:avLst/>
          </a:prstGeom>
        </p:spPr>
      </p:pic>
    </p:spTree>
    <p:extLst>
      <p:ext uri="{BB962C8B-B14F-4D97-AF65-F5344CB8AC3E}">
        <p14:creationId xmlns:p14="http://schemas.microsoft.com/office/powerpoint/2010/main" val="339571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1720-6460-7F9C-C054-49DC020F1C3B}"/>
              </a:ext>
            </a:extLst>
          </p:cNvPr>
          <p:cNvSpPr>
            <a:spLocks noGrp="1"/>
          </p:cNvSpPr>
          <p:nvPr>
            <p:ph type="title"/>
          </p:nvPr>
        </p:nvSpPr>
        <p:spPr/>
        <p:txBody>
          <a:bodyPr/>
          <a:lstStyle/>
          <a:p>
            <a:r>
              <a:rPr kumimoji="0" lang="en-US" altLang="en-US" sz="4400" b="1" i="0" u="none" strike="noStrike" kern="0" cap="none" spc="0" normalizeH="0" baseline="0" noProof="0" dirty="0">
                <a:ln>
                  <a:noFill/>
                </a:ln>
                <a:solidFill>
                  <a:srgbClr val="006699"/>
                </a:solidFill>
                <a:effectLst/>
                <a:uLnTx/>
                <a:uFillTx/>
                <a:latin typeface="Arial"/>
                <a:ea typeface="MS PGothic" pitchFamily="34" charset="-128"/>
              </a:rPr>
              <a:t>What is an Operating System?</a:t>
            </a:r>
            <a:endParaRPr lang="en-US" dirty="0"/>
          </a:p>
        </p:txBody>
      </p:sp>
      <p:sp>
        <p:nvSpPr>
          <p:cNvPr id="3" name="Content Placeholder 2">
            <a:extLst>
              <a:ext uri="{FF2B5EF4-FFF2-40B4-BE49-F238E27FC236}">
                <a16:creationId xmlns:a16="http://schemas.microsoft.com/office/drawing/2014/main" id="{952DB840-B592-04FE-E930-FD1FDBE7B7C6}"/>
              </a:ext>
            </a:extLst>
          </p:cNvPr>
          <p:cNvSpPr>
            <a:spLocks noGrp="1"/>
          </p:cNvSpPr>
          <p:nvPr>
            <p:ph idx="1"/>
          </p:nvPr>
        </p:nvSpPr>
        <p:spPr/>
        <p:txBody>
          <a:bodyPr>
            <a:normAutofit/>
          </a:bodyPr>
          <a:lstStyle/>
          <a:p>
            <a:pPr algn="just"/>
            <a:r>
              <a:rPr lang="en-US" b="0" i="0" dirty="0">
                <a:effectLst/>
                <a:latin typeface="Arial" panose="020B0604020202020204" pitchFamily="34" charset="0"/>
              </a:rPr>
              <a:t>An </a:t>
            </a:r>
            <a:r>
              <a:rPr lang="en-US" b="1" i="0" dirty="0">
                <a:effectLst/>
                <a:latin typeface="Arial" panose="020B0604020202020204" pitchFamily="34" charset="0"/>
              </a:rPr>
              <a:t>operating system</a:t>
            </a:r>
            <a:r>
              <a:rPr lang="en-US" b="0" i="0" dirty="0">
                <a:effectLst/>
                <a:latin typeface="Arial" panose="020B0604020202020204" pitchFamily="34" charset="0"/>
              </a:rPr>
              <a:t> (</a:t>
            </a:r>
            <a:r>
              <a:rPr lang="en-US" b="1" i="0" dirty="0">
                <a:effectLst/>
                <a:latin typeface="Arial" panose="020B0604020202020204" pitchFamily="34" charset="0"/>
              </a:rPr>
              <a:t>OS</a:t>
            </a:r>
            <a:r>
              <a:rPr lang="en-US" b="0" i="0" dirty="0">
                <a:effectLst/>
                <a:latin typeface="Arial" panose="020B0604020202020204" pitchFamily="34" charset="0"/>
              </a:rPr>
              <a:t>) is </a:t>
            </a:r>
            <a:r>
              <a:rPr lang="en-US" b="0" i="0" u="none" strike="noStrike" dirty="0">
                <a:effectLst/>
                <a:latin typeface="Arial" panose="020B0604020202020204" pitchFamily="34" charset="0"/>
              </a:rPr>
              <a:t>system software</a:t>
            </a:r>
            <a:r>
              <a:rPr lang="en-US" b="0" i="0" dirty="0">
                <a:effectLst/>
                <a:latin typeface="Arial" panose="020B0604020202020204" pitchFamily="34" charset="0"/>
              </a:rPr>
              <a:t> that manages </a:t>
            </a:r>
            <a:r>
              <a:rPr lang="en-US" b="0" i="0" strike="noStrike" dirty="0">
                <a:effectLst/>
                <a:latin typeface="Arial" panose="020B0604020202020204" pitchFamily="34" charset="0"/>
              </a:rPr>
              <a:t>computer hardware</a:t>
            </a:r>
            <a:r>
              <a:rPr lang="en-US" b="0" i="0" dirty="0">
                <a:effectLst/>
                <a:latin typeface="Arial" panose="020B0604020202020204" pitchFamily="34" charset="0"/>
              </a:rPr>
              <a:t> and </a:t>
            </a:r>
            <a:r>
              <a:rPr lang="en-US" b="0" i="0" strike="noStrike" dirty="0">
                <a:effectLst/>
                <a:latin typeface="Arial" panose="020B0604020202020204" pitchFamily="34" charset="0"/>
              </a:rPr>
              <a:t>software</a:t>
            </a:r>
            <a:r>
              <a:rPr lang="en-US" b="0" i="0" dirty="0">
                <a:effectLst/>
                <a:latin typeface="Arial" panose="020B0604020202020204" pitchFamily="34" charset="0"/>
              </a:rPr>
              <a:t> resources, and provides common </a:t>
            </a:r>
            <a:r>
              <a:rPr lang="en-US" b="0" i="0" strike="noStrike" dirty="0">
                <a:effectLst/>
                <a:latin typeface="Arial" panose="020B0604020202020204" pitchFamily="34" charset="0"/>
              </a:rPr>
              <a:t>services</a:t>
            </a:r>
            <a:r>
              <a:rPr lang="en-US" b="0" i="0" dirty="0">
                <a:effectLst/>
                <a:latin typeface="Arial" panose="020B0604020202020204" pitchFamily="34" charset="0"/>
              </a:rPr>
              <a:t> for </a:t>
            </a:r>
            <a:r>
              <a:rPr lang="en-US" b="0" i="0" strike="noStrike" dirty="0">
                <a:effectLst/>
                <a:latin typeface="Arial" panose="020B0604020202020204" pitchFamily="34" charset="0"/>
              </a:rPr>
              <a:t>computer programs</a:t>
            </a:r>
            <a:r>
              <a:rPr lang="en-US" b="0" i="0" dirty="0">
                <a:effectLst/>
                <a:latin typeface="Arial" panose="020B0604020202020204" pitchFamily="34" charset="0"/>
              </a:rPr>
              <a:t>.</a:t>
            </a:r>
          </a:p>
          <a:p>
            <a:pPr algn="just"/>
            <a:r>
              <a:rPr lang="en-US" dirty="0">
                <a:latin typeface="Arial" panose="020B0604020202020204" pitchFamily="34" charset="0"/>
              </a:rPr>
              <a:t>Provide the interface between the user and machine/hardware.</a:t>
            </a:r>
          </a:p>
          <a:p>
            <a:pPr algn="just"/>
            <a:r>
              <a:rPr lang="en-US" dirty="0">
                <a:latin typeface="Arial" panose="020B0604020202020204" pitchFamily="34" charset="0"/>
              </a:rPr>
              <a:t>Example: </a:t>
            </a:r>
            <a:r>
              <a:rPr lang="en-US" i="0" dirty="0">
                <a:effectLst/>
                <a:latin typeface="Söhne"/>
              </a:rPr>
              <a:t>Microsoft Windows</a:t>
            </a:r>
          </a:p>
          <a:p>
            <a:pPr lvl="1" algn="just"/>
            <a:r>
              <a:rPr lang="en-US" i="0" dirty="0">
                <a:effectLst/>
                <a:latin typeface="Söhne"/>
              </a:rPr>
              <a:t>Created by Microsoft in mid-1980s</a:t>
            </a:r>
          </a:p>
          <a:p>
            <a:pPr lvl="1" algn="just"/>
            <a:r>
              <a:rPr lang="en-US" i="0" dirty="0">
                <a:effectLst/>
                <a:latin typeface="Söhne"/>
              </a:rPr>
              <a:t>Notable Versions: Windows 10 (2015), Windows 8 (2012), Windows 7 (2009)</a:t>
            </a:r>
          </a:p>
          <a:p>
            <a:pPr marL="457200" lvl="1" indent="0" algn="just">
              <a:buNone/>
            </a:pPr>
            <a:r>
              <a:rPr lang="en-US" i="0" dirty="0">
                <a:effectLst/>
                <a:latin typeface="Söhne"/>
              </a:rPr>
              <a:t>Windows Vista (2007)</a:t>
            </a:r>
          </a:p>
          <a:p>
            <a:pPr algn="l">
              <a:buFont typeface="Arial" panose="020B0604020202020204" pitchFamily="34" charset="0"/>
              <a:buChar char="•"/>
            </a:pPr>
            <a:r>
              <a:rPr lang="en-US" b="0" i="0" dirty="0">
                <a:effectLst/>
                <a:latin typeface="Söhne"/>
              </a:rPr>
              <a:t>Pre-loaded on most new PCs</a:t>
            </a:r>
          </a:p>
          <a:p>
            <a:pPr algn="l">
              <a:buFont typeface="Arial" panose="020B0604020202020204" pitchFamily="34" charset="0"/>
              <a:buChar char="•"/>
            </a:pPr>
            <a:r>
              <a:rPr lang="en-US" b="0" i="0" dirty="0">
                <a:effectLst/>
                <a:latin typeface="Söhne"/>
              </a:rPr>
              <a:t>Most popular OS globally</a:t>
            </a:r>
          </a:p>
          <a:p>
            <a:pPr algn="just"/>
            <a:endParaRPr lang="en-US" b="0" i="0" dirty="0">
              <a:effectLst/>
              <a:latin typeface="Arial" panose="020B0604020202020204" pitchFamily="34" charset="0"/>
            </a:endParaRPr>
          </a:p>
          <a:p>
            <a:pPr algn="just"/>
            <a:endParaRPr lang="en-US" dirty="0"/>
          </a:p>
        </p:txBody>
      </p:sp>
      <p:sp>
        <p:nvSpPr>
          <p:cNvPr id="4" name="Date Placeholder 3">
            <a:extLst>
              <a:ext uri="{FF2B5EF4-FFF2-40B4-BE49-F238E27FC236}">
                <a16:creationId xmlns:a16="http://schemas.microsoft.com/office/drawing/2014/main" id="{47942D5B-C62C-54E9-E70E-8649D26EC9A3}"/>
              </a:ext>
            </a:extLst>
          </p:cNvPr>
          <p:cNvSpPr>
            <a:spLocks noGrp="1"/>
          </p:cNvSpPr>
          <p:nvPr>
            <p:ph type="dt" sz="half" idx="10"/>
          </p:nvPr>
        </p:nvSpPr>
        <p:spPr/>
        <p:txBody>
          <a:bodyPr/>
          <a:lstStyle/>
          <a:p>
            <a:fld id="{00756C56-8806-4A82-AE82-8F61FC3C3073}" type="datetime1">
              <a:rPr lang="en-US" smtClean="0"/>
              <a:t>11/27/2023</a:t>
            </a:fld>
            <a:endParaRPr lang="en-US"/>
          </a:p>
        </p:txBody>
      </p:sp>
      <p:sp>
        <p:nvSpPr>
          <p:cNvPr id="5" name="Footer Placeholder 4">
            <a:extLst>
              <a:ext uri="{FF2B5EF4-FFF2-40B4-BE49-F238E27FC236}">
                <a16:creationId xmlns:a16="http://schemas.microsoft.com/office/drawing/2014/main" id="{ABA23CA0-93AF-1D6E-0738-A7D274578AF2}"/>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1D4E454F-CC90-BACC-DFB7-6710152E21A2}"/>
              </a:ext>
            </a:extLst>
          </p:cNvPr>
          <p:cNvSpPr>
            <a:spLocks noGrp="1"/>
          </p:cNvSpPr>
          <p:nvPr>
            <p:ph type="sldNum" sz="quarter" idx="12"/>
          </p:nvPr>
        </p:nvSpPr>
        <p:spPr/>
        <p:txBody>
          <a:bodyPr/>
          <a:lstStyle/>
          <a:p>
            <a:fld id="{36EB8B61-4722-4117-B467-BB8004C8037C}" type="slidenum">
              <a:rPr lang="en-US" smtClean="0"/>
              <a:t>9</a:t>
            </a:fld>
            <a:endParaRPr lang="en-US"/>
          </a:p>
        </p:txBody>
      </p:sp>
    </p:spTree>
    <p:extLst>
      <p:ext uri="{BB962C8B-B14F-4D97-AF65-F5344CB8AC3E}">
        <p14:creationId xmlns:p14="http://schemas.microsoft.com/office/powerpoint/2010/main" val="20431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1178</TotalTime>
  <Words>3162</Words>
  <Application>Microsoft Office PowerPoint</Application>
  <PresentationFormat>Widescreen</PresentationFormat>
  <Paragraphs>469</Paragraphs>
  <Slides>52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Arial</vt:lpstr>
      <vt:lpstr>Calibri</vt:lpstr>
      <vt:lpstr>erdana</vt:lpstr>
      <vt:lpstr>inter-bold</vt:lpstr>
      <vt:lpstr>inter-regular</vt:lpstr>
      <vt:lpstr>Nunito</vt:lpstr>
      <vt:lpstr>Söhne</vt:lpstr>
      <vt:lpstr>Times New Roman</vt:lpstr>
      <vt:lpstr>Tw Cen MT</vt:lpstr>
      <vt:lpstr>Tw Cen MT Condensed</vt:lpstr>
      <vt:lpstr>Wingdings</vt:lpstr>
      <vt:lpstr>Wingdings 3</vt:lpstr>
      <vt:lpstr>Integral</vt:lpstr>
      <vt:lpstr>Operating system BIT253CO </vt:lpstr>
      <vt:lpstr>AGENDA</vt:lpstr>
      <vt:lpstr>LIST OF TASK</vt:lpstr>
      <vt:lpstr>assignment</vt:lpstr>
      <vt:lpstr>LAB REPORT</vt:lpstr>
      <vt:lpstr>PRESENTATION</vt:lpstr>
      <vt:lpstr>HOW TO SUCCESS IN EXAM</vt:lpstr>
      <vt:lpstr>The learning pyramid</vt:lpstr>
      <vt:lpstr>What is an Operating System?</vt:lpstr>
      <vt:lpstr>PowerPoint Presentation</vt:lpstr>
      <vt:lpstr>What is an Operating System?</vt:lpstr>
      <vt:lpstr>Abstract View of Components of Computer</vt:lpstr>
      <vt:lpstr>Computer System Structure</vt:lpstr>
      <vt:lpstr>Examples of Operating System</vt:lpstr>
      <vt:lpstr>Examples of Operating System</vt:lpstr>
      <vt:lpstr>Examples of Operating System</vt:lpstr>
      <vt:lpstr>Smartphone Sales</vt:lpstr>
      <vt:lpstr>OPERATING SYSTEM AS A RESOURCE MANAGER</vt:lpstr>
      <vt:lpstr>HARDWARE RESOURCES</vt:lpstr>
      <vt:lpstr>HARDWARE RESOURCES</vt:lpstr>
      <vt:lpstr>HARDWARE RESOURCES</vt:lpstr>
      <vt:lpstr>Examples of Operating System</vt:lpstr>
      <vt:lpstr>Functions of Operating System</vt:lpstr>
      <vt:lpstr>Functions of Operating System</vt:lpstr>
      <vt:lpstr>Functions of Operating System</vt:lpstr>
      <vt:lpstr>Functions of Operating System</vt:lpstr>
      <vt:lpstr>Functions of Operating System</vt:lpstr>
      <vt:lpstr>TYPES OF OS</vt:lpstr>
      <vt:lpstr>Batch Operating System </vt:lpstr>
      <vt:lpstr>Batch Operating System </vt:lpstr>
      <vt:lpstr>Multiprogramming OS</vt:lpstr>
      <vt:lpstr>Jobs in Multiprogramming System</vt:lpstr>
      <vt:lpstr>Multitasking/Timesharing OS</vt:lpstr>
      <vt:lpstr>Multitasking/Timesharing OS</vt:lpstr>
      <vt:lpstr>Multitasking/Timesharing OS</vt:lpstr>
      <vt:lpstr>Multitasking/Timesharing OS</vt:lpstr>
      <vt:lpstr>Realtime operating system</vt:lpstr>
      <vt:lpstr>Realtime operating system</vt:lpstr>
      <vt:lpstr>Realtime operating system</vt:lpstr>
      <vt:lpstr>Realtime operating system</vt:lpstr>
      <vt:lpstr>Types of rtos </vt:lpstr>
      <vt:lpstr>Types of rtos </vt:lpstr>
      <vt:lpstr>Types of rtos</vt:lpstr>
      <vt:lpstr>Networking os </vt:lpstr>
      <vt:lpstr>Networking os </vt:lpstr>
      <vt:lpstr>Distributed operating system</vt:lpstr>
      <vt:lpstr>Advantages of dos</vt:lpstr>
      <vt:lpstr>Advantages of dos</vt:lpstr>
      <vt:lpstr>Structure of operating system</vt:lpstr>
      <vt:lpstr>Structure of operating system</vt:lpstr>
      <vt:lpstr>Simple/Monolithic Structure/kernel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BIT253CO </dc:title>
  <dc:creator>Suvash Gautam</dc:creator>
  <cp:lastModifiedBy>Suvash Gautam</cp:lastModifiedBy>
  <cp:revision>74</cp:revision>
  <dcterms:created xsi:type="dcterms:W3CDTF">2023-10-11T07:35:41Z</dcterms:created>
  <dcterms:modified xsi:type="dcterms:W3CDTF">2023-11-27T09:06:06Z</dcterms:modified>
</cp:coreProperties>
</file>