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92" r:id="rId2"/>
    <p:sldId id="294" r:id="rId3"/>
    <p:sldId id="257" r:id="rId4"/>
    <p:sldId id="284" r:id="rId5"/>
    <p:sldId id="285" r:id="rId6"/>
    <p:sldId id="258" r:id="rId7"/>
    <p:sldId id="259" r:id="rId8"/>
    <p:sldId id="286" r:id="rId9"/>
    <p:sldId id="260" r:id="rId10"/>
    <p:sldId id="261" r:id="rId11"/>
    <p:sldId id="262" r:id="rId12"/>
    <p:sldId id="263" r:id="rId13"/>
    <p:sldId id="264" r:id="rId14"/>
    <p:sldId id="265" r:id="rId15"/>
    <p:sldId id="266" r:id="rId16"/>
    <p:sldId id="267" r:id="rId17"/>
    <p:sldId id="268" r:id="rId18"/>
    <p:sldId id="269" r:id="rId19"/>
    <p:sldId id="270" r:id="rId20"/>
    <p:sldId id="275" r:id="rId21"/>
    <p:sldId id="271" r:id="rId22"/>
    <p:sldId id="272" r:id="rId23"/>
    <p:sldId id="273" r:id="rId24"/>
    <p:sldId id="278" r:id="rId25"/>
    <p:sldId id="276" r:id="rId26"/>
    <p:sldId id="274" r:id="rId27"/>
    <p:sldId id="279" r:id="rId28"/>
    <p:sldId id="280" r:id="rId29"/>
    <p:sldId id="277" r:id="rId30"/>
    <p:sldId id="281" r:id="rId31"/>
    <p:sldId id="282" r:id="rId32"/>
    <p:sldId id="283" r:id="rId33"/>
    <p:sldId id="287" r:id="rId34"/>
    <p:sldId id="288" r:id="rId35"/>
    <p:sldId id="289" r:id="rId36"/>
    <p:sldId id="29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8186BD5-29AE-4DF5-AF1A-333AB5E60755}"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BFFD6-7788-4A8E-A16B-5386C81E2FB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113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186BD5-29AE-4DF5-AF1A-333AB5E60755}"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BFFD6-7788-4A8E-A16B-5386C81E2FB9}" type="slidenum">
              <a:rPr lang="en-US" smtClean="0"/>
              <a:t>‹#›</a:t>
            </a:fld>
            <a:endParaRPr lang="en-US"/>
          </a:p>
        </p:txBody>
      </p:sp>
    </p:spTree>
    <p:extLst>
      <p:ext uri="{BB962C8B-B14F-4D97-AF65-F5344CB8AC3E}">
        <p14:creationId xmlns:p14="http://schemas.microsoft.com/office/powerpoint/2010/main" val="2324479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186BD5-29AE-4DF5-AF1A-333AB5E60755}"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BFFD6-7788-4A8E-A16B-5386C81E2FB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513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186BD5-29AE-4DF5-AF1A-333AB5E60755}"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BFFD6-7788-4A8E-A16B-5386C81E2FB9}" type="slidenum">
              <a:rPr lang="en-US" smtClean="0"/>
              <a:t>‹#›</a:t>
            </a:fld>
            <a:endParaRPr lang="en-US"/>
          </a:p>
        </p:txBody>
      </p:sp>
    </p:spTree>
    <p:extLst>
      <p:ext uri="{BB962C8B-B14F-4D97-AF65-F5344CB8AC3E}">
        <p14:creationId xmlns:p14="http://schemas.microsoft.com/office/powerpoint/2010/main" val="3749547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186BD5-29AE-4DF5-AF1A-333AB5E60755}"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BFFD6-7788-4A8E-A16B-5386C81E2FB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933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186BD5-29AE-4DF5-AF1A-333AB5E60755}"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BFFD6-7788-4A8E-A16B-5386C81E2FB9}" type="slidenum">
              <a:rPr lang="en-US" smtClean="0"/>
              <a:t>‹#›</a:t>
            </a:fld>
            <a:endParaRPr lang="en-US"/>
          </a:p>
        </p:txBody>
      </p:sp>
    </p:spTree>
    <p:extLst>
      <p:ext uri="{BB962C8B-B14F-4D97-AF65-F5344CB8AC3E}">
        <p14:creationId xmlns:p14="http://schemas.microsoft.com/office/powerpoint/2010/main" val="4118794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186BD5-29AE-4DF5-AF1A-333AB5E60755}" type="datetimeFigureOut">
              <a:rPr lang="en-US" smtClean="0"/>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CBFFD6-7788-4A8E-A16B-5386C81E2FB9}" type="slidenum">
              <a:rPr lang="en-US" smtClean="0"/>
              <a:t>‹#›</a:t>
            </a:fld>
            <a:endParaRPr lang="en-US"/>
          </a:p>
        </p:txBody>
      </p:sp>
    </p:spTree>
    <p:extLst>
      <p:ext uri="{BB962C8B-B14F-4D97-AF65-F5344CB8AC3E}">
        <p14:creationId xmlns:p14="http://schemas.microsoft.com/office/powerpoint/2010/main" val="52987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186BD5-29AE-4DF5-AF1A-333AB5E60755}" type="datetimeFigureOut">
              <a:rPr lang="en-US" smtClean="0"/>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CBFFD6-7788-4A8E-A16B-5386C81E2FB9}" type="slidenum">
              <a:rPr lang="en-US" smtClean="0"/>
              <a:t>‹#›</a:t>
            </a:fld>
            <a:endParaRPr lang="en-US"/>
          </a:p>
        </p:txBody>
      </p:sp>
    </p:spTree>
    <p:extLst>
      <p:ext uri="{BB962C8B-B14F-4D97-AF65-F5344CB8AC3E}">
        <p14:creationId xmlns:p14="http://schemas.microsoft.com/office/powerpoint/2010/main" val="378654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186BD5-29AE-4DF5-AF1A-333AB5E60755}" type="datetimeFigureOut">
              <a:rPr lang="en-US" smtClean="0"/>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CBFFD6-7788-4A8E-A16B-5386C81E2FB9}" type="slidenum">
              <a:rPr lang="en-US" smtClean="0"/>
              <a:t>‹#›</a:t>
            </a:fld>
            <a:endParaRPr lang="en-US"/>
          </a:p>
        </p:txBody>
      </p:sp>
    </p:spTree>
    <p:extLst>
      <p:ext uri="{BB962C8B-B14F-4D97-AF65-F5344CB8AC3E}">
        <p14:creationId xmlns:p14="http://schemas.microsoft.com/office/powerpoint/2010/main" val="2876890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186BD5-29AE-4DF5-AF1A-333AB5E60755}"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BFFD6-7788-4A8E-A16B-5386C81E2FB9}" type="slidenum">
              <a:rPr lang="en-US" smtClean="0"/>
              <a:t>‹#›</a:t>
            </a:fld>
            <a:endParaRPr lang="en-US"/>
          </a:p>
        </p:txBody>
      </p:sp>
    </p:spTree>
    <p:extLst>
      <p:ext uri="{BB962C8B-B14F-4D97-AF65-F5344CB8AC3E}">
        <p14:creationId xmlns:p14="http://schemas.microsoft.com/office/powerpoint/2010/main" val="238846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186BD5-29AE-4DF5-AF1A-333AB5E60755}"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BFFD6-7788-4A8E-A16B-5386C81E2FB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798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8186BD5-29AE-4DF5-AF1A-333AB5E60755}" type="datetimeFigureOut">
              <a:rPr lang="en-US" smtClean="0"/>
              <a:t>11/27/2023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FCBFFD6-7788-4A8E-A16B-5386C81E2FB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4119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cpu-scheduling-in-operating-systems/" TargetMode="External"/><Relationship Id="rId2" Type="http://schemas.openxmlformats.org/officeDocument/2006/relationships/hyperlink" Target="https://www.geeksforgeeks.org/process-table-and-process-control-block-pcb/"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geeksforgeeks.org/process-table-and-process-control-block-pcb/"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D8E0C-8034-DE26-046A-CF42DDAABD22}"/>
              </a:ext>
            </a:extLst>
          </p:cNvPr>
          <p:cNvSpPr>
            <a:spLocks noGrp="1"/>
          </p:cNvSpPr>
          <p:nvPr>
            <p:ph type="ctrTitle"/>
          </p:nvPr>
        </p:nvSpPr>
        <p:spPr/>
        <p:txBody>
          <a:bodyPr/>
          <a:lstStyle/>
          <a:p>
            <a:pPr marL="742950" marR="0" lvl="1" indent="-285750">
              <a:spcBef>
                <a:spcPts val="0"/>
              </a:spcBef>
              <a:spcAft>
                <a:spcPts val="0"/>
              </a:spcAft>
              <a:tabLst>
                <a:tab pos="457200" algn="l"/>
              </a:tabLst>
            </a:pPr>
            <a:r>
              <a:rPr lang="en-US" sz="4400" dirty="0">
                <a:effectLst/>
                <a:latin typeface="Times New Roman" panose="02020603050405020304" pitchFamily="18" charset="0"/>
                <a:ea typeface="Times New Roman" panose="02020603050405020304" pitchFamily="18" charset="0"/>
              </a:rPr>
              <a:t>Operating system BIT253CO</a:t>
            </a:r>
            <a:br>
              <a:rPr lang="en-US" sz="8000" dirty="0">
                <a:effectLst/>
                <a:latin typeface="Times New Roman" panose="02020603050405020304" pitchFamily="18" charset="0"/>
                <a:ea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B98F419B-B835-EDAE-D624-BF6ADAD6D608}"/>
              </a:ext>
            </a:extLst>
          </p:cNvPr>
          <p:cNvSpPr>
            <a:spLocks noGrp="1"/>
          </p:cNvSpPr>
          <p:nvPr>
            <p:ph type="subTitle" idx="1"/>
          </p:nvPr>
        </p:nvSpPr>
        <p:spPr/>
        <p:txBody>
          <a:bodyPr/>
          <a:lstStyle/>
          <a:p>
            <a:pPr algn="l"/>
            <a:r>
              <a:rPr lang="en-US" i="1" dirty="0"/>
              <a:t>By: Er Suvash Chandra Gautam </a:t>
            </a:r>
          </a:p>
          <a:p>
            <a:pPr algn="l"/>
            <a:r>
              <a:rPr lang="en-US" i="1" dirty="0"/>
              <a:t>(System Development and Implementation Expert, NBCC-JICA)</a:t>
            </a:r>
          </a:p>
        </p:txBody>
      </p:sp>
      <p:sp>
        <p:nvSpPr>
          <p:cNvPr id="4" name="Date Placeholder 3">
            <a:extLst>
              <a:ext uri="{FF2B5EF4-FFF2-40B4-BE49-F238E27FC236}">
                <a16:creationId xmlns:a16="http://schemas.microsoft.com/office/drawing/2014/main" id="{6FDC9F13-BE49-ECFD-5F86-A45399D49287}"/>
              </a:ext>
            </a:extLst>
          </p:cNvPr>
          <p:cNvSpPr>
            <a:spLocks noGrp="1"/>
          </p:cNvSpPr>
          <p:nvPr>
            <p:ph type="dt" sz="half" idx="10"/>
          </p:nvPr>
        </p:nvSpPr>
        <p:spPr/>
        <p:txBody>
          <a:bodyPr/>
          <a:lstStyle/>
          <a:p>
            <a:fld id="{96EF9334-F992-4A56-B922-FA46DA2BD32A}" type="datetime1">
              <a:rPr lang="en-US" smtClean="0"/>
              <a:t>11/27/2023</a:t>
            </a:fld>
            <a:endParaRPr lang="en-US"/>
          </a:p>
        </p:txBody>
      </p:sp>
      <p:sp>
        <p:nvSpPr>
          <p:cNvPr id="5" name="Footer Placeholder 4">
            <a:extLst>
              <a:ext uri="{FF2B5EF4-FFF2-40B4-BE49-F238E27FC236}">
                <a16:creationId xmlns:a16="http://schemas.microsoft.com/office/drawing/2014/main" id="{A5AEDA0C-25C1-36E7-DF32-7D9EDDC29D75}"/>
              </a:ext>
            </a:extLst>
          </p:cNvPr>
          <p:cNvSpPr>
            <a:spLocks noGrp="1"/>
          </p:cNvSpPr>
          <p:nvPr>
            <p:ph type="ftr" sz="quarter" idx="11"/>
          </p:nvPr>
        </p:nvSpPr>
        <p:spPr/>
        <p:txBody>
          <a:bodyPr/>
          <a:lstStyle/>
          <a:p>
            <a:r>
              <a:rPr lang="en-US"/>
              <a:t>Introduction to OS</a:t>
            </a:r>
          </a:p>
        </p:txBody>
      </p:sp>
      <p:sp>
        <p:nvSpPr>
          <p:cNvPr id="6" name="Slide Number Placeholder 5">
            <a:extLst>
              <a:ext uri="{FF2B5EF4-FFF2-40B4-BE49-F238E27FC236}">
                <a16:creationId xmlns:a16="http://schemas.microsoft.com/office/drawing/2014/main" id="{AC02014F-2ECC-22F3-3392-DEE16E963827}"/>
              </a:ext>
            </a:extLst>
          </p:cNvPr>
          <p:cNvSpPr>
            <a:spLocks noGrp="1"/>
          </p:cNvSpPr>
          <p:nvPr>
            <p:ph type="sldNum" sz="quarter" idx="12"/>
          </p:nvPr>
        </p:nvSpPr>
        <p:spPr/>
        <p:txBody>
          <a:bodyPr/>
          <a:lstStyle/>
          <a:p>
            <a:fld id="{36EB8B61-4722-4117-B467-BB8004C8037C}" type="slidenum">
              <a:rPr lang="en-US" smtClean="0"/>
              <a:t>1</a:t>
            </a:fld>
            <a:endParaRPr lang="en-US"/>
          </a:p>
        </p:txBody>
      </p:sp>
    </p:spTree>
    <p:extLst>
      <p:ext uri="{BB962C8B-B14F-4D97-AF65-F5344CB8AC3E}">
        <p14:creationId xmlns:p14="http://schemas.microsoft.com/office/powerpoint/2010/main" val="1308550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F7AF9-9364-857B-A1D2-FB487985D7F1}"/>
              </a:ext>
            </a:extLst>
          </p:cNvPr>
          <p:cNvSpPr>
            <a:spLocks noGrp="1"/>
          </p:cNvSpPr>
          <p:nvPr>
            <p:ph type="title"/>
          </p:nvPr>
        </p:nvSpPr>
        <p:spPr/>
        <p:txBody>
          <a:bodyPr/>
          <a:lstStyle/>
          <a:p>
            <a:pPr algn="ctr"/>
            <a:r>
              <a:rPr lang="en-US" dirty="0"/>
              <a:t>Process Model</a:t>
            </a:r>
          </a:p>
        </p:txBody>
      </p:sp>
      <p:sp>
        <p:nvSpPr>
          <p:cNvPr id="3" name="Content Placeholder 2">
            <a:extLst>
              <a:ext uri="{FF2B5EF4-FFF2-40B4-BE49-F238E27FC236}">
                <a16:creationId xmlns:a16="http://schemas.microsoft.com/office/drawing/2014/main" id="{5695FBA2-FE36-BF94-9898-4E8DAD43FC2F}"/>
              </a:ext>
            </a:extLst>
          </p:cNvPr>
          <p:cNvSpPr>
            <a:spLocks noGrp="1"/>
          </p:cNvSpPr>
          <p:nvPr>
            <p:ph idx="1"/>
          </p:nvPr>
        </p:nvSpPr>
        <p:spPr/>
        <p:txBody>
          <a:bodyPr/>
          <a:lstStyle/>
          <a:p>
            <a:pPr algn="just"/>
            <a:r>
              <a:rPr lang="en-US" b="0" i="0" dirty="0">
                <a:solidFill>
                  <a:srgbClr val="273239"/>
                </a:solidFill>
                <a:effectLst/>
                <a:latin typeface="Nunito" pitchFamily="2" charset="0"/>
              </a:rPr>
              <a:t>A process is a program under execution that consists of a number of elements including, program code and a set of data. To execute a program, a process has to be created for that program. Here the process may or may not run but if it is in a condition of running then that has to be maintained by the OS for appropriate progress of the process to be gained.</a:t>
            </a:r>
            <a:endParaRPr lang="en-US" dirty="0"/>
          </a:p>
        </p:txBody>
      </p:sp>
    </p:spTree>
    <p:extLst>
      <p:ext uri="{BB962C8B-B14F-4D97-AF65-F5344CB8AC3E}">
        <p14:creationId xmlns:p14="http://schemas.microsoft.com/office/powerpoint/2010/main" val="2137300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A2842-6E56-28E2-5F50-EE3F8EEDBD9E}"/>
              </a:ext>
            </a:extLst>
          </p:cNvPr>
          <p:cNvSpPr>
            <a:spLocks noGrp="1"/>
          </p:cNvSpPr>
          <p:nvPr>
            <p:ph type="title"/>
          </p:nvPr>
        </p:nvSpPr>
        <p:spPr/>
        <p:txBody>
          <a:bodyPr/>
          <a:lstStyle/>
          <a:p>
            <a:endParaRPr lang="en-US"/>
          </a:p>
        </p:txBody>
      </p:sp>
      <p:pic>
        <p:nvPicPr>
          <p:cNvPr id="2050" name="Picture 2" descr="Five State Process Model">
            <a:extLst>
              <a:ext uri="{FF2B5EF4-FFF2-40B4-BE49-F238E27FC236}">
                <a16:creationId xmlns:a16="http://schemas.microsoft.com/office/drawing/2014/main" id="{668C1FF6-0BCD-AF0D-0878-5F5AA8B13F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7708" y="1784877"/>
            <a:ext cx="8622034" cy="3488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827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1E8C8-A17E-BB30-0526-69750E56385A}"/>
              </a:ext>
            </a:extLst>
          </p:cNvPr>
          <p:cNvSpPr>
            <a:spLocks noGrp="1"/>
          </p:cNvSpPr>
          <p:nvPr>
            <p:ph type="title"/>
          </p:nvPr>
        </p:nvSpPr>
        <p:spPr/>
        <p:txBody>
          <a:bodyPr/>
          <a:lstStyle/>
          <a:p>
            <a:pPr algn="ctr"/>
            <a:r>
              <a:rPr lang="en-US" dirty="0"/>
              <a:t>Process Model</a:t>
            </a:r>
          </a:p>
        </p:txBody>
      </p:sp>
      <p:sp>
        <p:nvSpPr>
          <p:cNvPr id="3" name="Content Placeholder 2">
            <a:extLst>
              <a:ext uri="{FF2B5EF4-FFF2-40B4-BE49-F238E27FC236}">
                <a16:creationId xmlns:a16="http://schemas.microsoft.com/office/drawing/2014/main" id="{29A7A7A2-34E8-E957-B81D-017F4C26210F}"/>
              </a:ext>
            </a:extLst>
          </p:cNvPr>
          <p:cNvSpPr>
            <a:spLocks noGrp="1"/>
          </p:cNvSpPr>
          <p:nvPr>
            <p:ph idx="1"/>
          </p:nvPr>
        </p:nvSpPr>
        <p:spPr/>
        <p:txBody>
          <a:bodyPr>
            <a:normAutofit fontScale="92500" lnSpcReduction="10000"/>
          </a:bodyPr>
          <a:lstStyle/>
          <a:p>
            <a:pPr algn="just" fontAlgn="base">
              <a:buFont typeface="+mj-lt"/>
              <a:buAutoNum type="arabicPeriod"/>
            </a:pPr>
            <a:r>
              <a:rPr lang="en-US" b="1" i="0" dirty="0">
                <a:solidFill>
                  <a:srgbClr val="273239"/>
                </a:solidFill>
                <a:effectLst/>
                <a:latin typeface="Nunito" pitchFamily="2" charset="0"/>
              </a:rPr>
              <a:t>Running:</a:t>
            </a:r>
            <a:r>
              <a:rPr lang="en-US" b="0" i="0" dirty="0">
                <a:solidFill>
                  <a:srgbClr val="273239"/>
                </a:solidFill>
                <a:effectLst/>
                <a:latin typeface="Nunito" pitchFamily="2" charset="0"/>
              </a:rPr>
              <a:t> It means a process that is currently being executed. Assuming that there is only a single processor in the below execution process, so there will be at most one processor at a time that can be running in the state.</a:t>
            </a:r>
          </a:p>
          <a:p>
            <a:pPr algn="just" fontAlgn="base">
              <a:buFont typeface="+mj-lt"/>
              <a:buAutoNum type="arabicPeriod"/>
            </a:pPr>
            <a:r>
              <a:rPr lang="en-US" b="1" i="0" dirty="0">
                <a:solidFill>
                  <a:srgbClr val="273239"/>
                </a:solidFill>
                <a:effectLst/>
                <a:latin typeface="Nunito" pitchFamily="2" charset="0"/>
              </a:rPr>
              <a:t>Ready:</a:t>
            </a:r>
            <a:r>
              <a:rPr lang="en-US" b="0" i="0" dirty="0">
                <a:solidFill>
                  <a:srgbClr val="273239"/>
                </a:solidFill>
                <a:effectLst/>
                <a:latin typeface="Nunito" pitchFamily="2" charset="0"/>
              </a:rPr>
              <a:t> It means a process that is prepared to execute when given the opportunity by the OS.</a:t>
            </a:r>
          </a:p>
          <a:p>
            <a:pPr algn="just" fontAlgn="base">
              <a:buFont typeface="+mj-lt"/>
              <a:buAutoNum type="arabicPeriod"/>
            </a:pPr>
            <a:r>
              <a:rPr lang="en-US" b="1" i="0" dirty="0">
                <a:solidFill>
                  <a:srgbClr val="273239"/>
                </a:solidFill>
                <a:effectLst/>
                <a:latin typeface="Nunito" pitchFamily="2" charset="0"/>
              </a:rPr>
              <a:t>Blocked/Waiting:</a:t>
            </a:r>
            <a:r>
              <a:rPr lang="en-US" b="0" i="0" dirty="0">
                <a:solidFill>
                  <a:srgbClr val="273239"/>
                </a:solidFill>
                <a:effectLst/>
                <a:latin typeface="Nunito" pitchFamily="2" charset="0"/>
              </a:rPr>
              <a:t> It means that a process cannot continue executing until some event occurs like for example, the completion of an input-output operation.</a:t>
            </a:r>
          </a:p>
          <a:p>
            <a:pPr algn="just" fontAlgn="base">
              <a:buFont typeface="+mj-lt"/>
              <a:buAutoNum type="arabicPeriod"/>
            </a:pPr>
            <a:r>
              <a:rPr lang="en-US" b="1" i="0" dirty="0">
                <a:solidFill>
                  <a:srgbClr val="273239"/>
                </a:solidFill>
                <a:effectLst/>
                <a:latin typeface="Nunito" pitchFamily="2" charset="0"/>
              </a:rPr>
              <a:t>New:</a:t>
            </a:r>
            <a:r>
              <a:rPr lang="en-US" b="0" i="0" dirty="0">
                <a:solidFill>
                  <a:srgbClr val="273239"/>
                </a:solidFill>
                <a:effectLst/>
                <a:latin typeface="Nunito" pitchFamily="2" charset="0"/>
              </a:rPr>
              <a:t> It means a new process that has been created but has not yet been admitted by the OS for its execution. A new process is not loaded into the main memory, but its process control block (PCB) has been created.</a:t>
            </a:r>
          </a:p>
          <a:p>
            <a:pPr algn="just" fontAlgn="base">
              <a:buFont typeface="+mj-lt"/>
              <a:buAutoNum type="arabicPeriod"/>
            </a:pPr>
            <a:r>
              <a:rPr lang="en-US" b="1" i="0" dirty="0">
                <a:solidFill>
                  <a:srgbClr val="273239"/>
                </a:solidFill>
                <a:effectLst/>
                <a:latin typeface="Nunito" pitchFamily="2" charset="0"/>
              </a:rPr>
              <a:t>Exit/Terminate:</a:t>
            </a:r>
            <a:r>
              <a:rPr lang="en-US" b="0" i="0" dirty="0">
                <a:solidFill>
                  <a:srgbClr val="273239"/>
                </a:solidFill>
                <a:effectLst/>
                <a:latin typeface="Nunito" pitchFamily="2" charset="0"/>
              </a:rPr>
              <a:t> A process or job that has been released by the OS, either because it is completed or is aborted for some issue.</a:t>
            </a:r>
          </a:p>
          <a:p>
            <a:endParaRPr lang="en-US" dirty="0"/>
          </a:p>
        </p:txBody>
      </p:sp>
    </p:spTree>
    <p:extLst>
      <p:ext uri="{BB962C8B-B14F-4D97-AF65-F5344CB8AC3E}">
        <p14:creationId xmlns:p14="http://schemas.microsoft.com/office/powerpoint/2010/main" val="133698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084C3-BE5A-02E4-EAB4-068A029076D5}"/>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Possible State Transitions</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A6176B71-0A24-1451-5A16-B44B75BF7220}"/>
              </a:ext>
            </a:extLst>
          </p:cNvPr>
          <p:cNvSpPr>
            <a:spLocks noGrp="1"/>
          </p:cNvSpPr>
          <p:nvPr>
            <p:ph idx="1"/>
          </p:nvPr>
        </p:nvSpPr>
        <p:spPr/>
        <p:txBody>
          <a:bodyPr>
            <a:normAutofit/>
          </a:bodyPr>
          <a:lstStyle/>
          <a:p>
            <a:pPr algn="just" fontAlgn="base">
              <a:buFont typeface="+mj-lt"/>
              <a:buAutoNum type="arabicPeriod"/>
            </a:pPr>
            <a:r>
              <a:rPr lang="en-US" b="1" i="0" dirty="0">
                <a:effectLst/>
                <a:latin typeface="Nunito" pitchFamily="2" charset="0"/>
              </a:rPr>
              <a:t>Null -&gt; New: </a:t>
            </a:r>
            <a:r>
              <a:rPr lang="en-US" b="0" i="0" dirty="0">
                <a:effectLst/>
                <a:latin typeface="Nunito" pitchFamily="2" charset="0"/>
              </a:rPr>
              <a:t>A new process is created for the execution of a process.</a:t>
            </a:r>
          </a:p>
          <a:p>
            <a:pPr algn="just" fontAlgn="base">
              <a:buFont typeface="+mj-lt"/>
              <a:buAutoNum type="arabicPeriod"/>
            </a:pPr>
            <a:r>
              <a:rPr lang="en-US" b="1" i="0" dirty="0">
                <a:effectLst/>
                <a:latin typeface="Nunito" pitchFamily="2" charset="0"/>
              </a:rPr>
              <a:t>New -&gt; Ready: </a:t>
            </a:r>
            <a:r>
              <a:rPr lang="en-US" b="0" i="0" dirty="0">
                <a:effectLst/>
                <a:latin typeface="Nunito" pitchFamily="2" charset="0"/>
              </a:rPr>
              <a:t>The system will move the process from new to ready state and now it is ready for execution. Here a system may set a limit so that multiple processes can’t occur otherwise there may be a performance issue.</a:t>
            </a:r>
          </a:p>
          <a:p>
            <a:pPr algn="just" fontAlgn="base">
              <a:buFont typeface="+mj-lt"/>
              <a:buAutoNum type="arabicPeriod"/>
            </a:pPr>
            <a:r>
              <a:rPr lang="en-US" b="1" i="0" dirty="0">
                <a:effectLst/>
                <a:latin typeface="Nunito" pitchFamily="2" charset="0"/>
              </a:rPr>
              <a:t>Ready -&gt; Running:</a:t>
            </a:r>
            <a:r>
              <a:rPr lang="en-US" b="0" i="0" dirty="0">
                <a:effectLst/>
                <a:latin typeface="Nunito" pitchFamily="2" charset="0"/>
              </a:rPr>
              <a:t> The OS now selects a process for a run and the system chooses only one process in a ready state for execution.</a:t>
            </a:r>
          </a:p>
          <a:p>
            <a:pPr algn="just" fontAlgn="base">
              <a:buFont typeface="+mj-lt"/>
              <a:buAutoNum type="arabicPeriod"/>
            </a:pPr>
            <a:r>
              <a:rPr lang="en-US" b="1" i="0" dirty="0">
                <a:effectLst/>
                <a:latin typeface="Nunito" pitchFamily="2" charset="0"/>
              </a:rPr>
              <a:t>Running -&gt; Exit: </a:t>
            </a:r>
            <a:r>
              <a:rPr lang="en-US" b="0" i="0" dirty="0">
                <a:effectLst/>
                <a:latin typeface="Nunito" pitchFamily="2" charset="0"/>
              </a:rPr>
              <a:t>The system terminates a process if the process indicates that is now completed or if it has been aborted.</a:t>
            </a:r>
          </a:p>
          <a:p>
            <a:endParaRPr lang="en-US" dirty="0"/>
          </a:p>
        </p:txBody>
      </p:sp>
    </p:spTree>
    <p:extLst>
      <p:ext uri="{BB962C8B-B14F-4D97-AF65-F5344CB8AC3E}">
        <p14:creationId xmlns:p14="http://schemas.microsoft.com/office/powerpoint/2010/main" val="1196115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27F3-38D2-571F-B952-A51649187FBA}"/>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Possible State Transitions</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D6E6432F-82E2-DA3B-CA8C-6D380E12BBC6}"/>
              </a:ext>
            </a:extLst>
          </p:cNvPr>
          <p:cNvSpPr>
            <a:spLocks noGrp="1"/>
          </p:cNvSpPr>
          <p:nvPr>
            <p:ph idx="1"/>
          </p:nvPr>
        </p:nvSpPr>
        <p:spPr/>
        <p:txBody>
          <a:bodyPr>
            <a:normAutofit fontScale="92500"/>
          </a:bodyPr>
          <a:lstStyle/>
          <a:p>
            <a:pPr algn="just" fontAlgn="base">
              <a:buFont typeface="+mj-lt"/>
              <a:buAutoNum type="arabicPeriod"/>
            </a:pPr>
            <a:r>
              <a:rPr lang="en-US" b="1" i="0" dirty="0">
                <a:effectLst/>
                <a:latin typeface="Nunito" pitchFamily="2" charset="0"/>
              </a:rPr>
              <a:t>Running -&gt; Ready: </a:t>
            </a:r>
            <a:r>
              <a:rPr lang="en-US" b="0" i="0" dirty="0">
                <a:effectLst/>
                <a:latin typeface="Nunito" pitchFamily="2" charset="0"/>
              </a:rPr>
              <a:t>The reason for which this transition occurs is that when the running process has reached its maximum running time for uninterrupted execution. An example of this can be a process running in the background that performs some maintenance or other functions periodically.</a:t>
            </a:r>
          </a:p>
          <a:p>
            <a:pPr algn="just" fontAlgn="base">
              <a:buFont typeface="+mj-lt"/>
              <a:buAutoNum type="arabicPeriod"/>
            </a:pPr>
            <a:r>
              <a:rPr lang="en-US" b="1" i="0" dirty="0">
                <a:effectLst/>
                <a:latin typeface="Nunito" pitchFamily="2" charset="0"/>
              </a:rPr>
              <a:t>Running -&gt; Blocked:</a:t>
            </a:r>
            <a:r>
              <a:rPr lang="en-US" b="0" i="0" dirty="0">
                <a:effectLst/>
                <a:latin typeface="Nunito" pitchFamily="2" charset="0"/>
              </a:rPr>
              <a:t> A process is put in the blocked state if it requests for something it is waiting. Like, a process may request some resources that might not be available at the time or it may be waiting for an I/O operation or waiting for some other process to finish before the process can continue.</a:t>
            </a:r>
          </a:p>
          <a:p>
            <a:pPr algn="just" fontAlgn="base">
              <a:buFont typeface="+mj-lt"/>
              <a:buAutoNum type="arabicPeriod"/>
            </a:pPr>
            <a:r>
              <a:rPr lang="en-US" b="1" i="0" dirty="0">
                <a:effectLst/>
                <a:latin typeface="Nunito" pitchFamily="2" charset="0"/>
              </a:rPr>
              <a:t>Blocked -&gt; Ready:</a:t>
            </a:r>
            <a:r>
              <a:rPr lang="en-US" b="0" i="0" dirty="0">
                <a:effectLst/>
                <a:latin typeface="Nunito" pitchFamily="2" charset="0"/>
              </a:rPr>
              <a:t> A process moves from blocked state to the ready state when the event for which it has been waiting.</a:t>
            </a:r>
          </a:p>
          <a:p>
            <a:pPr algn="just" fontAlgn="base">
              <a:buFont typeface="+mj-lt"/>
              <a:buAutoNum type="arabicPeriod"/>
            </a:pPr>
            <a:r>
              <a:rPr lang="en-US" b="1" i="0" dirty="0">
                <a:effectLst/>
                <a:latin typeface="Nunito" pitchFamily="2" charset="0"/>
              </a:rPr>
              <a:t>Ready -&gt; Exit:</a:t>
            </a:r>
            <a:r>
              <a:rPr lang="en-US" b="0" i="0" dirty="0">
                <a:effectLst/>
                <a:latin typeface="Nunito" pitchFamily="2" charset="0"/>
              </a:rPr>
              <a:t> This transition can exist only in some cases because, in some systems, a parent may terminate a child’s process at any time.</a:t>
            </a:r>
          </a:p>
          <a:p>
            <a:endParaRPr lang="en-US" dirty="0"/>
          </a:p>
        </p:txBody>
      </p:sp>
    </p:spTree>
    <p:extLst>
      <p:ext uri="{BB962C8B-B14F-4D97-AF65-F5344CB8AC3E}">
        <p14:creationId xmlns:p14="http://schemas.microsoft.com/office/powerpoint/2010/main" val="3304024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81544-364E-E87F-33D4-4CE676362449}"/>
              </a:ext>
            </a:extLst>
          </p:cNvPr>
          <p:cNvSpPr>
            <a:spLocks noGrp="1"/>
          </p:cNvSpPr>
          <p:nvPr>
            <p:ph type="title"/>
          </p:nvPr>
        </p:nvSpPr>
        <p:spPr/>
        <p:txBody>
          <a:bodyPr/>
          <a:lstStyle/>
          <a:p>
            <a:pPr algn="ctr"/>
            <a:r>
              <a:rPr lang="en-US" dirty="0"/>
              <a:t>Process Control Block</a:t>
            </a:r>
          </a:p>
        </p:txBody>
      </p:sp>
      <p:sp>
        <p:nvSpPr>
          <p:cNvPr id="3" name="Content Placeholder 2">
            <a:extLst>
              <a:ext uri="{FF2B5EF4-FFF2-40B4-BE49-F238E27FC236}">
                <a16:creationId xmlns:a16="http://schemas.microsoft.com/office/drawing/2014/main" id="{1A037404-49D6-18F5-C41C-A083CC0BF1B9}"/>
              </a:ext>
            </a:extLst>
          </p:cNvPr>
          <p:cNvSpPr>
            <a:spLocks noGrp="1"/>
          </p:cNvSpPr>
          <p:nvPr>
            <p:ph idx="1"/>
          </p:nvPr>
        </p:nvSpPr>
        <p:spPr/>
        <p:txBody>
          <a:bodyPr/>
          <a:lstStyle/>
          <a:p>
            <a:pPr algn="just"/>
            <a:r>
              <a:rPr lang="en-US" b="0" i="0" dirty="0">
                <a:effectLst/>
                <a:latin typeface="Nunito" pitchFamily="2" charset="0"/>
              </a:rPr>
              <a:t>While creating a process, the operating system performs several operations. To identify the processes, it assigns a process identification number (PID) to each process. As the operating system supports multi-programming, it needs to keep track of all the processes. For this task, the </a:t>
            </a:r>
            <a:r>
              <a:rPr lang="en-US" b="0" i="0" u="sng" dirty="0">
                <a:effectLst/>
                <a:latin typeface="Nunito" pitchFamily="2" charset="0"/>
                <a:hlinkClick r:id="rId2">
                  <a:extLst>
                    <a:ext uri="{A12FA001-AC4F-418D-AE19-62706E023703}">
                      <ahyp:hlinkClr xmlns:ahyp="http://schemas.microsoft.com/office/drawing/2018/hyperlinkcolor" val="tx"/>
                    </a:ext>
                  </a:extLst>
                </a:hlinkClick>
              </a:rPr>
              <a:t>process control block</a:t>
            </a:r>
            <a:r>
              <a:rPr lang="en-US" b="0" i="0" dirty="0">
                <a:effectLst/>
                <a:latin typeface="Nunito" pitchFamily="2" charset="0"/>
              </a:rPr>
              <a:t> (PCB) is used to track the process’s execution status. Each block of memory contains information about the process state, program counter, stack pointer, status of opened files, </a:t>
            </a:r>
            <a:r>
              <a:rPr lang="en-US" b="0" i="0" u="sng" dirty="0">
                <a:effectLst/>
                <a:latin typeface="Nunito" pitchFamily="2" charset="0"/>
                <a:hlinkClick r:id="rId3">
                  <a:extLst>
                    <a:ext uri="{A12FA001-AC4F-418D-AE19-62706E023703}">
                      <ahyp:hlinkClr xmlns:ahyp="http://schemas.microsoft.com/office/drawing/2018/hyperlinkcolor" val="tx"/>
                    </a:ext>
                  </a:extLst>
                </a:hlinkClick>
              </a:rPr>
              <a:t>scheduling algorithms</a:t>
            </a:r>
            <a:r>
              <a:rPr lang="en-US" b="0" i="0" dirty="0">
                <a:effectLst/>
                <a:latin typeface="Nunito" pitchFamily="2" charset="0"/>
              </a:rPr>
              <a:t>, etc.</a:t>
            </a:r>
            <a:endParaRPr lang="en-US" dirty="0"/>
          </a:p>
        </p:txBody>
      </p:sp>
    </p:spTree>
    <p:extLst>
      <p:ext uri="{BB962C8B-B14F-4D97-AF65-F5344CB8AC3E}">
        <p14:creationId xmlns:p14="http://schemas.microsoft.com/office/powerpoint/2010/main" val="3511599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125F-DD9F-1974-9BF8-75EA0D06973C}"/>
              </a:ext>
            </a:extLst>
          </p:cNvPr>
          <p:cNvSpPr>
            <a:spLocks noGrp="1"/>
          </p:cNvSpPr>
          <p:nvPr>
            <p:ph type="title"/>
          </p:nvPr>
        </p:nvSpPr>
        <p:spPr/>
        <p:txBody>
          <a:bodyPr/>
          <a:lstStyle/>
          <a:p>
            <a:pPr algn="ctr"/>
            <a:r>
              <a:rPr lang="en-US" dirty="0"/>
              <a:t>Process Control Block</a:t>
            </a:r>
          </a:p>
        </p:txBody>
      </p:sp>
      <p:sp>
        <p:nvSpPr>
          <p:cNvPr id="3" name="Content Placeholder 2">
            <a:extLst>
              <a:ext uri="{FF2B5EF4-FFF2-40B4-BE49-F238E27FC236}">
                <a16:creationId xmlns:a16="http://schemas.microsoft.com/office/drawing/2014/main" id="{0ACD2E85-A135-61F9-34FB-1973C1F7F220}"/>
              </a:ext>
            </a:extLst>
          </p:cNvPr>
          <p:cNvSpPr>
            <a:spLocks noGrp="1"/>
          </p:cNvSpPr>
          <p:nvPr>
            <p:ph idx="1"/>
          </p:nvPr>
        </p:nvSpPr>
        <p:spPr/>
        <p:txBody>
          <a:bodyPr/>
          <a:lstStyle/>
          <a:p>
            <a:pPr algn="just"/>
            <a:r>
              <a:rPr lang="en-US" b="0" i="0" dirty="0">
                <a:effectLst/>
                <a:latin typeface="Nunito" pitchFamily="2" charset="0"/>
              </a:rPr>
              <a:t>All this information is required and must be saved when the process is switched from one state to another. When the process makes a transition from one state to another, the operating system must update information in the process’s PCB. A process control block (PCB) contains information about the process, i.e. registers, quantum, priority, etc. The process table is an array of PCBs, that means logically contains a </a:t>
            </a:r>
            <a:r>
              <a:rPr lang="en-US" b="0" i="0" u="sng" dirty="0">
                <a:effectLst/>
                <a:latin typeface="Nunito" pitchFamily="2" charset="0"/>
                <a:hlinkClick r:id="rId2">
                  <a:extLst>
                    <a:ext uri="{A12FA001-AC4F-418D-AE19-62706E023703}">
                      <ahyp:hlinkClr xmlns:ahyp="http://schemas.microsoft.com/office/drawing/2018/hyperlinkcolor" val="tx"/>
                    </a:ext>
                  </a:extLst>
                </a:hlinkClick>
              </a:rPr>
              <a:t>PCB </a:t>
            </a:r>
            <a:r>
              <a:rPr lang="en-US" b="0" i="0" dirty="0">
                <a:effectLst/>
                <a:latin typeface="Nunito" pitchFamily="2" charset="0"/>
              </a:rPr>
              <a:t>for all of the current processes in the system.</a:t>
            </a:r>
            <a:endParaRPr lang="en-US" dirty="0"/>
          </a:p>
        </p:txBody>
      </p:sp>
    </p:spTree>
    <p:extLst>
      <p:ext uri="{BB962C8B-B14F-4D97-AF65-F5344CB8AC3E}">
        <p14:creationId xmlns:p14="http://schemas.microsoft.com/office/powerpoint/2010/main" val="4146477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rocess Control Block">
            <a:extLst>
              <a:ext uri="{FF2B5EF4-FFF2-40B4-BE49-F238E27FC236}">
                <a16:creationId xmlns:a16="http://schemas.microsoft.com/office/drawing/2014/main" id="{80119C6F-04FF-67C1-40E5-E481BC63E1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10116" y="-204661"/>
            <a:ext cx="3923517" cy="638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021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A9A7F-EA12-46B5-992D-3ECB0893930A}"/>
              </a:ext>
            </a:extLst>
          </p:cNvPr>
          <p:cNvSpPr>
            <a:spLocks noGrp="1"/>
          </p:cNvSpPr>
          <p:nvPr>
            <p:ph type="title"/>
          </p:nvPr>
        </p:nvSpPr>
        <p:spPr/>
        <p:txBody>
          <a:bodyPr/>
          <a:lstStyle/>
          <a:p>
            <a:r>
              <a:rPr lang="en-US" dirty="0"/>
              <a:t>Process Control Block</a:t>
            </a:r>
          </a:p>
        </p:txBody>
      </p:sp>
      <p:sp>
        <p:nvSpPr>
          <p:cNvPr id="3" name="Content Placeholder 2">
            <a:extLst>
              <a:ext uri="{FF2B5EF4-FFF2-40B4-BE49-F238E27FC236}">
                <a16:creationId xmlns:a16="http://schemas.microsoft.com/office/drawing/2014/main" id="{D1D7AD1F-09DE-77C5-BA7C-338583BADDF2}"/>
              </a:ext>
            </a:extLst>
          </p:cNvPr>
          <p:cNvSpPr>
            <a:spLocks noGrp="1"/>
          </p:cNvSpPr>
          <p:nvPr>
            <p:ph idx="1"/>
          </p:nvPr>
        </p:nvSpPr>
        <p:spPr/>
        <p:txBody>
          <a:bodyPr>
            <a:normAutofit fontScale="92500" lnSpcReduction="20000"/>
          </a:bodyPr>
          <a:lstStyle/>
          <a:p>
            <a:pPr algn="just" fontAlgn="base">
              <a:buFont typeface="+mj-lt"/>
              <a:buAutoNum type="arabicPeriod"/>
            </a:pPr>
            <a:r>
              <a:rPr lang="en-US" b="1" i="0" dirty="0">
                <a:effectLst/>
                <a:latin typeface="Nunito" pitchFamily="2" charset="0"/>
              </a:rPr>
              <a:t>Pointer:</a:t>
            </a:r>
            <a:r>
              <a:rPr lang="en-US" b="0" i="0" dirty="0">
                <a:effectLst/>
                <a:latin typeface="Nunito" pitchFamily="2" charset="0"/>
              </a:rPr>
              <a:t> It is a stack pointer that is required to be saved when the process is switched from one state to another to retain the current position of the process.</a:t>
            </a:r>
          </a:p>
          <a:p>
            <a:pPr algn="just" fontAlgn="base">
              <a:buFont typeface="+mj-lt"/>
              <a:buAutoNum type="arabicPeriod" startAt="2"/>
            </a:pPr>
            <a:r>
              <a:rPr lang="en-US" b="1" i="0" dirty="0">
                <a:effectLst/>
                <a:latin typeface="Nunito" pitchFamily="2" charset="0"/>
              </a:rPr>
              <a:t>Process state:</a:t>
            </a:r>
            <a:r>
              <a:rPr lang="en-US" b="0" i="0" dirty="0">
                <a:effectLst/>
                <a:latin typeface="Nunito" pitchFamily="2" charset="0"/>
              </a:rPr>
              <a:t> It stores the respective state of the process.</a:t>
            </a:r>
          </a:p>
          <a:p>
            <a:pPr algn="just" fontAlgn="base">
              <a:buFont typeface="+mj-lt"/>
              <a:buAutoNum type="arabicPeriod" startAt="3"/>
            </a:pPr>
            <a:r>
              <a:rPr lang="en-US" b="1" i="0" dirty="0">
                <a:effectLst/>
                <a:latin typeface="Nunito" pitchFamily="2" charset="0"/>
              </a:rPr>
              <a:t>Process number:</a:t>
            </a:r>
            <a:r>
              <a:rPr lang="en-US" b="0" i="0" dirty="0">
                <a:effectLst/>
                <a:latin typeface="Nunito" pitchFamily="2" charset="0"/>
              </a:rPr>
              <a:t> Every process is assigned a unique id known as process ID or PID which stores the process identifier.</a:t>
            </a:r>
          </a:p>
          <a:p>
            <a:pPr algn="just" fontAlgn="base">
              <a:buFont typeface="+mj-lt"/>
              <a:buAutoNum type="arabicPeriod" startAt="4"/>
            </a:pPr>
            <a:r>
              <a:rPr lang="en-US" b="1" i="0" dirty="0">
                <a:effectLst/>
                <a:latin typeface="Nunito" pitchFamily="2" charset="0"/>
              </a:rPr>
              <a:t>Program counter:</a:t>
            </a:r>
            <a:r>
              <a:rPr lang="en-US" b="0" i="0" dirty="0">
                <a:effectLst/>
                <a:latin typeface="Nunito" pitchFamily="2" charset="0"/>
              </a:rPr>
              <a:t> It stores the counter,</a:t>
            </a:r>
            <a:r>
              <a:rPr lang="en-US" b="1" i="0" dirty="0">
                <a:effectLst/>
                <a:latin typeface="Nunito" pitchFamily="2" charset="0"/>
              </a:rPr>
              <a:t>:</a:t>
            </a:r>
            <a:r>
              <a:rPr lang="en-US" b="0" i="0" dirty="0">
                <a:effectLst/>
                <a:latin typeface="Nunito" pitchFamily="2" charset="0"/>
              </a:rPr>
              <a:t> which contains the address of the next instruction that is to be executed for the process.</a:t>
            </a:r>
          </a:p>
          <a:p>
            <a:pPr algn="just" fontAlgn="base">
              <a:buFont typeface="+mj-lt"/>
              <a:buAutoNum type="arabicPeriod" startAt="5"/>
            </a:pPr>
            <a:r>
              <a:rPr lang="en-US" b="1" i="0" dirty="0">
                <a:effectLst/>
                <a:latin typeface="Nunito" pitchFamily="2" charset="0"/>
              </a:rPr>
              <a:t>Register:</a:t>
            </a:r>
            <a:r>
              <a:rPr lang="en-US" b="0" i="0" dirty="0">
                <a:effectLst/>
                <a:latin typeface="Nunito" pitchFamily="2" charset="0"/>
              </a:rPr>
              <a:t> These are the CPU registers which include the accumulator, base, registers, and general-purpose registers.</a:t>
            </a:r>
          </a:p>
          <a:p>
            <a:pPr algn="just" fontAlgn="base">
              <a:buFont typeface="+mj-lt"/>
              <a:buAutoNum type="arabicPeriod" startAt="6"/>
            </a:pPr>
            <a:r>
              <a:rPr lang="en-US" b="1" i="0" dirty="0">
                <a:effectLst/>
                <a:latin typeface="Nunito" pitchFamily="2" charset="0"/>
              </a:rPr>
              <a:t>Memory limits: </a:t>
            </a:r>
            <a:r>
              <a:rPr lang="en-US" b="0" i="0" dirty="0">
                <a:effectLst/>
                <a:latin typeface="Nunito" pitchFamily="2" charset="0"/>
              </a:rPr>
              <a:t>This field contains the information about memory management system used by the operating system. This may include page tables, segment tables, etc.</a:t>
            </a:r>
          </a:p>
          <a:p>
            <a:pPr algn="just" fontAlgn="base">
              <a:buFont typeface="+mj-lt"/>
              <a:buAutoNum type="arabicPeriod" startAt="7"/>
            </a:pPr>
            <a:r>
              <a:rPr lang="en-US" b="1" i="0" dirty="0">
                <a:effectLst/>
                <a:latin typeface="Nunito" pitchFamily="2" charset="0"/>
              </a:rPr>
              <a:t>Open files list</a:t>
            </a:r>
            <a:r>
              <a:rPr lang="en-US" b="0" i="0" dirty="0">
                <a:effectLst/>
                <a:latin typeface="Nunito" pitchFamily="2" charset="0"/>
              </a:rPr>
              <a:t> </a:t>
            </a:r>
            <a:r>
              <a:rPr lang="en-US" b="1" i="0" dirty="0">
                <a:effectLst/>
                <a:latin typeface="Nunito" pitchFamily="2" charset="0"/>
              </a:rPr>
              <a:t>:</a:t>
            </a:r>
            <a:r>
              <a:rPr lang="en-US" b="0" i="0" dirty="0">
                <a:effectLst/>
                <a:latin typeface="Nunito" pitchFamily="2" charset="0"/>
              </a:rPr>
              <a:t> This information includes the list of files opened for a process.</a:t>
            </a:r>
          </a:p>
          <a:p>
            <a:endParaRPr lang="en-US" dirty="0"/>
          </a:p>
        </p:txBody>
      </p:sp>
    </p:spTree>
    <p:extLst>
      <p:ext uri="{BB962C8B-B14F-4D97-AF65-F5344CB8AC3E}">
        <p14:creationId xmlns:p14="http://schemas.microsoft.com/office/powerpoint/2010/main" val="3764269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B702C-592E-4ED8-7012-C8291D934684}"/>
              </a:ext>
            </a:extLst>
          </p:cNvPr>
          <p:cNvSpPr>
            <a:spLocks noGrp="1"/>
          </p:cNvSpPr>
          <p:nvPr>
            <p:ph type="title"/>
          </p:nvPr>
        </p:nvSpPr>
        <p:spPr/>
        <p:txBody>
          <a:bodyPr/>
          <a:lstStyle/>
          <a:p>
            <a:r>
              <a:rPr lang="en-US" dirty="0"/>
              <a:t>Introduction to Thread</a:t>
            </a:r>
          </a:p>
        </p:txBody>
      </p:sp>
      <p:sp>
        <p:nvSpPr>
          <p:cNvPr id="3" name="Content Placeholder 2">
            <a:extLst>
              <a:ext uri="{FF2B5EF4-FFF2-40B4-BE49-F238E27FC236}">
                <a16:creationId xmlns:a16="http://schemas.microsoft.com/office/drawing/2014/main" id="{3B2E5418-097B-9397-A3B5-6CFCDF56F7A5}"/>
              </a:ext>
            </a:extLst>
          </p:cNvPr>
          <p:cNvSpPr>
            <a:spLocks noGrp="1"/>
          </p:cNvSpPr>
          <p:nvPr>
            <p:ph idx="1"/>
          </p:nvPr>
        </p:nvSpPr>
        <p:spPr/>
        <p:txBody>
          <a:bodyPr/>
          <a:lstStyle/>
          <a:p>
            <a:pPr algn="just"/>
            <a:r>
              <a:rPr lang="en-US" b="0" i="0" dirty="0">
                <a:effectLst/>
                <a:latin typeface="inter-regular"/>
              </a:rPr>
              <a:t>A thread is the subset of a process and is also known as the </a:t>
            </a:r>
            <a:r>
              <a:rPr lang="en-US" b="1" i="0" dirty="0">
                <a:effectLst/>
                <a:latin typeface="inter-regular"/>
              </a:rPr>
              <a:t>lightweight process. </a:t>
            </a:r>
          </a:p>
          <a:p>
            <a:pPr algn="just"/>
            <a:r>
              <a:rPr lang="en-US" b="1" dirty="0">
                <a:latin typeface="inter-regular"/>
              </a:rPr>
              <a:t>A process within a process is called thread.</a:t>
            </a:r>
            <a:endParaRPr lang="en-US" b="1" i="0" dirty="0">
              <a:effectLst/>
              <a:latin typeface="inter-regular"/>
            </a:endParaRPr>
          </a:p>
          <a:p>
            <a:pPr algn="just"/>
            <a:r>
              <a:rPr lang="en-US" b="0" i="0" dirty="0">
                <a:effectLst/>
                <a:latin typeface="inter-regular"/>
              </a:rPr>
              <a:t>A process can have more than one thread, and these threads are managed independently by the scheduler. All the threads within one process are interrelated to each other. Threads have some common information, such as </a:t>
            </a:r>
            <a:r>
              <a:rPr lang="en-US" b="1" i="0" dirty="0">
                <a:effectLst/>
                <a:latin typeface="inter-bold"/>
              </a:rPr>
              <a:t>data segment, code segment, files, etc.,</a:t>
            </a:r>
            <a:r>
              <a:rPr lang="en-US" b="0" i="0" dirty="0">
                <a:effectLst/>
                <a:latin typeface="inter-regular"/>
              </a:rPr>
              <a:t> that is shared to their peer threads. But contains its own registers, stack, and counter.</a:t>
            </a:r>
            <a:endParaRPr lang="en-US" dirty="0"/>
          </a:p>
        </p:txBody>
      </p:sp>
    </p:spTree>
    <p:extLst>
      <p:ext uri="{BB962C8B-B14F-4D97-AF65-F5344CB8AC3E}">
        <p14:creationId xmlns:p14="http://schemas.microsoft.com/office/powerpoint/2010/main" val="493475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FA4580F-466E-7474-67B0-3250F10ABB47}"/>
              </a:ext>
            </a:extLst>
          </p:cNvPr>
          <p:cNvSpPr>
            <a:spLocks noGrp="1"/>
          </p:cNvSpPr>
          <p:nvPr>
            <p:ph type="subTitle" idx="1"/>
          </p:nvPr>
        </p:nvSpPr>
        <p:spPr>
          <a:xfrm>
            <a:off x="1524000" y="1389780"/>
            <a:ext cx="9144000" cy="1655762"/>
          </a:xfrm>
        </p:spPr>
        <p:txBody>
          <a:bodyPr>
            <a:normAutofit/>
          </a:bodyPr>
          <a:lstStyle/>
          <a:p>
            <a:r>
              <a:rPr lang="en-US" sz="4400" b="1" dirty="0">
                <a:effectLst/>
                <a:latin typeface="Times New Roman" panose="02020603050405020304" pitchFamily="18" charset="0"/>
                <a:ea typeface="Times New Roman" panose="02020603050405020304" pitchFamily="18" charset="0"/>
              </a:rPr>
              <a:t>Processes and Threads</a:t>
            </a:r>
            <a:endParaRPr lang="en-US" sz="5400" dirty="0"/>
          </a:p>
        </p:txBody>
      </p:sp>
    </p:spTree>
    <p:extLst>
      <p:ext uri="{BB962C8B-B14F-4D97-AF65-F5344CB8AC3E}">
        <p14:creationId xmlns:p14="http://schemas.microsoft.com/office/powerpoint/2010/main" val="492211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7D47-DF63-BEE0-9E3A-6E4D5EBD1440}"/>
              </a:ext>
            </a:extLst>
          </p:cNvPr>
          <p:cNvSpPr>
            <a:spLocks noGrp="1"/>
          </p:cNvSpPr>
          <p:nvPr>
            <p:ph type="title"/>
          </p:nvPr>
        </p:nvSpPr>
        <p:spPr/>
        <p:txBody>
          <a:bodyPr/>
          <a:lstStyle/>
          <a:p>
            <a:pPr algn="ctr"/>
            <a:r>
              <a:rPr lang="en-US" b="0" i="0" dirty="0">
                <a:effectLst/>
                <a:latin typeface="erdana"/>
              </a:rPr>
              <a:t>Features of Thread</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4B0C370E-84AC-A32E-4260-302619063DC6}"/>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Threads share data, memory, resources, files, etc., with their peer threads within a process.</a:t>
            </a:r>
          </a:p>
          <a:p>
            <a:pPr algn="just">
              <a:buFont typeface="Arial" panose="020B0604020202020204" pitchFamily="34" charset="0"/>
              <a:buChar char="•"/>
            </a:pPr>
            <a:r>
              <a:rPr lang="en-US" b="0" i="0" dirty="0">
                <a:solidFill>
                  <a:srgbClr val="000000"/>
                </a:solidFill>
                <a:effectLst/>
                <a:latin typeface="inter-regular"/>
              </a:rPr>
              <a:t>One system call is capable of creating more than one thread.</a:t>
            </a:r>
          </a:p>
          <a:p>
            <a:pPr algn="just">
              <a:buFont typeface="Arial" panose="020B0604020202020204" pitchFamily="34" charset="0"/>
              <a:buChar char="•"/>
            </a:pPr>
            <a:r>
              <a:rPr lang="en-US" b="0" i="0" dirty="0">
                <a:solidFill>
                  <a:srgbClr val="000000"/>
                </a:solidFill>
                <a:effectLst/>
                <a:latin typeface="inter-regular"/>
              </a:rPr>
              <a:t>Each thread has its own stack and register.</a:t>
            </a:r>
          </a:p>
          <a:p>
            <a:pPr algn="just">
              <a:buFont typeface="Arial" panose="020B0604020202020204" pitchFamily="34" charset="0"/>
              <a:buChar char="•"/>
            </a:pPr>
            <a:r>
              <a:rPr lang="en-US" b="0" i="0" dirty="0">
                <a:solidFill>
                  <a:srgbClr val="000000"/>
                </a:solidFill>
                <a:effectLst/>
                <a:latin typeface="inter-regular"/>
              </a:rPr>
              <a:t>Threads can directly communicate with each other as they share the same address space.</a:t>
            </a:r>
          </a:p>
          <a:p>
            <a:pPr algn="just">
              <a:buFont typeface="Arial" panose="020B0604020202020204" pitchFamily="34" charset="0"/>
              <a:buChar char="•"/>
            </a:pPr>
            <a:r>
              <a:rPr lang="en-US" b="0" i="0" dirty="0">
                <a:solidFill>
                  <a:srgbClr val="000000"/>
                </a:solidFill>
                <a:effectLst/>
                <a:latin typeface="inter-regular"/>
              </a:rPr>
              <a:t>Threads need to be synchronized in order to avoid unexpected scenarios.</a:t>
            </a:r>
          </a:p>
          <a:p>
            <a:endParaRPr lang="en-US" dirty="0"/>
          </a:p>
        </p:txBody>
      </p:sp>
    </p:spTree>
    <p:extLst>
      <p:ext uri="{BB962C8B-B14F-4D97-AF65-F5344CB8AC3E}">
        <p14:creationId xmlns:p14="http://schemas.microsoft.com/office/powerpoint/2010/main" val="174708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rocess Vs. Thread">
            <a:extLst>
              <a:ext uri="{FF2B5EF4-FFF2-40B4-BE49-F238E27FC236}">
                <a16:creationId xmlns:a16="http://schemas.microsoft.com/office/drawing/2014/main" id="{412970BC-0F41-CDE1-EAA3-74587B79B9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9828" y="825910"/>
            <a:ext cx="8558047" cy="4961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824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76C95-4507-8991-CA62-7D3CF1967ABE}"/>
              </a:ext>
            </a:extLst>
          </p:cNvPr>
          <p:cNvSpPr>
            <a:spLocks noGrp="1"/>
          </p:cNvSpPr>
          <p:nvPr>
            <p:ph type="title"/>
          </p:nvPr>
        </p:nvSpPr>
        <p:spPr/>
        <p:txBody>
          <a:bodyPr/>
          <a:lstStyle/>
          <a:p>
            <a:r>
              <a:rPr lang="en-US" b="0" i="0" dirty="0">
                <a:effectLst/>
                <a:latin typeface="erdana"/>
              </a:rPr>
              <a:t>How does thread work?</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C350A7F9-8EBD-3DAD-3FB3-D4B145695A6C}"/>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When a process starts, OS assigns the memory and resources to it. Each thread within a process shares the memory and resources of that process only.</a:t>
            </a:r>
          </a:p>
          <a:p>
            <a:pPr algn="just">
              <a:buFont typeface="Arial" panose="020B0604020202020204" pitchFamily="34" charset="0"/>
              <a:buChar char="•"/>
            </a:pPr>
            <a:r>
              <a:rPr lang="en-US" b="0" i="0" dirty="0">
                <a:solidFill>
                  <a:srgbClr val="000000"/>
                </a:solidFill>
                <a:effectLst/>
                <a:latin typeface="inter-regular"/>
              </a:rPr>
              <a:t>Threads are mainly used to improve the processing of an application. In reality, only a single thread is executed at a time, but due to fast context switching between threads gives an illusion that threads are running parallelly.</a:t>
            </a:r>
          </a:p>
          <a:p>
            <a:pPr algn="just">
              <a:buFont typeface="Arial" panose="020B0604020202020204" pitchFamily="34" charset="0"/>
              <a:buChar char="•"/>
            </a:pPr>
            <a:r>
              <a:rPr lang="en-US" b="0" i="0" dirty="0">
                <a:solidFill>
                  <a:srgbClr val="000000"/>
                </a:solidFill>
                <a:effectLst/>
                <a:latin typeface="inter-regular"/>
              </a:rPr>
              <a:t>If a single thread executes in a process, it is known as </a:t>
            </a:r>
            <a:r>
              <a:rPr lang="en-US" b="1" i="0" dirty="0">
                <a:solidFill>
                  <a:srgbClr val="000000"/>
                </a:solidFill>
                <a:effectLst/>
                <a:latin typeface="inter-bold"/>
              </a:rPr>
              <a:t>a single-threaded</a:t>
            </a:r>
            <a:r>
              <a:rPr lang="en-US" b="0" i="0" dirty="0">
                <a:solidFill>
                  <a:srgbClr val="000000"/>
                </a:solidFill>
                <a:effectLst/>
                <a:latin typeface="inter-regular"/>
              </a:rPr>
              <a:t> And if multiple threads execute simultaneously, then it is known as </a:t>
            </a:r>
            <a:r>
              <a:rPr lang="en-US" b="1" i="0" dirty="0">
                <a:solidFill>
                  <a:srgbClr val="000000"/>
                </a:solidFill>
                <a:effectLst/>
                <a:latin typeface="inter-bold"/>
              </a:rPr>
              <a:t>multithreading.</a:t>
            </a:r>
            <a:endParaRPr lang="en-US" b="0" i="0" dirty="0">
              <a:solidFill>
                <a:srgbClr val="000000"/>
              </a:solidFill>
              <a:effectLst/>
              <a:latin typeface="inter-regular"/>
            </a:endParaRPr>
          </a:p>
          <a:p>
            <a:endParaRPr lang="en-US" dirty="0"/>
          </a:p>
        </p:txBody>
      </p:sp>
    </p:spTree>
    <p:extLst>
      <p:ext uri="{BB962C8B-B14F-4D97-AF65-F5344CB8AC3E}">
        <p14:creationId xmlns:p14="http://schemas.microsoft.com/office/powerpoint/2010/main" val="743583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4B93A-838F-69FD-1190-4BDC3F67CF9F}"/>
              </a:ext>
            </a:extLst>
          </p:cNvPr>
          <p:cNvSpPr>
            <a:spLocks noGrp="1"/>
          </p:cNvSpPr>
          <p:nvPr>
            <p:ph type="title"/>
          </p:nvPr>
        </p:nvSpPr>
        <p:spPr/>
        <p:txBody>
          <a:bodyPr/>
          <a:lstStyle/>
          <a:p>
            <a:pPr algn="ctr"/>
            <a:r>
              <a:rPr lang="en-US" dirty="0"/>
              <a:t>Types of Thread</a:t>
            </a:r>
          </a:p>
        </p:txBody>
      </p:sp>
      <p:sp>
        <p:nvSpPr>
          <p:cNvPr id="3" name="Content Placeholder 2">
            <a:extLst>
              <a:ext uri="{FF2B5EF4-FFF2-40B4-BE49-F238E27FC236}">
                <a16:creationId xmlns:a16="http://schemas.microsoft.com/office/drawing/2014/main" id="{C4A07087-05BB-C04D-BAB3-7AD98E7004CA}"/>
              </a:ext>
            </a:extLst>
          </p:cNvPr>
          <p:cNvSpPr>
            <a:spLocks noGrp="1"/>
          </p:cNvSpPr>
          <p:nvPr>
            <p:ph idx="1"/>
          </p:nvPr>
        </p:nvSpPr>
        <p:spPr/>
        <p:txBody>
          <a:bodyPr/>
          <a:lstStyle/>
          <a:p>
            <a:r>
              <a:rPr lang="en-US" b="1" i="0" dirty="0">
                <a:solidFill>
                  <a:srgbClr val="333333"/>
                </a:solidFill>
                <a:effectLst/>
                <a:latin typeface="inter-bold"/>
              </a:rPr>
              <a:t>1. User Level Thread:</a:t>
            </a:r>
          </a:p>
          <a:p>
            <a:pPr algn="just"/>
            <a:r>
              <a:rPr lang="en-US" b="0" i="0" dirty="0">
                <a:solidFill>
                  <a:srgbClr val="333333"/>
                </a:solidFill>
                <a:effectLst/>
                <a:latin typeface="inter-regular"/>
              </a:rPr>
              <a:t>As the name suggests, the user-level threads are only managed by users, and the kernel does not have its information.</a:t>
            </a:r>
          </a:p>
          <a:p>
            <a:pPr algn="just"/>
            <a:r>
              <a:rPr lang="en-US" b="0" i="0" dirty="0">
                <a:solidFill>
                  <a:srgbClr val="333333"/>
                </a:solidFill>
                <a:effectLst/>
                <a:latin typeface="inter-regular"/>
              </a:rPr>
              <a:t>These are faster, easy to create and manage.</a:t>
            </a:r>
          </a:p>
          <a:p>
            <a:pPr algn="just"/>
            <a:r>
              <a:rPr lang="en-US" b="0" i="0" dirty="0">
                <a:solidFill>
                  <a:srgbClr val="333333"/>
                </a:solidFill>
                <a:effectLst/>
                <a:latin typeface="inter-regular"/>
              </a:rPr>
              <a:t>The kernel takes all these threads as a single process and handles them as one process only.</a:t>
            </a:r>
          </a:p>
          <a:p>
            <a:pPr algn="just"/>
            <a:r>
              <a:rPr lang="en-US" b="0" i="0" dirty="0">
                <a:solidFill>
                  <a:srgbClr val="333333"/>
                </a:solidFill>
                <a:effectLst/>
                <a:latin typeface="inter-regular"/>
              </a:rPr>
              <a:t>The user-level threads are implemented by user-level libraries, not by the system calls.</a:t>
            </a:r>
          </a:p>
          <a:p>
            <a:endParaRPr lang="en-US" dirty="0"/>
          </a:p>
        </p:txBody>
      </p:sp>
    </p:spTree>
    <p:extLst>
      <p:ext uri="{BB962C8B-B14F-4D97-AF65-F5344CB8AC3E}">
        <p14:creationId xmlns:p14="http://schemas.microsoft.com/office/powerpoint/2010/main" val="4095277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8D97D-39F8-9934-B6A5-C19C37AA1ABD}"/>
              </a:ext>
            </a:extLst>
          </p:cNvPr>
          <p:cNvSpPr>
            <a:spLocks noGrp="1"/>
          </p:cNvSpPr>
          <p:nvPr>
            <p:ph type="title"/>
          </p:nvPr>
        </p:nvSpPr>
        <p:spPr/>
        <p:txBody>
          <a:bodyPr/>
          <a:lstStyle/>
          <a:p>
            <a:r>
              <a:rPr lang="en-US" b="1" i="0" dirty="0">
                <a:solidFill>
                  <a:srgbClr val="333333"/>
                </a:solidFill>
                <a:effectLst/>
                <a:latin typeface="inter-bold"/>
              </a:rPr>
              <a:t>Advantages of User-level threads</a:t>
            </a:r>
            <a:endParaRPr lang="en-US" dirty="0"/>
          </a:p>
        </p:txBody>
      </p:sp>
      <p:sp>
        <p:nvSpPr>
          <p:cNvPr id="3" name="Content Placeholder 2">
            <a:extLst>
              <a:ext uri="{FF2B5EF4-FFF2-40B4-BE49-F238E27FC236}">
                <a16:creationId xmlns:a16="http://schemas.microsoft.com/office/drawing/2014/main" id="{008E268A-AAB7-8F1B-B759-5CB40E759FF5}"/>
              </a:ext>
            </a:extLst>
          </p:cNvPr>
          <p:cNvSpPr>
            <a:spLocks noGrp="1"/>
          </p:cNvSpPr>
          <p:nvPr>
            <p:ph idx="1"/>
          </p:nvPr>
        </p:nvSpPr>
        <p:spPr/>
        <p:txBody>
          <a:bodyPr>
            <a:normAutofit lnSpcReduction="10000"/>
          </a:bodyPr>
          <a:lstStyle/>
          <a:p>
            <a:pPr algn="just">
              <a:buFont typeface="+mj-lt"/>
              <a:buAutoNum type="arabicPeriod"/>
            </a:pPr>
            <a:r>
              <a:rPr lang="en-US" b="0" i="0" dirty="0">
                <a:solidFill>
                  <a:srgbClr val="000000"/>
                </a:solidFill>
                <a:effectLst/>
                <a:latin typeface="inter-regular"/>
              </a:rPr>
              <a:t>The user threads can be easily implemented than the kernel thread.</a:t>
            </a:r>
          </a:p>
          <a:p>
            <a:pPr algn="just">
              <a:buFont typeface="+mj-lt"/>
              <a:buAutoNum type="arabicPeriod"/>
            </a:pPr>
            <a:r>
              <a:rPr lang="en-US" b="0" i="0" dirty="0">
                <a:solidFill>
                  <a:srgbClr val="000000"/>
                </a:solidFill>
                <a:effectLst/>
                <a:latin typeface="inter-regular"/>
              </a:rPr>
              <a:t>User-level threads can be applied to such types of operating systems that do not support threads at the kernel-level.</a:t>
            </a:r>
          </a:p>
          <a:p>
            <a:pPr algn="just">
              <a:buFont typeface="+mj-lt"/>
              <a:buAutoNum type="arabicPeriod"/>
            </a:pPr>
            <a:r>
              <a:rPr lang="en-US" b="0" i="0" dirty="0">
                <a:solidFill>
                  <a:srgbClr val="000000"/>
                </a:solidFill>
                <a:effectLst/>
                <a:latin typeface="inter-regular"/>
              </a:rPr>
              <a:t>It is faster and efficient.</a:t>
            </a:r>
          </a:p>
          <a:p>
            <a:pPr algn="just">
              <a:buFont typeface="+mj-lt"/>
              <a:buAutoNum type="arabicPeriod"/>
            </a:pPr>
            <a:r>
              <a:rPr lang="en-US" b="0" i="0" dirty="0">
                <a:solidFill>
                  <a:srgbClr val="000000"/>
                </a:solidFill>
                <a:effectLst/>
                <a:latin typeface="inter-regular"/>
              </a:rPr>
              <a:t>Context switch time is shorter than the kernel-level threads.</a:t>
            </a:r>
          </a:p>
          <a:p>
            <a:pPr algn="just">
              <a:buFont typeface="+mj-lt"/>
              <a:buAutoNum type="arabicPeriod"/>
            </a:pPr>
            <a:r>
              <a:rPr lang="en-US" b="0" i="0" dirty="0">
                <a:solidFill>
                  <a:srgbClr val="000000"/>
                </a:solidFill>
                <a:effectLst/>
                <a:latin typeface="inter-regular"/>
              </a:rPr>
              <a:t>It does not require modifications of the operating system.</a:t>
            </a:r>
          </a:p>
          <a:p>
            <a:pPr algn="just">
              <a:buFont typeface="+mj-lt"/>
              <a:buAutoNum type="arabicPeriod"/>
            </a:pPr>
            <a:r>
              <a:rPr lang="en-US" b="0" i="0" dirty="0">
                <a:solidFill>
                  <a:srgbClr val="000000"/>
                </a:solidFill>
                <a:effectLst/>
                <a:latin typeface="inter-regular"/>
              </a:rPr>
              <a:t>User-level threads representation is very simple. The register, PC, stack, and mini thread control blocks are stored in the address space of the user-level process.</a:t>
            </a:r>
          </a:p>
          <a:p>
            <a:pPr algn="just">
              <a:buFont typeface="+mj-lt"/>
              <a:buAutoNum type="arabicPeriod"/>
            </a:pPr>
            <a:r>
              <a:rPr lang="en-US" b="0" i="0" dirty="0">
                <a:solidFill>
                  <a:srgbClr val="000000"/>
                </a:solidFill>
                <a:effectLst/>
                <a:latin typeface="inter-regular"/>
              </a:rPr>
              <a:t>It is simple to create, switch, and synchronize threads without the intervention of the process.</a:t>
            </a:r>
          </a:p>
          <a:p>
            <a:endParaRPr lang="en-US" dirty="0"/>
          </a:p>
        </p:txBody>
      </p:sp>
    </p:spTree>
    <p:extLst>
      <p:ext uri="{BB962C8B-B14F-4D97-AF65-F5344CB8AC3E}">
        <p14:creationId xmlns:p14="http://schemas.microsoft.com/office/powerpoint/2010/main" val="4154822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9C083EC-9AD7-38FF-A497-20BF72AC9ACD}"/>
              </a:ext>
            </a:extLst>
          </p:cNvPr>
          <p:cNvPicPr>
            <a:picLocks noChangeAspect="1"/>
          </p:cNvPicPr>
          <p:nvPr/>
        </p:nvPicPr>
        <p:blipFill>
          <a:blip r:embed="rId2"/>
          <a:stretch>
            <a:fillRect/>
          </a:stretch>
        </p:blipFill>
        <p:spPr>
          <a:xfrm>
            <a:off x="993058" y="-1"/>
            <a:ext cx="8896317" cy="673509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85214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7104-6A1E-5D82-A674-5B2DB79F7B3B}"/>
              </a:ext>
            </a:extLst>
          </p:cNvPr>
          <p:cNvSpPr>
            <a:spLocks noGrp="1"/>
          </p:cNvSpPr>
          <p:nvPr>
            <p:ph type="title"/>
          </p:nvPr>
        </p:nvSpPr>
        <p:spPr/>
        <p:txBody>
          <a:bodyPr/>
          <a:lstStyle/>
          <a:p>
            <a:r>
              <a:rPr lang="en-US" dirty="0"/>
              <a:t>Types of Thread</a:t>
            </a:r>
          </a:p>
        </p:txBody>
      </p:sp>
      <p:sp>
        <p:nvSpPr>
          <p:cNvPr id="3" name="Content Placeholder 2">
            <a:extLst>
              <a:ext uri="{FF2B5EF4-FFF2-40B4-BE49-F238E27FC236}">
                <a16:creationId xmlns:a16="http://schemas.microsoft.com/office/drawing/2014/main" id="{FC0A3D58-32B8-B313-64CA-71CD3241A4EC}"/>
              </a:ext>
            </a:extLst>
          </p:cNvPr>
          <p:cNvSpPr>
            <a:spLocks noGrp="1"/>
          </p:cNvSpPr>
          <p:nvPr>
            <p:ph idx="1"/>
          </p:nvPr>
        </p:nvSpPr>
        <p:spPr/>
        <p:txBody>
          <a:bodyPr/>
          <a:lstStyle/>
          <a:p>
            <a:r>
              <a:rPr lang="en-US" b="1" i="0" dirty="0">
                <a:solidFill>
                  <a:srgbClr val="333333"/>
                </a:solidFill>
                <a:effectLst/>
                <a:latin typeface="inter-bold"/>
              </a:rPr>
              <a:t>2. Kernel-Level Thread:</a:t>
            </a:r>
          </a:p>
          <a:p>
            <a:r>
              <a:rPr lang="en-US" b="0" i="0" dirty="0">
                <a:solidFill>
                  <a:srgbClr val="333333"/>
                </a:solidFill>
                <a:effectLst/>
                <a:latin typeface="inter-regular"/>
              </a:rPr>
              <a:t>The kernel-level threads are handled by the Operating system and managed by its kernel. These threads are slower than user-level threads because context information is managed by the kernel. To create and implement a kernel-level thread, we need to make a system call.</a:t>
            </a:r>
            <a:endParaRPr lang="en-US" dirty="0"/>
          </a:p>
        </p:txBody>
      </p:sp>
    </p:spTree>
    <p:extLst>
      <p:ext uri="{BB962C8B-B14F-4D97-AF65-F5344CB8AC3E}">
        <p14:creationId xmlns:p14="http://schemas.microsoft.com/office/powerpoint/2010/main" val="3658364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A6B88-44A5-D504-87B3-90F5894385D1}"/>
              </a:ext>
            </a:extLst>
          </p:cNvPr>
          <p:cNvSpPr>
            <a:spLocks noGrp="1"/>
          </p:cNvSpPr>
          <p:nvPr>
            <p:ph type="title"/>
          </p:nvPr>
        </p:nvSpPr>
        <p:spPr/>
        <p:txBody>
          <a:bodyPr/>
          <a:lstStyle/>
          <a:p>
            <a:r>
              <a:rPr lang="en-US" b="1" i="0" dirty="0">
                <a:solidFill>
                  <a:srgbClr val="333333"/>
                </a:solidFill>
                <a:effectLst/>
                <a:latin typeface="inter-bold"/>
              </a:rPr>
              <a:t>Advantages of Kernel-level threads</a:t>
            </a:r>
            <a:endParaRPr lang="en-US" dirty="0"/>
          </a:p>
        </p:txBody>
      </p:sp>
      <p:sp>
        <p:nvSpPr>
          <p:cNvPr id="3" name="Content Placeholder 2">
            <a:extLst>
              <a:ext uri="{FF2B5EF4-FFF2-40B4-BE49-F238E27FC236}">
                <a16:creationId xmlns:a16="http://schemas.microsoft.com/office/drawing/2014/main" id="{19F22368-DBA4-12B0-06EB-B2018D108FEE}"/>
              </a:ext>
            </a:extLst>
          </p:cNvPr>
          <p:cNvSpPr>
            <a:spLocks noGrp="1"/>
          </p:cNvSpPr>
          <p:nvPr>
            <p:ph idx="1"/>
          </p:nvPr>
        </p:nvSpPr>
        <p:spPr/>
        <p:txBody>
          <a:bodyPr/>
          <a:lstStyle/>
          <a:p>
            <a:pPr algn="just">
              <a:buFont typeface="+mj-lt"/>
              <a:buAutoNum type="arabicPeriod"/>
            </a:pPr>
            <a:r>
              <a:rPr lang="en-US" b="0" i="0" dirty="0">
                <a:solidFill>
                  <a:srgbClr val="000000"/>
                </a:solidFill>
                <a:effectLst/>
                <a:latin typeface="inter-regular"/>
              </a:rPr>
              <a:t>The kernel-level thread is fully aware of all threads.</a:t>
            </a:r>
          </a:p>
          <a:p>
            <a:pPr algn="just">
              <a:buFont typeface="+mj-lt"/>
              <a:buAutoNum type="arabicPeriod"/>
            </a:pPr>
            <a:r>
              <a:rPr lang="en-US" b="0" i="0" dirty="0">
                <a:solidFill>
                  <a:srgbClr val="000000"/>
                </a:solidFill>
                <a:effectLst/>
                <a:latin typeface="inter-regular"/>
              </a:rPr>
              <a:t>The scheduler may decide to spend more CPU time in the process of threads being large numerical.</a:t>
            </a:r>
          </a:p>
          <a:p>
            <a:pPr algn="just">
              <a:buFont typeface="+mj-lt"/>
              <a:buAutoNum type="arabicPeriod"/>
            </a:pPr>
            <a:r>
              <a:rPr lang="en-US" b="0" i="0" dirty="0">
                <a:solidFill>
                  <a:srgbClr val="000000"/>
                </a:solidFill>
                <a:effectLst/>
                <a:latin typeface="inter-regular"/>
              </a:rPr>
              <a:t>The kernel-level thread is good for those applications that block the frequency.</a:t>
            </a:r>
          </a:p>
          <a:p>
            <a:endParaRPr lang="en-US" dirty="0"/>
          </a:p>
        </p:txBody>
      </p:sp>
    </p:spTree>
    <p:extLst>
      <p:ext uri="{BB962C8B-B14F-4D97-AF65-F5344CB8AC3E}">
        <p14:creationId xmlns:p14="http://schemas.microsoft.com/office/powerpoint/2010/main" val="1820289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Threads in os">
            <a:extLst>
              <a:ext uri="{FF2B5EF4-FFF2-40B4-BE49-F238E27FC236}">
                <a16:creationId xmlns:a16="http://schemas.microsoft.com/office/drawing/2014/main" id="{59C919A6-4834-3806-6C31-096BDD1E09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39845" y="288171"/>
            <a:ext cx="5005473" cy="5888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100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08CEEA6-498B-7039-C560-BD07CEC1CFEC}"/>
              </a:ext>
            </a:extLst>
          </p:cNvPr>
          <p:cNvGraphicFramePr>
            <a:graphicFrameLocks noGrp="1"/>
          </p:cNvGraphicFramePr>
          <p:nvPr>
            <p:extLst>
              <p:ext uri="{D42A27DB-BD31-4B8C-83A1-F6EECF244321}">
                <p14:modId xmlns:p14="http://schemas.microsoft.com/office/powerpoint/2010/main" val="4000440252"/>
              </p:ext>
            </p:extLst>
          </p:nvPr>
        </p:nvGraphicFramePr>
        <p:xfrm>
          <a:off x="373626" y="157316"/>
          <a:ext cx="11651226" cy="6420462"/>
        </p:xfrm>
        <a:graphic>
          <a:graphicData uri="http://schemas.openxmlformats.org/drawingml/2006/table">
            <a:tbl>
              <a:tblPr firstRow="1" firstCol="1" bandRow="1">
                <a:tableStyleId>{5C22544A-7EE6-4342-B048-85BDC9FD1C3A}</a:tableStyleId>
              </a:tblPr>
              <a:tblGrid>
                <a:gridCol w="3883742">
                  <a:extLst>
                    <a:ext uri="{9D8B030D-6E8A-4147-A177-3AD203B41FA5}">
                      <a16:colId xmlns:a16="http://schemas.microsoft.com/office/drawing/2014/main" val="827639250"/>
                    </a:ext>
                  </a:extLst>
                </a:gridCol>
                <a:gridCol w="3883742">
                  <a:extLst>
                    <a:ext uri="{9D8B030D-6E8A-4147-A177-3AD203B41FA5}">
                      <a16:colId xmlns:a16="http://schemas.microsoft.com/office/drawing/2014/main" val="729957819"/>
                    </a:ext>
                  </a:extLst>
                </a:gridCol>
                <a:gridCol w="3883742">
                  <a:extLst>
                    <a:ext uri="{9D8B030D-6E8A-4147-A177-3AD203B41FA5}">
                      <a16:colId xmlns:a16="http://schemas.microsoft.com/office/drawing/2014/main" val="3655634094"/>
                    </a:ext>
                  </a:extLst>
                </a:gridCol>
              </a:tblGrid>
              <a:tr h="372601">
                <a:tc>
                  <a:txBody>
                    <a:bodyPr/>
                    <a:lstStyle/>
                    <a:p>
                      <a:pPr marL="0" marR="0">
                        <a:lnSpc>
                          <a:spcPct val="107000"/>
                        </a:lnSpc>
                        <a:spcBef>
                          <a:spcPts val="0"/>
                        </a:spcBef>
                        <a:spcAft>
                          <a:spcPts val="0"/>
                        </a:spcAft>
                      </a:pPr>
                      <a:r>
                        <a:rPr lang="en-US" sz="1100">
                          <a:effectLst/>
                        </a:rPr>
                        <a:t>Feature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User Level Threads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Kernel Level Threads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1912941"/>
                  </a:ext>
                </a:extLst>
              </a:tr>
              <a:tr h="372601">
                <a:tc>
                  <a:txBody>
                    <a:bodyPr/>
                    <a:lstStyle/>
                    <a:p>
                      <a:pPr marL="0" marR="0" algn="just">
                        <a:lnSpc>
                          <a:spcPct val="107000"/>
                        </a:lnSpc>
                        <a:spcBef>
                          <a:spcPts val="0"/>
                        </a:spcBef>
                        <a:spcAft>
                          <a:spcPts val="0"/>
                        </a:spcAft>
                      </a:pPr>
                      <a:r>
                        <a:rPr lang="en-US" sz="1100">
                          <a:effectLst/>
                        </a:rPr>
                        <a:t>Implemented by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It is implemented by the users.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It is implemented by the OS.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2901358"/>
                  </a:ext>
                </a:extLst>
              </a:tr>
              <a:tr h="372601">
                <a:tc>
                  <a:txBody>
                    <a:bodyPr/>
                    <a:lstStyle/>
                    <a:p>
                      <a:pPr marL="0" marR="0" algn="just">
                        <a:lnSpc>
                          <a:spcPct val="107000"/>
                        </a:lnSpc>
                        <a:spcBef>
                          <a:spcPts val="0"/>
                        </a:spcBef>
                        <a:spcAft>
                          <a:spcPts val="0"/>
                        </a:spcAft>
                      </a:pPr>
                      <a:r>
                        <a:rPr lang="en-US" sz="1100">
                          <a:effectLst/>
                        </a:rPr>
                        <a:t>Context switch 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Its time is less.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Its time is more.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3038307"/>
                  </a:ext>
                </a:extLst>
              </a:tr>
              <a:tr h="762451">
                <a:tc>
                  <a:txBody>
                    <a:bodyPr/>
                    <a:lstStyle/>
                    <a:p>
                      <a:pPr marL="0" marR="0" algn="just">
                        <a:lnSpc>
                          <a:spcPct val="107000"/>
                        </a:lnSpc>
                        <a:spcBef>
                          <a:spcPts val="0"/>
                        </a:spcBef>
                        <a:spcAft>
                          <a:spcPts val="0"/>
                        </a:spcAft>
                      </a:pPr>
                      <a:r>
                        <a:rPr lang="en-US" sz="1100">
                          <a:effectLst/>
                        </a:rPr>
                        <a:t>Multithreading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Multithread applications are unable to employ multiprocessing in user-level threads.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It may be multithreaded.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5412558"/>
                  </a:ext>
                </a:extLst>
              </a:tr>
              <a:tr h="372601">
                <a:tc>
                  <a:txBody>
                    <a:bodyPr/>
                    <a:lstStyle/>
                    <a:p>
                      <a:pPr marL="0" marR="0" algn="just">
                        <a:lnSpc>
                          <a:spcPct val="107000"/>
                        </a:lnSpc>
                        <a:spcBef>
                          <a:spcPts val="0"/>
                        </a:spcBef>
                        <a:spcAft>
                          <a:spcPts val="0"/>
                        </a:spcAft>
                      </a:pPr>
                      <a:r>
                        <a:rPr lang="en-US" sz="1100">
                          <a:effectLst/>
                        </a:rPr>
                        <a:t>Implementation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It is easy to implement.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It is complicated to implement.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9764674"/>
                  </a:ext>
                </a:extLst>
              </a:tr>
              <a:tr h="762451">
                <a:tc>
                  <a:txBody>
                    <a:bodyPr/>
                    <a:lstStyle/>
                    <a:p>
                      <a:pPr marL="0" marR="0" algn="just">
                        <a:lnSpc>
                          <a:spcPct val="107000"/>
                        </a:lnSpc>
                        <a:spcBef>
                          <a:spcPts val="0"/>
                        </a:spcBef>
                        <a:spcAft>
                          <a:spcPts val="0"/>
                        </a:spcAft>
                      </a:pPr>
                      <a:r>
                        <a:rPr lang="en-US" sz="1100">
                          <a:effectLst/>
                        </a:rPr>
                        <a:t>Blocking Operation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If a thread in the kernel is blocked, it blocks all other threads in the same process.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If a thread in the kernel is blocked, it does not block all other threads in the same process.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8432646"/>
                  </a:ext>
                </a:extLst>
              </a:tr>
              <a:tr h="372601">
                <a:tc>
                  <a:txBody>
                    <a:bodyPr/>
                    <a:lstStyle/>
                    <a:p>
                      <a:pPr marL="0" marR="0" algn="just">
                        <a:lnSpc>
                          <a:spcPct val="107000"/>
                        </a:lnSpc>
                        <a:spcBef>
                          <a:spcPts val="0"/>
                        </a:spcBef>
                        <a:spcAft>
                          <a:spcPts val="0"/>
                        </a:spcAft>
                      </a:pPr>
                      <a:r>
                        <a:rPr lang="en-US" sz="1100">
                          <a:effectLst/>
                        </a:rPr>
                        <a:t>Recognize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OS doesn't recognize 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It is recognized by OS.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3009633"/>
                  </a:ext>
                </a:extLst>
              </a:tr>
              <a:tr h="1152301">
                <a:tc>
                  <a:txBody>
                    <a:bodyPr/>
                    <a:lstStyle/>
                    <a:p>
                      <a:pPr marL="0" marR="0" algn="just">
                        <a:lnSpc>
                          <a:spcPct val="107000"/>
                        </a:lnSpc>
                        <a:spcBef>
                          <a:spcPts val="0"/>
                        </a:spcBef>
                        <a:spcAft>
                          <a:spcPts val="0"/>
                        </a:spcAft>
                      </a:pPr>
                      <a:r>
                        <a:rPr lang="en-US" sz="1100">
                          <a:effectLst/>
                        </a:rPr>
                        <a:t>Thread Management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Its library includes the source code for thread creation, data transfer, thread destruction, message passing, and thread scheduling.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The application code on kernel-level threads does not include thread management code, and it is simply an API to the kernel mode.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9257157"/>
                  </a:ext>
                </a:extLst>
              </a:tr>
              <a:tr h="372601">
                <a:tc>
                  <a:txBody>
                    <a:bodyPr/>
                    <a:lstStyle/>
                    <a:p>
                      <a:pPr marL="0" marR="0" algn="just">
                        <a:lnSpc>
                          <a:spcPct val="107000"/>
                        </a:lnSpc>
                        <a:spcBef>
                          <a:spcPts val="0"/>
                        </a:spcBef>
                        <a:spcAft>
                          <a:spcPts val="0"/>
                        </a:spcAft>
                      </a:pPr>
                      <a:r>
                        <a:rPr lang="en-US" sz="1100">
                          <a:effectLst/>
                        </a:rPr>
                        <a:t>Hardware 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It doesn't need hardware 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It requires hardware 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1127384"/>
                  </a:ext>
                </a:extLst>
              </a:tr>
              <a:tr h="372601">
                <a:tc>
                  <a:txBody>
                    <a:bodyPr/>
                    <a:lstStyle/>
                    <a:p>
                      <a:pPr marL="0" marR="0" algn="just">
                        <a:lnSpc>
                          <a:spcPct val="107000"/>
                        </a:lnSpc>
                        <a:spcBef>
                          <a:spcPts val="0"/>
                        </a:spcBef>
                        <a:spcAft>
                          <a:spcPts val="0"/>
                        </a:spcAft>
                      </a:pPr>
                      <a:r>
                        <a:rPr lang="en-US" sz="1100">
                          <a:effectLst/>
                        </a:rPr>
                        <a:t>Creation and Management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It may be created and managed much faster.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It takes much time to create and handle.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3217316"/>
                  </a:ext>
                </a:extLst>
              </a:tr>
              <a:tr h="762451">
                <a:tc>
                  <a:txBody>
                    <a:bodyPr/>
                    <a:lstStyle/>
                    <a:p>
                      <a:pPr marL="0" marR="0" algn="just">
                        <a:lnSpc>
                          <a:spcPct val="107000"/>
                        </a:lnSpc>
                        <a:spcBef>
                          <a:spcPts val="0"/>
                        </a:spcBef>
                        <a:spcAft>
                          <a:spcPts val="0"/>
                        </a:spcAft>
                      </a:pPr>
                      <a:r>
                        <a:rPr lang="en-US" sz="1100">
                          <a:effectLst/>
                        </a:rPr>
                        <a:t>Examples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Some instances of user-level threads are Java threads and POSIX threads.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Some instances of Kernel-level threads are Windows and Solaris.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0641402"/>
                  </a:ext>
                </a:extLst>
              </a:tr>
              <a:tr h="372601">
                <a:tc>
                  <a:txBody>
                    <a:bodyPr/>
                    <a:lstStyle/>
                    <a:p>
                      <a:pPr marL="0" marR="0" algn="just">
                        <a:lnSpc>
                          <a:spcPct val="107000"/>
                        </a:lnSpc>
                        <a:spcBef>
                          <a:spcPts val="0"/>
                        </a:spcBef>
                        <a:spcAft>
                          <a:spcPts val="0"/>
                        </a:spcAft>
                      </a:pPr>
                      <a:r>
                        <a:rPr lang="en-US" sz="1100">
                          <a:effectLst/>
                        </a:rPr>
                        <a:t>Operating System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rPr>
                        <a:t>Any OS may support 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dirty="0">
                          <a:effectLst/>
                        </a:rPr>
                        <a:t>The specific OS may support it.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7476380"/>
                  </a:ext>
                </a:extLst>
              </a:tr>
            </a:tbl>
          </a:graphicData>
        </a:graphic>
      </p:graphicFrame>
    </p:spTree>
    <p:extLst>
      <p:ext uri="{BB962C8B-B14F-4D97-AF65-F5344CB8AC3E}">
        <p14:creationId xmlns:p14="http://schemas.microsoft.com/office/powerpoint/2010/main" val="4285668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13DB8-DC94-C63B-11D4-745873C24035}"/>
              </a:ext>
            </a:extLst>
          </p:cNvPr>
          <p:cNvSpPr>
            <a:spLocks noGrp="1"/>
          </p:cNvSpPr>
          <p:nvPr>
            <p:ph type="title"/>
          </p:nvPr>
        </p:nvSpPr>
        <p:spPr/>
        <p:txBody>
          <a:bodyPr/>
          <a:lstStyle/>
          <a:p>
            <a:pPr algn="ctr"/>
            <a:r>
              <a:rPr lang="en-US" sz="3600" dirty="0">
                <a:effectLst/>
                <a:latin typeface="Times New Roman" panose="02020603050405020304" pitchFamily="18" charset="0"/>
                <a:ea typeface="Times New Roman" panose="02020603050405020304" pitchFamily="18" charset="0"/>
              </a:rPr>
              <a:t>Introduction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38F1510-06A8-1AD7-2691-8883E398B672}"/>
              </a:ext>
            </a:extLst>
          </p:cNvPr>
          <p:cNvSpPr>
            <a:spLocks noGrp="1"/>
          </p:cNvSpPr>
          <p:nvPr>
            <p:ph idx="1"/>
          </p:nvPr>
        </p:nvSpPr>
        <p:spPr>
          <a:xfrm>
            <a:off x="838200" y="1504335"/>
            <a:ext cx="10515600" cy="4672628"/>
          </a:xfrm>
        </p:spPr>
        <p:txBody>
          <a:bodyPr/>
          <a:lstStyle/>
          <a:p>
            <a:pPr algn="just"/>
            <a:r>
              <a:rPr lang="en-US" b="1" i="0" dirty="0">
                <a:effectLst/>
                <a:latin typeface="inter-bold"/>
              </a:rPr>
              <a:t>A process is an instance of a program that is being executed.</a:t>
            </a:r>
            <a:r>
              <a:rPr lang="en-US" b="0" i="0" dirty="0">
                <a:effectLst/>
                <a:latin typeface="inter-regular"/>
              </a:rPr>
              <a:t> When we run a program, it does not execute directly. It takes some time to follow all the steps required to execute the program, and following these execution steps is known as a process.</a:t>
            </a:r>
          </a:p>
          <a:p>
            <a:pPr algn="just"/>
            <a:r>
              <a:rPr lang="en-US" b="0" i="0" dirty="0">
                <a:effectLst/>
                <a:latin typeface="inter-regular"/>
              </a:rPr>
              <a:t>A process can create other processes to perform multiple tasks at a time; the created processes are known as </a:t>
            </a:r>
            <a:r>
              <a:rPr lang="en-US" b="1" i="0" dirty="0">
                <a:effectLst/>
                <a:latin typeface="inter-bold"/>
              </a:rPr>
              <a:t>clone or child process</a:t>
            </a:r>
            <a:r>
              <a:rPr lang="en-US" b="0" i="0" dirty="0">
                <a:effectLst/>
                <a:latin typeface="inter-regular"/>
              </a:rPr>
              <a:t>, and the main process is known as the </a:t>
            </a:r>
            <a:r>
              <a:rPr lang="en-US" b="1" i="0" dirty="0">
                <a:effectLst/>
                <a:latin typeface="inter-bold"/>
              </a:rPr>
              <a:t>parent process</a:t>
            </a:r>
            <a:r>
              <a:rPr lang="en-US" b="0" i="0" dirty="0">
                <a:effectLst/>
                <a:latin typeface="inter-regular"/>
              </a:rPr>
              <a:t>. Each process contains its own memory space and does not share it with the other processes. It is known as the active entity. A typical process remains in the below form in memory.</a:t>
            </a:r>
            <a:endParaRPr lang="en-US" dirty="0"/>
          </a:p>
        </p:txBody>
      </p:sp>
    </p:spTree>
    <p:extLst>
      <p:ext uri="{BB962C8B-B14F-4D97-AF65-F5344CB8AC3E}">
        <p14:creationId xmlns:p14="http://schemas.microsoft.com/office/powerpoint/2010/main" val="2606371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19E5D-6E8D-321A-A0D3-5266E7AFB4E9}"/>
              </a:ext>
            </a:extLst>
          </p:cNvPr>
          <p:cNvSpPr>
            <a:spLocks noGrp="1"/>
          </p:cNvSpPr>
          <p:nvPr>
            <p:ph type="title"/>
          </p:nvPr>
        </p:nvSpPr>
        <p:spPr/>
        <p:txBody>
          <a:bodyPr/>
          <a:lstStyle/>
          <a:p>
            <a:r>
              <a:rPr lang="en-US" b="0" i="0" dirty="0">
                <a:solidFill>
                  <a:srgbClr val="610B38"/>
                </a:solidFill>
                <a:effectLst/>
                <a:latin typeface="erdana"/>
              </a:rPr>
              <a:t>Components of Threads</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3163E5B0-40AC-DAAB-64B3-709F292C1FC2}"/>
              </a:ext>
            </a:extLst>
          </p:cNvPr>
          <p:cNvSpPr>
            <a:spLocks noGrp="1"/>
          </p:cNvSpPr>
          <p:nvPr>
            <p:ph idx="1"/>
          </p:nvPr>
        </p:nvSpPr>
        <p:spPr/>
        <p:txBody>
          <a:bodyPr/>
          <a:lstStyle/>
          <a:p>
            <a:pPr algn="just">
              <a:buFont typeface="+mj-lt"/>
              <a:buAutoNum type="arabicPeriod"/>
            </a:pPr>
            <a:r>
              <a:rPr lang="en-US" b="0" i="0" dirty="0">
                <a:solidFill>
                  <a:srgbClr val="000000"/>
                </a:solidFill>
                <a:effectLst/>
                <a:latin typeface="inter-regular"/>
              </a:rPr>
              <a:t>Program counter</a:t>
            </a:r>
          </a:p>
          <a:p>
            <a:pPr algn="just">
              <a:buFont typeface="+mj-lt"/>
              <a:buAutoNum type="arabicPeriod"/>
            </a:pPr>
            <a:r>
              <a:rPr lang="en-US" b="0" i="0" dirty="0">
                <a:solidFill>
                  <a:srgbClr val="000000"/>
                </a:solidFill>
                <a:effectLst/>
                <a:latin typeface="inter-regular"/>
              </a:rPr>
              <a:t>Register set</a:t>
            </a:r>
          </a:p>
          <a:p>
            <a:pPr algn="just">
              <a:buFont typeface="+mj-lt"/>
              <a:buAutoNum type="arabicPeriod"/>
            </a:pPr>
            <a:r>
              <a:rPr lang="en-US" b="0" i="0" dirty="0">
                <a:solidFill>
                  <a:srgbClr val="000000"/>
                </a:solidFill>
                <a:effectLst/>
                <a:latin typeface="inter-regular"/>
              </a:rPr>
              <a:t>Stack space</a:t>
            </a:r>
          </a:p>
          <a:p>
            <a:endParaRPr lang="en-US" dirty="0"/>
          </a:p>
        </p:txBody>
      </p:sp>
    </p:spTree>
    <p:extLst>
      <p:ext uri="{BB962C8B-B14F-4D97-AF65-F5344CB8AC3E}">
        <p14:creationId xmlns:p14="http://schemas.microsoft.com/office/powerpoint/2010/main" val="1383844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502BF-FD0D-8983-14B4-AE390E176565}"/>
              </a:ext>
            </a:extLst>
          </p:cNvPr>
          <p:cNvSpPr>
            <a:spLocks noGrp="1"/>
          </p:cNvSpPr>
          <p:nvPr>
            <p:ph type="title"/>
          </p:nvPr>
        </p:nvSpPr>
        <p:spPr/>
        <p:txBody>
          <a:bodyPr/>
          <a:lstStyle/>
          <a:p>
            <a:r>
              <a:rPr lang="en-US" b="0" i="0" dirty="0">
                <a:effectLst/>
                <a:latin typeface="erdana"/>
              </a:rPr>
              <a:t>Benefits of Threads</a:t>
            </a:r>
            <a:br>
              <a:rPr lang="en-US" b="0" i="0" dirty="0">
                <a:effectLst/>
                <a:latin typeface="erdana"/>
              </a:rPr>
            </a:br>
            <a:endParaRPr lang="en-US" dirty="0"/>
          </a:p>
        </p:txBody>
      </p:sp>
      <p:sp>
        <p:nvSpPr>
          <p:cNvPr id="3" name="Content Placeholder 2">
            <a:extLst>
              <a:ext uri="{FF2B5EF4-FFF2-40B4-BE49-F238E27FC236}">
                <a16:creationId xmlns:a16="http://schemas.microsoft.com/office/drawing/2014/main" id="{9374CEA3-5BC3-CFBA-473B-7582BCB049A1}"/>
              </a:ext>
            </a:extLst>
          </p:cNvPr>
          <p:cNvSpPr>
            <a:spLocks noGrp="1"/>
          </p:cNvSpPr>
          <p:nvPr>
            <p:ph idx="1"/>
          </p:nvPr>
        </p:nvSpPr>
        <p:spPr/>
        <p:txBody>
          <a:bodyPr>
            <a:normAutofit/>
          </a:bodyPr>
          <a:lstStyle/>
          <a:p>
            <a:pPr algn="just">
              <a:buFont typeface="Arial" panose="020B0604020202020204" pitchFamily="34" charset="0"/>
              <a:buChar char="•"/>
            </a:pPr>
            <a:r>
              <a:rPr lang="en-US" b="1" i="0" dirty="0">
                <a:solidFill>
                  <a:srgbClr val="000000"/>
                </a:solidFill>
                <a:effectLst/>
                <a:latin typeface="inter-bold"/>
              </a:rPr>
              <a:t>Enhanced throughput of the system:</a:t>
            </a:r>
            <a:r>
              <a:rPr lang="en-US" b="0" i="0" dirty="0">
                <a:solidFill>
                  <a:srgbClr val="000000"/>
                </a:solidFill>
                <a:effectLst/>
                <a:latin typeface="inter-regular"/>
              </a:rPr>
              <a:t> When the process is split into many threads, and each thread is treated as a job, the number of jobs done in the unit time increases. That is why the throughput of the system also increases.</a:t>
            </a:r>
          </a:p>
          <a:p>
            <a:pPr algn="just">
              <a:buFont typeface="Arial" panose="020B0604020202020204" pitchFamily="34" charset="0"/>
              <a:buChar char="•"/>
            </a:pPr>
            <a:r>
              <a:rPr lang="en-US" b="1" i="0" dirty="0">
                <a:solidFill>
                  <a:srgbClr val="000000"/>
                </a:solidFill>
                <a:effectLst/>
                <a:latin typeface="inter-bold"/>
              </a:rPr>
              <a:t>Effective Utilization of Multiprocessor system:</a:t>
            </a:r>
            <a:r>
              <a:rPr lang="en-US" b="0" i="0" dirty="0">
                <a:solidFill>
                  <a:srgbClr val="000000"/>
                </a:solidFill>
                <a:effectLst/>
                <a:latin typeface="inter-regular"/>
              </a:rPr>
              <a:t> When you have more than one thread in one process, you can schedule more than one thread in more than one processor.</a:t>
            </a:r>
          </a:p>
          <a:p>
            <a:pPr algn="just">
              <a:buFont typeface="Arial" panose="020B0604020202020204" pitchFamily="34" charset="0"/>
              <a:buChar char="•"/>
            </a:pPr>
            <a:r>
              <a:rPr lang="en-US" b="1" i="0" dirty="0">
                <a:solidFill>
                  <a:srgbClr val="000000"/>
                </a:solidFill>
                <a:effectLst/>
                <a:latin typeface="inter-bold"/>
              </a:rPr>
              <a:t>Faster context switch:</a:t>
            </a:r>
            <a:r>
              <a:rPr lang="en-US" b="0" i="0" dirty="0">
                <a:solidFill>
                  <a:srgbClr val="000000"/>
                </a:solidFill>
                <a:effectLst/>
                <a:latin typeface="inter-regular"/>
              </a:rPr>
              <a:t> The context switching period between threads is less than the process context switching. The process context switch means more overhead for the CPU.</a:t>
            </a:r>
          </a:p>
          <a:p>
            <a:pPr algn="just">
              <a:buFont typeface="Arial" panose="020B0604020202020204" pitchFamily="34" charset="0"/>
              <a:buChar char="•"/>
            </a:pPr>
            <a:r>
              <a:rPr lang="en-US" b="1" i="0" dirty="0">
                <a:solidFill>
                  <a:srgbClr val="000000"/>
                </a:solidFill>
                <a:effectLst/>
                <a:latin typeface="inter-bold"/>
              </a:rPr>
              <a:t>Responsiveness:</a:t>
            </a:r>
            <a:r>
              <a:rPr lang="en-US" b="0" i="0" dirty="0">
                <a:solidFill>
                  <a:srgbClr val="000000"/>
                </a:solidFill>
                <a:effectLst/>
                <a:latin typeface="inter-regular"/>
              </a:rPr>
              <a:t> When the process is split into several threads, and when a thread completes its execution, that process can be responded to as soon as possible.</a:t>
            </a:r>
          </a:p>
          <a:p>
            <a:endParaRPr lang="en-US" dirty="0"/>
          </a:p>
        </p:txBody>
      </p:sp>
    </p:spTree>
    <p:extLst>
      <p:ext uri="{BB962C8B-B14F-4D97-AF65-F5344CB8AC3E}">
        <p14:creationId xmlns:p14="http://schemas.microsoft.com/office/powerpoint/2010/main" val="3197889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9A533-7FB3-2FEF-4E65-51935C8D46FF}"/>
              </a:ext>
            </a:extLst>
          </p:cNvPr>
          <p:cNvSpPr>
            <a:spLocks noGrp="1"/>
          </p:cNvSpPr>
          <p:nvPr>
            <p:ph type="title"/>
          </p:nvPr>
        </p:nvSpPr>
        <p:spPr/>
        <p:txBody>
          <a:bodyPr/>
          <a:lstStyle/>
          <a:p>
            <a:pPr algn="ctr"/>
            <a:r>
              <a:rPr lang="en-US" b="0" i="0" dirty="0">
                <a:effectLst/>
                <a:latin typeface="erdana"/>
              </a:rPr>
              <a:t>Benefits of Threads</a:t>
            </a:r>
            <a:endParaRPr lang="en-US" dirty="0"/>
          </a:p>
        </p:txBody>
      </p:sp>
      <p:sp>
        <p:nvSpPr>
          <p:cNvPr id="3" name="Content Placeholder 2">
            <a:extLst>
              <a:ext uri="{FF2B5EF4-FFF2-40B4-BE49-F238E27FC236}">
                <a16:creationId xmlns:a16="http://schemas.microsoft.com/office/drawing/2014/main" id="{049EBE8B-DC23-3B5E-D494-00F28A8113C6}"/>
              </a:ext>
            </a:extLst>
          </p:cNvPr>
          <p:cNvSpPr>
            <a:spLocks noGrp="1"/>
          </p:cNvSpPr>
          <p:nvPr>
            <p:ph idx="1"/>
          </p:nvPr>
        </p:nvSpPr>
        <p:spPr/>
        <p:txBody>
          <a:bodyPr/>
          <a:lstStyle/>
          <a:p>
            <a:pPr algn="just">
              <a:buFont typeface="Arial" panose="020B0604020202020204" pitchFamily="34" charset="0"/>
              <a:buChar char="•"/>
            </a:pPr>
            <a:r>
              <a:rPr lang="en-US" b="1" i="0" dirty="0">
                <a:solidFill>
                  <a:srgbClr val="000000"/>
                </a:solidFill>
                <a:effectLst/>
                <a:latin typeface="inter-bold"/>
              </a:rPr>
              <a:t>Communication:</a:t>
            </a:r>
            <a:r>
              <a:rPr lang="en-US" b="0" i="0" dirty="0">
                <a:solidFill>
                  <a:srgbClr val="000000"/>
                </a:solidFill>
                <a:effectLst/>
                <a:latin typeface="inter-regular"/>
              </a:rPr>
              <a:t> Multiple-thread communication is simple because the threads share the same address space, while in process, we adopt just a few exclusive communication strategies for communication between two processes.</a:t>
            </a:r>
          </a:p>
          <a:p>
            <a:pPr algn="just">
              <a:buFont typeface="Arial" panose="020B0604020202020204" pitchFamily="34" charset="0"/>
              <a:buChar char="•"/>
            </a:pPr>
            <a:r>
              <a:rPr lang="en-US" b="1" i="0" dirty="0">
                <a:solidFill>
                  <a:srgbClr val="000000"/>
                </a:solidFill>
                <a:effectLst/>
                <a:latin typeface="inter-bold"/>
              </a:rPr>
              <a:t>Resource sharing:</a:t>
            </a:r>
            <a:r>
              <a:rPr lang="en-US" b="0" i="0" dirty="0">
                <a:solidFill>
                  <a:srgbClr val="000000"/>
                </a:solidFill>
                <a:effectLst/>
                <a:latin typeface="inter-regular"/>
              </a:rPr>
              <a:t> Resources can be shared between all threads within a process, such as code, data, and files. Note: The stack and register cannot be shared between threads. There is a stack and register for each thread.</a:t>
            </a:r>
          </a:p>
          <a:p>
            <a:endParaRPr lang="en-US" dirty="0"/>
          </a:p>
        </p:txBody>
      </p:sp>
    </p:spTree>
    <p:extLst>
      <p:ext uri="{BB962C8B-B14F-4D97-AF65-F5344CB8AC3E}">
        <p14:creationId xmlns:p14="http://schemas.microsoft.com/office/powerpoint/2010/main" val="1809900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7830-8746-C7D3-0D95-40A5F0EDBED1}"/>
              </a:ext>
            </a:extLst>
          </p:cNvPr>
          <p:cNvSpPr>
            <a:spLocks noGrp="1"/>
          </p:cNvSpPr>
          <p:nvPr>
            <p:ph type="title"/>
          </p:nvPr>
        </p:nvSpPr>
        <p:spPr/>
        <p:txBody>
          <a:bodyPr/>
          <a:lstStyle/>
          <a:p>
            <a:pPr algn="ctr"/>
            <a:r>
              <a:rPr lang="en-US" b="0" i="0" dirty="0">
                <a:solidFill>
                  <a:srgbClr val="212529"/>
                </a:solidFill>
                <a:effectLst/>
                <a:latin typeface="system-ui"/>
              </a:rPr>
              <a:t>Process vs Program</a:t>
            </a:r>
            <a:br>
              <a:rPr lang="en-US" b="0" i="0" dirty="0">
                <a:solidFill>
                  <a:srgbClr val="212529"/>
                </a:solidFill>
                <a:effectLst/>
                <a:latin typeface="system-ui"/>
              </a:rPr>
            </a:br>
            <a:endParaRPr lang="en-US" dirty="0"/>
          </a:p>
        </p:txBody>
      </p:sp>
      <p:graphicFrame>
        <p:nvGraphicFramePr>
          <p:cNvPr id="4" name="Content Placeholder 3">
            <a:extLst>
              <a:ext uri="{FF2B5EF4-FFF2-40B4-BE49-F238E27FC236}">
                <a16:creationId xmlns:a16="http://schemas.microsoft.com/office/drawing/2014/main" id="{FA552CC1-C035-CE37-1F9F-D122CCA2818F}"/>
              </a:ext>
            </a:extLst>
          </p:cNvPr>
          <p:cNvGraphicFramePr>
            <a:graphicFrameLocks noGrp="1"/>
          </p:cNvGraphicFramePr>
          <p:nvPr>
            <p:ph idx="1"/>
            <p:extLst>
              <p:ext uri="{D42A27DB-BD31-4B8C-83A1-F6EECF244321}">
                <p14:modId xmlns:p14="http://schemas.microsoft.com/office/powerpoint/2010/main" val="1017107228"/>
              </p:ext>
            </p:extLst>
          </p:nvPr>
        </p:nvGraphicFramePr>
        <p:xfrm>
          <a:off x="1553497" y="1238864"/>
          <a:ext cx="9094838" cy="5014450"/>
        </p:xfrm>
        <a:graphic>
          <a:graphicData uri="http://schemas.openxmlformats.org/drawingml/2006/table">
            <a:tbl>
              <a:tblPr/>
              <a:tblGrid>
                <a:gridCol w="4547419">
                  <a:extLst>
                    <a:ext uri="{9D8B030D-6E8A-4147-A177-3AD203B41FA5}">
                      <a16:colId xmlns:a16="http://schemas.microsoft.com/office/drawing/2014/main" val="3273452539"/>
                    </a:ext>
                  </a:extLst>
                </a:gridCol>
                <a:gridCol w="4547419">
                  <a:extLst>
                    <a:ext uri="{9D8B030D-6E8A-4147-A177-3AD203B41FA5}">
                      <a16:colId xmlns:a16="http://schemas.microsoft.com/office/drawing/2014/main" val="2619949772"/>
                    </a:ext>
                  </a:extLst>
                </a:gridCol>
              </a:tblGrid>
              <a:tr h="450015">
                <a:tc>
                  <a:txBody>
                    <a:bodyPr/>
                    <a:lstStyle/>
                    <a:p>
                      <a:pPr algn="l"/>
                      <a:r>
                        <a:rPr lang="en-US" sz="1600" dirty="0">
                          <a:effectLst/>
                        </a:rPr>
                        <a:t>Process</a:t>
                      </a:r>
                    </a:p>
                  </a:txBody>
                  <a:tcPr marL="69733" marR="69733" marT="69733" marB="69733" anchor="ctr">
                    <a:lnL w="7620" cap="flat" cmpd="sng" algn="ctr">
                      <a:solidFill>
                        <a:srgbClr val="20187C"/>
                      </a:solidFill>
                      <a:prstDash val="solid"/>
                      <a:round/>
                      <a:headEnd type="none" w="med" len="med"/>
                      <a:tailEnd type="none" w="med" len="med"/>
                    </a:lnL>
                    <a:lnR w="7620" cap="flat" cmpd="sng" algn="ctr">
                      <a:solidFill>
                        <a:srgbClr val="00157C"/>
                      </a:solidFill>
                      <a:prstDash val="solid"/>
                      <a:round/>
                      <a:headEnd type="none" w="med" len="med"/>
                      <a:tailEnd type="none" w="med" len="med"/>
                    </a:lnR>
                    <a:lnT w="7620" cap="flat" cmpd="sng" algn="ctr">
                      <a:solidFill>
                        <a:srgbClr val="20187C"/>
                      </a:solidFill>
                      <a:prstDash val="solid"/>
                      <a:round/>
                      <a:headEnd type="none" w="med" len="med"/>
                      <a:tailEnd type="none" w="med" len="med"/>
                    </a:lnT>
                    <a:lnB w="7620" cap="flat" cmpd="sng" algn="ctr">
                      <a:solidFill>
                        <a:srgbClr val="A0117C"/>
                      </a:solidFill>
                      <a:prstDash val="solid"/>
                      <a:round/>
                      <a:headEnd type="none" w="med" len="med"/>
                      <a:tailEnd type="none" w="med" len="med"/>
                    </a:lnB>
                    <a:solidFill>
                      <a:srgbClr val="FFFFFF"/>
                    </a:solidFill>
                  </a:tcPr>
                </a:tc>
                <a:tc>
                  <a:txBody>
                    <a:bodyPr/>
                    <a:lstStyle/>
                    <a:p>
                      <a:pPr algn="l"/>
                      <a:r>
                        <a:rPr lang="en-US" sz="1600">
                          <a:effectLst/>
                        </a:rPr>
                        <a:t>Program</a:t>
                      </a:r>
                    </a:p>
                  </a:txBody>
                  <a:tcPr marL="69733" marR="69733" marT="69733" marB="69733" anchor="ctr">
                    <a:lnL w="7620" cap="flat" cmpd="sng" algn="ctr">
                      <a:solidFill>
                        <a:srgbClr val="00157C"/>
                      </a:solidFill>
                      <a:prstDash val="solid"/>
                      <a:round/>
                      <a:headEnd type="none" w="med" len="med"/>
                      <a:tailEnd type="none" w="med" len="med"/>
                    </a:lnL>
                    <a:lnR w="7620" cap="flat" cmpd="sng" algn="ctr">
                      <a:solidFill>
                        <a:srgbClr val="00157C"/>
                      </a:solidFill>
                      <a:prstDash val="solid"/>
                      <a:round/>
                      <a:headEnd type="none" w="med" len="med"/>
                      <a:tailEnd type="none" w="med" len="med"/>
                    </a:lnR>
                    <a:lnT w="7620" cap="flat" cmpd="sng" algn="ctr">
                      <a:solidFill>
                        <a:srgbClr val="00157C"/>
                      </a:solidFill>
                      <a:prstDash val="solid"/>
                      <a:round/>
                      <a:headEnd type="none" w="med" len="med"/>
                      <a:tailEnd type="none" w="med" len="med"/>
                    </a:lnT>
                    <a:lnB w="7620" cap="flat" cmpd="sng" algn="ctr">
                      <a:solidFill>
                        <a:srgbClr val="60157C"/>
                      </a:solidFill>
                      <a:prstDash val="solid"/>
                      <a:round/>
                      <a:headEnd type="none" w="med" len="med"/>
                      <a:tailEnd type="none" w="med" len="med"/>
                    </a:lnB>
                    <a:solidFill>
                      <a:srgbClr val="FFFFFF"/>
                    </a:solidFill>
                  </a:tcPr>
                </a:tc>
                <a:extLst>
                  <a:ext uri="{0D108BD9-81ED-4DB2-BD59-A6C34878D82A}">
                    <a16:rowId xmlns:a16="http://schemas.microsoft.com/office/drawing/2014/main" val="3237591245"/>
                  </a:ext>
                </a:extLst>
              </a:tr>
              <a:tr h="1317901">
                <a:tc>
                  <a:txBody>
                    <a:bodyPr/>
                    <a:lstStyle/>
                    <a:p>
                      <a:r>
                        <a:rPr lang="en-US" sz="1600">
                          <a:effectLst/>
                        </a:rPr>
                        <a:t>The process is basically an instance of the computer program that is being executed.</a:t>
                      </a:r>
                    </a:p>
                  </a:txBody>
                  <a:tcPr marL="69733" marR="69733" marT="69733" marB="69733" anchor="ctr">
                    <a:lnL w="7620" cap="flat" cmpd="sng" algn="ctr">
                      <a:solidFill>
                        <a:srgbClr val="A0117C"/>
                      </a:solidFill>
                      <a:prstDash val="solid"/>
                      <a:round/>
                      <a:headEnd type="none" w="med" len="med"/>
                      <a:tailEnd type="none" w="med" len="med"/>
                    </a:lnL>
                    <a:lnR w="7620" cap="flat" cmpd="sng" algn="ctr">
                      <a:solidFill>
                        <a:srgbClr val="60157C"/>
                      </a:solidFill>
                      <a:prstDash val="solid"/>
                      <a:round/>
                      <a:headEnd type="none" w="med" len="med"/>
                      <a:tailEnd type="none" w="med" len="med"/>
                    </a:lnR>
                    <a:lnT w="7620" cap="flat" cmpd="sng" algn="ctr">
                      <a:solidFill>
                        <a:srgbClr val="A0117C"/>
                      </a:solidFill>
                      <a:prstDash val="solid"/>
                      <a:round/>
                      <a:headEnd type="none" w="med" len="med"/>
                      <a:tailEnd type="none" w="med" len="med"/>
                    </a:lnT>
                    <a:lnB w="7620" cap="flat" cmpd="sng" algn="ctr">
                      <a:solidFill>
                        <a:srgbClr val="C0127C"/>
                      </a:solidFill>
                      <a:prstDash val="solid"/>
                      <a:round/>
                      <a:headEnd type="none" w="med" len="med"/>
                      <a:tailEnd type="none" w="med" len="med"/>
                    </a:lnB>
                    <a:solidFill>
                      <a:srgbClr val="FFFFFF"/>
                    </a:solidFill>
                  </a:tcPr>
                </a:tc>
                <a:tc>
                  <a:txBody>
                    <a:bodyPr/>
                    <a:lstStyle/>
                    <a:p>
                      <a:r>
                        <a:rPr lang="en-US" sz="1600">
                          <a:effectLst/>
                        </a:rPr>
                        <a:t>A Program is basically a collection of instructions that mainly performs a specific task when executed by the computer.</a:t>
                      </a:r>
                    </a:p>
                  </a:txBody>
                  <a:tcPr marL="69733" marR="69733" marT="69733" marB="69733" anchor="ctr">
                    <a:lnL w="7620" cap="flat" cmpd="sng" algn="ctr">
                      <a:solidFill>
                        <a:srgbClr val="60157C"/>
                      </a:solidFill>
                      <a:prstDash val="solid"/>
                      <a:round/>
                      <a:headEnd type="none" w="med" len="med"/>
                      <a:tailEnd type="none" w="med" len="med"/>
                    </a:lnL>
                    <a:lnR w="7620" cap="flat" cmpd="sng" algn="ctr">
                      <a:solidFill>
                        <a:srgbClr val="60157C"/>
                      </a:solidFill>
                      <a:prstDash val="solid"/>
                      <a:round/>
                      <a:headEnd type="none" w="med" len="med"/>
                      <a:tailEnd type="none" w="med" len="med"/>
                    </a:lnR>
                    <a:lnT w="7620" cap="flat" cmpd="sng" algn="ctr">
                      <a:solidFill>
                        <a:srgbClr val="60157C"/>
                      </a:solidFill>
                      <a:prstDash val="solid"/>
                      <a:round/>
                      <a:headEnd type="none" w="med" len="med"/>
                      <a:tailEnd type="none" w="med" len="med"/>
                    </a:lnT>
                    <a:lnB w="7620" cap="flat" cmpd="sng" algn="ctr">
                      <a:solidFill>
                        <a:srgbClr val="801A7C"/>
                      </a:solidFill>
                      <a:prstDash val="solid"/>
                      <a:round/>
                      <a:headEnd type="none" w="med" len="med"/>
                      <a:tailEnd type="none" w="med" len="med"/>
                    </a:lnB>
                    <a:solidFill>
                      <a:srgbClr val="FFFFFF"/>
                    </a:solidFill>
                  </a:tcPr>
                </a:tc>
                <a:extLst>
                  <a:ext uri="{0D108BD9-81ED-4DB2-BD59-A6C34878D82A}">
                    <a16:rowId xmlns:a16="http://schemas.microsoft.com/office/drawing/2014/main" val="1030777609"/>
                  </a:ext>
                </a:extLst>
              </a:tr>
              <a:tr h="450015">
                <a:tc>
                  <a:txBody>
                    <a:bodyPr/>
                    <a:lstStyle/>
                    <a:p>
                      <a:r>
                        <a:rPr lang="en-US" sz="1600">
                          <a:effectLst/>
                        </a:rPr>
                        <a:t>A process has a </a:t>
                      </a:r>
                      <a:r>
                        <a:rPr lang="en-US" sz="1600" b="1">
                          <a:effectLst/>
                        </a:rPr>
                        <a:t>shorter lifetime</a:t>
                      </a:r>
                      <a:r>
                        <a:rPr lang="en-US" sz="1600">
                          <a:effectLst/>
                        </a:rPr>
                        <a:t>.</a:t>
                      </a:r>
                    </a:p>
                  </a:txBody>
                  <a:tcPr marL="69733" marR="69733" marT="69733" marB="69733" anchor="ctr">
                    <a:lnL w="7620" cap="flat" cmpd="sng" algn="ctr">
                      <a:solidFill>
                        <a:srgbClr val="C0127C"/>
                      </a:solidFill>
                      <a:prstDash val="solid"/>
                      <a:round/>
                      <a:headEnd type="none" w="med" len="med"/>
                      <a:tailEnd type="none" w="med" len="med"/>
                    </a:lnL>
                    <a:lnR w="7620" cap="flat" cmpd="sng" algn="ctr">
                      <a:solidFill>
                        <a:srgbClr val="801A7C"/>
                      </a:solidFill>
                      <a:prstDash val="solid"/>
                      <a:round/>
                      <a:headEnd type="none" w="med" len="med"/>
                      <a:tailEnd type="none" w="med" len="med"/>
                    </a:lnR>
                    <a:lnT w="7620" cap="flat" cmpd="sng" algn="ctr">
                      <a:solidFill>
                        <a:srgbClr val="C0127C"/>
                      </a:solidFill>
                      <a:prstDash val="solid"/>
                      <a:round/>
                      <a:headEnd type="none" w="med" len="med"/>
                      <a:tailEnd type="none" w="med" len="med"/>
                    </a:lnT>
                    <a:lnB w="7620" cap="flat" cmpd="sng" algn="ctr">
                      <a:solidFill>
                        <a:srgbClr val="601F7C"/>
                      </a:solidFill>
                      <a:prstDash val="solid"/>
                      <a:round/>
                      <a:headEnd type="none" w="med" len="med"/>
                      <a:tailEnd type="none" w="med" len="med"/>
                    </a:lnB>
                    <a:solidFill>
                      <a:srgbClr val="FFFFFF"/>
                    </a:solidFill>
                  </a:tcPr>
                </a:tc>
                <a:tc>
                  <a:txBody>
                    <a:bodyPr/>
                    <a:lstStyle/>
                    <a:p>
                      <a:r>
                        <a:rPr lang="en-US" sz="1600">
                          <a:effectLst/>
                        </a:rPr>
                        <a:t>A Program has a </a:t>
                      </a:r>
                      <a:r>
                        <a:rPr lang="en-US" sz="1600" b="1">
                          <a:effectLst/>
                        </a:rPr>
                        <a:t>longer lifetime</a:t>
                      </a:r>
                      <a:r>
                        <a:rPr lang="en-US" sz="1600">
                          <a:effectLst/>
                        </a:rPr>
                        <a:t>.</a:t>
                      </a:r>
                    </a:p>
                  </a:txBody>
                  <a:tcPr marL="69733" marR="69733" marT="69733" marB="69733" anchor="ctr">
                    <a:lnL w="7620" cap="flat" cmpd="sng" algn="ctr">
                      <a:solidFill>
                        <a:srgbClr val="801A7C"/>
                      </a:solidFill>
                      <a:prstDash val="solid"/>
                      <a:round/>
                      <a:headEnd type="none" w="med" len="med"/>
                      <a:tailEnd type="none" w="med" len="med"/>
                    </a:lnL>
                    <a:lnR w="7620" cap="flat" cmpd="sng" algn="ctr">
                      <a:solidFill>
                        <a:srgbClr val="801A7C"/>
                      </a:solidFill>
                      <a:prstDash val="solid"/>
                      <a:round/>
                      <a:headEnd type="none" w="med" len="med"/>
                      <a:tailEnd type="none" w="med" len="med"/>
                    </a:lnR>
                    <a:lnT w="7620" cap="flat" cmpd="sng" algn="ctr">
                      <a:solidFill>
                        <a:srgbClr val="801A7C"/>
                      </a:solidFill>
                      <a:prstDash val="solid"/>
                      <a:round/>
                      <a:headEnd type="none" w="med" len="med"/>
                      <a:tailEnd type="none" w="med" len="med"/>
                    </a:lnT>
                    <a:lnB w="7620" cap="flat" cmpd="sng" algn="ctr">
                      <a:solidFill>
                        <a:srgbClr val="80197C"/>
                      </a:solidFill>
                      <a:prstDash val="solid"/>
                      <a:round/>
                      <a:headEnd type="none" w="med" len="med"/>
                      <a:tailEnd type="none" w="med" len="med"/>
                    </a:lnB>
                    <a:solidFill>
                      <a:srgbClr val="FFFFFF"/>
                    </a:solidFill>
                  </a:tcPr>
                </a:tc>
                <a:extLst>
                  <a:ext uri="{0D108BD9-81ED-4DB2-BD59-A6C34878D82A}">
                    <a16:rowId xmlns:a16="http://schemas.microsoft.com/office/drawing/2014/main" val="538117389"/>
                  </a:ext>
                </a:extLst>
              </a:tr>
              <a:tr h="1028605">
                <a:tc>
                  <a:txBody>
                    <a:bodyPr/>
                    <a:lstStyle/>
                    <a:p>
                      <a:r>
                        <a:rPr lang="en-US" sz="1600">
                          <a:effectLst/>
                        </a:rPr>
                        <a:t>A Process requires resources such as memory, CPU, Input-Output devices.</a:t>
                      </a:r>
                    </a:p>
                  </a:txBody>
                  <a:tcPr marL="69733" marR="69733" marT="69733" marB="69733" anchor="ctr">
                    <a:lnL w="7620" cap="flat" cmpd="sng" algn="ctr">
                      <a:solidFill>
                        <a:srgbClr val="601F7C"/>
                      </a:solidFill>
                      <a:prstDash val="solid"/>
                      <a:round/>
                      <a:headEnd type="none" w="med" len="med"/>
                      <a:tailEnd type="none" w="med" len="med"/>
                    </a:lnL>
                    <a:lnR w="7620" cap="flat" cmpd="sng" algn="ctr">
                      <a:solidFill>
                        <a:srgbClr val="80197C"/>
                      </a:solidFill>
                      <a:prstDash val="solid"/>
                      <a:round/>
                      <a:headEnd type="none" w="med" len="med"/>
                      <a:tailEnd type="none" w="med" len="med"/>
                    </a:lnR>
                    <a:lnT w="7620" cap="flat" cmpd="sng" algn="ctr">
                      <a:solidFill>
                        <a:srgbClr val="601F7C"/>
                      </a:solidFill>
                      <a:prstDash val="solid"/>
                      <a:round/>
                      <a:headEnd type="none" w="med" len="med"/>
                      <a:tailEnd type="none" w="med" len="med"/>
                    </a:lnT>
                    <a:lnB w="7620" cap="flat" cmpd="sng" algn="ctr">
                      <a:solidFill>
                        <a:srgbClr val="601A7C"/>
                      </a:solidFill>
                      <a:prstDash val="solid"/>
                      <a:round/>
                      <a:headEnd type="none" w="med" len="med"/>
                      <a:tailEnd type="none" w="med" len="med"/>
                    </a:lnB>
                    <a:solidFill>
                      <a:srgbClr val="FFFFFF"/>
                    </a:solidFill>
                  </a:tcPr>
                </a:tc>
                <a:tc>
                  <a:txBody>
                    <a:bodyPr/>
                    <a:lstStyle/>
                    <a:p>
                      <a:r>
                        <a:rPr lang="en-US" sz="1600">
                          <a:effectLst/>
                        </a:rPr>
                        <a:t>A Program is stored by hard-disk and does not require any resources.</a:t>
                      </a:r>
                    </a:p>
                  </a:txBody>
                  <a:tcPr marL="69733" marR="69733" marT="69733" marB="69733" anchor="ctr">
                    <a:lnL w="7620" cap="flat" cmpd="sng" algn="ctr">
                      <a:solidFill>
                        <a:srgbClr val="80197C"/>
                      </a:solidFill>
                      <a:prstDash val="solid"/>
                      <a:round/>
                      <a:headEnd type="none" w="med" len="med"/>
                      <a:tailEnd type="none" w="med" len="med"/>
                    </a:lnL>
                    <a:lnR w="7620" cap="flat" cmpd="sng" algn="ctr">
                      <a:solidFill>
                        <a:srgbClr val="80197C"/>
                      </a:solidFill>
                      <a:prstDash val="solid"/>
                      <a:round/>
                      <a:headEnd type="none" w="med" len="med"/>
                      <a:tailEnd type="none" w="med" len="med"/>
                    </a:lnR>
                    <a:lnT w="7620" cap="flat" cmpd="sng" algn="ctr">
                      <a:solidFill>
                        <a:srgbClr val="80197C"/>
                      </a:solidFill>
                      <a:prstDash val="solid"/>
                      <a:round/>
                      <a:headEnd type="none" w="med" len="med"/>
                      <a:tailEnd type="none" w="med" len="med"/>
                    </a:lnT>
                    <a:lnB w="7620" cap="flat" cmpd="sng" algn="ctr">
                      <a:solidFill>
                        <a:srgbClr val="601D7C"/>
                      </a:solidFill>
                      <a:prstDash val="solid"/>
                      <a:round/>
                      <a:headEnd type="none" w="med" len="med"/>
                      <a:tailEnd type="none" w="med" len="med"/>
                    </a:lnB>
                    <a:solidFill>
                      <a:srgbClr val="FFFFFF"/>
                    </a:solidFill>
                  </a:tcPr>
                </a:tc>
                <a:extLst>
                  <a:ext uri="{0D108BD9-81ED-4DB2-BD59-A6C34878D82A}">
                    <a16:rowId xmlns:a16="http://schemas.microsoft.com/office/drawing/2014/main" val="642797436"/>
                  </a:ext>
                </a:extLst>
              </a:tr>
              <a:tr h="739309">
                <a:tc>
                  <a:txBody>
                    <a:bodyPr/>
                    <a:lstStyle/>
                    <a:p>
                      <a:r>
                        <a:rPr lang="en-US" sz="1600">
                          <a:effectLst/>
                        </a:rPr>
                        <a:t>A process has a dynamic instance of code and data</a:t>
                      </a:r>
                    </a:p>
                  </a:txBody>
                  <a:tcPr marL="69733" marR="69733" marT="69733" marB="69733" anchor="ctr">
                    <a:lnL w="7620" cap="flat" cmpd="sng" algn="ctr">
                      <a:solidFill>
                        <a:srgbClr val="601A7C"/>
                      </a:solidFill>
                      <a:prstDash val="solid"/>
                      <a:round/>
                      <a:headEnd type="none" w="med" len="med"/>
                      <a:tailEnd type="none" w="med" len="med"/>
                    </a:lnL>
                    <a:lnR w="7620" cap="flat" cmpd="sng" algn="ctr">
                      <a:solidFill>
                        <a:srgbClr val="601D7C"/>
                      </a:solidFill>
                      <a:prstDash val="solid"/>
                      <a:round/>
                      <a:headEnd type="none" w="med" len="med"/>
                      <a:tailEnd type="none" w="med" len="med"/>
                    </a:lnR>
                    <a:lnT w="7620" cap="flat" cmpd="sng" algn="ctr">
                      <a:solidFill>
                        <a:srgbClr val="601A7C"/>
                      </a:solidFill>
                      <a:prstDash val="solid"/>
                      <a:round/>
                      <a:headEnd type="none" w="med" len="med"/>
                      <a:tailEnd type="none" w="med" len="med"/>
                    </a:lnT>
                    <a:lnB w="7620" cap="flat" cmpd="sng" algn="ctr">
                      <a:solidFill>
                        <a:srgbClr val="A01E7C"/>
                      </a:solidFill>
                      <a:prstDash val="solid"/>
                      <a:round/>
                      <a:headEnd type="none" w="med" len="med"/>
                      <a:tailEnd type="none" w="med" len="med"/>
                    </a:lnB>
                    <a:solidFill>
                      <a:srgbClr val="FFFFFF"/>
                    </a:solidFill>
                  </a:tcPr>
                </a:tc>
                <a:tc>
                  <a:txBody>
                    <a:bodyPr/>
                    <a:lstStyle/>
                    <a:p>
                      <a:r>
                        <a:rPr lang="en-US" sz="1600">
                          <a:effectLst/>
                        </a:rPr>
                        <a:t>A Program has static code and static data.</a:t>
                      </a:r>
                    </a:p>
                  </a:txBody>
                  <a:tcPr marL="69733" marR="69733" marT="69733" marB="69733" anchor="ctr">
                    <a:lnL w="7620" cap="flat" cmpd="sng" algn="ctr">
                      <a:solidFill>
                        <a:srgbClr val="601D7C"/>
                      </a:solidFill>
                      <a:prstDash val="solid"/>
                      <a:round/>
                      <a:headEnd type="none" w="med" len="med"/>
                      <a:tailEnd type="none" w="med" len="med"/>
                    </a:lnL>
                    <a:lnR w="7620" cap="flat" cmpd="sng" algn="ctr">
                      <a:solidFill>
                        <a:srgbClr val="601D7C"/>
                      </a:solidFill>
                      <a:prstDash val="solid"/>
                      <a:round/>
                      <a:headEnd type="none" w="med" len="med"/>
                      <a:tailEnd type="none" w="med" len="med"/>
                    </a:lnR>
                    <a:lnT w="7620" cap="flat" cmpd="sng" algn="ctr">
                      <a:solidFill>
                        <a:srgbClr val="601D7C"/>
                      </a:solidFill>
                      <a:prstDash val="solid"/>
                      <a:round/>
                      <a:headEnd type="none" w="med" len="med"/>
                      <a:tailEnd type="none" w="med" len="med"/>
                    </a:lnT>
                    <a:lnB w="7620" cap="flat" cmpd="sng" algn="ctr">
                      <a:solidFill>
                        <a:srgbClr val="40217C"/>
                      </a:solidFill>
                      <a:prstDash val="solid"/>
                      <a:round/>
                      <a:headEnd type="none" w="med" len="med"/>
                      <a:tailEnd type="none" w="med" len="med"/>
                    </a:lnB>
                    <a:solidFill>
                      <a:srgbClr val="FFFFFF"/>
                    </a:solidFill>
                  </a:tcPr>
                </a:tc>
                <a:extLst>
                  <a:ext uri="{0D108BD9-81ED-4DB2-BD59-A6C34878D82A}">
                    <a16:rowId xmlns:a16="http://schemas.microsoft.com/office/drawing/2014/main" val="1424393579"/>
                  </a:ext>
                </a:extLst>
              </a:tr>
              <a:tr h="1028605">
                <a:tc>
                  <a:txBody>
                    <a:bodyPr/>
                    <a:lstStyle/>
                    <a:p>
                      <a:r>
                        <a:rPr lang="en-US" sz="1600">
                          <a:effectLst/>
                        </a:rPr>
                        <a:t>Basically, a process is the </a:t>
                      </a:r>
                      <a:r>
                        <a:rPr lang="en-US" sz="1600" b="1">
                          <a:effectLst/>
                        </a:rPr>
                        <a:t>running instance</a:t>
                      </a:r>
                      <a:r>
                        <a:rPr lang="en-US" sz="1600">
                          <a:effectLst/>
                        </a:rPr>
                        <a:t> of the code.</a:t>
                      </a:r>
                    </a:p>
                  </a:txBody>
                  <a:tcPr marL="69733" marR="69733" marT="69733" marB="69733" anchor="ctr">
                    <a:lnL w="7620" cap="flat" cmpd="sng" algn="ctr">
                      <a:solidFill>
                        <a:srgbClr val="A01E7C"/>
                      </a:solidFill>
                      <a:prstDash val="solid"/>
                      <a:round/>
                      <a:headEnd type="none" w="med" len="med"/>
                      <a:tailEnd type="none" w="med" len="med"/>
                    </a:lnL>
                    <a:lnR w="7620" cap="flat" cmpd="sng" algn="ctr">
                      <a:solidFill>
                        <a:srgbClr val="40217C"/>
                      </a:solidFill>
                      <a:prstDash val="solid"/>
                      <a:round/>
                      <a:headEnd type="none" w="med" len="med"/>
                      <a:tailEnd type="none" w="med" len="med"/>
                    </a:lnR>
                    <a:lnT w="7620" cap="flat" cmpd="sng" algn="ctr">
                      <a:solidFill>
                        <a:srgbClr val="A01E7C"/>
                      </a:solidFill>
                      <a:prstDash val="solid"/>
                      <a:round/>
                      <a:headEnd type="none" w="med" len="med"/>
                      <a:tailEnd type="none" w="med" len="med"/>
                    </a:lnT>
                    <a:lnB w="7620" cap="flat" cmpd="sng" algn="ctr">
                      <a:solidFill>
                        <a:srgbClr val="A01E7C"/>
                      </a:solidFill>
                      <a:prstDash val="solid"/>
                      <a:round/>
                      <a:headEnd type="none" w="med" len="med"/>
                      <a:tailEnd type="none" w="med" len="med"/>
                    </a:lnB>
                    <a:solidFill>
                      <a:srgbClr val="FFFFFF"/>
                    </a:solidFill>
                  </a:tcPr>
                </a:tc>
                <a:tc>
                  <a:txBody>
                    <a:bodyPr/>
                    <a:lstStyle/>
                    <a:p>
                      <a:r>
                        <a:rPr lang="en-US" sz="1600" dirty="0">
                          <a:effectLst/>
                        </a:rPr>
                        <a:t>On the other hand, the program is the</a:t>
                      </a:r>
                      <a:r>
                        <a:rPr lang="en-US" sz="1600" b="1" dirty="0">
                          <a:effectLst/>
                        </a:rPr>
                        <a:t> executable code</a:t>
                      </a:r>
                      <a:r>
                        <a:rPr lang="en-US" sz="1600" dirty="0">
                          <a:effectLst/>
                        </a:rPr>
                        <a:t>.</a:t>
                      </a:r>
                    </a:p>
                  </a:txBody>
                  <a:tcPr marL="69733" marR="69733" marT="69733" marB="69733" anchor="ctr">
                    <a:lnL w="7620" cap="flat" cmpd="sng" algn="ctr">
                      <a:solidFill>
                        <a:srgbClr val="40217C"/>
                      </a:solidFill>
                      <a:prstDash val="solid"/>
                      <a:round/>
                      <a:headEnd type="none" w="med" len="med"/>
                      <a:tailEnd type="none" w="med" len="med"/>
                    </a:lnL>
                    <a:lnR w="7620" cap="flat" cmpd="sng" algn="ctr">
                      <a:solidFill>
                        <a:srgbClr val="40217C"/>
                      </a:solidFill>
                      <a:prstDash val="solid"/>
                      <a:round/>
                      <a:headEnd type="none" w="med" len="med"/>
                      <a:tailEnd type="none" w="med" len="med"/>
                    </a:lnR>
                    <a:lnT w="7620" cap="flat" cmpd="sng" algn="ctr">
                      <a:solidFill>
                        <a:srgbClr val="40217C"/>
                      </a:solidFill>
                      <a:prstDash val="solid"/>
                      <a:round/>
                      <a:headEnd type="none" w="med" len="med"/>
                      <a:tailEnd type="none" w="med" len="med"/>
                    </a:lnT>
                    <a:lnB w="7620" cap="flat" cmpd="sng" algn="ctr">
                      <a:solidFill>
                        <a:srgbClr val="40217C"/>
                      </a:solidFill>
                      <a:prstDash val="solid"/>
                      <a:round/>
                      <a:headEnd type="none" w="med" len="med"/>
                      <a:tailEnd type="none" w="med" len="med"/>
                    </a:lnB>
                    <a:solidFill>
                      <a:srgbClr val="FFFFFF"/>
                    </a:solidFill>
                  </a:tcPr>
                </a:tc>
                <a:extLst>
                  <a:ext uri="{0D108BD9-81ED-4DB2-BD59-A6C34878D82A}">
                    <a16:rowId xmlns:a16="http://schemas.microsoft.com/office/drawing/2014/main" val="3233057238"/>
                  </a:ext>
                </a:extLst>
              </a:tr>
            </a:tbl>
          </a:graphicData>
        </a:graphic>
      </p:graphicFrame>
    </p:spTree>
    <p:extLst>
      <p:ext uri="{BB962C8B-B14F-4D97-AF65-F5344CB8AC3E}">
        <p14:creationId xmlns:p14="http://schemas.microsoft.com/office/powerpoint/2010/main" val="3662304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5163B-1897-6632-7EB8-E02071C9694D}"/>
              </a:ext>
            </a:extLst>
          </p:cNvPr>
          <p:cNvSpPr>
            <a:spLocks noGrp="1"/>
          </p:cNvSpPr>
          <p:nvPr>
            <p:ph type="title"/>
          </p:nvPr>
        </p:nvSpPr>
        <p:spPr/>
        <p:txBody>
          <a:bodyPr/>
          <a:lstStyle/>
          <a:p>
            <a:pPr algn="ctr"/>
            <a:r>
              <a:rPr lang="en-US" b="0" i="0" dirty="0">
                <a:solidFill>
                  <a:srgbClr val="212529"/>
                </a:solidFill>
                <a:effectLst/>
                <a:latin typeface="system-ui"/>
              </a:rPr>
              <a:t>Process Scheduling</a:t>
            </a:r>
            <a:br>
              <a:rPr lang="en-US" b="0" i="0" dirty="0">
                <a:solidFill>
                  <a:srgbClr val="212529"/>
                </a:solidFill>
                <a:effectLst/>
                <a:latin typeface="system-ui"/>
              </a:rPr>
            </a:br>
            <a:endParaRPr lang="en-US" dirty="0"/>
          </a:p>
        </p:txBody>
      </p:sp>
      <p:sp>
        <p:nvSpPr>
          <p:cNvPr id="3" name="Content Placeholder 2">
            <a:extLst>
              <a:ext uri="{FF2B5EF4-FFF2-40B4-BE49-F238E27FC236}">
                <a16:creationId xmlns:a16="http://schemas.microsoft.com/office/drawing/2014/main" id="{62DDB3F9-F38F-4942-7A25-2CAC1A230742}"/>
              </a:ext>
            </a:extLst>
          </p:cNvPr>
          <p:cNvSpPr>
            <a:spLocks noGrp="1"/>
          </p:cNvSpPr>
          <p:nvPr>
            <p:ph idx="1"/>
          </p:nvPr>
        </p:nvSpPr>
        <p:spPr/>
        <p:txBody>
          <a:bodyPr/>
          <a:lstStyle/>
          <a:p>
            <a:pPr algn="l"/>
            <a:r>
              <a:rPr lang="en-US" b="0" i="0" dirty="0">
                <a:solidFill>
                  <a:srgbClr val="212529"/>
                </a:solidFill>
                <a:effectLst/>
                <a:latin typeface="system-ui"/>
              </a:rPr>
              <a:t>When there are two or more runnable processes then it is decided by the Operating system which one to run first then it is referred to as Process Scheduling.</a:t>
            </a:r>
          </a:p>
          <a:p>
            <a:pPr algn="l"/>
            <a:r>
              <a:rPr lang="en-US" b="0" i="0" dirty="0">
                <a:solidFill>
                  <a:srgbClr val="212529"/>
                </a:solidFill>
                <a:effectLst/>
                <a:latin typeface="system-ui"/>
              </a:rPr>
              <a:t>A scheduler is used to make decisions by using some scheduling algorithm.</a:t>
            </a:r>
          </a:p>
          <a:p>
            <a:pPr algn="l"/>
            <a:r>
              <a:rPr lang="en-US" b="0" i="0" dirty="0">
                <a:solidFill>
                  <a:srgbClr val="212529"/>
                </a:solidFill>
                <a:effectLst/>
                <a:latin typeface="system-ui"/>
              </a:rPr>
              <a:t>Given below are the properties of a </a:t>
            </a:r>
            <a:r>
              <a:rPr lang="en-US" b="1" i="0" dirty="0">
                <a:solidFill>
                  <a:srgbClr val="212529"/>
                </a:solidFill>
                <a:effectLst/>
                <a:latin typeface="system-ui"/>
              </a:rPr>
              <a:t>Good Scheduling Algorithm</a:t>
            </a:r>
            <a:r>
              <a:rPr lang="en-US" b="0" i="0" dirty="0">
                <a:solidFill>
                  <a:srgbClr val="212529"/>
                </a:solidFill>
                <a:effectLst/>
                <a:latin typeface="system-ui"/>
              </a:rPr>
              <a:t>:</a:t>
            </a:r>
          </a:p>
          <a:p>
            <a:endParaRPr lang="en-US" dirty="0"/>
          </a:p>
        </p:txBody>
      </p:sp>
    </p:spTree>
    <p:extLst>
      <p:ext uri="{BB962C8B-B14F-4D97-AF65-F5344CB8AC3E}">
        <p14:creationId xmlns:p14="http://schemas.microsoft.com/office/powerpoint/2010/main" val="1055385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CCF1-2F7A-B3E4-DDA1-B4C9565CEF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D48DA6-CE54-6975-A371-CE302EA2470A}"/>
              </a:ext>
            </a:extLst>
          </p:cNvPr>
          <p:cNvSpPr>
            <a:spLocks noGrp="1"/>
          </p:cNvSpPr>
          <p:nvPr>
            <p:ph idx="1"/>
          </p:nvPr>
        </p:nvSpPr>
        <p:spPr/>
        <p:txBody>
          <a:bodyPr/>
          <a:lstStyle/>
          <a:p>
            <a:pPr algn="l">
              <a:buFont typeface="Arial" panose="020B0604020202020204" pitchFamily="34" charset="0"/>
              <a:buChar char="•"/>
            </a:pPr>
            <a:r>
              <a:rPr lang="en-US" b="0" i="0" dirty="0">
                <a:solidFill>
                  <a:srgbClr val="212529"/>
                </a:solidFill>
                <a:effectLst/>
                <a:latin typeface="system-ui"/>
              </a:rPr>
              <a:t>Response time should be minimum for the users.</a:t>
            </a:r>
          </a:p>
          <a:p>
            <a:pPr algn="l">
              <a:buFont typeface="Arial" panose="020B0604020202020204" pitchFamily="34" charset="0"/>
              <a:buChar char="•"/>
            </a:pPr>
            <a:r>
              <a:rPr lang="en-US" b="0" i="0" dirty="0">
                <a:solidFill>
                  <a:srgbClr val="212529"/>
                </a:solidFill>
                <a:effectLst/>
                <a:latin typeface="system-ui"/>
              </a:rPr>
              <a:t>The number of jobs processed per hour should be maximum i.e. Good scheduling algorithm should give maximum throughput.</a:t>
            </a:r>
          </a:p>
          <a:p>
            <a:pPr algn="l">
              <a:buFont typeface="Arial" panose="020B0604020202020204" pitchFamily="34" charset="0"/>
              <a:buChar char="•"/>
            </a:pPr>
            <a:r>
              <a:rPr lang="en-US" b="0" i="0" dirty="0">
                <a:solidFill>
                  <a:srgbClr val="212529"/>
                </a:solidFill>
                <a:effectLst/>
                <a:latin typeface="system-ui"/>
              </a:rPr>
              <a:t>The utilization of the CPU should be 100%.</a:t>
            </a:r>
          </a:p>
          <a:p>
            <a:pPr algn="l">
              <a:buFont typeface="Arial" panose="020B0604020202020204" pitchFamily="34" charset="0"/>
              <a:buChar char="•"/>
            </a:pPr>
            <a:r>
              <a:rPr lang="en-US" b="0" i="0" dirty="0">
                <a:solidFill>
                  <a:srgbClr val="212529"/>
                </a:solidFill>
                <a:effectLst/>
                <a:latin typeface="system-ui"/>
              </a:rPr>
              <a:t>Each process should get a fair share of the CPU.</a:t>
            </a:r>
          </a:p>
          <a:p>
            <a:endParaRPr lang="en-US" dirty="0"/>
          </a:p>
        </p:txBody>
      </p:sp>
    </p:spTree>
    <p:extLst>
      <p:ext uri="{BB962C8B-B14F-4D97-AF65-F5344CB8AC3E}">
        <p14:creationId xmlns:p14="http://schemas.microsoft.com/office/powerpoint/2010/main" val="28158293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process scheduling">
            <a:extLst>
              <a:ext uri="{FF2B5EF4-FFF2-40B4-BE49-F238E27FC236}">
                <a16:creationId xmlns:a16="http://schemas.microsoft.com/office/drawing/2014/main" id="{FA723087-C535-541C-D715-EED8F2758F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03407" y="254327"/>
            <a:ext cx="3207006" cy="5480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41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59538-A6D0-EB50-EE1B-26F383AE9E4D}"/>
              </a:ext>
            </a:extLst>
          </p:cNvPr>
          <p:cNvSpPr>
            <a:spLocks noGrp="1"/>
          </p:cNvSpPr>
          <p:nvPr>
            <p:ph type="title"/>
          </p:nvPr>
        </p:nvSpPr>
        <p:spPr/>
        <p:txBody>
          <a:bodyPr/>
          <a:lstStyle/>
          <a:p>
            <a:pPr algn="ctr"/>
            <a:r>
              <a:rPr lang="en-US" dirty="0"/>
              <a:t>Process</a:t>
            </a:r>
          </a:p>
        </p:txBody>
      </p:sp>
      <p:sp>
        <p:nvSpPr>
          <p:cNvPr id="3" name="Content Placeholder 2">
            <a:extLst>
              <a:ext uri="{FF2B5EF4-FFF2-40B4-BE49-F238E27FC236}">
                <a16:creationId xmlns:a16="http://schemas.microsoft.com/office/drawing/2014/main" id="{F8BAD132-6133-1F31-40A4-123AC055D157}"/>
              </a:ext>
            </a:extLst>
          </p:cNvPr>
          <p:cNvSpPr>
            <a:spLocks noGrp="1"/>
          </p:cNvSpPr>
          <p:nvPr>
            <p:ph idx="1"/>
          </p:nvPr>
        </p:nvSpPr>
        <p:spPr/>
        <p:txBody>
          <a:bodyPr/>
          <a:lstStyle/>
          <a:p>
            <a:r>
              <a:rPr lang="en-US" b="1" i="0" dirty="0">
                <a:solidFill>
                  <a:srgbClr val="212529"/>
                </a:solidFill>
                <a:effectLst/>
                <a:latin typeface="system-ui"/>
              </a:rPr>
              <a:t>Process memory</a:t>
            </a:r>
            <a:r>
              <a:rPr lang="en-US" b="0" i="0" dirty="0">
                <a:solidFill>
                  <a:srgbClr val="212529"/>
                </a:solidFill>
                <a:effectLst/>
                <a:latin typeface="system-ui"/>
              </a:rPr>
              <a:t> is divided into four sections for efficient working :</a:t>
            </a:r>
          </a:p>
          <a:p>
            <a:pPr algn="l">
              <a:buFont typeface="Arial" panose="020B0604020202020204" pitchFamily="34" charset="0"/>
              <a:buChar char="•"/>
            </a:pPr>
            <a:r>
              <a:rPr lang="en-US" b="0" i="0" dirty="0">
                <a:solidFill>
                  <a:srgbClr val="212529"/>
                </a:solidFill>
                <a:effectLst/>
                <a:latin typeface="system-ui"/>
              </a:rPr>
              <a:t>The </a:t>
            </a:r>
            <a:r>
              <a:rPr lang="en-US" b="1" i="0" dirty="0">
                <a:solidFill>
                  <a:srgbClr val="212529"/>
                </a:solidFill>
                <a:effectLst/>
                <a:latin typeface="system-ui"/>
              </a:rPr>
              <a:t>Text section</a:t>
            </a:r>
            <a:r>
              <a:rPr lang="en-US" b="0" i="0" dirty="0">
                <a:solidFill>
                  <a:srgbClr val="212529"/>
                </a:solidFill>
                <a:effectLst/>
                <a:latin typeface="system-ui"/>
              </a:rPr>
              <a:t> is made up of the compiled program code, read in from non-volatile storage when the program is launched.</a:t>
            </a:r>
          </a:p>
          <a:p>
            <a:pPr algn="l">
              <a:buFont typeface="Arial" panose="020B0604020202020204" pitchFamily="34" charset="0"/>
              <a:buChar char="•"/>
            </a:pPr>
            <a:r>
              <a:rPr lang="en-US" b="0" i="0" dirty="0">
                <a:solidFill>
                  <a:srgbClr val="212529"/>
                </a:solidFill>
                <a:effectLst/>
                <a:latin typeface="system-ui"/>
              </a:rPr>
              <a:t>The </a:t>
            </a:r>
            <a:r>
              <a:rPr lang="en-US" b="1" i="0" dirty="0">
                <a:solidFill>
                  <a:srgbClr val="212529"/>
                </a:solidFill>
                <a:effectLst/>
                <a:latin typeface="system-ui"/>
              </a:rPr>
              <a:t>Data section</a:t>
            </a:r>
            <a:r>
              <a:rPr lang="en-US" b="0" i="0" dirty="0">
                <a:solidFill>
                  <a:srgbClr val="212529"/>
                </a:solidFill>
                <a:effectLst/>
                <a:latin typeface="system-ui"/>
              </a:rPr>
              <a:t> is made up of the global and static variables, allocated and initialized prior to executing the main.</a:t>
            </a:r>
          </a:p>
          <a:p>
            <a:pPr algn="l">
              <a:buFont typeface="Arial" panose="020B0604020202020204" pitchFamily="34" charset="0"/>
              <a:buChar char="•"/>
            </a:pPr>
            <a:r>
              <a:rPr lang="en-US" b="0" i="0" dirty="0">
                <a:solidFill>
                  <a:srgbClr val="212529"/>
                </a:solidFill>
                <a:effectLst/>
                <a:latin typeface="system-ui"/>
              </a:rPr>
              <a:t>The </a:t>
            </a:r>
            <a:r>
              <a:rPr lang="en-US" b="1" i="0" dirty="0">
                <a:solidFill>
                  <a:srgbClr val="212529"/>
                </a:solidFill>
                <a:effectLst/>
                <a:latin typeface="system-ui"/>
              </a:rPr>
              <a:t>Heap</a:t>
            </a:r>
            <a:r>
              <a:rPr lang="en-US" b="0" i="0" dirty="0">
                <a:solidFill>
                  <a:srgbClr val="212529"/>
                </a:solidFill>
                <a:effectLst/>
                <a:latin typeface="system-ui"/>
              </a:rPr>
              <a:t> is used for the dynamic memory allocation and is managed via calls to new, delete, malloc, free, etc.</a:t>
            </a:r>
          </a:p>
          <a:p>
            <a:pPr algn="l">
              <a:buFont typeface="Arial" panose="020B0604020202020204" pitchFamily="34" charset="0"/>
              <a:buChar char="•"/>
            </a:pPr>
            <a:r>
              <a:rPr lang="en-US" b="0" i="0" dirty="0">
                <a:solidFill>
                  <a:srgbClr val="212529"/>
                </a:solidFill>
                <a:effectLst/>
                <a:latin typeface="system-ui"/>
              </a:rPr>
              <a:t>The </a:t>
            </a:r>
            <a:r>
              <a:rPr lang="en-US" b="1" i="0" dirty="0">
                <a:solidFill>
                  <a:srgbClr val="212529"/>
                </a:solidFill>
                <a:effectLst/>
                <a:latin typeface="system-ui"/>
              </a:rPr>
              <a:t>Stack</a:t>
            </a:r>
            <a:r>
              <a:rPr lang="en-US" b="0" i="0" dirty="0">
                <a:solidFill>
                  <a:srgbClr val="212529"/>
                </a:solidFill>
                <a:effectLst/>
                <a:latin typeface="system-ui"/>
              </a:rPr>
              <a:t> is used for local variables. Space on the stack is reserved for local variables when they are declared.</a:t>
            </a:r>
          </a:p>
          <a:p>
            <a:endParaRPr lang="en-US" dirty="0"/>
          </a:p>
        </p:txBody>
      </p:sp>
    </p:spTree>
    <p:extLst>
      <p:ext uri="{BB962C8B-B14F-4D97-AF65-F5344CB8AC3E}">
        <p14:creationId xmlns:p14="http://schemas.microsoft.com/office/powerpoint/2010/main" val="479722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8D91B-A807-1F87-C4B6-97070C9D657F}"/>
              </a:ext>
            </a:extLst>
          </p:cNvPr>
          <p:cNvSpPr>
            <a:spLocks noGrp="1"/>
          </p:cNvSpPr>
          <p:nvPr>
            <p:ph type="title"/>
          </p:nvPr>
        </p:nvSpPr>
        <p:spPr/>
        <p:txBody>
          <a:bodyPr/>
          <a:lstStyle/>
          <a:p>
            <a:pPr algn="ctr"/>
            <a:r>
              <a:rPr lang="en-US" dirty="0"/>
              <a:t>Process</a:t>
            </a:r>
          </a:p>
        </p:txBody>
      </p:sp>
      <p:sp>
        <p:nvSpPr>
          <p:cNvPr id="3" name="Content Placeholder 2">
            <a:extLst>
              <a:ext uri="{FF2B5EF4-FFF2-40B4-BE49-F238E27FC236}">
                <a16:creationId xmlns:a16="http://schemas.microsoft.com/office/drawing/2014/main" id="{7A0B8AE8-4255-9435-7455-790497CB05B9}"/>
              </a:ext>
            </a:extLst>
          </p:cNvPr>
          <p:cNvSpPr>
            <a:spLocks noGrp="1"/>
          </p:cNvSpPr>
          <p:nvPr>
            <p:ph idx="1"/>
          </p:nvPr>
        </p:nvSpPr>
        <p:spPr/>
        <p:txBody>
          <a:bodyPr/>
          <a:lstStyle/>
          <a:p>
            <a:r>
              <a:rPr lang="en-US" b="0" i="0" dirty="0">
                <a:solidFill>
                  <a:srgbClr val="212529"/>
                </a:solidFill>
                <a:effectLst/>
                <a:latin typeface="system-ui"/>
              </a:rPr>
              <a:t> A process is an 'active' entity as opposed to the program which is considered to be a 'passive' entity. Attributes held by the process include hardware state, memory, CPU, etc.</a:t>
            </a:r>
            <a:endParaRPr lang="en-US" dirty="0"/>
          </a:p>
        </p:txBody>
      </p:sp>
    </p:spTree>
    <p:extLst>
      <p:ext uri="{BB962C8B-B14F-4D97-AF65-F5344CB8AC3E}">
        <p14:creationId xmlns:p14="http://schemas.microsoft.com/office/powerpoint/2010/main" val="2766464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014EC-ECED-BDF4-7C3B-B69416FD3079}"/>
              </a:ext>
            </a:extLst>
          </p:cNvPr>
          <p:cNvSpPr>
            <a:spLocks noGrp="1"/>
          </p:cNvSpPr>
          <p:nvPr>
            <p:ph type="title"/>
          </p:nvPr>
        </p:nvSpPr>
        <p:spPr/>
        <p:txBody>
          <a:bodyPr/>
          <a:lstStyle/>
          <a:p>
            <a:pPr algn="ctr"/>
            <a:r>
              <a:rPr lang="en-US" dirty="0"/>
              <a:t>Process</a:t>
            </a:r>
          </a:p>
        </p:txBody>
      </p:sp>
      <p:pic>
        <p:nvPicPr>
          <p:cNvPr id="1026" name="Picture 2" descr="Process Vs. Thread">
            <a:extLst>
              <a:ext uri="{FF2B5EF4-FFF2-40B4-BE49-F238E27FC236}">
                <a16:creationId xmlns:a16="http://schemas.microsoft.com/office/drawing/2014/main" id="{0B78F7CE-DAA1-0B11-C80D-13B972D471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68877" y="1734418"/>
            <a:ext cx="3574948" cy="4205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650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8DE8-C35C-A23D-C735-F5BC40D69CCD}"/>
              </a:ext>
            </a:extLst>
          </p:cNvPr>
          <p:cNvSpPr>
            <a:spLocks noGrp="1"/>
          </p:cNvSpPr>
          <p:nvPr>
            <p:ph type="title"/>
          </p:nvPr>
        </p:nvSpPr>
        <p:spPr/>
        <p:txBody>
          <a:bodyPr/>
          <a:lstStyle/>
          <a:p>
            <a:pPr algn="ctr"/>
            <a:r>
              <a:rPr lang="en-US" dirty="0"/>
              <a:t>Process State</a:t>
            </a:r>
          </a:p>
        </p:txBody>
      </p:sp>
      <p:sp>
        <p:nvSpPr>
          <p:cNvPr id="3" name="Content Placeholder 2">
            <a:extLst>
              <a:ext uri="{FF2B5EF4-FFF2-40B4-BE49-F238E27FC236}">
                <a16:creationId xmlns:a16="http://schemas.microsoft.com/office/drawing/2014/main" id="{9FE3614C-F592-5EBD-AF2C-3ADD8086217D}"/>
              </a:ext>
            </a:extLst>
          </p:cNvPr>
          <p:cNvSpPr>
            <a:spLocks noGrp="1"/>
          </p:cNvSpPr>
          <p:nvPr>
            <p:ph idx="1"/>
          </p:nvPr>
        </p:nvSpPr>
        <p:spPr/>
        <p:txBody>
          <a:bodyPr/>
          <a:lstStyle/>
          <a:p>
            <a:pPr algn="just">
              <a:buFont typeface="Arial" panose="020B0604020202020204" pitchFamily="34" charset="0"/>
              <a:buChar char="•"/>
            </a:pPr>
            <a:r>
              <a:rPr lang="en-US" b="1" i="0" dirty="0">
                <a:solidFill>
                  <a:srgbClr val="000000"/>
                </a:solidFill>
                <a:effectLst/>
                <a:latin typeface="inter-bold"/>
              </a:rPr>
              <a:t>NEW</a:t>
            </a:r>
            <a:r>
              <a:rPr lang="en-US" b="0" i="0" dirty="0">
                <a:solidFill>
                  <a:srgbClr val="000000"/>
                </a:solidFill>
                <a:effectLst/>
                <a:latin typeface="inter-regular"/>
              </a:rPr>
              <a:t>: A new process is being created.</a:t>
            </a:r>
          </a:p>
          <a:p>
            <a:pPr algn="just">
              <a:buFont typeface="Arial" panose="020B0604020202020204" pitchFamily="34" charset="0"/>
              <a:buChar char="•"/>
            </a:pPr>
            <a:r>
              <a:rPr lang="en-US" b="1" i="0" dirty="0">
                <a:solidFill>
                  <a:srgbClr val="000000"/>
                </a:solidFill>
                <a:effectLst/>
                <a:latin typeface="inter-bold"/>
              </a:rPr>
              <a:t>READY</a:t>
            </a:r>
            <a:r>
              <a:rPr lang="en-US" b="0" i="0" dirty="0">
                <a:solidFill>
                  <a:srgbClr val="000000"/>
                </a:solidFill>
                <a:effectLst/>
                <a:latin typeface="inter-regular"/>
              </a:rPr>
              <a:t>: A process is ready and waiting to be allocated to a processor.</a:t>
            </a:r>
          </a:p>
          <a:p>
            <a:pPr algn="just">
              <a:buFont typeface="Arial" panose="020B0604020202020204" pitchFamily="34" charset="0"/>
              <a:buChar char="•"/>
            </a:pPr>
            <a:r>
              <a:rPr lang="en-US" b="1" i="0" dirty="0">
                <a:solidFill>
                  <a:srgbClr val="000000"/>
                </a:solidFill>
                <a:effectLst/>
                <a:latin typeface="inter-bold"/>
              </a:rPr>
              <a:t>RUNNING</a:t>
            </a:r>
            <a:r>
              <a:rPr lang="en-US" b="0" i="0" dirty="0">
                <a:solidFill>
                  <a:srgbClr val="000000"/>
                </a:solidFill>
                <a:effectLst/>
                <a:latin typeface="inter-regular"/>
              </a:rPr>
              <a:t>: The program is being executed.</a:t>
            </a:r>
          </a:p>
          <a:p>
            <a:pPr algn="just">
              <a:buFont typeface="Arial" panose="020B0604020202020204" pitchFamily="34" charset="0"/>
              <a:buChar char="•"/>
            </a:pPr>
            <a:r>
              <a:rPr lang="en-US" b="1" i="0" dirty="0">
                <a:solidFill>
                  <a:srgbClr val="000000"/>
                </a:solidFill>
                <a:effectLst/>
                <a:latin typeface="inter-bold"/>
              </a:rPr>
              <a:t>WAITING</a:t>
            </a:r>
            <a:r>
              <a:rPr lang="en-US" b="0" i="0" dirty="0">
                <a:solidFill>
                  <a:srgbClr val="000000"/>
                </a:solidFill>
                <a:effectLst/>
                <a:latin typeface="inter-regular"/>
              </a:rPr>
              <a:t>: Waiting for some event to happen or occur.</a:t>
            </a:r>
          </a:p>
          <a:p>
            <a:pPr algn="just">
              <a:buFont typeface="Arial" panose="020B0604020202020204" pitchFamily="34" charset="0"/>
              <a:buChar char="•"/>
            </a:pPr>
            <a:r>
              <a:rPr lang="en-US" b="1" i="0" dirty="0">
                <a:solidFill>
                  <a:srgbClr val="000000"/>
                </a:solidFill>
                <a:effectLst/>
                <a:latin typeface="inter-bold"/>
              </a:rPr>
              <a:t>TERMINATED</a:t>
            </a:r>
            <a:r>
              <a:rPr lang="en-US" b="0" i="0" dirty="0">
                <a:solidFill>
                  <a:srgbClr val="000000"/>
                </a:solidFill>
                <a:effectLst/>
                <a:latin typeface="inter-regular"/>
              </a:rPr>
              <a:t>: Execution finished.</a:t>
            </a:r>
          </a:p>
          <a:p>
            <a:endParaRPr lang="en-US" dirty="0"/>
          </a:p>
        </p:txBody>
      </p:sp>
    </p:spTree>
    <p:extLst>
      <p:ext uri="{BB962C8B-B14F-4D97-AF65-F5344CB8AC3E}">
        <p14:creationId xmlns:p14="http://schemas.microsoft.com/office/powerpoint/2010/main" val="202905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process states">
            <a:extLst>
              <a:ext uri="{FF2B5EF4-FFF2-40B4-BE49-F238E27FC236}">
                <a16:creationId xmlns:a16="http://schemas.microsoft.com/office/drawing/2014/main" id="{934741CE-E655-C41E-7CEE-3D991CDFCE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5671" y="1012723"/>
            <a:ext cx="7173992" cy="4722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710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FE8DA-631E-98F1-6CDF-4AF57646447D}"/>
              </a:ext>
            </a:extLst>
          </p:cNvPr>
          <p:cNvSpPr>
            <a:spLocks noGrp="1"/>
          </p:cNvSpPr>
          <p:nvPr>
            <p:ph type="title"/>
          </p:nvPr>
        </p:nvSpPr>
        <p:spPr/>
        <p:txBody>
          <a:bodyPr/>
          <a:lstStyle/>
          <a:p>
            <a:pPr algn="ctr"/>
            <a:r>
              <a:rPr lang="en-US" b="0" i="0" dirty="0">
                <a:effectLst/>
                <a:latin typeface="erdana"/>
              </a:rPr>
              <a:t>Features of Process</a:t>
            </a:r>
            <a:br>
              <a:rPr lang="en-US" b="0" i="0" dirty="0">
                <a:effectLst/>
                <a:latin typeface="erdana"/>
              </a:rPr>
            </a:br>
            <a:endParaRPr lang="en-US" dirty="0"/>
          </a:p>
        </p:txBody>
      </p:sp>
      <p:sp>
        <p:nvSpPr>
          <p:cNvPr id="3" name="Content Placeholder 2">
            <a:extLst>
              <a:ext uri="{FF2B5EF4-FFF2-40B4-BE49-F238E27FC236}">
                <a16:creationId xmlns:a16="http://schemas.microsoft.com/office/drawing/2014/main" id="{EA8F2B42-733A-DA3E-5392-B4072009AB03}"/>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Each time we create a process, we need to make a separate system call for each process to the OS. The </a:t>
            </a:r>
            <a:r>
              <a:rPr lang="en-US" b="1" i="0" dirty="0">
                <a:solidFill>
                  <a:srgbClr val="000000"/>
                </a:solidFill>
                <a:effectLst/>
                <a:latin typeface="inter-bold"/>
              </a:rPr>
              <a:t>fork</a:t>
            </a:r>
            <a:r>
              <a:rPr lang="en-US" b="0" i="0" dirty="0">
                <a:solidFill>
                  <a:srgbClr val="000000"/>
                </a:solidFill>
                <a:effectLst/>
                <a:latin typeface="inter-regular"/>
              </a:rPr>
              <a:t>() function creates the process.</a:t>
            </a:r>
          </a:p>
          <a:p>
            <a:pPr algn="just">
              <a:buFont typeface="Arial" panose="020B0604020202020204" pitchFamily="34" charset="0"/>
              <a:buChar char="•"/>
            </a:pPr>
            <a:r>
              <a:rPr lang="en-US" b="0" i="0" dirty="0">
                <a:solidFill>
                  <a:srgbClr val="000000"/>
                </a:solidFill>
                <a:effectLst/>
                <a:latin typeface="inter-regular"/>
              </a:rPr>
              <a:t>Each process exists within its own address or memory space.</a:t>
            </a:r>
          </a:p>
          <a:p>
            <a:pPr algn="just">
              <a:buFont typeface="Arial" panose="020B0604020202020204" pitchFamily="34" charset="0"/>
              <a:buChar char="•"/>
            </a:pPr>
            <a:r>
              <a:rPr lang="en-US" b="0" i="0" dirty="0">
                <a:solidFill>
                  <a:srgbClr val="000000"/>
                </a:solidFill>
                <a:effectLst/>
                <a:latin typeface="inter-regular"/>
              </a:rPr>
              <a:t>Each process is independent and treated as an isolated process by the OS.</a:t>
            </a:r>
          </a:p>
          <a:p>
            <a:pPr algn="just">
              <a:buFont typeface="Arial" panose="020B0604020202020204" pitchFamily="34" charset="0"/>
              <a:buChar char="•"/>
            </a:pPr>
            <a:r>
              <a:rPr lang="en-US" b="0" i="0" dirty="0">
                <a:solidFill>
                  <a:srgbClr val="000000"/>
                </a:solidFill>
                <a:effectLst/>
                <a:latin typeface="inter-regular"/>
              </a:rPr>
              <a:t>Processes need IPC (Inter-process Communication) in order to communicate with each other.</a:t>
            </a:r>
          </a:p>
          <a:p>
            <a:pPr algn="just">
              <a:buFont typeface="Arial" panose="020B0604020202020204" pitchFamily="34" charset="0"/>
              <a:buChar char="•"/>
            </a:pPr>
            <a:r>
              <a:rPr lang="en-US" b="0" i="0" dirty="0">
                <a:solidFill>
                  <a:srgbClr val="000000"/>
                </a:solidFill>
                <a:effectLst/>
                <a:latin typeface="inter-regular"/>
              </a:rPr>
              <a:t>A proper synchronization between processes is not required.</a:t>
            </a:r>
          </a:p>
          <a:p>
            <a:endParaRPr lang="en-US" dirty="0"/>
          </a:p>
        </p:txBody>
      </p:sp>
    </p:spTree>
    <p:extLst>
      <p:ext uri="{BB962C8B-B14F-4D97-AF65-F5344CB8AC3E}">
        <p14:creationId xmlns:p14="http://schemas.microsoft.com/office/powerpoint/2010/main" val="17439294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434</TotalTime>
  <Words>2571</Words>
  <Application>Microsoft Office PowerPoint</Application>
  <PresentationFormat>Widescreen</PresentationFormat>
  <Paragraphs>165</Paragraphs>
  <Slides>36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Arial</vt:lpstr>
      <vt:lpstr>Calibri</vt:lpstr>
      <vt:lpstr>erdana</vt:lpstr>
      <vt:lpstr>inter-bold</vt:lpstr>
      <vt:lpstr>inter-regular</vt:lpstr>
      <vt:lpstr>Nunito</vt:lpstr>
      <vt:lpstr>system-ui</vt:lpstr>
      <vt:lpstr>Times New Roman</vt:lpstr>
      <vt:lpstr>Tw Cen MT</vt:lpstr>
      <vt:lpstr>Tw Cen MT Condensed</vt:lpstr>
      <vt:lpstr>Wingdings 3</vt:lpstr>
      <vt:lpstr>Integral</vt:lpstr>
      <vt:lpstr>Operating system BIT253CO </vt:lpstr>
      <vt:lpstr>PowerPoint Presentation</vt:lpstr>
      <vt:lpstr>Introduction </vt:lpstr>
      <vt:lpstr>Process</vt:lpstr>
      <vt:lpstr>Process</vt:lpstr>
      <vt:lpstr>Process</vt:lpstr>
      <vt:lpstr>Process State</vt:lpstr>
      <vt:lpstr>PowerPoint Presentation</vt:lpstr>
      <vt:lpstr>Features of Process </vt:lpstr>
      <vt:lpstr>Process Model</vt:lpstr>
      <vt:lpstr>PowerPoint Presentation</vt:lpstr>
      <vt:lpstr>Process Model</vt:lpstr>
      <vt:lpstr>Possible State Transitions </vt:lpstr>
      <vt:lpstr>Possible State Transitions </vt:lpstr>
      <vt:lpstr>Process Control Block</vt:lpstr>
      <vt:lpstr>Process Control Block</vt:lpstr>
      <vt:lpstr>PowerPoint Presentation</vt:lpstr>
      <vt:lpstr>Process Control Block</vt:lpstr>
      <vt:lpstr>Introduction to Thread</vt:lpstr>
      <vt:lpstr>Features of Thread </vt:lpstr>
      <vt:lpstr>PowerPoint Presentation</vt:lpstr>
      <vt:lpstr>How does thread work? </vt:lpstr>
      <vt:lpstr>Types of Thread</vt:lpstr>
      <vt:lpstr>Advantages of User-level threads</vt:lpstr>
      <vt:lpstr>PowerPoint Presentation</vt:lpstr>
      <vt:lpstr>Types of Thread</vt:lpstr>
      <vt:lpstr>Advantages of Kernel-level threads</vt:lpstr>
      <vt:lpstr>PowerPoint Presentation</vt:lpstr>
      <vt:lpstr>PowerPoint Presentation</vt:lpstr>
      <vt:lpstr>Components of Threads </vt:lpstr>
      <vt:lpstr>Benefits of Threads </vt:lpstr>
      <vt:lpstr>Benefits of Threads</vt:lpstr>
      <vt:lpstr>Process vs Program </vt:lpstr>
      <vt:lpstr>Process Scheduling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Suvash Gautam</dc:creator>
  <cp:lastModifiedBy>Suvash Gautam</cp:lastModifiedBy>
  <cp:revision>39</cp:revision>
  <dcterms:created xsi:type="dcterms:W3CDTF">2023-11-23T19:59:52Z</dcterms:created>
  <dcterms:modified xsi:type="dcterms:W3CDTF">2023-11-27T09:06:39Z</dcterms:modified>
</cp:coreProperties>
</file>