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78" r:id="rId4"/>
    <p:sldId id="263" r:id="rId5"/>
    <p:sldId id="258" r:id="rId6"/>
    <p:sldId id="260" r:id="rId7"/>
    <p:sldId id="282" r:id="rId8"/>
    <p:sldId id="261" r:id="rId9"/>
    <p:sldId id="279" r:id="rId10"/>
    <p:sldId id="281" r:id="rId11"/>
    <p:sldId id="283" r:id="rId12"/>
    <p:sldId id="284" r:id="rId13"/>
    <p:sldId id="285" r:id="rId14"/>
    <p:sldId id="286" r:id="rId15"/>
    <p:sldId id="288" r:id="rId16"/>
    <p:sldId id="290" r:id="rId17"/>
    <p:sldId id="289" r:id="rId18"/>
    <p:sldId id="287" r:id="rId19"/>
    <p:sldId id="291" r:id="rId20"/>
    <p:sldId id="295" r:id="rId21"/>
    <p:sldId id="292" r:id="rId22"/>
    <p:sldId id="293" r:id="rId23"/>
    <p:sldId id="294" r:id="rId24"/>
    <p:sldId id="296" r:id="rId25"/>
    <p:sldId id="297" r:id="rId26"/>
    <p:sldId id="298" r:id="rId27"/>
    <p:sldId id="262" r:id="rId28"/>
    <p:sldId id="339" r:id="rId29"/>
    <p:sldId id="340" r:id="rId30"/>
    <p:sldId id="338"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336" r:id="rId46"/>
    <p:sldId id="337" r:id="rId47"/>
    <p:sldId id="299" r:id="rId48"/>
    <p:sldId id="300" r:id="rId49"/>
    <p:sldId id="303" r:id="rId50"/>
    <p:sldId id="312" r:id="rId51"/>
    <p:sldId id="304" r:id="rId52"/>
    <p:sldId id="305" r:id="rId53"/>
    <p:sldId id="301" r:id="rId54"/>
    <p:sldId id="302" r:id="rId55"/>
    <p:sldId id="306" r:id="rId56"/>
    <p:sldId id="307" r:id="rId57"/>
    <p:sldId id="308" r:id="rId58"/>
    <p:sldId id="309" r:id="rId59"/>
    <p:sldId id="311" r:id="rId60"/>
    <p:sldId id="313" r:id="rId61"/>
    <p:sldId id="314" r:id="rId62"/>
    <p:sldId id="315" r:id="rId63"/>
    <p:sldId id="316" r:id="rId64"/>
    <p:sldId id="317" r:id="rId65"/>
    <p:sldId id="321" r:id="rId66"/>
    <p:sldId id="322" r:id="rId67"/>
    <p:sldId id="325" r:id="rId68"/>
    <p:sldId id="326" r:id="rId69"/>
    <p:sldId id="327" r:id="rId70"/>
    <p:sldId id="328" r:id="rId71"/>
    <p:sldId id="329" r:id="rId72"/>
    <p:sldId id="331" r:id="rId73"/>
    <p:sldId id="333" r:id="rId74"/>
    <p:sldId id="334" r:id="rId75"/>
    <p:sldId id="318" r:id="rId76"/>
    <p:sldId id="319" r:id="rId77"/>
    <p:sldId id="335" r:id="rId78"/>
    <p:sldId id="341" r:id="rId79"/>
    <p:sldId id="342" r:id="rId80"/>
    <p:sldId id="343" r:id="rId81"/>
    <p:sldId id="344" r:id="rId82"/>
    <p:sldId id="345" r:id="rId83"/>
    <p:sldId id="346" r:id="rId84"/>
    <p:sldId id="348" r:id="rId85"/>
    <p:sldId id="349" r:id="rId86"/>
    <p:sldId id="350" r:id="rId87"/>
    <p:sldId id="351" r:id="rId88"/>
    <p:sldId id="352" r:id="rId89"/>
    <p:sldId id="361" r:id="rId90"/>
    <p:sldId id="353" r:id="rId91"/>
    <p:sldId id="360" r:id="rId92"/>
    <p:sldId id="357" r:id="rId93"/>
    <p:sldId id="358" r:id="rId94"/>
    <p:sldId id="354" r:id="rId95"/>
    <p:sldId id="355" r:id="rId96"/>
    <p:sldId id="359" r:id="rId97"/>
    <p:sldId id="320"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12DFEC-8838-4BCF-B3D1-9D1CF3008964}">
          <p14:sldIdLst>
            <p14:sldId id="257"/>
            <p14:sldId id="259"/>
            <p14:sldId id="278"/>
            <p14:sldId id="263"/>
            <p14:sldId id="258"/>
            <p14:sldId id="260"/>
            <p14:sldId id="282"/>
            <p14:sldId id="261"/>
            <p14:sldId id="279"/>
            <p14:sldId id="281"/>
            <p14:sldId id="283"/>
            <p14:sldId id="284"/>
            <p14:sldId id="285"/>
            <p14:sldId id="286"/>
            <p14:sldId id="288"/>
            <p14:sldId id="290"/>
            <p14:sldId id="289"/>
            <p14:sldId id="287"/>
            <p14:sldId id="291"/>
            <p14:sldId id="295"/>
            <p14:sldId id="292"/>
            <p14:sldId id="293"/>
            <p14:sldId id="294"/>
            <p14:sldId id="296"/>
            <p14:sldId id="297"/>
            <p14:sldId id="298"/>
            <p14:sldId id="262"/>
            <p14:sldId id="339"/>
            <p14:sldId id="340"/>
            <p14:sldId id="338"/>
            <p14:sldId id="264"/>
            <p14:sldId id="265"/>
            <p14:sldId id="266"/>
            <p14:sldId id="267"/>
            <p14:sldId id="268"/>
            <p14:sldId id="269"/>
            <p14:sldId id="270"/>
            <p14:sldId id="271"/>
            <p14:sldId id="272"/>
            <p14:sldId id="273"/>
            <p14:sldId id="274"/>
            <p14:sldId id="275"/>
            <p14:sldId id="276"/>
            <p14:sldId id="277"/>
            <p14:sldId id="336"/>
            <p14:sldId id="337"/>
            <p14:sldId id="299"/>
            <p14:sldId id="300"/>
            <p14:sldId id="303"/>
            <p14:sldId id="312"/>
            <p14:sldId id="304"/>
            <p14:sldId id="305"/>
            <p14:sldId id="301"/>
            <p14:sldId id="302"/>
            <p14:sldId id="306"/>
            <p14:sldId id="307"/>
            <p14:sldId id="308"/>
            <p14:sldId id="309"/>
          </p14:sldIdLst>
        </p14:section>
        <p14:section name="Untitled Section" id="{07FC8009-E74C-4E73-AA28-CD18CB7124AE}">
          <p14:sldIdLst>
            <p14:sldId id="311"/>
            <p14:sldId id="313"/>
            <p14:sldId id="314"/>
            <p14:sldId id="315"/>
            <p14:sldId id="316"/>
            <p14:sldId id="317"/>
            <p14:sldId id="321"/>
            <p14:sldId id="322"/>
            <p14:sldId id="325"/>
            <p14:sldId id="326"/>
            <p14:sldId id="327"/>
            <p14:sldId id="328"/>
            <p14:sldId id="329"/>
            <p14:sldId id="331"/>
            <p14:sldId id="333"/>
            <p14:sldId id="334"/>
            <p14:sldId id="318"/>
            <p14:sldId id="319"/>
            <p14:sldId id="335"/>
            <p14:sldId id="341"/>
            <p14:sldId id="342"/>
            <p14:sldId id="343"/>
            <p14:sldId id="344"/>
            <p14:sldId id="345"/>
            <p14:sldId id="346"/>
            <p14:sldId id="348"/>
            <p14:sldId id="349"/>
            <p14:sldId id="350"/>
            <p14:sldId id="351"/>
            <p14:sldId id="352"/>
            <p14:sldId id="361"/>
            <p14:sldId id="353"/>
            <p14:sldId id="360"/>
            <p14:sldId id="357"/>
            <p14:sldId id="358"/>
            <p14:sldId id="354"/>
            <p14:sldId id="355"/>
            <p14:sldId id="359"/>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53" autoAdjust="0"/>
    <p:restoredTop sz="94660"/>
  </p:normalViewPr>
  <p:slideViewPr>
    <p:cSldViewPr snapToGrid="0">
      <p:cViewPr varScale="1">
        <p:scale>
          <a:sx n="80" d="100"/>
          <a:sy n="80" d="100"/>
        </p:scale>
        <p:origin x="4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9EF1-E072-DFE1-F53C-8AB85DD454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5E1A3D-0091-4CF7-FD56-A3A491A9C6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F4AA87-BF6C-025A-CE4B-3483A693A5C6}"/>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5518F2B3-2A83-DA65-6592-20F50358B2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DD3D3-3F49-3745-B21D-3A75FAA34A12}"/>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1658613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29C0-E2EE-21E4-B32F-D296534BCF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0F0495-2311-F43C-4658-EBCEA6DACF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A4725C-AA7F-6BA3-ECEE-DA64847D065E}"/>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618D85F0-0BDC-736A-33A9-4C511076AF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09CBE-5798-5EEE-099A-102DB955A692}"/>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154907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D7A95-FD91-45E9-5ABB-35B218F907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9C71FD-F811-BEC6-455A-9A2245905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F08C15-352B-C2F6-5CBF-A0130B189019}"/>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6894658A-B2E9-4B77-0CC7-B1E1CE66B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F75A8E-6670-7176-1564-C2AC3B20EB47}"/>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2964699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79F34-1976-8D98-BF5C-7B75CF0D0D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6AF42-593A-F4EA-687D-36421E64A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5797D-7127-5CAF-92EB-03BEAB074600}"/>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7D688ABF-BC2C-9245-2756-95D6A1CB53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7A684-FF8C-8C99-86AF-63025BDED1ED}"/>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299306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C8F8D-7D60-9A6E-64DD-F20EC5DCDF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8AB653-EA70-0E0D-BD1D-E79C1C6EE2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AE412-A452-CE09-8468-847EF2E1FAF9}"/>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BCD97C4F-8649-881E-0CAE-F1DD20D40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31668-12DD-F342-325D-9B2A58D29FD4}"/>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568032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52C-F18F-CDD2-269E-A1B34C8838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4B0530-094F-7F40-9214-1DBAE40AA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B7D1E2-9EC2-4C26-A00F-3C1832AB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BEF91D-3EA2-C0BB-178C-77B8732D27D7}"/>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6" name="Footer Placeholder 5">
            <a:extLst>
              <a:ext uri="{FF2B5EF4-FFF2-40B4-BE49-F238E27FC236}">
                <a16:creationId xmlns:a16="http://schemas.microsoft.com/office/drawing/2014/main" id="{8D3E5E50-7253-BE24-4B45-4DE3ECAA3C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80EF2D-7CE6-4C1A-0C62-3B6C6F85E0DD}"/>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2799065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C169-E41B-BD80-410A-B5E8C1068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623DB-E302-2AC9-0CDD-BE6EC5A8E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DFB125-D2B8-45AE-9B46-BEF5D20F5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2C268E-AAF1-43ED-A985-FC6C4A999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BC470F-B596-5E01-2E14-91C25B6BF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2DFF66-567A-3900-9AB7-23F671A4A368}"/>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8" name="Footer Placeholder 7">
            <a:extLst>
              <a:ext uri="{FF2B5EF4-FFF2-40B4-BE49-F238E27FC236}">
                <a16:creationId xmlns:a16="http://schemas.microsoft.com/office/drawing/2014/main" id="{4C3B5398-2F91-6071-4E01-A260DA1D82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E47939-95F3-F242-0795-687D33033F97}"/>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67885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84A14-F7F8-89A7-66CE-F849B78028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B68455-688B-E4D1-C186-9E14EF7A9D12}"/>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4" name="Footer Placeholder 3">
            <a:extLst>
              <a:ext uri="{FF2B5EF4-FFF2-40B4-BE49-F238E27FC236}">
                <a16:creationId xmlns:a16="http://schemas.microsoft.com/office/drawing/2014/main" id="{8FD1D952-B77D-9FCF-3E66-17C69A82EC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60DCF4-7374-A555-CD01-BC66899B2268}"/>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166959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DD3826-9C8F-2881-897F-D136EECFF144}"/>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3" name="Footer Placeholder 2">
            <a:extLst>
              <a:ext uri="{FF2B5EF4-FFF2-40B4-BE49-F238E27FC236}">
                <a16:creationId xmlns:a16="http://schemas.microsoft.com/office/drawing/2014/main" id="{5D68CF60-C785-E163-9CA7-684EC35DD6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F22D7F-8A6C-FA00-9853-7FA46DEE3C82}"/>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2464304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9B073-E207-71AC-9E6C-AF9DEE861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9A0116-4F64-1444-43F8-287D8F6682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D5C84D-7373-CF5D-9652-E47B75687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AC808-1568-855C-1F7C-958ECF3F62E6}"/>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6" name="Footer Placeholder 5">
            <a:extLst>
              <a:ext uri="{FF2B5EF4-FFF2-40B4-BE49-F238E27FC236}">
                <a16:creationId xmlns:a16="http://schemas.microsoft.com/office/drawing/2014/main" id="{31EFDFAB-95C2-306B-DCA0-92D5E732F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7A0181-F6FC-FE89-6DF4-A949E9716D8C}"/>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264439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A25E3-DBB8-6882-4D67-BBABFCE34B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75F887-5545-7A5E-85AD-9262B50BF0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83B42B-53CF-0DDA-A4D2-19C85B99C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A7476-66C1-D04E-A859-D6A8425B14B0}"/>
              </a:ext>
            </a:extLst>
          </p:cNvPr>
          <p:cNvSpPr>
            <a:spLocks noGrp="1"/>
          </p:cNvSpPr>
          <p:nvPr>
            <p:ph type="dt" sz="half" idx="10"/>
          </p:nvPr>
        </p:nvSpPr>
        <p:spPr/>
        <p:txBody>
          <a:bodyPr/>
          <a:lstStyle/>
          <a:p>
            <a:fld id="{112633D7-8676-4439-8863-40E3E72CE96D}" type="datetimeFigureOut">
              <a:rPr lang="en-US" smtClean="0"/>
              <a:t>1/6/2024</a:t>
            </a:fld>
            <a:endParaRPr lang="en-US"/>
          </a:p>
        </p:txBody>
      </p:sp>
      <p:sp>
        <p:nvSpPr>
          <p:cNvPr id="6" name="Footer Placeholder 5">
            <a:extLst>
              <a:ext uri="{FF2B5EF4-FFF2-40B4-BE49-F238E27FC236}">
                <a16:creationId xmlns:a16="http://schemas.microsoft.com/office/drawing/2014/main" id="{8487B891-A386-0AF5-F7AD-6167EB093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8517F6-E393-43C3-0743-73C37D3996C0}"/>
              </a:ext>
            </a:extLst>
          </p:cNvPr>
          <p:cNvSpPr>
            <a:spLocks noGrp="1"/>
          </p:cNvSpPr>
          <p:nvPr>
            <p:ph type="sldNum" sz="quarter" idx="12"/>
          </p:nvPr>
        </p:nvSpPr>
        <p:spPr/>
        <p:txBody>
          <a:bodyPr/>
          <a:lstStyle/>
          <a:p>
            <a:fld id="{5C0DD9AA-2674-487E-B038-61ABBAB6E5E7}" type="slidenum">
              <a:rPr lang="en-US" smtClean="0"/>
              <a:t>‹#›</a:t>
            </a:fld>
            <a:endParaRPr lang="en-US"/>
          </a:p>
        </p:txBody>
      </p:sp>
    </p:spTree>
    <p:extLst>
      <p:ext uri="{BB962C8B-B14F-4D97-AF65-F5344CB8AC3E}">
        <p14:creationId xmlns:p14="http://schemas.microsoft.com/office/powerpoint/2010/main" val="79163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09564-9E37-7E02-B285-F83287A572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A6499F-9A04-7CE0-ADC1-CF52184ECC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276013-DA6B-2F0F-2799-C070A887E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633D7-8676-4439-8863-40E3E72CE96D}" type="datetimeFigureOut">
              <a:rPr lang="en-US" smtClean="0"/>
              <a:t>1/6/2024</a:t>
            </a:fld>
            <a:endParaRPr lang="en-US"/>
          </a:p>
        </p:txBody>
      </p:sp>
      <p:sp>
        <p:nvSpPr>
          <p:cNvPr id="5" name="Footer Placeholder 4">
            <a:extLst>
              <a:ext uri="{FF2B5EF4-FFF2-40B4-BE49-F238E27FC236}">
                <a16:creationId xmlns:a16="http://schemas.microsoft.com/office/drawing/2014/main" id="{60C70E2F-6CA7-0881-063E-4CCDE33FFB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065492-24A7-CF25-CEDE-FFFB06E111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DD9AA-2674-487E-B038-61ABBAB6E5E7}" type="slidenum">
              <a:rPr lang="en-US" smtClean="0"/>
              <a:t>‹#›</a:t>
            </a:fld>
            <a:endParaRPr lang="en-US"/>
          </a:p>
        </p:txBody>
      </p:sp>
    </p:spTree>
    <p:extLst>
      <p:ext uri="{BB962C8B-B14F-4D97-AF65-F5344CB8AC3E}">
        <p14:creationId xmlns:p14="http://schemas.microsoft.com/office/powerpoint/2010/main" val="406717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javatpoint.com/page-fault-handling-in-operating-system" TargetMode="External"/><Relationship Id="rId2" Type="http://schemas.openxmlformats.org/officeDocument/2006/relationships/hyperlink" Target="https://afteracademy.com/blog/what-are-the-page-replacement-algorithms/" TargetMode="External"/><Relationship Id="rId1" Type="http://schemas.openxmlformats.org/officeDocument/2006/relationships/slideLayout" Target="../slideLayouts/slideLayout2.xml"/><Relationship Id="rId4" Type="http://schemas.openxmlformats.org/officeDocument/2006/relationships/hyperlink" Target="https://www.geeksforgeeks.org/page-replacement-algorithms-in-operating-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F027C-7FEC-A882-C92A-85361FEFBEDA}"/>
              </a:ext>
            </a:extLst>
          </p:cNvPr>
          <p:cNvSpPr>
            <a:spLocks noGrp="1"/>
          </p:cNvSpPr>
          <p:nvPr>
            <p:ph type="ctrTitle"/>
          </p:nvPr>
        </p:nvSpPr>
        <p:spPr>
          <a:xfrm>
            <a:off x="1524000" y="606490"/>
            <a:ext cx="9144000" cy="2903473"/>
          </a:xfrm>
        </p:spPr>
        <p:txBody>
          <a:bodyPr/>
          <a:lstStyle/>
          <a:p>
            <a:r>
              <a:rPr lang="en-US" dirty="0"/>
              <a:t>Memory Management</a:t>
            </a:r>
          </a:p>
        </p:txBody>
      </p:sp>
      <p:sp>
        <p:nvSpPr>
          <p:cNvPr id="3" name="Subtitle 2">
            <a:extLst>
              <a:ext uri="{FF2B5EF4-FFF2-40B4-BE49-F238E27FC236}">
                <a16:creationId xmlns:a16="http://schemas.microsoft.com/office/drawing/2014/main" id="{15B2A54C-E579-EB57-DDE3-494CB453C343}"/>
              </a:ext>
            </a:extLst>
          </p:cNvPr>
          <p:cNvSpPr>
            <a:spLocks noGrp="1"/>
          </p:cNvSpPr>
          <p:nvPr>
            <p:ph type="subTitle" idx="1"/>
          </p:nvPr>
        </p:nvSpPr>
        <p:spPr/>
        <p:txBody>
          <a:bodyPr/>
          <a:lstStyle/>
          <a:p>
            <a:r>
              <a:rPr lang="en-US" i="1" dirty="0"/>
              <a:t>By: Suvash Chandra Gautam</a:t>
            </a:r>
          </a:p>
          <a:p>
            <a:r>
              <a:rPr lang="en-US" i="1" dirty="0"/>
              <a:t>January 04, 2023</a:t>
            </a:r>
          </a:p>
        </p:txBody>
      </p:sp>
    </p:spTree>
    <p:extLst>
      <p:ext uri="{BB962C8B-B14F-4D97-AF65-F5344CB8AC3E}">
        <p14:creationId xmlns:p14="http://schemas.microsoft.com/office/powerpoint/2010/main" val="183628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E447F-41A5-BDD2-DEDE-B06417CB1856}"/>
              </a:ext>
            </a:extLst>
          </p:cNvPr>
          <p:cNvSpPr>
            <a:spLocks noGrp="1"/>
          </p:cNvSpPr>
          <p:nvPr>
            <p:ph type="title"/>
          </p:nvPr>
        </p:nvSpPr>
        <p:spPr/>
        <p:txBody>
          <a:bodyPr/>
          <a:lstStyle/>
          <a:p>
            <a:r>
              <a:rPr lang="en-US" b="0" i="0" dirty="0">
                <a:effectLst/>
                <a:latin typeface="erdana"/>
              </a:rPr>
              <a:t>Contiguous memory management schemes:</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42BD335B-9263-99E3-8051-289F96F0F1BF}"/>
              </a:ext>
            </a:extLst>
          </p:cNvPr>
          <p:cNvSpPr>
            <a:spLocks noGrp="1"/>
          </p:cNvSpPr>
          <p:nvPr>
            <p:ph idx="1"/>
          </p:nvPr>
        </p:nvSpPr>
        <p:spPr/>
        <p:txBody>
          <a:bodyPr>
            <a:normAutofit fontScale="92500" lnSpcReduction="10000"/>
          </a:bodyPr>
          <a:lstStyle/>
          <a:p>
            <a:pPr algn="just"/>
            <a:r>
              <a:rPr lang="en-US" b="0" i="0" dirty="0">
                <a:effectLst/>
                <a:latin typeface="inter-regular"/>
              </a:rPr>
              <a:t>In a Contiguous memory management scheme, each program occupies a single contiguous block of storage locations, i.e., a set of memory locations with consecutive addresses.</a:t>
            </a:r>
          </a:p>
          <a:p>
            <a:pPr marL="0" indent="0" algn="just">
              <a:buNone/>
            </a:pPr>
            <a:r>
              <a:rPr lang="en-US" b="0" i="0" dirty="0">
                <a:solidFill>
                  <a:srgbClr val="FF0000"/>
                </a:solidFill>
                <a:effectLst/>
              </a:rPr>
              <a:t>Single contiguous memory management schemes:</a:t>
            </a:r>
          </a:p>
          <a:p>
            <a:pPr algn="just"/>
            <a:r>
              <a:rPr lang="en-US" b="0" i="0" dirty="0">
                <a:solidFill>
                  <a:srgbClr val="333333"/>
                </a:solidFill>
                <a:effectLst/>
                <a:latin typeface="inter-regular"/>
              </a:rPr>
              <a:t>The Single contiguous memory management scheme is the simplest memory management scheme used in the earliest generation of computer systems.</a:t>
            </a:r>
          </a:p>
          <a:p>
            <a:pPr algn="just"/>
            <a:r>
              <a:rPr lang="en-US" b="0" i="0" dirty="0">
                <a:solidFill>
                  <a:srgbClr val="333333"/>
                </a:solidFill>
                <a:effectLst/>
                <a:latin typeface="inter-regular"/>
              </a:rPr>
              <a:t> In this scheme, the main memory is divided into two contiguous areas or partitions. </a:t>
            </a:r>
          </a:p>
          <a:p>
            <a:pPr algn="just"/>
            <a:r>
              <a:rPr lang="en-US" b="0" i="0" dirty="0">
                <a:solidFill>
                  <a:srgbClr val="333333"/>
                </a:solidFill>
                <a:effectLst/>
                <a:latin typeface="inter-regular"/>
              </a:rPr>
              <a:t>The operating systems reside permanently in one partition, generally at the lower memory, and the user process is loaded into the other partition.</a:t>
            </a:r>
            <a:endParaRPr lang="en-US" dirty="0"/>
          </a:p>
        </p:txBody>
      </p:sp>
    </p:spTree>
    <p:extLst>
      <p:ext uri="{BB962C8B-B14F-4D97-AF65-F5344CB8AC3E}">
        <p14:creationId xmlns:p14="http://schemas.microsoft.com/office/powerpoint/2010/main" val="115944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C81E1-0D67-13A2-D60F-51974742E444}"/>
              </a:ext>
            </a:extLst>
          </p:cNvPr>
          <p:cNvSpPr>
            <a:spLocks noGrp="1"/>
          </p:cNvSpPr>
          <p:nvPr>
            <p:ph type="title"/>
          </p:nvPr>
        </p:nvSpPr>
        <p:spPr/>
        <p:txBody>
          <a:bodyPr>
            <a:normAutofit fontScale="90000"/>
          </a:bodyPr>
          <a:lstStyle/>
          <a:p>
            <a:r>
              <a:rPr lang="en-US" b="0" i="0" dirty="0">
                <a:solidFill>
                  <a:srgbClr val="FF0000"/>
                </a:solidFill>
                <a:effectLst/>
              </a:rPr>
              <a:t>Single contiguous memory management schemes:</a:t>
            </a:r>
            <a:br>
              <a:rPr lang="en-US" b="0" i="0" dirty="0">
                <a:solidFill>
                  <a:srgbClr val="FF0000"/>
                </a:solidFill>
                <a:effectLst/>
              </a:rPr>
            </a:br>
            <a:endParaRPr lang="en-US" dirty="0"/>
          </a:p>
        </p:txBody>
      </p:sp>
      <p:pic>
        <p:nvPicPr>
          <p:cNvPr id="5" name="Content Placeholder 4">
            <a:extLst>
              <a:ext uri="{FF2B5EF4-FFF2-40B4-BE49-F238E27FC236}">
                <a16:creationId xmlns:a16="http://schemas.microsoft.com/office/drawing/2014/main" id="{9E1CCC7F-437D-1818-9BC3-70933D0177E4}"/>
              </a:ext>
            </a:extLst>
          </p:cNvPr>
          <p:cNvPicPr>
            <a:picLocks noGrp="1" noChangeAspect="1"/>
          </p:cNvPicPr>
          <p:nvPr>
            <p:ph idx="1"/>
          </p:nvPr>
        </p:nvPicPr>
        <p:blipFill>
          <a:blip r:embed="rId2"/>
          <a:stretch>
            <a:fillRect/>
          </a:stretch>
        </p:blipFill>
        <p:spPr>
          <a:xfrm>
            <a:off x="1061884" y="1795726"/>
            <a:ext cx="9625781" cy="46971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12335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9C21C-0ADC-E5A1-F20D-29192F3A845F}"/>
              </a:ext>
            </a:extLst>
          </p:cNvPr>
          <p:cNvSpPr>
            <a:spLocks noGrp="1"/>
          </p:cNvSpPr>
          <p:nvPr>
            <p:ph type="title"/>
          </p:nvPr>
        </p:nvSpPr>
        <p:spPr/>
        <p:txBody>
          <a:bodyPr>
            <a:normAutofit/>
          </a:bodyPr>
          <a:lstStyle/>
          <a:p>
            <a:r>
              <a:rPr lang="en-US" sz="2800" b="1" i="0" dirty="0">
                <a:solidFill>
                  <a:srgbClr val="333333"/>
                </a:solidFill>
                <a:effectLst/>
                <a:latin typeface="inter-bold"/>
              </a:rPr>
              <a:t>Advantages of Single contiguous memory management schemes:</a:t>
            </a:r>
            <a:endParaRPr lang="en-US" sz="2800" dirty="0"/>
          </a:p>
        </p:txBody>
      </p:sp>
      <p:sp>
        <p:nvSpPr>
          <p:cNvPr id="3" name="Content Placeholder 2">
            <a:extLst>
              <a:ext uri="{FF2B5EF4-FFF2-40B4-BE49-F238E27FC236}">
                <a16:creationId xmlns:a16="http://schemas.microsoft.com/office/drawing/2014/main" id="{9A6BDD6A-3122-3C67-0B49-846912A0855D}"/>
              </a:ext>
            </a:extLst>
          </p:cNvPr>
          <p:cNvSpPr>
            <a:spLocks noGrp="1"/>
          </p:cNvSpPr>
          <p:nvPr>
            <p:ph idx="1"/>
          </p:nvPr>
        </p:nvSpPr>
        <p:spPr/>
        <p:txBody>
          <a:bodyPr/>
          <a:lstStyle/>
          <a:p>
            <a:r>
              <a:rPr lang="en-US" b="0" i="0" dirty="0">
                <a:solidFill>
                  <a:srgbClr val="333333"/>
                </a:solidFill>
                <a:effectLst/>
                <a:latin typeface="inter-regular"/>
              </a:rPr>
              <a:t>Simple to implement.</a:t>
            </a:r>
          </a:p>
          <a:p>
            <a:r>
              <a:rPr lang="en-US" b="0" i="0" dirty="0">
                <a:solidFill>
                  <a:srgbClr val="333333"/>
                </a:solidFill>
                <a:effectLst/>
                <a:latin typeface="inter-regular"/>
              </a:rPr>
              <a:t>Easy to manage and design.</a:t>
            </a:r>
          </a:p>
          <a:p>
            <a:r>
              <a:rPr lang="en-US" b="0" i="0" dirty="0">
                <a:solidFill>
                  <a:srgbClr val="333333"/>
                </a:solidFill>
                <a:effectLst/>
                <a:latin typeface="inter-regular"/>
              </a:rPr>
              <a:t>In a Single contiguous memory management scheme, once a process is loaded, it is given full processor's time, and no other processor will interrupt it.</a:t>
            </a:r>
            <a:endParaRPr lang="en-US" dirty="0"/>
          </a:p>
        </p:txBody>
      </p:sp>
    </p:spTree>
    <p:extLst>
      <p:ext uri="{BB962C8B-B14F-4D97-AF65-F5344CB8AC3E}">
        <p14:creationId xmlns:p14="http://schemas.microsoft.com/office/powerpoint/2010/main" val="2660534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6EFC-27E0-10C0-7920-EB182EBB59BA}"/>
              </a:ext>
            </a:extLst>
          </p:cNvPr>
          <p:cNvSpPr>
            <a:spLocks noGrp="1"/>
          </p:cNvSpPr>
          <p:nvPr>
            <p:ph type="title"/>
          </p:nvPr>
        </p:nvSpPr>
        <p:spPr/>
        <p:txBody>
          <a:bodyPr/>
          <a:lstStyle/>
          <a:p>
            <a:r>
              <a:rPr lang="en-US" b="0" i="0" dirty="0">
                <a:effectLst/>
                <a:latin typeface="erdana"/>
              </a:rPr>
              <a:t>Multiple Partitioning:</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CCC4BB7D-B854-723C-9B36-BEDE7FC57A09}"/>
              </a:ext>
            </a:extLst>
          </p:cNvPr>
          <p:cNvSpPr>
            <a:spLocks noGrp="1"/>
          </p:cNvSpPr>
          <p:nvPr>
            <p:ph idx="1"/>
          </p:nvPr>
        </p:nvSpPr>
        <p:spPr/>
        <p:txBody>
          <a:bodyPr>
            <a:normAutofit lnSpcReduction="10000"/>
          </a:bodyPr>
          <a:lstStyle/>
          <a:p>
            <a:pPr algn="just"/>
            <a:r>
              <a:rPr lang="en-US" dirty="0"/>
              <a:t>Multiple partitioning is a memory management technique where the physical memory (RAM) is divided into several fixed-size or variable-size partitions.</a:t>
            </a:r>
          </a:p>
          <a:p>
            <a:pPr algn="just"/>
            <a:r>
              <a:rPr lang="en-US" dirty="0"/>
              <a:t> Each partition can be assigned to a different process, allowing multiple processes to be loaded into memory concurrently. </a:t>
            </a:r>
          </a:p>
          <a:p>
            <a:pPr algn="just"/>
            <a:r>
              <a:rPr lang="en-US" dirty="0"/>
              <a:t>This approach helps in efficient utilization of memory by accommodating multiple processes simultaneously.</a:t>
            </a:r>
          </a:p>
          <a:p>
            <a:pPr algn="just"/>
            <a:r>
              <a:rPr lang="en-US" dirty="0"/>
              <a:t>There are two main types of multiple partitioning schemes:</a:t>
            </a:r>
          </a:p>
          <a:p>
            <a:pPr marL="514350" indent="-514350" algn="just">
              <a:buFont typeface="+mj-lt"/>
              <a:buAutoNum type="arabicPeriod"/>
            </a:pPr>
            <a:r>
              <a:rPr lang="en-US" i="0" dirty="0">
                <a:solidFill>
                  <a:srgbClr val="FF0000"/>
                </a:solidFill>
                <a:effectLst/>
                <a:latin typeface="Söhne"/>
              </a:rPr>
              <a:t>Fixed Partitioning/Static:</a:t>
            </a:r>
          </a:p>
          <a:p>
            <a:pPr marL="514350" indent="-514350" algn="just">
              <a:buFont typeface="+mj-lt"/>
              <a:buAutoNum type="arabicPeriod"/>
            </a:pPr>
            <a:r>
              <a:rPr lang="en-US" i="0" dirty="0">
                <a:solidFill>
                  <a:srgbClr val="FF0000"/>
                </a:solidFill>
                <a:effectLst/>
                <a:latin typeface="Söhne"/>
              </a:rPr>
              <a:t>Variable/Dynamic Partitioning:</a:t>
            </a:r>
          </a:p>
          <a:p>
            <a:pPr algn="just"/>
            <a:endParaRPr lang="en-US" dirty="0"/>
          </a:p>
        </p:txBody>
      </p:sp>
    </p:spTree>
    <p:extLst>
      <p:ext uri="{BB962C8B-B14F-4D97-AF65-F5344CB8AC3E}">
        <p14:creationId xmlns:p14="http://schemas.microsoft.com/office/powerpoint/2010/main" val="2218154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357B4-AE26-04F1-F934-43514E38632F}"/>
              </a:ext>
            </a:extLst>
          </p:cNvPr>
          <p:cNvSpPr>
            <a:spLocks noGrp="1"/>
          </p:cNvSpPr>
          <p:nvPr>
            <p:ph type="title"/>
          </p:nvPr>
        </p:nvSpPr>
        <p:spPr/>
        <p:txBody>
          <a:bodyPr/>
          <a:lstStyle/>
          <a:p>
            <a:r>
              <a:rPr lang="en-US" b="0" i="0" dirty="0">
                <a:effectLst/>
                <a:latin typeface="erdana"/>
              </a:rPr>
              <a:t>Fixed/Static Partitioning</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4448F6A0-5E62-C183-D823-7042F454B4EF}"/>
              </a:ext>
            </a:extLst>
          </p:cNvPr>
          <p:cNvSpPr>
            <a:spLocks noGrp="1"/>
          </p:cNvSpPr>
          <p:nvPr>
            <p:ph idx="1"/>
          </p:nvPr>
        </p:nvSpPr>
        <p:spPr/>
        <p:txBody>
          <a:bodyPr/>
          <a:lstStyle/>
          <a:p>
            <a:pPr algn="just"/>
            <a:r>
              <a:rPr lang="en-US" dirty="0"/>
              <a:t>The main memory is divided into several fixed-sized partitions in a fixed partition memory management scheme or static partitioning. These partitions can be of the same size or different sizes. </a:t>
            </a:r>
          </a:p>
          <a:p>
            <a:pPr algn="just"/>
            <a:r>
              <a:rPr lang="en-US" dirty="0"/>
              <a:t>Each partition can hold a single process. </a:t>
            </a:r>
          </a:p>
          <a:p>
            <a:pPr algn="just"/>
            <a:r>
              <a:rPr lang="en-US" dirty="0"/>
              <a:t>The number of partitions determines the degree of multiprogramming, i.e., the maximum number of processes in memory. </a:t>
            </a:r>
          </a:p>
          <a:p>
            <a:pPr algn="just"/>
            <a:r>
              <a:rPr lang="en-US" dirty="0"/>
              <a:t>These partitions are made at the time of system generation and remain fixed after that.</a:t>
            </a:r>
          </a:p>
        </p:txBody>
      </p:sp>
    </p:spTree>
    <p:extLst>
      <p:ext uri="{BB962C8B-B14F-4D97-AF65-F5344CB8AC3E}">
        <p14:creationId xmlns:p14="http://schemas.microsoft.com/office/powerpoint/2010/main" val="1915447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1F74-A4CE-6B79-6B7A-FD90057DA27A}"/>
              </a:ext>
            </a:extLst>
          </p:cNvPr>
          <p:cNvSpPr>
            <a:spLocks noGrp="1"/>
          </p:cNvSpPr>
          <p:nvPr>
            <p:ph type="title"/>
          </p:nvPr>
        </p:nvSpPr>
        <p:spPr/>
        <p:txBody>
          <a:bodyPr/>
          <a:lstStyle/>
          <a:p>
            <a:r>
              <a:rPr lang="en-US" b="0" i="0" dirty="0">
                <a:effectLst/>
                <a:latin typeface="erdana"/>
              </a:rPr>
              <a:t>Fixed/Static Partitioning</a:t>
            </a:r>
            <a:br>
              <a:rPr lang="en-US" b="0" i="0" dirty="0">
                <a:solidFill>
                  <a:srgbClr val="610B4B"/>
                </a:solidFill>
                <a:effectLst/>
                <a:latin typeface="erdana"/>
              </a:rPr>
            </a:br>
            <a:endParaRPr lang="en-US" dirty="0"/>
          </a:p>
        </p:txBody>
      </p:sp>
      <p:pic>
        <p:nvPicPr>
          <p:cNvPr id="2050" name="Picture 2" descr="Fixed Partitioning">
            <a:extLst>
              <a:ext uri="{FF2B5EF4-FFF2-40B4-BE49-F238E27FC236}">
                <a16:creationId xmlns:a16="http://schemas.microsoft.com/office/drawing/2014/main" id="{4F648BCC-DFBC-C31B-C3D1-97482C447F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4038" y="1258581"/>
            <a:ext cx="5188360" cy="468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941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2DCE9-0073-9C54-73FA-73849934963C}"/>
              </a:ext>
            </a:extLst>
          </p:cNvPr>
          <p:cNvSpPr>
            <a:spLocks noGrp="1"/>
          </p:cNvSpPr>
          <p:nvPr>
            <p:ph type="title"/>
          </p:nvPr>
        </p:nvSpPr>
        <p:spPr/>
        <p:txBody>
          <a:bodyPr/>
          <a:lstStyle/>
          <a:p>
            <a:r>
              <a:rPr lang="en-US" b="0" i="0" dirty="0">
                <a:effectLst/>
                <a:latin typeface="erdana"/>
              </a:rPr>
              <a:t>Fixed/Static Partitioning </a:t>
            </a:r>
            <a:r>
              <a:rPr lang="en-US" b="0" i="0" dirty="0">
                <a:solidFill>
                  <a:srgbClr val="610B4B"/>
                </a:solidFill>
                <a:effectLst/>
                <a:latin typeface="erdana"/>
              </a:rPr>
              <a:t> Example</a:t>
            </a:r>
            <a:endParaRPr lang="en-US" dirty="0"/>
          </a:p>
        </p:txBody>
      </p:sp>
      <p:sp>
        <p:nvSpPr>
          <p:cNvPr id="3" name="Content Placeholder 2">
            <a:extLst>
              <a:ext uri="{FF2B5EF4-FFF2-40B4-BE49-F238E27FC236}">
                <a16:creationId xmlns:a16="http://schemas.microsoft.com/office/drawing/2014/main" id="{4E19D35E-44A2-138B-525A-0D0A59BBAFC5}"/>
              </a:ext>
            </a:extLst>
          </p:cNvPr>
          <p:cNvSpPr>
            <a:spLocks noGrp="1"/>
          </p:cNvSpPr>
          <p:nvPr>
            <p:ph idx="1"/>
          </p:nvPr>
        </p:nvSpPr>
        <p:spPr/>
        <p:txBody>
          <a:bodyPr/>
          <a:lstStyle/>
          <a:p>
            <a:pPr algn="just" fontAlgn="base"/>
            <a:r>
              <a:rPr lang="en-US" b="0" i="0" dirty="0">
                <a:effectLst/>
                <a:latin typeface="Nunito" pitchFamily="2" charset="0"/>
              </a:rPr>
              <a:t>As illustrated in above figure, first process is only consuming 1MB out of 4MB in the main memory. </a:t>
            </a:r>
            <a:br>
              <a:rPr lang="en-US" b="0" i="0" dirty="0">
                <a:effectLst/>
                <a:latin typeface="Nunito" pitchFamily="2" charset="0"/>
              </a:rPr>
            </a:br>
            <a:r>
              <a:rPr lang="en-US" b="0" i="0" dirty="0">
                <a:effectLst/>
                <a:latin typeface="Nunito" pitchFamily="2" charset="0"/>
              </a:rPr>
              <a:t>Hence, Internal Fragmentation in first block is (4-1) = 3MB. </a:t>
            </a:r>
            <a:br>
              <a:rPr lang="en-US" b="0" i="0" dirty="0">
                <a:effectLst/>
                <a:latin typeface="Nunito" pitchFamily="2" charset="0"/>
              </a:rPr>
            </a:br>
            <a:r>
              <a:rPr lang="en-US" b="0" i="0" dirty="0">
                <a:effectLst/>
                <a:latin typeface="Nunito" pitchFamily="2" charset="0"/>
              </a:rPr>
              <a:t>Sum of Internal Fragmentation in every block = (4-1)+(8-7)+(8-7)+(16-14)= 3+1+1+2 = 7MB. </a:t>
            </a:r>
          </a:p>
          <a:p>
            <a:pPr algn="just" fontAlgn="base"/>
            <a:r>
              <a:rPr lang="en-US" b="0" i="0" dirty="0">
                <a:effectLst/>
                <a:latin typeface="Nunito" pitchFamily="2" charset="0"/>
              </a:rPr>
              <a:t>Suppose process P5 of size 7MB comes. But this process cannot be accommodated in spite of available free space because of contiguous allocation (as spanning is not allowed). Hence, 7MB becomes part of External Fragmentation. </a:t>
            </a:r>
          </a:p>
          <a:p>
            <a:endParaRPr lang="en-US" dirty="0"/>
          </a:p>
        </p:txBody>
      </p:sp>
    </p:spTree>
    <p:extLst>
      <p:ext uri="{BB962C8B-B14F-4D97-AF65-F5344CB8AC3E}">
        <p14:creationId xmlns:p14="http://schemas.microsoft.com/office/powerpoint/2010/main" val="177809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BBEEC-BDA0-A90E-9196-D31BE885A680}"/>
              </a:ext>
            </a:extLst>
          </p:cNvPr>
          <p:cNvSpPr>
            <a:spLocks noGrp="1"/>
          </p:cNvSpPr>
          <p:nvPr>
            <p:ph type="title"/>
          </p:nvPr>
        </p:nvSpPr>
        <p:spPr/>
        <p:txBody>
          <a:bodyPr/>
          <a:lstStyle/>
          <a:p>
            <a:r>
              <a:rPr lang="en-US" b="0" i="0" dirty="0">
                <a:effectLst/>
                <a:latin typeface="erdana"/>
              </a:rPr>
              <a:t>Fixed/Static Partitioning</a:t>
            </a:r>
            <a:br>
              <a:rPr lang="en-US" b="0" i="0" dirty="0">
                <a:solidFill>
                  <a:srgbClr val="610B4B"/>
                </a:solidFill>
                <a:effectLst/>
                <a:latin typeface="erdana"/>
              </a:rPr>
            </a:br>
            <a:endParaRPr lang="en-US" dirty="0"/>
          </a:p>
        </p:txBody>
      </p:sp>
      <p:sp>
        <p:nvSpPr>
          <p:cNvPr id="3" name="Content Placeholder 2">
            <a:extLst>
              <a:ext uri="{FF2B5EF4-FFF2-40B4-BE49-F238E27FC236}">
                <a16:creationId xmlns:a16="http://schemas.microsoft.com/office/drawing/2014/main" id="{0B820897-BD43-018B-54C3-531012C5C10F}"/>
              </a:ext>
            </a:extLst>
          </p:cNvPr>
          <p:cNvSpPr>
            <a:spLocks noGrp="1"/>
          </p:cNvSpPr>
          <p:nvPr>
            <p:ph idx="1"/>
          </p:nvPr>
        </p:nvSpPr>
        <p:spPr/>
        <p:txBody>
          <a:bodyPr/>
          <a:lstStyle/>
          <a:p>
            <a:pPr algn="just"/>
            <a:r>
              <a:rPr lang="en-US" b="0" i="0" dirty="0">
                <a:effectLst/>
                <a:latin typeface="Nunito" pitchFamily="2" charset="0"/>
              </a:rPr>
              <a:t>This is the oldest and simplest technique used to put more than one process in the main memory. </a:t>
            </a:r>
          </a:p>
          <a:p>
            <a:pPr algn="just"/>
            <a:r>
              <a:rPr lang="en-US" b="0" i="0" dirty="0">
                <a:effectLst/>
                <a:latin typeface="Nunito" pitchFamily="2" charset="0"/>
              </a:rPr>
              <a:t>In this partitioning, the number of partitions (non-overlapping) in RAM is </a:t>
            </a:r>
            <a:r>
              <a:rPr lang="en-US" b="1" i="0" dirty="0">
                <a:effectLst/>
                <a:latin typeface="Nunito" pitchFamily="2" charset="0"/>
              </a:rPr>
              <a:t>fixed but the size</a:t>
            </a:r>
            <a:r>
              <a:rPr lang="en-US" b="0" i="0" dirty="0">
                <a:effectLst/>
                <a:latin typeface="Nunito" pitchFamily="2" charset="0"/>
              </a:rPr>
              <a:t> of each partition may or </a:t>
            </a:r>
            <a:r>
              <a:rPr lang="en-US" b="1" i="0" dirty="0">
                <a:effectLst/>
                <a:latin typeface="Nunito" pitchFamily="2" charset="0"/>
              </a:rPr>
              <a:t>may not be the same</a:t>
            </a:r>
            <a:r>
              <a:rPr lang="en-US" b="0" i="0" dirty="0">
                <a:effectLst/>
                <a:latin typeface="Nunito" pitchFamily="2" charset="0"/>
              </a:rPr>
              <a:t>. </a:t>
            </a:r>
          </a:p>
          <a:p>
            <a:pPr algn="just"/>
            <a:r>
              <a:rPr lang="en-US" b="0" i="0" dirty="0">
                <a:effectLst/>
                <a:latin typeface="Nunito" pitchFamily="2" charset="0"/>
              </a:rPr>
              <a:t>As it is a </a:t>
            </a:r>
            <a:r>
              <a:rPr lang="en-US" b="1" i="0" dirty="0">
                <a:effectLst/>
                <a:latin typeface="Nunito" pitchFamily="2" charset="0"/>
              </a:rPr>
              <a:t>contiguous</a:t>
            </a:r>
            <a:r>
              <a:rPr lang="en-US" b="0" i="0" dirty="0">
                <a:effectLst/>
                <a:latin typeface="Nunito" pitchFamily="2" charset="0"/>
              </a:rPr>
              <a:t> allocation, hence no spanning is allowed. Here partitions are made before execution or during system configure. </a:t>
            </a:r>
            <a:endParaRPr lang="en-US" dirty="0"/>
          </a:p>
        </p:txBody>
      </p:sp>
    </p:spTree>
    <p:extLst>
      <p:ext uri="{BB962C8B-B14F-4D97-AF65-F5344CB8AC3E}">
        <p14:creationId xmlns:p14="http://schemas.microsoft.com/office/powerpoint/2010/main" val="1284532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DF48-3540-A30E-1637-3A94CD87B818}"/>
              </a:ext>
            </a:extLst>
          </p:cNvPr>
          <p:cNvSpPr>
            <a:spLocks noGrp="1"/>
          </p:cNvSpPr>
          <p:nvPr>
            <p:ph type="title"/>
          </p:nvPr>
        </p:nvSpPr>
        <p:spPr/>
        <p:txBody>
          <a:bodyPr/>
          <a:lstStyle/>
          <a:p>
            <a:r>
              <a:rPr lang="en-US" b="1" i="0" dirty="0">
                <a:solidFill>
                  <a:srgbClr val="333333"/>
                </a:solidFill>
                <a:effectLst/>
                <a:latin typeface="inter-bold"/>
              </a:rPr>
              <a:t>Advantages</a:t>
            </a:r>
            <a:endParaRPr lang="en-US" dirty="0"/>
          </a:p>
        </p:txBody>
      </p:sp>
      <p:sp>
        <p:nvSpPr>
          <p:cNvPr id="3" name="Content Placeholder 2">
            <a:extLst>
              <a:ext uri="{FF2B5EF4-FFF2-40B4-BE49-F238E27FC236}">
                <a16:creationId xmlns:a16="http://schemas.microsoft.com/office/drawing/2014/main" id="{8B88261B-2F5D-D27F-2B8E-83E223AA6A7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Simple to implement.</a:t>
            </a:r>
          </a:p>
          <a:p>
            <a:pPr algn="just">
              <a:buFont typeface="Arial" panose="020B0604020202020204" pitchFamily="34" charset="0"/>
              <a:buChar char="•"/>
            </a:pPr>
            <a:r>
              <a:rPr lang="en-US" b="0" i="0" dirty="0">
                <a:solidFill>
                  <a:srgbClr val="000000"/>
                </a:solidFill>
                <a:effectLst/>
                <a:latin typeface="inter-regular"/>
              </a:rPr>
              <a:t>Easy to manage and design.</a:t>
            </a:r>
          </a:p>
          <a:p>
            <a:endParaRPr lang="en-US" dirty="0"/>
          </a:p>
        </p:txBody>
      </p:sp>
    </p:spTree>
    <p:extLst>
      <p:ext uri="{BB962C8B-B14F-4D97-AF65-F5344CB8AC3E}">
        <p14:creationId xmlns:p14="http://schemas.microsoft.com/office/powerpoint/2010/main" val="261073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B51F-1AD1-CE00-ED70-E8192D740445}"/>
              </a:ext>
            </a:extLst>
          </p:cNvPr>
          <p:cNvSpPr>
            <a:spLocks noGrp="1"/>
          </p:cNvSpPr>
          <p:nvPr>
            <p:ph type="title"/>
          </p:nvPr>
        </p:nvSpPr>
        <p:spPr/>
        <p:txBody>
          <a:bodyPr/>
          <a:lstStyle/>
          <a:p>
            <a:r>
              <a:rPr lang="en-US" dirty="0"/>
              <a:t>Internal and External Fragmentation</a:t>
            </a:r>
          </a:p>
        </p:txBody>
      </p:sp>
      <p:sp>
        <p:nvSpPr>
          <p:cNvPr id="3" name="Content Placeholder 2">
            <a:extLst>
              <a:ext uri="{FF2B5EF4-FFF2-40B4-BE49-F238E27FC236}">
                <a16:creationId xmlns:a16="http://schemas.microsoft.com/office/drawing/2014/main" id="{7B9B71F8-B301-F310-74ED-82A42C371809}"/>
              </a:ext>
            </a:extLst>
          </p:cNvPr>
          <p:cNvSpPr>
            <a:spLocks noGrp="1"/>
          </p:cNvSpPr>
          <p:nvPr>
            <p:ph idx="1"/>
          </p:nvPr>
        </p:nvSpPr>
        <p:spPr/>
        <p:txBody>
          <a:bodyPr>
            <a:normAutofit lnSpcReduction="10000"/>
          </a:bodyPr>
          <a:lstStyle/>
          <a:p>
            <a:pPr algn="just"/>
            <a:r>
              <a:rPr lang="en-US" b="0" i="0" dirty="0">
                <a:effectLst/>
                <a:latin typeface="Söhne"/>
              </a:rPr>
              <a:t>Internal fragmentation and external fragmentation are two types of memory wastage that can occur in a computer system due to memory allocation and deallocation processes.</a:t>
            </a:r>
          </a:p>
          <a:p>
            <a:pPr algn="l"/>
            <a:r>
              <a:rPr lang="en-US" b="1" i="0" dirty="0">
                <a:solidFill>
                  <a:srgbClr val="374151"/>
                </a:solidFill>
                <a:effectLst/>
                <a:latin typeface="Söhne"/>
              </a:rPr>
              <a:t>Internal Fragmentation:</a:t>
            </a:r>
            <a:endParaRPr lang="en-US" b="0" i="0" dirty="0">
              <a:solidFill>
                <a:srgbClr val="374151"/>
              </a:solidFill>
              <a:effectLst/>
              <a:latin typeface="Söhne"/>
            </a:endParaRPr>
          </a:p>
          <a:p>
            <a:pPr algn="just"/>
            <a:r>
              <a:rPr lang="en-US" b="1" i="0" dirty="0">
                <a:effectLst/>
                <a:latin typeface="Söhne"/>
              </a:rPr>
              <a:t>Definition:</a:t>
            </a:r>
            <a:r>
              <a:rPr lang="en-US" b="0" i="0" dirty="0">
                <a:effectLst/>
                <a:latin typeface="Söhne"/>
              </a:rPr>
              <a:t> Internal fragmentation occurs when memory is allocated in fixed-size blocks, and the allocated memory block is larger than the actual size of the data being stored.</a:t>
            </a:r>
          </a:p>
          <a:p>
            <a:pPr algn="just"/>
            <a:r>
              <a:rPr lang="en-US" b="1" i="0" dirty="0">
                <a:effectLst/>
                <a:latin typeface="Söhne"/>
              </a:rPr>
              <a:t>Example:</a:t>
            </a:r>
            <a:r>
              <a:rPr lang="en-US" b="0" i="0" dirty="0">
                <a:solidFill>
                  <a:srgbClr val="374151"/>
                </a:solidFill>
                <a:effectLst/>
                <a:latin typeface="Söhne"/>
              </a:rPr>
              <a:t> </a:t>
            </a:r>
            <a:r>
              <a:rPr lang="en-US" dirty="0">
                <a:solidFill>
                  <a:srgbClr val="FF0000"/>
                </a:solidFill>
                <a:latin typeface="Söhne"/>
              </a:rPr>
              <a:t>Consider a system with fixed-size memory blocks of 100 units. If a process requires 80 units of memory, it will be allocated an entire block of 100 units. The remaining 20 units within the block are wasted due to internal fragmentation.</a:t>
            </a:r>
          </a:p>
        </p:txBody>
      </p:sp>
    </p:spTree>
    <p:extLst>
      <p:ext uri="{BB962C8B-B14F-4D97-AF65-F5344CB8AC3E}">
        <p14:creationId xmlns:p14="http://schemas.microsoft.com/office/powerpoint/2010/main" val="344779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5CF1-5909-AF44-B092-A858D2723009}"/>
              </a:ext>
            </a:extLst>
          </p:cNvPr>
          <p:cNvSpPr>
            <a:spLocks noGrp="1"/>
          </p:cNvSpPr>
          <p:nvPr>
            <p:ph type="title"/>
          </p:nvPr>
        </p:nvSpPr>
        <p:spPr/>
        <p:txBody>
          <a:bodyPr/>
          <a:lstStyle/>
          <a:p>
            <a:r>
              <a:rPr lang="en-US" b="1" dirty="0"/>
              <a:t>Memory Management</a:t>
            </a:r>
          </a:p>
        </p:txBody>
      </p:sp>
      <p:sp>
        <p:nvSpPr>
          <p:cNvPr id="3" name="Content Placeholder 2">
            <a:extLst>
              <a:ext uri="{FF2B5EF4-FFF2-40B4-BE49-F238E27FC236}">
                <a16:creationId xmlns:a16="http://schemas.microsoft.com/office/drawing/2014/main" id="{C419E86A-1F28-BBF5-19C6-259BDB139FCE}"/>
              </a:ext>
            </a:extLst>
          </p:cNvPr>
          <p:cNvSpPr>
            <a:spLocks noGrp="1"/>
          </p:cNvSpPr>
          <p:nvPr>
            <p:ph idx="1"/>
          </p:nvPr>
        </p:nvSpPr>
        <p:spPr/>
        <p:txBody>
          <a:bodyPr/>
          <a:lstStyle/>
          <a:p>
            <a:pPr marL="514350" indent="-514350" algn="just">
              <a:buFont typeface="+mj-lt"/>
              <a:buAutoNum type="alphaLcParenR"/>
            </a:pPr>
            <a:r>
              <a:rPr lang="en-US" dirty="0"/>
              <a:t>Memory management without swapping</a:t>
            </a:r>
          </a:p>
          <a:p>
            <a:pPr marL="514350" indent="-514350" algn="just">
              <a:buFont typeface="+mj-lt"/>
              <a:buAutoNum type="alphaLcParenR"/>
            </a:pPr>
            <a:r>
              <a:rPr lang="en-US" dirty="0"/>
              <a:t>Swapping</a:t>
            </a:r>
          </a:p>
          <a:p>
            <a:pPr marL="514350" indent="-514350" algn="just">
              <a:buFont typeface="+mj-lt"/>
              <a:buAutoNum type="alphaLcParenR"/>
            </a:pPr>
            <a:r>
              <a:rPr lang="en-US" dirty="0"/>
              <a:t>Virtual memory </a:t>
            </a:r>
          </a:p>
          <a:p>
            <a:pPr marL="514350" indent="-514350" algn="just">
              <a:buFont typeface="+mj-lt"/>
              <a:buAutoNum type="alphaLcParenR"/>
            </a:pPr>
            <a:r>
              <a:rPr lang="en-US" dirty="0"/>
              <a:t>Paging, Page replacement algorithms (FIFO, Optimal, LRU, LFU, NRU, Random, Clock, Second-chance)</a:t>
            </a:r>
          </a:p>
          <a:p>
            <a:pPr marL="514350" indent="-514350" algn="just">
              <a:buFont typeface="+mj-lt"/>
              <a:buAutoNum type="alphaLcParenR"/>
            </a:pPr>
            <a:r>
              <a:rPr lang="en-US" dirty="0"/>
              <a:t>Predicting page faults</a:t>
            </a:r>
          </a:p>
          <a:p>
            <a:pPr marL="514350" indent="-514350" algn="just">
              <a:buFont typeface="+mj-lt"/>
              <a:buAutoNum type="alphaLcParenR"/>
            </a:pPr>
            <a:r>
              <a:rPr lang="en-US" dirty="0"/>
              <a:t>Segmentation with paging</a:t>
            </a:r>
          </a:p>
          <a:p>
            <a:endParaRPr lang="en-US" dirty="0"/>
          </a:p>
        </p:txBody>
      </p:sp>
    </p:spTree>
    <p:extLst>
      <p:ext uri="{BB962C8B-B14F-4D97-AF65-F5344CB8AC3E}">
        <p14:creationId xmlns:p14="http://schemas.microsoft.com/office/powerpoint/2010/main" val="2289573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73E5D-A18D-D29B-3810-90C0A9718213}"/>
              </a:ext>
            </a:extLst>
          </p:cNvPr>
          <p:cNvSpPr>
            <a:spLocks noGrp="1"/>
          </p:cNvSpPr>
          <p:nvPr>
            <p:ph type="title"/>
          </p:nvPr>
        </p:nvSpPr>
        <p:spPr/>
        <p:txBody>
          <a:bodyPr/>
          <a:lstStyle/>
          <a:p>
            <a:r>
              <a:rPr lang="en-US" b="1" i="0" dirty="0">
                <a:solidFill>
                  <a:srgbClr val="273239"/>
                </a:solidFill>
                <a:effectLst/>
                <a:latin typeface="Nunito" pitchFamily="2" charset="0"/>
              </a:rPr>
              <a:t>Disadvantages of Fixed Partitioning –</a:t>
            </a:r>
            <a:r>
              <a:rPr lang="en-US" b="0" i="0" dirty="0">
                <a:solidFill>
                  <a:srgbClr val="273239"/>
                </a:solidFill>
                <a:effectLst/>
                <a:latin typeface="Nunito" pitchFamily="2" charset="0"/>
              </a:rPr>
              <a:t> </a:t>
            </a:r>
            <a:endParaRPr lang="en-US" dirty="0"/>
          </a:p>
        </p:txBody>
      </p:sp>
      <p:sp>
        <p:nvSpPr>
          <p:cNvPr id="3" name="Content Placeholder 2">
            <a:extLst>
              <a:ext uri="{FF2B5EF4-FFF2-40B4-BE49-F238E27FC236}">
                <a16:creationId xmlns:a16="http://schemas.microsoft.com/office/drawing/2014/main" id="{F03E6DF9-0D35-83BC-E8C5-DB3DDC6423B8}"/>
              </a:ext>
            </a:extLst>
          </p:cNvPr>
          <p:cNvSpPr>
            <a:spLocks noGrp="1"/>
          </p:cNvSpPr>
          <p:nvPr>
            <p:ph idx="1"/>
          </p:nvPr>
        </p:nvSpPr>
        <p:spPr/>
        <p:txBody>
          <a:bodyPr/>
          <a:lstStyle/>
          <a:p>
            <a:pPr marL="0" indent="0">
              <a:buNone/>
            </a:pPr>
            <a:r>
              <a:rPr lang="en-US" b="1" dirty="0"/>
              <a:t>Internal Fragmentation: </a:t>
            </a:r>
          </a:p>
          <a:p>
            <a:r>
              <a:rPr lang="en-US" dirty="0"/>
              <a:t>Main memory use is inefficient. Any program, no matter how small, occupies an entire partition. This can cause internal fragmentation. </a:t>
            </a:r>
          </a:p>
          <a:p>
            <a:r>
              <a:rPr lang="en-US" b="1" dirty="0"/>
              <a:t>External Fragmentation: </a:t>
            </a:r>
          </a:p>
          <a:p>
            <a:r>
              <a:rPr lang="en-US" dirty="0"/>
              <a:t>The total unused space (as stated above) of various partitions cannot be used to load the processes even though there is space available but not in the contiguous form (as spanning is not allowed). </a:t>
            </a:r>
          </a:p>
        </p:txBody>
      </p:sp>
    </p:spTree>
    <p:extLst>
      <p:ext uri="{BB962C8B-B14F-4D97-AF65-F5344CB8AC3E}">
        <p14:creationId xmlns:p14="http://schemas.microsoft.com/office/powerpoint/2010/main" val="3516368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0D85-9A6A-8072-DF7B-213EA90174B2}"/>
              </a:ext>
            </a:extLst>
          </p:cNvPr>
          <p:cNvSpPr>
            <a:spLocks noGrp="1"/>
          </p:cNvSpPr>
          <p:nvPr>
            <p:ph type="title"/>
          </p:nvPr>
        </p:nvSpPr>
        <p:spPr/>
        <p:txBody>
          <a:bodyPr/>
          <a:lstStyle/>
          <a:p>
            <a:r>
              <a:rPr lang="en-US" dirty="0"/>
              <a:t>Internal and External Fragmentation</a:t>
            </a:r>
          </a:p>
        </p:txBody>
      </p:sp>
      <p:sp>
        <p:nvSpPr>
          <p:cNvPr id="3" name="Content Placeholder 2">
            <a:extLst>
              <a:ext uri="{FF2B5EF4-FFF2-40B4-BE49-F238E27FC236}">
                <a16:creationId xmlns:a16="http://schemas.microsoft.com/office/drawing/2014/main" id="{ADBF248D-F032-A9B1-1DBD-5131F8DF5427}"/>
              </a:ext>
            </a:extLst>
          </p:cNvPr>
          <p:cNvSpPr>
            <a:spLocks noGrp="1"/>
          </p:cNvSpPr>
          <p:nvPr>
            <p:ph idx="1"/>
          </p:nvPr>
        </p:nvSpPr>
        <p:spPr/>
        <p:txBody>
          <a:bodyPr>
            <a:normAutofit lnSpcReduction="10000"/>
          </a:bodyPr>
          <a:lstStyle/>
          <a:p>
            <a:pPr algn="just"/>
            <a:r>
              <a:rPr lang="en-US" b="1" i="0" dirty="0">
                <a:effectLst/>
                <a:latin typeface="Söhne"/>
              </a:rPr>
              <a:t>Definition:</a:t>
            </a:r>
            <a:r>
              <a:rPr lang="en-US" b="0" i="0" dirty="0">
                <a:effectLst/>
                <a:latin typeface="Söhne"/>
              </a:rPr>
              <a:t> External fragmentation occurs when free memory is scattered in small, non-contiguous chunks throughout the system, making it challenging to allocate a contiguous block of memory for a process.</a:t>
            </a:r>
          </a:p>
          <a:p>
            <a:pPr algn="just"/>
            <a:r>
              <a:rPr lang="en-US" b="1" i="0" dirty="0">
                <a:effectLst/>
                <a:latin typeface="Söhne"/>
              </a:rPr>
              <a:t>Explanation:</a:t>
            </a:r>
            <a:r>
              <a:rPr lang="en-US" b="0" i="0" dirty="0">
                <a:effectLst/>
                <a:latin typeface="Söhne"/>
              </a:rPr>
              <a:t> In systems with variable-size memory allocation (such as dynamic partitioning or dynamic page allocation), memory blocks are of varying sizes. As processes are loaded and removed, free memory becomes fragmented into smaller pieces. </a:t>
            </a:r>
          </a:p>
          <a:p>
            <a:pPr algn="just"/>
            <a:r>
              <a:rPr lang="en-US" b="0" i="0" dirty="0">
                <a:effectLst/>
                <a:latin typeface="Söhne"/>
              </a:rPr>
              <a:t>Even if the total free memory is sufficient to accommodate a process, it may be scattered in such a way that finding a single contiguous block becomes difficult.</a:t>
            </a:r>
            <a:endParaRPr lang="en-US" dirty="0"/>
          </a:p>
        </p:txBody>
      </p:sp>
    </p:spTree>
    <p:extLst>
      <p:ext uri="{BB962C8B-B14F-4D97-AF65-F5344CB8AC3E}">
        <p14:creationId xmlns:p14="http://schemas.microsoft.com/office/powerpoint/2010/main" val="334521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9E8B3-B9A5-19E8-5BF2-3DF0805EDC09}"/>
              </a:ext>
            </a:extLst>
          </p:cNvPr>
          <p:cNvSpPr>
            <a:spLocks noGrp="1"/>
          </p:cNvSpPr>
          <p:nvPr>
            <p:ph type="title"/>
          </p:nvPr>
        </p:nvSpPr>
        <p:spPr/>
        <p:txBody>
          <a:bodyPr/>
          <a:lstStyle/>
          <a:p>
            <a:r>
              <a:rPr lang="en-US" dirty="0"/>
              <a:t>Internal and External Fragmentation</a:t>
            </a:r>
          </a:p>
        </p:txBody>
      </p:sp>
      <p:sp>
        <p:nvSpPr>
          <p:cNvPr id="3" name="Content Placeholder 2">
            <a:extLst>
              <a:ext uri="{FF2B5EF4-FFF2-40B4-BE49-F238E27FC236}">
                <a16:creationId xmlns:a16="http://schemas.microsoft.com/office/drawing/2014/main" id="{B9D5110C-082D-7B95-A25D-FB348AEC1C1B}"/>
              </a:ext>
            </a:extLst>
          </p:cNvPr>
          <p:cNvSpPr>
            <a:spLocks noGrp="1"/>
          </p:cNvSpPr>
          <p:nvPr>
            <p:ph idx="1"/>
          </p:nvPr>
        </p:nvSpPr>
        <p:spPr/>
        <p:txBody>
          <a:bodyPr/>
          <a:lstStyle/>
          <a:p>
            <a:pPr algn="just"/>
            <a:r>
              <a:rPr lang="en-US" b="1" i="0" dirty="0">
                <a:effectLst/>
                <a:latin typeface="Söhne"/>
              </a:rPr>
              <a:t>Example:</a:t>
            </a:r>
            <a:r>
              <a:rPr lang="en-US" b="0" i="0" dirty="0">
                <a:effectLst/>
                <a:latin typeface="Söhne"/>
              </a:rPr>
              <a:t> Consider a system with 300 units of free memory, divided into three non-contiguous chunks of 100, 50, and 150 units. If a process requires 200 units of contiguous memory, it cannot be accommodated, leading to external fragmentation.</a:t>
            </a:r>
          </a:p>
          <a:p>
            <a:pPr algn="just"/>
            <a:r>
              <a:rPr lang="en-US" b="1" dirty="0"/>
              <a:t>Impact</a:t>
            </a:r>
            <a:r>
              <a:rPr lang="en-US" dirty="0"/>
              <a:t>: External fragmentation can result in wasted memory, as free memory may be too fragmented to be effectively utilized. This fragmentation can also hinder the performance of memory allocation algorithms.</a:t>
            </a:r>
          </a:p>
        </p:txBody>
      </p:sp>
    </p:spTree>
    <p:extLst>
      <p:ext uri="{BB962C8B-B14F-4D97-AF65-F5344CB8AC3E}">
        <p14:creationId xmlns:p14="http://schemas.microsoft.com/office/powerpoint/2010/main" val="3998701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9C90-F3E4-A8DC-C350-DC885E38F60A}"/>
              </a:ext>
            </a:extLst>
          </p:cNvPr>
          <p:cNvSpPr>
            <a:spLocks noGrp="1"/>
          </p:cNvSpPr>
          <p:nvPr>
            <p:ph type="title"/>
          </p:nvPr>
        </p:nvSpPr>
        <p:spPr/>
        <p:txBody>
          <a:bodyPr/>
          <a:lstStyle/>
          <a:p>
            <a:r>
              <a:rPr lang="en-US" dirty="0"/>
              <a:t>Dynamic Partitioning</a:t>
            </a:r>
          </a:p>
        </p:txBody>
      </p:sp>
      <p:sp>
        <p:nvSpPr>
          <p:cNvPr id="3" name="Content Placeholder 2">
            <a:extLst>
              <a:ext uri="{FF2B5EF4-FFF2-40B4-BE49-F238E27FC236}">
                <a16:creationId xmlns:a16="http://schemas.microsoft.com/office/drawing/2014/main" id="{F6374C83-C241-5074-EEEC-2D13298EECE3}"/>
              </a:ext>
            </a:extLst>
          </p:cNvPr>
          <p:cNvSpPr>
            <a:spLocks noGrp="1"/>
          </p:cNvSpPr>
          <p:nvPr>
            <p:ph idx="1"/>
          </p:nvPr>
        </p:nvSpPr>
        <p:spPr/>
        <p:txBody>
          <a:bodyPr/>
          <a:lstStyle/>
          <a:p>
            <a:pPr algn="just"/>
            <a:r>
              <a:rPr lang="en-US" b="0" i="0" dirty="0">
                <a:effectLst/>
                <a:latin typeface="Söhne"/>
              </a:rPr>
              <a:t>Dynamic partitioning is a memory management technique where the physical memory (RAM) is divided into variable-sized partitions to accommodate processes with different memory requirements. </a:t>
            </a:r>
          </a:p>
          <a:p>
            <a:pPr algn="just"/>
            <a:r>
              <a:rPr lang="en-US" b="0" i="0" dirty="0">
                <a:effectLst/>
                <a:latin typeface="Söhne"/>
              </a:rPr>
              <a:t>Unlike fixed partitioning, where all partitions are of the same size, dynamic partitioning allows the creation of partitions that match the exact size needed by each process.</a:t>
            </a:r>
          </a:p>
          <a:p>
            <a:pPr algn="just"/>
            <a:r>
              <a:rPr lang="en-US" dirty="0">
                <a:latin typeface="Söhne"/>
              </a:rPr>
              <a:t>It is a part of the Contiguous allocation technique. It is used to alleviate the problem faced by Fixed Partitioning. In contrast with fixed partitioning, partitions are not made before the execution or during system configuration</a:t>
            </a:r>
          </a:p>
        </p:txBody>
      </p:sp>
    </p:spTree>
    <p:extLst>
      <p:ext uri="{BB962C8B-B14F-4D97-AF65-F5344CB8AC3E}">
        <p14:creationId xmlns:p14="http://schemas.microsoft.com/office/powerpoint/2010/main" val="401485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B3E8-AC1B-DDE1-74A1-B660F2B1FEAA}"/>
              </a:ext>
            </a:extLst>
          </p:cNvPr>
          <p:cNvSpPr>
            <a:spLocks noGrp="1"/>
          </p:cNvSpPr>
          <p:nvPr>
            <p:ph type="title"/>
          </p:nvPr>
        </p:nvSpPr>
        <p:spPr/>
        <p:txBody>
          <a:bodyPr/>
          <a:lstStyle/>
          <a:p>
            <a:r>
              <a:rPr lang="en-US" dirty="0"/>
              <a:t>Dynamic Partitioning</a:t>
            </a:r>
          </a:p>
        </p:txBody>
      </p:sp>
      <p:sp>
        <p:nvSpPr>
          <p:cNvPr id="3" name="Content Placeholder 2">
            <a:extLst>
              <a:ext uri="{FF2B5EF4-FFF2-40B4-BE49-F238E27FC236}">
                <a16:creationId xmlns:a16="http://schemas.microsoft.com/office/drawing/2014/main" id="{C66342B0-9DC2-90BE-60D6-106D258AC55E}"/>
              </a:ext>
            </a:extLst>
          </p:cNvPr>
          <p:cNvSpPr>
            <a:spLocks noGrp="1"/>
          </p:cNvSpPr>
          <p:nvPr>
            <p:ph idx="1"/>
          </p:nvPr>
        </p:nvSpPr>
        <p:spPr/>
        <p:txBody>
          <a:bodyPr/>
          <a:lstStyle/>
          <a:p>
            <a:pPr algn="just" fontAlgn="base">
              <a:buFont typeface="Arial" panose="020B0604020202020204" pitchFamily="34" charset="0"/>
              <a:buChar char="•"/>
            </a:pPr>
            <a:r>
              <a:rPr lang="en-US" b="0" i="0" dirty="0">
                <a:solidFill>
                  <a:srgbClr val="273239"/>
                </a:solidFill>
                <a:effectLst/>
                <a:latin typeface="Nunito" pitchFamily="2" charset="0"/>
              </a:rPr>
              <a:t>Initially,</a:t>
            </a:r>
            <a:r>
              <a:rPr lang="en-US" b="0" i="0" u="sng" dirty="0">
                <a:solidFill>
                  <a:srgbClr val="273239"/>
                </a:solidFill>
                <a:effectLst/>
                <a:latin typeface="Nunito" pitchFamily="2" charset="0"/>
              </a:rPr>
              <a:t> RAM</a:t>
            </a:r>
            <a:r>
              <a:rPr lang="en-US" b="0" i="0" dirty="0">
                <a:solidFill>
                  <a:srgbClr val="273239"/>
                </a:solidFill>
                <a:effectLst/>
                <a:latin typeface="Nunito" pitchFamily="2" charset="0"/>
              </a:rPr>
              <a:t> is empty and partitions are made during the run-time according to the process’s need instead of partitioning during system configuration.</a:t>
            </a:r>
          </a:p>
          <a:p>
            <a:pPr algn="just" fontAlgn="base">
              <a:buFont typeface="Arial" panose="020B0604020202020204" pitchFamily="34" charset="0"/>
              <a:buChar char="•"/>
            </a:pPr>
            <a:r>
              <a:rPr lang="en-US" b="0" i="0" dirty="0">
                <a:solidFill>
                  <a:srgbClr val="273239"/>
                </a:solidFill>
                <a:effectLst/>
                <a:latin typeface="Nunito" pitchFamily="2" charset="0"/>
              </a:rPr>
              <a:t>The size of the partition will be equal to the incoming process.</a:t>
            </a:r>
          </a:p>
          <a:p>
            <a:pPr algn="just" fontAlgn="base">
              <a:buFont typeface="Arial" panose="020B0604020202020204" pitchFamily="34" charset="0"/>
              <a:buChar char="•"/>
            </a:pPr>
            <a:r>
              <a:rPr lang="en-US" b="0" i="0" dirty="0">
                <a:solidFill>
                  <a:srgbClr val="273239"/>
                </a:solidFill>
                <a:effectLst/>
                <a:latin typeface="Nunito" pitchFamily="2" charset="0"/>
              </a:rPr>
              <a:t>The partition size varies according to the need of the process so that internal fragmentation can be avoided to ensure efficient utilization of RAM.</a:t>
            </a:r>
          </a:p>
          <a:p>
            <a:pPr algn="just" fontAlgn="base">
              <a:buFont typeface="Arial" panose="020B0604020202020204" pitchFamily="34" charset="0"/>
              <a:buChar char="•"/>
            </a:pPr>
            <a:r>
              <a:rPr lang="en-US" b="0" i="0" dirty="0">
                <a:solidFill>
                  <a:srgbClr val="273239"/>
                </a:solidFill>
                <a:effectLst/>
                <a:latin typeface="Nunito" pitchFamily="2" charset="0"/>
              </a:rPr>
              <a:t>The number of partitions in RAM is not fixed and depends on the number of incoming processes and the Main Memory’s size.</a:t>
            </a:r>
          </a:p>
          <a:p>
            <a:endParaRPr lang="en-US" dirty="0"/>
          </a:p>
        </p:txBody>
      </p:sp>
    </p:spTree>
    <p:extLst>
      <p:ext uri="{BB962C8B-B14F-4D97-AF65-F5344CB8AC3E}">
        <p14:creationId xmlns:p14="http://schemas.microsoft.com/office/powerpoint/2010/main" val="3514787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AutoShape 2" descr="Dynamic Partitioning">
            <a:extLst>
              <a:ext uri="{FF2B5EF4-FFF2-40B4-BE49-F238E27FC236}">
                <a16:creationId xmlns:a16="http://schemas.microsoft.com/office/drawing/2014/main" id="{9C816178-2413-B33C-4F34-D148D10591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4A49862-ABB4-402B-1954-B8E4DF3BC963}"/>
              </a:ext>
            </a:extLst>
          </p:cNvPr>
          <p:cNvPicPr>
            <a:picLocks noChangeAspect="1"/>
          </p:cNvPicPr>
          <p:nvPr/>
        </p:nvPicPr>
        <p:blipFill>
          <a:blip r:embed="rId2"/>
          <a:stretch>
            <a:fillRect/>
          </a:stretch>
        </p:blipFill>
        <p:spPr>
          <a:xfrm>
            <a:off x="1297858" y="329558"/>
            <a:ext cx="3494136" cy="5168133"/>
          </a:xfrm>
          <a:prstGeom prst="rect">
            <a:avLst/>
          </a:prstGeom>
        </p:spPr>
      </p:pic>
      <p:pic>
        <p:nvPicPr>
          <p:cNvPr id="4100" name="Picture 4" descr="Fixed Partitioning ">
            <a:extLst>
              <a:ext uri="{FF2B5EF4-FFF2-40B4-BE49-F238E27FC236}">
                <a16:creationId xmlns:a16="http://schemas.microsoft.com/office/drawing/2014/main" id="{3D77199B-98B1-CA95-048A-6926A5D184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900" y="329558"/>
            <a:ext cx="5210175" cy="516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7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5487-CA98-E43C-A64A-18520A42CF69}"/>
              </a:ext>
            </a:extLst>
          </p:cNvPr>
          <p:cNvSpPr>
            <a:spLocks noGrp="1"/>
          </p:cNvSpPr>
          <p:nvPr>
            <p:ph type="title"/>
          </p:nvPr>
        </p:nvSpPr>
        <p:spPr/>
        <p:txBody>
          <a:bodyPr>
            <a:normAutofit fontScale="90000"/>
          </a:bodyPr>
          <a:lstStyle/>
          <a:p>
            <a:r>
              <a:rPr lang="en-US" sz="4000" i="0" dirty="0">
                <a:solidFill>
                  <a:srgbClr val="273239"/>
                </a:solidFill>
                <a:effectLst/>
                <a:latin typeface="Nunito" pitchFamily="2" charset="0"/>
              </a:rPr>
              <a:t>Advantages of Variable(Dynamic) Partitioning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0665239-2B87-2A68-9CBC-E9A8B7AAA7EA}"/>
              </a:ext>
            </a:extLst>
          </p:cNvPr>
          <p:cNvSpPr>
            <a:spLocks noGrp="1"/>
          </p:cNvSpPr>
          <p:nvPr>
            <p:ph idx="1"/>
          </p:nvPr>
        </p:nvSpPr>
        <p:spPr/>
        <p:txBody>
          <a:bodyPr/>
          <a:lstStyle/>
          <a:p>
            <a:pPr algn="just" fontAlgn="base">
              <a:buFont typeface="Arial" panose="020B0604020202020204" pitchFamily="34" charset="0"/>
              <a:buChar char="•"/>
            </a:pPr>
            <a:r>
              <a:rPr lang="en-US" b="1" i="0" dirty="0">
                <a:effectLst/>
                <a:latin typeface="Nunito" pitchFamily="2" charset="0"/>
              </a:rPr>
              <a:t>No Internal Fragmentation:</a:t>
            </a:r>
            <a:r>
              <a:rPr lang="en-US" b="0" i="0" dirty="0">
                <a:effectLst/>
                <a:latin typeface="Nunito" pitchFamily="2" charset="0"/>
              </a:rPr>
              <a:t> In variable Partitioning, space in the main memory is allocated strictly according to the need of the process, hence there is no case of internal fragmentation. There will be no unused space left in the partition.</a:t>
            </a:r>
          </a:p>
          <a:p>
            <a:pPr algn="just" fontAlgn="base">
              <a:buFont typeface="Arial" panose="020B0604020202020204" pitchFamily="34" charset="0"/>
              <a:buChar char="•"/>
            </a:pPr>
            <a:r>
              <a:rPr lang="en-US" b="1" i="0" dirty="0">
                <a:effectLst/>
                <a:latin typeface="Nunito" pitchFamily="2" charset="0"/>
              </a:rPr>
              <a:t>No restriction on the Degree of Multiprogramming:</a:t>
            </a:r>
            <a:r>
              <a:rPr lang="en-US" b="0" i="0" dirty="0">
                <a:effectLst/>
                <a:latin typeface="Nunito" pitchFamily="2" charset="0"/>
              </a:rPr>
              <a:t> More processes can be accommodated due to the absence of internal fragmentation. A process can be loaded until the memory is empty.</a:t>
            </a:r>
          </a:p>
          <a:p>
            <a:endParaRPr lang="en-US" dirty="0"/>
          </a:p>
        </p:txBody>
      </p:sp>
    </p:spTree>
    <p:extLst>
      <p:ext uri="{BB962C8B-B14F-4D97-AF65-F5344CB8AC3E}">
        <p14:creationId xmlns:p14="http://schemas.microsoft.com/office/powerpoint/2010/main" val="4162800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1923-EFAF-D5C5-4524-938679AA1691}"/>
              </a:ext>
            </a:extLst>
          </p:cNvPr>
          <p:cNvSpPr>
            <a:spLocks noGrp="1"/>
          </p:cNvSpPr>
          <p:nvPr>
            <p:ph type="title"/>
          </p:nvPr>
        </p:nvSpPr>
        <p:spPr/>
        <p:txBody>
          <a:bodyPr/>
          <a:lstStyle/>
          <a:p>
            <a:r>
              <a:rPr lang="en-US" b="1" i="0" dirty="0">
                <a:solidFill>
                  <a:srgbClr val="273239"/>
                </a:solidFill>
                <a:effectLst/>
                <a:latin typeface="Nunito" pitchFamily="2" charset="0"/>
              </a:rPr>
              <a:t>Logical and Physical Address Space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7201C1A-E59C-11F9-0457-ADBC31F6D9C9}"/>
              </a:ext>
            </a:extLst>
          </p:cNvPr>
          <p:cNvSpPr>
            <a:spLocks noGrp="1"/>
          </p:cNvSpPr>
          <p:nvPr>
            <p:ph idx="1"/>
          </p:nvPr>
        </p:nvSpPr>
        <p:spPr/>
        <p:txBody>
          <a:bodyPr/>
          <a:lstStyle/>
          <a:p>
            <a:pPr algn="just" fontAlgn="base">
              <a:buFont typeface="Arial" panose="020B0604020202020204" pitchFamily="34" charset="0"/>
              <a:buChar char="•"/>
            </a:pPr>
            <a:r>
              <a:rPr lang="en-US" sz="2400" dirty="0">
                <a:latin typeface="inter-regular"/>
              </a:rPr>
              <a:t>Logical Address Space: An address generated by the CPU is known as a “Logical Address”. It is also known as a Virtual address. Logical address space can be defined as the size of the process. A logical address can be changed.</a:t>
            </a:r>
          </a:p>
          <a:p>
            <a:pPr algn="just" fontAlgn="base">
              <a:buFont typeface="Arial" panose="020B0604020202020204" pitchFamily="34" charset="0"/>
              <a:buChar char="•"/>
            </a:pPr>
            <a:r>
              <a:rPr lang="en-US" sz="2400" dirty="0">
                <a:latin typeface="inter-regular"/>
              </a:rPr>
              <a:t>Physical Address Space: An address seen by the memory unit (i.e. the one loaded into the memory address register of the memory) is commonly known as a “Physical Address”. A Physical address is also known as a Real address. </a:t>
            </a:r>
          </a:p>
          <a:p>
            <a:r>
              <a:rPr lang="en-US" sz="2400" dirty="0">
                <a:latin typeface="inter-regular"/>
              </a:rPr>
              <a:t>The set of all physical addresses corresponding to these logical addresses is known as Physical address space. A physical address is computed by MMU. </a:t>
            </a:r>
          </a:p>
        </p:txBody>
      </p:sp>
    </p:spTree>
    <p:extLst>
      <p:ext uri="{BB962C8B-B14F-4D97-AF65-F5344CB8AC3E}">
        <p14:creationId xmlns:p14="http://schemas.microsoft.com/office/powerpoint/2010/main" val="22850199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DB48-97BF-00F1-D934-BFAA69AE09C6}"/>
              </a:ext>
            </a:extLst>
          </p:cNvPr>
          <p:cNvSpPr>
            <a:spLocks noGrp="1"/>
          </p:cNvSpPr>
          <p:nvPr>
            <p:ph type="title"/>
          </p:nvPr>
        </p:nvSpPr>
        <p:spPr/>
        <p:txBody>
          <a:bodyPr/>
          <a:lstStyle/>
          <a:p>
            <a:r>
              <a:rPr lang="en-US" b="1" i="0" dirty="0">
                <a:solidFill>
                  <a:srgbClr val="273239"/>
                </a:solidFill>
                <a:effectLst/>
                <a:latin typeface="Nunito" pitchFamily="2" charset="0"/>
              </a:rPr>
              <a:t>Logical and Physical Address Space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E51748F-2788-1FE4-3005-1761F4F91DDF}"/>
              </a:ext>
            </a:extLst>
          </p:cNvPr>
          <p:cNvSpPr>
            <a:spLocks noGrp="1"/>
          </p:cNvSpPr>
          <p:nvPr>
            <p:ph idx="1"/>
          </p:nvPr>
        </p:nvSpPr>
        <p:spPr/>
        <p:txBody>
          <a:bodyPr>
            <a:normAutofit fontScale="70000" lnSpcReduction="20000"/>
          </a:bodyPr>
          <a:lstStyle/>
          <a:p>
            <a:pPr algn="just"/>
            <a:r>
              <a:rPr lang="en-US" sz="3100" b="0" i="0" dirty="0">
                <a:solidFill>
                  <a:srgbClr val="000000"/>
                </a:solidFill>
                <a:effectLst/>
              </a:rPr>
              <a:t>A logical address is generated by CPU while a program is running. Since a logical address does not physically exists it is also known as a virtual address. This address is used as a reference by the CPU to access the actual physical memory location. </a:t>
            </a:r>
          </a:p>
          <a:p>
            <a:pPr algn="just"/>
            <a:r>
              <a:rPr lang="en-US" sz="3100" b="0" i="0" dirty="0">
                <a:solidFill>
                  <a:srgbClr val="000000"/>
                </a:solidFill>
                <a:effectLst/>
              </a:rPr>
              <a:t>There is a hardware device called Memory-Management Unit is used for mapping logical address to its corresponding physical address.</a:t>
            </a:r>
          </a:p>
          <a:p>
            <a:pPr algn="just"/>
            <a:r>
              <a:rPr lang="en-US" sz="3100" b="0" i="0" dirty="0">
                <a:solidFill>
                  <a:srgbClr val="000000"/>
                </a:solidFill>
                <a:effectLst/>
              </a:rPr>
              <a:t>A physical address identifies the physical location of a specific data element in memory. The user never directly deals with the physical address but can determine the physical address by its corresponding logical address. </a:t>
            </a:r>
          </a:p>
          <a:p>
            <a:pPr algn="just"/>
            <a:r>
              <a:rPr lang="en-US" sz="3100" b="0" i="0" dirty="0">
                <a:solidFill>
                  <a:srgbClr val="000000"/>
                </a:solidFill>
                <a:effectLst/>
              </a:rPr>
              <a:t>The user program generates the logical address and believes that the program is running in this logical address space, but the program needs physical memory for its execution, therefore, the logical address must be mapped to the physical address by the MMU before the addresses are used. The term physical address space is used for all physical addresses corresponding to the logical addresses in a logical address space.</a:t>
            </a:r>
          </a:p>
          <a:p>
            <a:pPr algn="just"/>
            <a:r>
              <a:rPr lang="en-US" sz="3100" b="0" i="0" dirty="0">
                <a:solidFill>
                  <a:srgbClr val="000000"/>
                </a:solidFill>
                <a:effectLst/>
              </a:rPr>
              <a:t> </a:t>
            </a:r>
          </a:p>
          <a:p>
            <a:endParaRPr lang="en-US" dirty="0"/>
          </a:p>
        </p:txBody>
      </p:sp>
    </p:spTree>
    <p:extLst>
      <p:ext uri="{BB962C8B-B14F-4D97-AF65-F5344CB8AC3E}">
        <p14:creationId xmlns:p14="http://schemas.microsoft.com/office/powerpoint/2010/main" val="556826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0B63-439C-B749-E8FA-F5A6494F3075}"/>
              </a:ext>
            </a:extLst>
          </p:cNvPr>
          <p:cNvSpPr>
            <a:spLocks noGrp="1"/>
          </p:cNvSpPr>
          <p:nvPr>
            <p:ph type="title"/>
          </p:nvPr>
        </p:nvSpPr>
        <p:spPr/>
        <p:txBody>
          <a:bodyPr/>
          <a:lstStyle/>
          <a:p>
            <a:r>
              <a:rPr lang="en-US" b="1" i="0" dirty="0">
                <a:solidFill>
                  <a:srgbClr val="273239"/>
                </a:solidFill>
                <a:effectLst/>
                <a:latin typeface="Nunito" pitchFamily="2" charset="0"/>
              </a:rPr>
              <a:t>Logical and Physical Address Space</a:t>
            </a:r>
            <a:br>
              <a:rPr lang="en-US" b="1" i="0" dirty="0">
                <a:solidFill>
                  <a:srgbClr val="273239"/>
                </a:solidFill>
                <a:effectLst/>
                <a:latin typeface="Nunito" pitchFamily="2" charset="0"/>
              </a:rPr>
            </a:br>
            <a:endParaRPr lang="en-US" dirty="0"/>
          </a:p>
        </p:txBody>
      </p:sp>
      <p:pic>
        <p:nvPicPr>
          <p:cNvPr id="7170" name="Picture 2">
            <a:extLst>
              <a:ext uri="{FF2B5EF4-FFF2-40B4-BE49-F238E27FC236}">
                <a16:creationId xmlns:a16="http://schemas.microsoft.com/office/drawing/2014/main" id="{B99F6C5D-4579-CEC0-D47E-A6399691364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0068" y="1932246"/>
            <a:ext cx="6474504" cy="3919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4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1EE5-7CB8-E10C-5A90-0F2411F26C88}"/>
              </a:ext>
            </a:extLst>
          </p:cNvPr>
          <p:cNvSpPr>
            <a:spLocks noGrp="1"/>
          </p:cNvSpPr>
          <p:nvPr>
            <p:ph type="title"/>
          </p:nvPr>
        </p:nvSpPr>
        <p:spPr/>
        <p:txBody>
          <a:bodyPr/>
          <a:lstStyle/>
          <a:p>
            <a:r>
              <a:rPr lang="en-US" dirty="0"/>
              <a:t>What is Memory Management?</a:t>
            </a:r>
          </a:p>
        </p:txBody>
      </p:sp>
      <p:sp>
        <p:nvSpPr>
          <p:cNvPr id="3" name="Content Placeholder 2">
            <a:extLst>
              <a:ext uri="{FF2B5EF4-FFF2-40B4-BE49-F238E27FC236}">
                <a16:creationId xmlns:a16="http://schemas.microsoft.com/office/drawing/2014/main" id="{F5C63DCD-3715-B551-E991-59C180256F30}"/>
              </a:ext>
            </a:extLst>
          </p:cNvPr>
          <p:cNvSpPr>
            <a:spLocks noGrp="1"/>
          </p:cNvSpPr>
          <p:nvPr>
            <p:ph idx="1"/>
          </p:nvPr>
        </p:nvSpPr>
        <p:spPr/>
        <p:txBody>
          <a:bodyPr/>
          <a:lstStyle/>
          <a:p>
            <a:pPr algn="just"/>
            <a:r>
              <a:rPr lang="en-US" b="0" i="0" dirty="0">
                <a:effectLst/>
                <a:latin typeface="Söhne"/>
              </a:rPr>
              <a:t>Memory management in an operating system (OS) refers to the processes and techniques employed to handle the computer's memory resources effectively. </a:t>
            </a:r>
          </a:p>
          <a:p>
            <a:pPr algn="just"/>
            <a:r>
              <a:rPr lang="en-US" b="0" i="0" dirty="0">
                <a:effectLst/>
                <a:latin typeface="Söhne"/>
              </a:rPr>
              <a:t>The primary goal of memory management is to provide a well-organized and efficient way for programs to access and use the computer's memory.</a:t>
            </a:r>
          </a:p>
          <a:p>
            <a:pPr algn="just"/>
            <a:r>
              <a:rPr lang="en-US" b="0" i="0" dirty="0">
                <a:effectLst/>
                <a:latin typeface="Söhne"/>
              </a:rPr>
              <a:t> This involves allocation, deallocation, and tracking of memory space, ensuring that each program or process gets the required memory for execution without interfering with other programs. Here are some key aspects of memory management in an operating system:</a:t>
            </a:r>
            <a:endParaRPr lang="en-US" dirty="0"/>
          </a:p>
        </p:txBody>
      </p:sp>
    </p:spTree>
    <p:extLst>
      <p:ext uri="{BB962C8B-B14F-4D97-AF65-F5344CB8AC3E}">
        <p14:creationId xmlns:p14="http://schemas.microsoft.com/office/powerpoint/2010/main" val="574342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C5CF-9FF4-4D21-6AB6-1233F7409E4A}"/>
              </a:ext>
            </a:extLst>
          </p:cNvPr>
          <p:cNvSpPr>
            <a:spLocks noGrp="1"/>
          </p:cNvSpPr>
          <p:nvPr>
            <p:ph type="title"/>
          </p:nvPr>
        </p:nvSpPr>
        <p:spPr/>
        <p:txBody>
          <a:bodyPr/>
          <a:lstStyle/>
          <a:p>
            <a:r>
              <a:rPr lang="en-US" dirty="0"/>
              <a:t>Difference between logical address and Physical address</a:t>
            </a:r>
          </a:p>
        </p:txBody>
      </p:sp>
      <p:graphicFrame>
        <p:nvGraphicFramePr>
          <p:cNvPr id="7" name="Table 6">
            <a:extLst>
              <a:ext uri="{FF2B5EF4-FFF2-40B4-BE49-F238E27FC236}">
                <a16:creationId xmlns:a16="http://schemas.microsoft.com/office/drawing/2014/main" id="{6C34F77D-DA36-035A-9B52-385884B13048}"/>
              </a:ext>
            </a:extLst>
          </p:cNvPr>
          <p:cNvGraphicFramePr>
            <a:graphicFrameLocks noGrp="1"/>
          </p:cNvGraphicFramePr>
          <p:nvPr>
            <p:extLst>
              <p:ext uri="{D42A27DB-BD31-4B8C-83A1-F6EECF244321}">
                <p14:modId xmlns:p14="http://schemas.microsoft.com/office/powerpoint/2010/main" val="3044168766"/>
              </p:ext>
            </p:extLst>
          </p:nvPr>
        </p:nvGraphicFramePr>
        <p:xfrm>
          <a:off x="838200" y="2214404"/>
          <a:ext cx="10515600" cy="3573780"/>
        </p:xfrm>
        <a:graphic>
          <a:graphicData uri="http://schemas.openxmlformats.org/drawingml/2006/table">
            <a:tbl>
              <a:tblPr>
                <a:tableStyleId>{3C2FFA5D-87B4-456A-9821-1D502468CF0F}</a:tableStyleId>
              </a:tblPr>
              <a:tblGrid>
                <a:gridCol w="3505200">
                  <a:extLst>
                    <a:ext uri="{9D8B030D-6E8A-4147-A177-3AD203B41FA5}">
                      <a16:colId xmlns:a16="http://schemas.microsoft.com/office/drawing/2014/main" val="1992609641"/>
                    </a:ext>
                  </a:extLst>
                </a:gridCol>
                <a:gridCol w="3505200">
                  <a:extLst>
                    <a:ext uri="{9D8B030D-6E8A-4147-A177-3AD203B41FA5}">
                      <a16:colId xmlns:a16="http://schemas.microsoft.com/office/drawing/2014/main" val="2036863510"/>
                    </a:ext>
                  </a:extLst>
                </a:gridCol>
                <a:gridCol w="3505200">
                  <a:extLst>
                    <a:ext uri="{9D8B030D-6E8A-4147-A177-3AD203B41FA5}">
                      <a16:colId xmlns:a16="http://schemas.microsoft.com/office/drawing/2014/main" val="1578705289"/>
                    </a:ext>
                  </a:extLst>
                </a:gridCol>
              </a:tblGrid>
              <a:tr h="0">
                <a:tc>
                  <a:txBody>
                    <a:bodyPr/>
                    <a:lstStyle/>
                    <a:p>
                      <a:pPr algn="l" fontAlgn="base"/>
                      <a:r>
                        <a:rPr lang="en-US" sz="1400" b="1" dirty="0">
                          <a:effectLst/>
                        </a:rPr>
                        <a:t>Parameter</a:t>
                      </a:r>
                    </a:p>
                  </a:txBody>
                  <a:tcPr marL="38100" marR="38100" marT="76200" marB="76200" anchor="ctr"/>
                </a:tc>
                <a:tc>
                  <a:txBody>
                    <a:bodyPr/>
                    <a:lstStyle/>
                    <a:p>
                      <a:pPr algn="l" fontAlgn="base"/>
                      <a:r>
                        <a:rPr lang="en-US" sz="1400" b="1">
                          <a:effectLst/>
                        </a:rPr>
                        <a:t>LOGICAL ADDRESS</a:t>
                      </a:r>
                    </a:p>
                  </a:txBody>
                  <a:tcPr marL="76200" marR="76200" marT="76200" marB="76200" anchor="ctr"/>
                </a:tc>
                <a:tc>
                  <a:txBody>
                    <a:bodyPr/>
                    <a:lstStyle/>
                    <a:p>
                      <a:pPr algn="l" fontAlgn="base"/>
                      <a:r>
                        <a:rPr lang="en-US" sz="1400" b="1">
                          <a:effectLst/>
                        </a:rPr>
                        <a:t>PHYSICAL ADDRESS</a:t>
                      </a:r>
                    </a:p>
                  </a:txBody>
                  <a:tcPr marL="76200" marR="76200" marT="76200" marB="76200" anchor="ctr"/>
                </a:tc>
                <a:extLst>
                  <a:ext uri="{0D108BD9-81ED-4DB2-BD59-A6C34878D82A}">
                    <a16:rowId xmlns:a16="http://schemas.microsoft.com/office/drawing/2014/main" val="2265886452"/>
                  </a:ext>
                </a:extLst>
              </a:tr>
              <a:tr h="0">
                <a:tc>
                  <a:txBody>
                    <a:bodyPr/>
                    <a:lstStyle/>
                    <a:p>
                      <a:pPr algn="ctr" fontAlgn="ctr"/>
                      <a:r>
                        <a:rPr lang="en-US" sz="1250" b="0">
                          <a:effectLst/>
                        </a:rPr>
                        <a:t>Basic</a:t>
                      </a:r>
                    </a:p>
                  </a:txBody>
                  <a:tcPr marL="76200" marR="76200" marT="106680" marB="106680" anchor="ctr"/>
                </a:tc>
                <a:tc>
                  <a:txBody>
                    <a:bodyPr/>
                    <a:lstStyle/>
                    <a:p>
                      <a:pPr algn="ctr" fontAlgn="ctr"/>
                      <a:r>
                        <a:rPr lang="en-US" sz="1250" b="0">
                          <a:effectLst/>
                        </a:rPr>
                        <a:t>generated by CPU</a:t>
                      </a:r>
                    </a:p>
                  </a:txBody>
                  <a:tcPr marL="76200" marR="76200" marT="106680" marB="106680" anchor="ctr"/>
                </a:tc>
                <a:tc>
                  <a:txBody>
                    <a:bodyPr/>
                    <a:lstStyle/>
                    <a:p>
                      <a:pPr algn="ctr" fontAlgn="ctr"/>
                      <a:r>
                        <a:rPr lang="en-US" sz="1250" b="0">
                          <a:effectLst/>
                        </a:rPr>
                        <a:t>location in a memory unit</a:t>
                      </a:r>
                    </a:p>
                  </a:txBody>
                  <a:tcPr marL="76200" marR="76200" marT="106680" marB="106680" anchor="ctr"/>
                </a:tc>
                <a:extLst>
                  <a:ext uri="{0D108BD9-81ED-4DB2-BD59-A6C34878D82A}">
                    <a16:rowId xmlns:a16="http://schemas.microsoft.com/office/drawing/2014/main" val="1849730668"/>
                  </a:ext>
                </a:extLst>
              </a:tr>
              <a:tr h="0">
                <a:tc>
                  <a:txBody>
                    <a:bodyPr/>
                    <a:lstStyle/>
                    <a:p>
                      <a:pPr algn="ctr" fontAlgn="ctr"/>
                      <a:r>
                        <a:rPr lang="en-US" sz="1250" b="0">
                          <a:effectLst/>
                        </a:rPr>
                        <a:t>Address Space</a:t>
                      </a:r>
                    </a:p>
                  </a:txBody>
                  <a:tcPr marL="76200" marR="76200" marT="106680" marB="106680" anchor="ctr"/>
                </a:tc>
                <a:tc>
                  <a:txBody>
                    <a:bodyPr/>
                    <a:lstStyle/>
                    <a:p>
                      <a:pPr algn="ctr" fontAlgn="ctr"/>
                      <a:r>
                        <a:rPr lang="en-US" sz="1250" b="0">
                          <a:effectLst/>
                        </a:rPr>
                        <a:t>Logical Address Space is set of all logical addresses generated by CPU in reference to a program.</a:t>
                      </a:r>
                    </a:p>
                  </a:txBody>
                  <a:tcPr marL="76200" marR="76200" marT="106680" marB="106680" anchor="ctr"/>
                </a:tc>
                <a:tc>
                  <a:txBody>
                    <a:bodyPr/>
                    <a:lstStyle/>
                    <a:p>
                      <a:pPr algn="ctr" fontAlgn="ctr"/>
                      <a:r>
                        <a:rPr lang="en-US" sz="1250" b="0">
                          <a:effectLst/>
                        </a:rPr>
                        <a:t>Physical Address is set of all physical addresses mapped to the corresponding logical addresses.</a:t>
                      </a:r>
                    </a:p>
                  </a:txBody>
                  <a:tcPr marL="76200" marR="76200" marT="106680" marB="106680" anchor="ctr"/>
                </a:tc>
                <a:extLst>
                  <a:ext uri="{0D108BD9-81ED-4DB2-BD59-A6C34878D82A}">
                    <a16:rowId xmlns:a16="http://schemas.microsoft.com/office/drawing/2014/main" val="439107653"/>
                  </a:ext>
                </a:extLst>
              </a:tr>
              <a:tr h="0">
                <a:tc>
                  <a:txBody>
                    <a:bodyPr/>
                    <a:lstStyle/>
                    <a:p>
                      <a:pPr algn="ctr" fontAlgn="ctr"/>
                      <a:r>
                        <a:rPr lang="en-US" sz="1250" b="0">
                          <a:effectLst/>
                        </a:rPr>
                        <a:t>Visibility</a:t>
                      </a:r>
                    </a:p>
                  </a:txBody>
                  <a:tcPr marL="76200" marR="76200" marT="106680" marB="106680" anchor="ctr"/>
                </a:tc>
                <a:tc>
                  <a:txBody>
                    <a:bodyPr/>
                    <a:lstStyle/>
                    <a:p>
                      <a:pPr algn="ctr" fontAlgn="ctr"/>
                      <a:r>
                        <a:rPr lang="en-US" sz="1250" b="0">
                          <a:effectLst/>
                        </a:rPr>
                        <a:t>User can view the logical address of a program.</a:t>
                      </a:r>
                    </a:p>
                  </a:txBody>
                  <a:tcPr marL="76200" marR="76200" marT="106680" marB="106680" anchor="ctr"/>
                </a:tc>
                <a:tc>
                  <a:txBody>
                    <a:bodyPr/>
                    <a:lstStyle/>
                    <a:p>
                      <a:pPr algn="ctr" fontAlgn="ctr"/>
                      <a:r>
                        <a:rPr lang="en-US" sz="1250" b="0">
                          <a:effectLst/>
                        </a:rPr>
                        <a:t>User can never view physical address of program.</a:t>
                      </a:r>
                    </a:p>
                  </a:txBody>
                  <a:tcPr marL="76200" marR="76200" marT="106680" marB="106680" anchor="ctr"/>
                </a:tc>
                <a:extLst>
                  <a:ext uri="{0D108BD9-81ED-4DB2-BD59-A6C34878D82A}">
                    <a16:rowId xmlns:a16="http://schemas.microsoft.com/office/drawing/2014/main" val="2947826549"/>
                  </a:ext>
                </a:extLst>
              </a:tr>
              <a:tr h="0">
                <a:tc>
                  <a:txBody>
                    <a:bodyPr/>
                    <a:lstStyle/>
                    <a:p>
                      <a:pPr algn="ctr" fontAlgn="ctr"/>
                      <a:r>
                        <a:rPr lang="en-US" sz="1250" b="0">
                          <a:effectLst/>
                        </a:rPr>
                        <a:t>Generation</a:t>
                      </a:r>
                    </a:p>
                  </a:txBody>
                  <a:tcPr marL="76200" marR="76200" marT="106680" marB="106680" anchor="ctr"/>
                </a:tc>
                <a:tc>
                  <a:txBody>
                    <a:bodyPr/>
                    <a:lstStyle/>
                    <a:p>
                      <a:pPr algn="ctr" fontAlgn="ctr"/>
                      <a:r>
                        <a:rPr lang="en-US" sz="1250" b="0">
                          <a:effectLst/>
                        </a:rPr>
                        <a:t>generated by the CPU</a:t>
                      </a:r>
                    </a:p>
                  </a:txBody>
                  <a:tcPr marL="76200" marR="76200" marT="106680" marB="106680" anchor="ctr"/>
                </a:tc>
                <a:tc>
                  <a:txBody>
                    <a:bodyPr/>
                    <a:lstStyle/>
                    <a:p>
                      <a:pPr algn="ctr" fontAlgn="ctr"/>
                      <a:r>
                        <a:rPr lang="en-US" sz="1250" b="0">
                          <a:effectLst/>
                        </a:rPr>
                        <a:t>Computed by MMU</a:t>
                      </a:r>
                    </a:p>
                  </a:txBody>
                  <a:tcPr marL="76200" marR="76200" marT="106680" marB="106680" anchor="ctr"/>
                </a:tc>
                <a:extLst>
                  <a:ext uri="{0D108BD9-81ED-4DB2-BD59-A6C34878D82A}">
                    <a16:rowId xmlns:a16="http://schemas.microsoft.com/office/drawing/2014/main" val="4255249454"/>
                  </a:ext>
                </a:extLst>
              </a:tr>
              <a:tr h="0">
                <a:tc>
                  <a:txBody>
                    <a:bodyPr/>
                    <a:lstStyle/>
                    <a:p>
                      <a:pPr algn="ctr" fontAlgn="ctr"/>
                      <a:r>
                        <a:rPr lang="en-US" sz="1250" b="0">
                          <a:effectLst/>
                        </a:rPr>
                        <a:t>Access</a:t>
                      </a:r>
                    </a:p>
                  </a:txBody>
                  <a:tcPr marL="76200" marR="76200" marT="106680" marB="106680" anchor="ctr"/>
                </a:tc>
                <a:tc>
                  <a:txBody>
                    <a:bodyPr/>
                    <a:lstStyle/>
                    <a:p>
                      <a:pPr algn="ctr" fontAlgn="ctr"/>
                      <a:r>
                        <a:rPr lang="en-US" sz="1250" b="0">
                          <a:effectLst/>
                        </a:rPr>
                        <a:t>The user can use the logical address to access the physical address.</a:t>
                      </a:r>
                    </a:p>
                  </a:txBody>
                  <a:tcPr marL="76200" marR="76200" marT="106680" marB="106680" anchor="ctr"/>
                </a:tc>
                <a:tc>
                  <a:txBody>
                    <a:bodyPr/>
                    <a:lstStyle/>
                    <a:p>
                      <a:pPr algn="ctr" fontAlgn="ctr"/>
                      <a:r>
                        <a:rPr lang="en-US" sz="1250" b="0">
                          <a:effectLst/>
                        </a:rPr>
                        <a:t>The user can indirectly access physical address but not directly.</a:t>
                      </a:r>
                    </a:p>
                  </a:txBody>
                  <a:tcPr marL="76200" marR="76200" marT="106680" marB="106680" anchor="ctr"/>
                </a:tc>
                <a:extLst>
                  <a:ext uri="{0D108BD9-81ED-4DB2-BD59-A6C34878D82A}">
                    <a16:rowId xmlns:a16="http://schemas.microsoft.com/office/drawing/2014/main" val="2628546094"/>
                  </a:ext>
                </a:extLst>
              </a:tr>
              <a:tr h="0">
                <a:tc>
                  <a:txBody>
                    <a:bodyPr/>
                    <a:lstStyle/>
                    <a:p>
                      <a:pPr algn="ctr" fontAlgn="ctr"/>
                      <a:r>
                        <a:rPr lang="en-US" sz="1250" b="0">
                          <a:effectLst/>
                        </a:rPr>
                        <a:t>Editable</a:t>
                      </a:r>
                    </a:p>
                  </a:txBody>
                  <a:tcPr marL="76200" marR="76200" marT="106680" marB="106680" anchor="ctr"/>
                </a:tc>
                <a:tc>
                  <a:txBody>
                    <a:bodyPr/>
                    <a:lstStyle/>
                    <a:p>
                      <a:pPr algn="ctr" fontAlgn="ctr"/>
                      <a:r>
                        <a:rPr lang="en-US" sz="1250" b="0">
                          <a:effectLst/>
                        </a:rPr>
                        <a:t>Logical address can be change.</a:t>
                      </a:r>
                    </a:p>
                  </a:txBody>
                  <a:tcPr marL="76200" marR="76200" marT="106680" marB="106680" anchor="ctr"/>
                </a:tc>
                <a:tc>
                  <a:txBody>
                    <a:bodyPr/>
                    <a:lstStyle/>
                    <a:p>
                      <a:pPr algn="ctr" fontAlgn="ctr"/>
                      <a:r>
                        <a:rPr lang="en-US" sz="1250" b="0">
                          <a:effectLst/>
                        </a:rPr>
                        <a:t>Physical address will not change.</a:t>
                      </a:r>
                    </a:p>
                  </a:txBody>
                  <a:tcPr marL="76200" marR="76200" marT="106680" marB="106680" anchor="ctr"/>
                </a:tc>
                <a:extLst>
                  <a:ext uri="{0D108BD9-81ED-4DB2-BD59-A6C34878D82A}">
                    <a16:rowId xmlns:a16="http://schemas.microsoft.com/office/drawing/2014/main" val="2216010887"/>
                  </a:ext>
                </a:extLst>
              </a:tr>
              <a:tr h="0">
                <a:tc>
                  <a:txBody>
                    <a:bodyPr/>
                    <a:lstStyle/>
                    <a:p>
                      <a:pPr algn="ctr" fontAlgn="ctr"/>
                      <a:r>
                        <a:rPr lang="en-US" sz="1250" b="0">
                          <a:effectLst/>
                        </a:rPr>
                        <a:t>Also called</a:t>
                      </a:r>
                    </a:p>
                  </a:txBody>
                  <a:tcPr marL="76200" marR="76200" marT="106680" marB="106680" anchor="ctr"/>
                </a:tc>
                <a:tc>
                  <a:txBody>
                    <a:bodyPr/>
                    <a:lstStyle/>
                    <a:p>
                      <a:pPr algn="ctr" fontAlgn="ctr"/>
                      <a:r>
                        <a:rPr lang="en-US" sz="1250" b="0">
                          <a:effectLst/>
                        </a:rPr>
                        <a:t>virtual address.</a:t>
                      </a:r>
                    </a:p>
                  </a:txBody>
                  <a:tcPr marL="76200" marR="76200" marT="106680" marB="106680" anchor="ctr"/>
                </a:tc>
                <a:tc>
                  <a:txBody>
                    <a:bodyPr/>
                    <a:lstStyle/>
                    <a:p>
                      <a:pPr algn="ctr" fontAlgn="ctr"/>
                      <a:r>
                        <a:rPr lang="en-US" sz="1250" b="0" dirty="0">
                          <a:effectLst/>
                        </a:rPr>
                        <a:t>real address.</a:t>
                      </a:r>
                    </a:p>
                  </a:txBody>
                  <a:tcPr marL="76200" marR="76200" marT="106680" marB="106680" anchor="ctr"/>
                </a:tc>
                <a:extLst>
                  <a:ext uri="{0D108BD9-81ED-4DB2-BD59-A6C34878D82A}">
                    <a16:rowId xmlns:a16="http://schemas.microsoft.com/office/drawing/2014/main" val="3748579594"/>
                  </a:ext>
                </a:extLst>
              </a:tr>
            </a:tbl>
          </a:graphicData>
        </a:graphic>
      </p:graphicFrame>
    </p:spTree>
    <p:extLst>
      <p:ext uri="{BB962C8B-B14F-4D97-AF65-F5344CB8AC3E}">
        <p14:creationId xmlns:p14="http://schemas.microsoft.com/office/powerpoint/2010/main" val="15487539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DB93-8152-438A-B3E9-F895F31441A2}"/>
              </a:ext>
            </a:extLst>
          </p:cNvPr>
          <p:cNvSpPr>
            <a:spLocks noGrp="1"/>
          </p:cNvSpPr>
          <p:nvPr>
            <p:ph type="title"/>
          </p:nvPr>
        </p:nvSpPr>
        <p:spPr/>
        <p:txBody>
          <a:bodyPr/>
          <a:lstStyle/>
          <a:p>
            <a:r>
              <a:rPr lang="en-US" b="1" i="0" dirty="0">
                <a:solidFill>
                  <a:srgbClr val="273239"/>
                </a:solidFill>
                <a:effectLst/>
                <a:latin typeface="Nunito" pitchFamily="2" charset="0"/>
              </a:rPr>
              <a:t>Static and Dynamic Loading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1AC44C7-7605-E218-0150-3C7EFFAD6020}"/>
              </a:ext>
            </a:extLst>
          </p:cNvPr>
          <p:cNvSpPr>
            <a:spLocks noGrp="1"/>
          </p:cNvSpPr>
          <p:nvPr>
            <p:ph idx="1"/>
          </p:nvPr>
        </p:nvSpPr>
        <p:spPr/>
        <p:txBody>
          <a:bodyPr>
            <a:normAutofit lnSpcReduction="10000"/>
          </a:bodyPr>
          <a:lstStyle/>
          <a:p>
            <a:pPr algn="just" rtl="0" fontAlgn="base"/>
            <a:r>
              <a:rPr lang="en-US" sz="2600" dirty="0">
                <a:latin typeface="inter-regular"/>
              </a:rPr>
              <a:t>Loading a process into the main memory is done by a loader. There are two different types of loading :</a:t>
            </a:r>
          </a:p>
          <a:p>
            <a:pPr algn="just" fontAlgn="base">
              <a:buFont typeface="Arial" panose="020B0604020202020204" pitchFamily="34" charset="0"/>
              <a:buChar char="•"/>
            </a:pPr>
            <a:r>
              <a:rPr lang="en-US" sz="2600" b="1" dirty="0">
                <a:solidFill>
                  <a:srgbClr val="FF0000"/>
                </a:solidFill>
                <a:latin typeface="inter-regular"/>
              </a:rPr>
              <a:t>Static Loading: </a:t>
            </a:r>
            <a:r>
              <a:rPr lang="en-US" sz="2600" dirty="0">
                <a:latin typeface="inter-regular"/>
              </a:rPr>
              <a:t>Static Loading is basically loading the entire program into a fixed address. It requires more memory space.</a:t>
            </a:r>
          </a:p>
          <a:p>
            <a:pPr algn="just" fontAlgn="base">
              <a:buFont typeface="Arial" panose="020B0604020202020204" pitchFamily="34" charset="0"/>
              <a:buChar char="•"/>
            </a:pPr>
            <a:r>
              <a:rPr lang="en-US" sz="2600" b="1" dirty="0">
                <a:solidFill>
                  <a:srgbClr val="FF0000"/>
                </a:solidFill>
                <a:latin typeface="inter-regular"/>
              </a:rPr>
              <a:t>Dynamic Loading: </a:t>
            </a:r>
            <a:r>
              <a:rPr lang="en-US" sz="2600" dirty="0">
                <a:latin typeface="inter-regular"/>
              </a:rPr>
              <a:t>The entire program and all data of a process must be in physical memory for the process to execute. So, the size of a process is limited to the size of physical memory. </a:t>
            </a:r>
          </a:p>
          <a:p>
            <a:pPr algn="just" fontAlgn="base">
              <a:buFont typeface="Arial" panose="020B0604020202020204" pitchFamily="34" charset="0"/>
              <a:buChar char="•"/>
            </a:pPr>
            <a:r>
              <a:rPr lang="en-US" sz="2600" dirty="0">
                <a:latin typeface="inter-regular"/>
              </a:rPr>
              <a:t>To gain proper memory utilization, dynamic loading is used. In dynamic loading, a routine is not loaded until it is called. All routines are residing on disk in a relocatable load format. One of the advantages of dynamic loading is that the unused routine is never loaded. This loading is useful when a large amount of code is needed to handle it efficiently.</a:t>
            </a:r>
          </a:p>
          <a:p>
            <a:endParaRPr lang="en-US" dirty="0"/>
          </a:p>
        </p:txBody>
      </p:sp>
    </p:spTree>
    <p:extLst>
      <p:ext uri="{BB962C8B-B14F-4D97-AF65-F5344CB8AC3E}">
        <p14:creationId xmlns:p14="http://schemas.microsoft.com/office/powerpoint/2010/main" val="1165684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2BC4-D05D-06D2-CDA4-5F6D1634D17E}"/>
              </a:ext>
            </a:extLst>
          </p:cNvPr>
          <p:cNvSpPr>
            <a:spLocks noGrp="1"/>
          </p:cNvSpPr>
          <p:nvPr>
            <p:ph type="title"/>
          </p:nvPr>
        </p:nvSpPr>
        <p:spPr/>
        <p:txBody>
          <a:bodyPr/>
          <a:lstStyle/>
          <a:p>
            <a:r>
              <a:rPr lang="en-US" b="1" i="0" dirty="0">
                <a:solidFill>
                  <a:srgbClr val="273239"/>
                </a:solidFill>
                <a:effectLst/>
                <a:latin typeface="Nunito" pitchFamily="2" charset="0"/>
              </a:rPr>
              <a:t>Swapping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8102B4D-C34D-3013-F06C-6DE85E699DAA}"/>
              </a:ext>
            </a:extLst>
          </p:cNvPr>
          <p:cNvSpPr>
            <a:spLocks noGrp="1"/>
          </p:cNvSpPr>
          <p:nvPr>
            <p:ph idx="1"/>
          </p:nvPr>
        </p:nvSpPr>
        <p:spPr>
          <a:xfrm>
            <a:off x="838200" y="1219200"/>
            <a:ext cx="10515600" cy="4957763"/>
          </a:xfrm>
        </p:spPr>
        <p:txBody>
          <a:bodyPr>
            <a:normAutofit/>
          </a:bodyPr>
          <a:lstStyle/>
          <a:p>
            <a:pPr algn="just"/>
            <a:r>
              <a:rPr lang="en-US" sz="2600" dirty="0">
                <a:solidFill>
                  <a:srgbClr val="FF0000"/>
                </a:solidFill>
                <a:latin typeface="inter-regular"/>
              </a:rPr>
              <a:t>When a process is executed it must have resided in memory. Swapping is a process of swapping a process temporarily into a secondary memory from the main memory, which is fast compared to secondary memory. </a:t>
            </a:r>
          </a:p>
          <a:p>
            <a:pPr algn="just"/>
            <a:r>
              <a:rPr lang="en-US" sz="2600" dirty="0">
                <a:latin typeface="inter-regular"/>
              </a:rPr>
              <a:t>A swapping allows more processes to be run and can be fit into memory at one time. The main part of swapping is transferred time and the total time is directly proportional to the amount of memory swapped. </a:t>
            </a:r>
          </a:p>
          <a:p>
            <a:pPr algn="just"/>
            <a:r>
              <a:rPr lang="en-US" sz="2600" dirty="0">
                <a:latin typeface="inter-regular"/>
              </a:rPr>
              <a:t>Swapping is also known as </a:t>
            </a:r>
            <a:r>
              <a:rPr lang="en-US" sz="2600" dirty="0">
                <a:solidFill>
                  <a:srgbClr val="FF0000"/>
                </a:solidFill>
                <a:latin typeface="inter-regular"/>
              </a:rPr>
              <a:t>roll-out</a:t>
            </a:r>
            <a:r>
              <a:rPr lang="en-US" sz="2600" dirty="0">
                <a:latin typeface="inter-regular"/>
              </a:rPr>
              <a:t>, or roll because if a higher priority process arrives and wants service, the memory manager can swap out the lower priority process and then load and execute the higher priority process. </a:t>
            </a:r>
          </a:p>
          <a:p>
            <a:pPr algn="just"/>
            <a:r>
              <a:rPr lang="en-US" sz="2600" dirty="0">
                <a:latin typeface="inter-regular"/>
              </a:rPr>
              <a:t>After finishing higher priority work, the lower priority process swapped back in memory and continued to the execution process.  </a:t>
            </a:r>
          </a:p>
        </p:txBody>
      </p:sp>
    </p:spTree>
    <p:extLst>
      <p:ext uri="{BB962C8B-B14F-4D97-AF65-F5344CB8AC3E}">
        <p14:creationId xmlns:p14="http://schemas.microsoft.com/office/powerpoint/2010/main" val="1418319885"/>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050" name="Picture 2" descr="swapping in memory management">
            <a:extLst>
              <a:ext uri="{FF2B5EF4-FFF2-40B4-BE49-F238E27FC236}">
                <a16:creationId xmlns:a16="http://schemas.microsoft.com/office/drawing/2014/main" id="{4F47AF4E-BD5A-B8F7-83D7-FF972EB7D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74074"/>
            <a:ext cx="7715250" cy="5155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240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3074" name="Picture 2" descr="Swapping">
            <a:extLst>
              <a:ext uri="{FF2B5EF4-FFF2-40B4-BE49-F238E27FC236}">
                <a16:creationId xmlns:a16="http://schemas.microsoft.com/office/drawing/2014/main" id="{7A58238B-3ADE-8E66-6843-6287EB9D7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1858" y="744204"/>
            <a:ext cx="6131642" cy="5027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36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A0A9-A947-76D1-D881-5D7B7A7A097B}"/>
              </a:ext>
            </a:extLst>
          </p:cNvPr>
          <p:cNvSpPr>
            <a:spLocks noGrp="1"/>
          </p:cNvSpPr>
          <p:nvPr>
            <p:ph type="title"/>
          </p:nvPr>
        </p:nvSpPr>
        <p:spPr/>
        <p:txBody>
          <a:bodyPr/>
          <a:lstStyle/>
          <a:p>
            <a:r>
              <a:rPr lang="en-US" b="1" dirty="0"/>
              <a:t>Swap-In &amp; Swap Out:</a:t>
            </a:r>
          </a:p>
        </p:txBody>
      </p:sp>
      <p:sp>
        <p:nvSpPr>
          <p:cNvPr id="3" name="Content Placeholder 2">
            <a:extLst>
              <a:ext uri="{FF2B5EF4-FFF2-40B4-BE49-F238E27FC236}">
                <a16:creationId xmlns:a16="http://schemas.microsoft.com/office/drawing/2014/main" id="{1278BB3D-45F3-0F83-5211-3E4853A4912F}"/>
              </a:ext>
            </a:extLst>
          </p:cNvPr>
          <p:cNvSpPr>
            <a:spLocks noGrp="1"/>
          </p:cNvSpPr>
          <p:nvPr>
            <p:ph idx="1"/>
          </p:nvPr>
        </p:nvSpPr>
        <p:spPr/>
        <p:txBody>
          <a:bodyPr/>
          <a:lstStyle/>
          <a:p>
            <a:pPr algn="just" fontAlgn="base"/>
            <a:r>
              <a:rPr lang="en-US" b="0" i="0" dirty="0">
                <a:effectLst/>
                <a:latin typeface="Nunito" pitchFamily="2" charset="0"/>
              </a:rPr>
              <a:t>Swapping has been subdivided into two concepts: swap-in and swap-out.</a:t>
            </a:r>
          </a:p>
          <a:p>
            <a:pPr algn="just" fontAlgn="base">
              <a:buFont typeface="Arial" panose="020B0604020202020204" pitchFamily="34" charset="0"/>
              <a:buChar char="•"/>
            </a:pPr>
            <a:r>
              <a:rPr lang="en-US" b="0" i="0" dirty="0">
                <a:effectLst/>
                <a:latin typeface="Nunito" pitchFamily="2" charset="0"/>
              </a:rPr>
              <a:t>Swap-out is a technique for moving a process from RAM to the hard disc.</a:t>
            </a:r>
          </a:p>
          <a:p>
            <a:pPr algn="just" fontAlgn="base">
              <a:buFont typeface="Arial" panose="020B0604020202020204" pitchFamily="34" charset="0"/>
              <a:buChar char="•"/>
            </a:pPr>
            <a:r>
              <a:rPr lang="en-US" b="0" i="0" dirty="0">
                <a:effectLst/>
                <a:latin typeface="Nunito" pitchFamily="2" charset="0"/>
              </a:rPr>
              <a:t>Swap-in is a method of transferring a program from a hard disc to main memory, or RAM</a:t>
            </a:r>
            <a:r>
              <a:rPr lang="en-US" b="0" i="0" dirty="0">
                <a:solidFill>
                  <a:srgbClr val="273239"/>
                </a:solidFill>
                <a:effectLst/>
                <a:latin typeface="Nunito" pitchFamily="2" charset="0"/>
              </a:rPr>
              <a:t>.</a:t>
            </a:r>
          </a:p>
          <a:p>
            <a:endParaRPr lang="en-US" dirty="0"/>
          </a:p>
        </p:txBody>
      </p:sp>
    </p:spTree>
    <p:extLst>
      <p:ext uri="{BB962C8B-B14F-4D97-AF65-F5344CB8AC3E}">
        <p14:creationId xmlns:p14="http://schemas.microsoft.com/office/powerpoint/2010/main" val="3036882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4D245-80B8-F653-E5C7-A318D1C15660}"/>
              </a:ext>
            </a:extLst>
          </p:cNvPr>
          <p:cNvSpPr>
            <a:spLocks noGrp="1"/>
          </p:cNvSpPr>
          <p:nvPr>
            <p:ph type="title"/>
          </p:nvPr>
        </p:nvSpPr>
        <p:spPr>
          <a:xfrm>
            <a:off x="838200" y="217641"/>
            <a:ext cx="10515600" cy="1325563"/>
          </a:xfrm>
        </p:spPr>
        <p:txBody>
          <a:bodyPr/>
          <a:lstStyle/>
          <a:p>
            <a:r>
              <a:rPr lang="en-US" b="1" i="0" dirty="0">
                <a:solidFill>
                  <a:srgbClr val="273239"/>
                </a:solidFill>
                <a:effectLst/>
                <a:latin typeface="Nunito" pitchFamily="2" charset="0"/>
              </a:rPr>
              <a:t>Advantages: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C7A32EC-C63A-D93A-BB2B-7720DCA9F903}"/>
              </a:ext>
            </a:extLst>
          </p:cNvPr>
          <p:cNvSpPr>
            <a:spLocks noGrp="1"/>
          </p:cNvSpPr>
          <p:nvPr>
            <p:ph idx="1"/>
          </p:nvPr>
        </p:nvSpPr>
        <p:spPr>
          <a:xfrm>
            <a:off x="838200" y="1425677"/>
            <a:ext cx="10515600" cy="4751286"/>
          </a:xfrm>
        </p:spPr>
        <p:txBody>
          <a:bodyPr>
            <a:normAutofit/>
          </a:bodyPr>
          <a:lstStyle/>
          <a:p>
            <a:pPr algn="just" fontAlgn="base">
              <a:buFont typeface="Arial" panose="020B0604020202020204" pitchFamily="34" charset="0"/>
              <a:buChar char="•"/>
            </a:pPr>
            <a:r>
              <a:rPr lang="en-US" b="0" i="0" dirty="0">
                <a:effectLst/>
                <a:latin typeface="Nunito" pitchFamily="2" charset="0"/>
              </a:rPr>
              <a:t>If there is low main memory so some processes may has to wait for much long but by using swapping process do not have to wait long for execution on CPU.</a:t>
            </a:r>
          </a:p>
          <a:p>
            <a:pPr algn="just" fontAlgn="base">
              <a:buFont typeface="Arial" panose="020B0604020202020204" pitchFamily="34" charset="0"/>
              <a:buChar char="•"/>
            </a:pPr>
            <a:r>
              <a:rPr lang="en-US" b="0" i="0" dirty="0">
                <a:effectLst/>
                <a:latin typeface="Nunito" pitchFamily="2" charset="0"/>
              </a:rPr>
              <a:t>It utilize the main memory.</a:t>
            </a:r>
          </a:p>
          <a:p>
            <a:pPr algn="just" fontAlgn="base">
              <a:buFont typeface="Arial" panose="020B0604020202020204" pitchFamily="34" charset="0"/>
              <a:buChar char="•"/>
            </a:pPr>
            <a:r>
              <a:rPr lang="en-US" b="0" i="0" dirty="0">
                <a:effectLst/>
                <a:latin typeface="Nunito" pitchFamily="2" charset="0"/>
              </a:rPr>
              <a:t>Using only single main memory, multiple process can be run by CPU using swap partition.</a:t>
            </a:r>
          </a:p>
          <a:p>
            <a:pPr algn="just" fontAlgn="base">
              <a:buFont typeface="Arial" panose="020B0604020202020204" pitchFamily="34" charset="0"/>
              <a:buChar char="•"/>
            </a:pPr>
            <a:r>
              <a:rPr lang="en-US" b="0" i="0" dirty="0">
                <a:effectLst/>
                <a:latin typeface="Nunito" pitchFamily="2" charset="0"/>
              </a:rPr>
              <a:t>The concept of virtual memory start from here and it utilize it in better way.</a:t>
            </a:r>
          </a:p>
          <a:p>
            <a:pPr algn="just" fontAlgn="base">
              <a:buFont typeface="Arial" panose="020B0604020202020204" pitchFamily="34" charset="0"/>
              <a:buChar char="•"/>
            </a:pPr>
            <a:r>
              <a:rPr lang="en-US" b="0" i="0" dirty="0">
                <a:effectLst/>
                <a:latin typeface="Nunito" pitchFamily="2" charset="0"/>
              </a:rPr>
              <a:t>This concept can be useful in priority based scheduling to optimize the swapping process.</a:t>
            </a:r>
          </a:p>
          <a:p>
            <a:endParaRPr lang="en-US" dirty="0"/>
          </a:p>
        </p:txBody>
      </p:sp>
    </p:spTree>
    <p:extLst>
      <p:ext uri="{BB962C8B-B14F-4D97-AF65-F5344CB8AC3E}">
        <p14:creationId xmlns:p14="http://schemas.microsoft.com/office/powerpoint/2010/main" val="3072375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5B61C-B4AF-1AC2-0AA5-9C6FB87CAD35}"/>
              </a:ext>
            </a:extLst>
          </p:cNvPr>
          <p:cNvSpPr>
            <a:spLocks noGrp="1"/>
          </p:cNvSpPr>
          <p:nvPr>
            <p:ph type="title"/>
          </p:nvPr>
        </p:nvSpPr>
        <p:spPr/>
        <p:txBody>
          <a:bodyPr/>
          <a:lstStyle/>
          <a:p>
            <a:r>
              <a:rPr lang="en-US" b="1" i="0" dirty="0">
                <a:solidFill>
                  <a:srgbClr val="273239"/>
                </a:solidFill>
                <a:effectLst/>
                <a:latin typeface="Nunito" pitchFamily="2" charset="0"/>
              </a:rPr>
              <a:t>Disadvantages: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A26BF0F-78EA-D8A5-518C-20AA392B69E2}"/>
              </a:ext>
            </a:extLst>
          </p:cNvPr>
          <p:cNvSpPr>
            <a:spLocks noGrp="1"/>
          </p:cNvSpPr>
          <p:nvPr>
            <p:ph idx="1"/>
          </p:nvPr>
        </p:nvSpPr>
        <p:spPr/>
        <p:txBody>
          <a:bodyPr/>
          <a:lstStyle/>
          <a:p>
            <a:pPr algn="just" fontAlgn="base">
              <a:buFont typeface="Arial" panose="020B0604020202020204" pitchFamily="34" charset="0"/>
              <a:buChar char="•"/>
            </a:pPr>
            <a:r>
              <a:rPr lang="en-US" dirty="0">
                <a:latin typeface="Nunito" pitchFamily="2" charset="0"/>
              </a:rPr>
              <a:t>If there is low main memory resource and user is executing too many processes and suddenly the power of system goes off there might be a scenario where data get erase of the processes which are took parts in swapping.</a:t>
            </a:r>
          </a:p>
          <a:p>
            <a:pPr algn="just" fontAlgn="base">
              <a:buFont typeface="Arial" panose="020B0604020202020204" pitchFamily="34" charset="0"/>
              <a:buChar char="•"/>
            </a:pPr>
            <a:r>
              <a:rPr lang="en-US" dirty="0">
                <a:latin typeface="Nunito" pitchFamily="2" charset="0"/>
              </a:rPr>
              <a:t>Chances of number of page faults occur</a:t>
            </a:r>
          </a:p>
          <a:p>
            <a:pPr algn="just" fontAlgn="base">
              <a:buFont typeface="Arial" panose="020B0604020202020204" pitchFamily="34" charset="0"/>
              <a:buChar char="•"/>
            </a:pPr>
            <a:r>
              <a:rPr lang="en-US" dirty="0">
                <a:latin typeface="Nunito" pitchFamily="2" charset="0"/>
              </a:rPr>
              <a:t>Low processing performance.</a:t>
            </a:r>
          </a:p>
          <a:p>
            <a:pPr algn="just" fontAlgn="base">
              <a:buFont typeface="Arial" panose="020B0604020202020204" pitchFamily="34" charset="0"/>
              <a:buChar char="•"/>
            </a:pPr>
            <a:endParaRPr lang="en-US" dirty="0">
              <a:latin typeface="Nunito" pitchFamily="2" charset="0"/>
            </a:endParaRPr>
          </a:p>
          <a:p>
            <a:endParaRPr lang="en-US" dirty="0"/>
          </a:p>
        </p:txBody>
      </p:sp>
    </p:spTree>
    <p:extLst>
      <p:ext uri="{BB962C8B-B14F-4D97-AF65-F5344CB8AC3E}">
        <p14:creationId xmlns:p14="http://schemas.microsoft.com/office/powerpoint/2010/main" val="687659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C2C5-2BAE-E621-58AA-16590AD999A6}"/>
              </a:ext>
            </a:extLst>
          </p:cNvPr>
          <p:cNvSpPr>
            <a:spLocks noGrp="1"/>
          </p:cNvSpPr>
          <p:nvPr>
            <p:ph type="title"/>
          </p:nvPr>
        </p:nvSpPr>
        <p:spPr/>
        <p:txBody>
          <a:bodyPr/>
          <a:lstStyle/>
          <a:p>
            <a:r>
              <a:rPr lang="en-US" b="1" dirty="0">
                <a:solidFill>
                  <a:srgbClr val="273239"/>
                </a:solidFill>
                <a:latin typeface="Nunito" pitchFamily="2" charset="0"/>
              </a:rPr>
              <a:t>Virtual</a:t>
            </a:r>
            <a:r>
              <a:rPr lang="en-US" sz="1800" dirty="0">
                <a:solidFill>
                  <a:srgbClr val="FF0000"/>
                </a:solidFill>
                <a:effectLst/>
                <a:latin typeface="Times New Roman" panose="02020603050405020304" pitchFamily="18" charset="0"/>
                <a:ea typeface="Times New Roman" panose="02020603050405020304" pitchFamily="18" charset="0"/>
              </a:rPr>
              <a:t> </a:t>
            </a:r>
            <a:r>
              <a:rPr lang="en-US" b="1" dirty="0">
                <a:solidFill>
                  <a:srgbClr val="273239"/>
                </a:solidFill>
                <a:latin typeface="Nunito" pitchFamily="2" charset="0"/>
              </a:rPr>
              <a:t>memory</a:t>
            </a:r>
            <a:r>
              <a:rPr lang="en-US" sz="1800" dirty="0">
                <a:solidFill>
                  <a:srgbClr val="FF0000"/>
                </a:solidFill>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88E4A3D8-0A71-4ACB-BCA2-4333FE4744FF}"/>
              </a:ext>
            </a:extLst>
          </p:cNvPr>
          <p:cNvSpPr>
            <a:spLocks noGrp="1"/>
          </p:cNvSpPr>
          <p:nvPr>
            <p:ph idx="1"/>
          </p:nvPr>
        </p:nvSpPr>
        <p:spPr/>
        <p:txBody>
          <a:bodyPr/>
          <a:lstStyle/>
          <a:p>
            <a:pPr algn="just"/>
            <a:r>
              <a:rPr lang="en-US" dirty="0"/>
              <a:t>Virtual Memory is a storage mechanism which offers user an illusion of having a very big main memory.</a:t>
            </a:r>
          </a:p>
          <a:p>
            <a:pPr algn="just"/>
            <a:r>
              <a:rPr lang="en-US" dirty="0"/>
              <a:t> It is done by treating a part of secondary memory as the main memory. In Virtual memory, the user can store processes with a bigger size than the available main memory.</a:t>
            </a:r>
          </a:p>
          <a:p>
            <a:pPr algn="just"/>
            <a:endParaRPr lang="en-US" dirty="0"/>
          </a:p>
          <a:p>
            <a:pPr algn="just"/>
            <a:r>
              <a:rPr lang="en-US" dirty="0"/>
              <a:t>Therefore, instead of loading one long process in the main memory, the OS loads the various parts of more than one process in the main memory. Virtual memory is mostly implemented with demand paging and demand segmentation.</a:t>
            </a:r>
          </a:p>
        </p:txBody>
      </p:sp>
    </p:spTree>
    <p:extLst>
      <p:ext uri="{BB962C8B-B14F-4D97-AF65-F5344CB8AC3E}">
        <p14:creationId xmlns:p14="http://schemas.microsoft.com/office/powerpoint/2010/main" val="18527963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C678B-EC5F-6996-B3A5-5FD5B53466AB}"/>
              </a:ext>
            </a:extLst>
          </p:cNvPr>
          <p:cNvSpPr>
            <a:spLocks noGrp="1"/>
          </p:cNvSpPr>
          <p:nvPr>
            <p:ph type="title"/>
          </p:nvPr>
        </p:nvSpPr>
        <p:spPr/>
        <p:txBody>
          <a:bodyPr/>
          <a:lstStyle/>
          <a:p>
            <a:r>
              <a:rPr lang="en-US" b="1" i="0" dirty="0">
                <a:effectLst/>
                <a:latin typeface="Source Sans Pro" panose="020B0503030403020204" pitchFamily="34" charset="0"/>
              </a:rPr>
              <a:t>Why Need Virtual Memory?</a:t>
            </a:r>
            <a:br>
              <a:rPr lang="en-US" b="1" i="0" dirty="0">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582DDBB1-EF0A-98EB-824C-42631BCFDDB2}"/>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ource Sans Pro" panose="020B0503030403020204" pitchFamily="34" charset="0"/>
              </a:rPr>
              <a:t>Whenever your computer doesn’t have space in the physical memory it writes what it needs to remember to the hard disk in a swap file as virtual memory.</a:t>
            </a:r>
          </a:p>
          <a:p>
            <a:pPr algn="just">
              <a:buFont typeface="Arial" panose="020B0604020202020204" pitchFamily="34" charset="0"/>
              <a:buChar char="•"/>
            </a:pPr>
            <a:r>
              <a:rPr lang="en-US" b="0" i="0" dirty="0">
                <a:effectLst/>
                <a:latin typeface="Source Sans Pro" panose="020B0503030403020204" pitchFamily="34" charset="0"/>
              </a:rPr>
              <a:t>If a computer running Windows needs more memory/RAM, then installed in the system, it uses a small portion of the hard drive for this purpose.</a:t>
            </a:r>
          </a:p>
          <a:p>
            <a:endParaRPr lang="en-US" dirty="0"/>
          </a:p>
        </p:txBody>
      </p:sp>
    </p:spTree>
    <p:extLst>
      <p:ext uri="{BB962C8B-B14F-4D97-AF65-F5344CB8AC3E}">
        <p14:creationId xmlns:p14="http://schemas.microsoft.com/office/powerpoint/2010/main" val="2218664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A1CE-D3F7-47B7-825A-2EDE896248CC}"/>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Why Memory Management is Required?</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63470C19-3E8D-B61D-4E2A-7984D2639792}"/>
              </a:ext>
            </a:extLst>
          </p:cNvPr>
          <p:cNvSpPr>
            <a:spLocks noGrp="1"/>
          </p:cNvSpPr>
          <p:nvPr>
            <p:ph idx="1"/>
          </p:nvPr>
        </p:nvSpPr>
        <p:spPr/>
        <p:txBody>
          <a:bodyPr/>
          <a:lstStyle/>
          <a:p>
            <a:r>
              <a:rPr lang="en-US" dirty="0"/>
              <a:t>Allocate and de-allocate memory before and after process execution.</a:t>
            </a:r>
          </a:p>
          <a:p>
            <a:r>
              <a:rPr lang="en-US" dirty="0"/>
              <a:t>To keep track of used memory space by processes.</a:t>
            </a:r>
          </a:p>
          <a:p>
            <a:r>
              <a:rPr lang="en-US" dirty="0"/>
              <a:t>To minimize fragmentation issues.</a:t>
            </a:r>
          </a:p>
          <a:p>
            <a:r>
              <a:rPr lang="en-US" dirty="0"/>
              <a:t>To proper utilization of main memory.</a:t>
            </a:r>
          </a:p>
          <a:p>
            <a:r>
              <a:rPr lang="en-US" dirty="0"/>
              <a:t>To maintain data integrity while executing of process.</a:t>
            </a:r>
          </a:p>
        </p:txBody>
      </p:sp>
    </p:spTree>
    <p:extLst>
      <p:ext uri="{BB962C8B-B14F-4D97-AF65-F5344CB8AC3E}">
        <p14:creationId xmlns:p14="http://schemas.microsoft.com/office/powerpoint/2010/main" val="2214859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A2567-AF84-BF21-6CB7-4940459D6F05}"/>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For example</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0C3A1F81-57A8-1D8D-9E41-1188FA8BD785}"/>
              </a:ext>
            </a:extLst>
          </p:cNvPr>
          <p:cNvSpPr>
            <a:spLocks noGrp="1"/>
          </p:cNvSpPr>
          <p:nvPr>
            <p:ph idx="1"/>
          </p:nvPr>
        </p:nvSpPr>
        <p:spPr/>
        <p:txBody>
          <a:bodyPr/>
          <a:lstStyle/>
          <a:p>
            <a:pPr algn="just"/>
            <a:r>
              <a:rPr lang="en-US" dirty="0"/>
              <a:t>Let’s assume that an OS requires 300 MB of memory to store all the running programs. However, there’s currently only 50 MB of available physical memory stored on the RAM.</a:t>
            </a:r>
          </a:p>
          <a:p>
            <a:pPr algn="just"/>
            <a:endParaRPr lang="en-US" dirty="0"/>
          </a:p>
        </p:txBody>
      </p:sp>
    </p:spTree>
    <p:extLst>
      <p:ext uri="{BB962C8B-B14F-4D97-AF65-F5344CB8AC3E}">
        <p14:creationId xmlns:p14="http://schemas.microsoft.com/office/powerpoint/2010/main" val="3353998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4ABF-72C8-D201-4875-1C0A74DE366E}"/>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For Example</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11A6A9EF-BC72-B934-081D-7EA8C2171535}"/>
              </a:ext>
            </a:extLst>
          </p:cNvPr>
          <p:cNvSpPr>
            <a:spLocks noGrp="1"/>
          </p:cNvSpPr>
          <p:nvPr>
            <p:ph idx="1"/>
          </p:nvPr>
        </p:nvSpPr>
        <p:spPr/>
        <p:txBody>
          <a:bodyPr/>
          <a:lstStyle/>
          <a:p>
            <a:pPr algn="just">
              <a:buFont typeface="Arial" panose="020B0604020202020204" pitchFamily="34" charset="0"/>
              <a:buChar char="•"/>
            </a:pPr>
            <a:r>
              <a:rPr lang="en-US" b="0" i="0" dirty="0">
                <a:effectLst/>
                <a:latin typeface="Source Sans Pro" panose="020B0503030403020204" pitchFamily="34" charset="0"/>
              </a:rPr>
              <a:t>The OS will then set up 250 MB of virtual memory and use a program called the Virtual Memory Manager(VMM) to manage that 250 MB.</a:t>
            </a:r>
          </a:p>
          <a:p>
            <a:pPr algn="just">
              <a:buFont typeface="Arial" panose="020B0604020202020204" pitchFamily="34" charset="0"/>
              <a:buChar char="•"/>
            </a:pPr>
            <a:r>
              <a:rPr lang="en-US" b="0" i="0" dirty="0">
                <a:effectLst/>
                <a:latin typeface="Source Sans Pro" panose="020B0503030403020204" pitchFamily="34" charset="0"/>
              </a:rPr>
              <a:t>So, in this case, the VMM will create a file on the hard disk that is 250 MB in size to store extra memory that is required.</a:t>
            </a:r>
          </a:p>
          <a:p>
            <a:pPr algn="just">
              <a:buFont typeface="Arial" panose="020B0604020202020204" pitchFamily="34" charset="0"/>
              <a:buChar char="•"/>
            </a:pPr>
            <a:r>
              <a:rPr lang="en-US" b="0" i="0" dirty="0">
                <a:effectLst/>
                <a:latin typeface="Source Sans Pro" panose="020B0503030403020204" pitchFamily="34" charset="0"/>
              </a:rPr>
              <a:t>The OS will now proceed to address memory as it considers 300 MB of real memory stored in the RAM, even if only 50 MB space is available.</a:t>
            </a:r>
          </a:p>
          <a:p>
            <a:pPr algn="just">
              <a:buFont typeface="Arial" panose="020B0604020202020204" pitchFamily="34" charset="0"/>
              <a:buChar char="•"/>
            </a:pPr>
            <a:r>
              <a:rPr lang="en-US" b="0" i="0" dirty="0">
                <a:effectLst/>
                <a:latin typeface="Source Sans Pro" panose="020B0503030403020204" pitchFamily="34" charset="0"/>
              </a:rPr>
              <a:t>It is the job of the VMM to manage 300 MB memory even if just 50 MB of real memory space is available.</a:t>
            </a:r>
          </a:p>
          <a:p>
            <a:endParaRPr lang="en-US" dirty="0"/>
          </a:p>
        </p:txBody>
      </p:sp>
    </p:spTree>
    <p:extLst>
      <p:ext uri="{BB962C8B-B14F-4D97-AF65-F5344CB8AC3E}">
        <p14:creationId xmlns:p14="http://schemas.microsoft.com/office/powerpoint/2010/main" val="2253005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F568-B173-8992-E8D8-76CDD1F0D5E5}"/>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Advantages of Virtual Memory</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68891C-F2F2-7B57-74C6-86480800A034}"/>
              </a:ext>
            </a:extLst>
          </p:cNvPr>
          <p:cNvSpPr>
            <a:spLocks noGrp="1"/>
          </p:cNvSpPr>
          <p:nvPr>
            <p:ph idx="1"/>
          </p:nvPr>
        </p:nvSpPr>
        <p:spPr/>
        <p:txBody>
          <a:bodyPr>
            <a:normAutofit lnSpcReduction="10000"/>
          </a:bodyPr>
          <a:lstStyle/>
          <a:p>
            <a:pPr algn="just" fontAlgn="base">
              <a:buFont typeface="Arial" panose="020B0604020202020204" pitchFamily="34" charset="0"/>
              <a:buChar char="•"/>
            </a:pPr>
            <a:r>
              <a:rPr lang="en-US" b="1" i="0" dirty="0">
                <a:effectLst/>
                <a:latin typeface="Nunito" pitchFamily="2" charset="0"/>
              </a:rPr>
              <a:t>More processes may be maintained in the main memory: </a:t>
            </a:r>
            <a:r>
              <a:rPr lang="en-US" b="0" i="0" dirty="0">
                <a:effectLst/>
                <a:latin typeface="Nunito" pitchFamily="2" charset="0"/>
              </a:rPr>
              <a:t>Because we are going to load only some of the pages of any particular process, there is room for more processes. This leads to more efficient utilization of the processor because it is more likely that at least one of the more numerous processes will be in the ready state at any particular time.</a:t>
            </a:r>
          </a:p>
          <a:p>
            <a:pPr algn="just" fontAlgn="base">
              <a:buFont typeface="Arial" panose="020B0604020202020204" pitchFamily="34" charset="0"/>
              <a:buChar char="•"/>
            </a:pPr>
            <a:r>
              <a:rPr lang="en-US" b="1" i="0" dirty="0">
                <a:effectLst/>
                <a:latin typeface="Nunito" pitchFamily="2" charset="0"/>
              </a:rPr>
              <a:t>A process may be larger than all of the main memory: </a:t>
            </a:r>
            <a:r>
              <a:rPr lang="en-US" b="0" i="0" dirty="0">
                <a:effectLst/>
                <a:latin typeface="Nunito" pitchFamily="2" charset="0"/>
              </a:rPr>
              <a:t>One of the most fundamental restrictions in programming is lifted. A process larger than the main memory can be executed because of demand paging. The OS itself loads pages of a process in the main memory as required.</a:t>
            </a:r>
          </a:p>
          <a:p>
            <a:endParaRPr lang="en-US" dirty="0"/>
          </a:p>
        </p:txBody>
      </p:sp>
    </p:spTree>
    <p:extLst>
      <p:ext uri="{BB962C8B-B14F-4D97-AF65-F5344CB8AC3E}">
        <p14:creationId xmlns:p14="http://schemas.microsoft.com/office/powerpoint/2010/main" val="2302928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4050-A88E-CE7F-6770-7548F67EE73A}"/>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Advantages of Virtual Memory</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6A52C13-AF31-5BE4-49BB-6D6E6B468DAF}"/>
              </a:ext>
            </a:extLst>
          </p:cNvPr>
          <p:cNvSpPr>
            <a:spLocks noGrp="1"/>
          </p:cNvSpPr>
          <p:nvPr>
            <p:ph idx="1"/>
          </p:nvPr>
        </p:nvSpPr>
        <p:spPr/>
        <p:txBody>
          <a:bodyPr/>
          <a:lstStyle/>
          <a:p>
            <a:pPr algn="just"/>
            <a:r>
              <a:rPr lang="en-US" dirty="0"/>
              <a:t>It allows greater multiprogramming levels by using less of the available (primary) memory for each process.</a:t>
            </a:r>
          </a:p>
          <a:p>
            <a:pPr algn="just"/>
            <a:r>
              <a:rPr lang="en-US" dirty="0"/>
              <a:t>It has twice the capacity for addresses as main memory.</a:t>
            </a:r>
          </a:p>
          <a:p>
            <a:pPr algn="just"/>
            <a:r>
              <a:rPr lang="en-US" dirty="0"/>
              <a:t>It makes it possible to run more applications at once.</a:t>
            </a:r>
          </a:p>
          <a:p>
            <a:pPr algn="just"/>
            <a:r>
              <a:rPr lang="en-US" dirty="0"/>
              <a:t>Users are spared from having to add memory modules when RAM space runs out, and applications are liberated from shared memory management.</a:t>
            </a:r>
          </a:p>
        </p:txBody>
      </p:sp>
    </p:spTree>
    <p:extLst>
      <p:ext uri="{BB962C8B-B14F-4D97-AF65-F5344CB8AC3E}">
        <p14:creationId xmlns:p14="http://schemas.microsoft.com/office/powerpoint/2010/main" val="3838378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46030-9618-E303-38C3-F7B89BC15E42}"/>
              </a:ext>
            </a:extLst>
          </p:cNvPr>
          <p:cNvSpPr>
            <a:spLocks noGrp="1"/>
          </p:cNvSpPr>
          <p:nvPr>
            <p:ph type="title"/>
          </p:nvPr>
        </p:nvSpPr>
        <p:spPr/>
        <p:txBody>
          <a:bodyPr/>
          <a:lstStyle/>
          <a:p>
            <a:r>
              <a:rPr lang="en-US" b="1" i="0" dirty="0">
                <a:effectLst/>
                <a:latin typeface="Times New Roman" panose="02020603050405020304" pitchFamily="18" charset="0"/>
                <a:cs typeface="Times New Roman" panose="02020603050405020304" pitchFamily="18" charset="0"/>
              </a:rPr>
              <a:t>Advantages of Virtual Memory</a:t>
            </a:r>
            <a:br>
              <a:rPr lang="en-US" b="1" i="0" dirty="0">
                <a:solidFill>
                  <a:srgbClr val="273239"/>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D12BF0E-59C4-4AD0-E168-959210680109}"/>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effectLst/>
                <a:latin typeface="Nunito" pitchFamily="2" charset="0"/>
              </a:rPr>
              <a:t>When only a portion of a program is required for execution, speed has increased.</a:t>
            </a:r>
          </a:p>
          <a:p>
            <a:pPr algn="l" fontAlgn="base">
              <a:buFont typeface="Arial" panose="020B0604020202020204" pitchFamily="34" charset="0"/>
              <a:buChar char="•"/>
            </a:pPr>
            <a:r>
              <a:rPr lang="en-US" b="0" i="0" dirty="0">
                <a:effectLst/>
                <a:latin typeface="Nunito" pitchFamily="2" charset="0"/>
              </a:rPr>
              <a:t>Memory isolation has increased security.</a:t>
            </a:r>
          </a:p>
          <a:p>
            <a:pPr algn="l" fontAlgn="base">
              <a:buFont typeface="Arial" panose="020B0604020202020204" pitchFamily="34" charset="0"/>
              <a:buChar char="•"/>
            </a:pPr>
            <a:r>
              <a:rPr lang="en-US" b="0" i="0" dirty="0">
                <a:effectLst/>
                <a:latin typeface="Nunito" pitchFamily="2" charset="0"/>
              </a:rPr>
              <a:t>It makes it possible for several larger applications to run at once.</a:t>
            </a:r>
          </a:p>
          <a:p>
            <a:pPr algn="l" fontAlgn="base">
              <a:buFont typeface="Arial" panose="020B0604020202020204" pitchFamily="34" charset="0"/>
              <a:buChar char="•"/>
            </a:pPr>
            <a:r>
              <a:rPr lang="en-US" b="0" i="0" dirty="0">
                <a:effectLst/>
                <a:latin typeface="Nunito" pitchFamily="2" charset="0"/>
              </a:rPr>
              <a:t>Memory allocation is comparatively cheap.</a:t>
            </a:r>
          </a:p>
          <a:p>
            <a:pPr algn="l" fontAlgn="base">
              <a:buFont typeface="Arial" panose="020B0604020202020204" pitchFamily="34" charset="0"/>
              <a:buChar char="•"/>
            </a:pPr>
            <a:r>
              <a:rPr lang="en-US" b="0" i="0" dirty="0">
                <a:effectLst/>
                <a:latin typeface="Nunito" pitchFamily="2" charset="0"/>
              </a:rPr>
              <a:t>It doesn’t require outside fragmentation.</a:t>
            </a:r>
          </a:p>
          <a:p>
            <a:pPr algn="l" fontAlgn="base">
              <a:buFont typeface="Arial" panose="020B0604020202020204" pitchFamily="34" charset="0"/>
              <a:buChar char="•"/>
            </a:pPr>
            <a:r>
              <a:rPr lang="en-US" b="0" i="0" dirty="0">
                <a:effectLst/>
                <a:latin typeface="Nunito" pitchFamily="2" charset="0"/>
              </a:rPr>
              <a:t>It is efficient to manage logical partition workloads using the CPU.</a:t>
            </a:r>
          </a:p>
          <a:p>
            <a:pPr algn="l" fontAlgn="base">
              <a:buFont typeface="Arial" panose="020B0604020202020204" pitchFamily="34" charset="0"/>
              <a:buChar char="•"/>
            </a:pPr>
            <a:r>
              <a:rPr lang="en-US" b="0" i="0" dirty="0">
                <a:effectLst/>
                <a:latin typeface="Nunito" pitchFamily="2" charset="0"/>
              </a:rPr>
              <a:t>Automatic data movement is possible.</a:t>
            </a:r>
          </a:p>
          <a:p>
            <a:endParaRPr lang="en-US" dirty="0"/>
          </a:p>
        </p:txBody>
      </p:sp>
    </p:spTree>
    <p:extLst>
      <p:ext uri="{BB962C8B-B14F-4D97-AF65-F5344CB8AC3E}">
        <p14:creationId xmlns:p14="http://schemas.microsoft.com/office/powerpoint/2010/main" val="12340719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37F6-5E42-00D6-7008-4C0C6B30E1DC}"/>
              </a:ext>
            </a:extLst>
          </p:cNvPr>
          <p:cNvSpPr>
            <a:spLocks noGrp="1"/>
          </p:cNvSpPr>
          <p:nvPr>
            <p:ph type="title"/>
          </p:nvPr>
        </p:nvSpPr>
        <p:spPr/>
        <p:txBody>
          <a:bodyPr/>
          <a:lstStyle/>
          <a:p>
            <a:r>
              <a:rPr lang="en-US" dirty="0"/>
              <a:t>Virtual Memory</a:t>
            </a:r>
          </a:p>
        </p:txBody>
      </p:sp>
      <p:pic>
        <p:nvPicPr>
          <p:cNvPr id="3074" name="Picture 2" descr="Virtual Memory">
            <a:extLst>
              <a:ext uri="{FF2B5EF4-FFF2-40B4-BE49-F238E27FC236}">
                <a16:creationId xmlns:a16="http://schemas.microsoft.com/office/drawing/2014/main" id="{72F510B5-6A02-CAC0-4C9B-B2AC0A5FF6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9315"/>
            <a:ext cx="495757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13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B7A67-7377-3B7D-8277-D10DC14DED97}"/>
              </a:ext>
            </a:extLst>
          </p:cNvPr>
          <p:cNvSpPr>
            <a:spLocks noGrp="1"/>
          </p:cNvSpPr>
          <p:nvPr>
            <p:ph type="title"/>
          </p:nvPr>
        </p:nvSpPr>
        <p:spPr/>
        <p:txBody>
          <a:bodyPr/>
          <a:lstStyle/>
          <a:p>
            <a:r>
              <a:rPr lang="en-US" dirty="0"/>
              <a:t>Virtual Memory</a:t>
            </a:r>
          </a:p>
        </p:txBody>
      </p:sp>
      <p:sp>
        <p:nvSpPr>
          <p:cNvPr id="3" name="Content Placeholder 2">
            <a:extLst>
              <a:ext uri="{FF2B5EF4-FFF2-40B4-BE49-F238E27FC236}">
                <a16:creationId xmlns:a16="http://schemas.microsoft.com/office/drawing/2014/main" id="{DDBB7410-8DCA-B050-7753-3AB2A146BE3B}"/>
              </a:ext>
            </a:extLst>
          </p:cNvPr>
          <p:cNvSpPr>
            <a:spLocks noGrp="1"/>
          </p:cNvSpPr>
          <p:nvPr>
            <p:ph idx="1"/>
          </p:nvPr>
        </p:nvSpPr>
        <p:spPr/>
        <p:txBody>
          <a:bodyPr>
            <a:normAutofit lnSpcReduction="10000"/>
          </a:bodyPr>
          <a:lstStyle/>
          <a:p>
            <a:pPr algn="just"/>
            <a:r>
              <a:rPr lang="en-US" b="0" i="0" dirty="0">
                <a:solidFill>
                  <a:srgbClr val="000000"/>
                </a:solidFill>
                <a:effectLst/>
              </a:rPr>
              <a:t>Virtual memory is commonly implemented by demand paging. It can also be implemented in a segmentation system. Demand segmentation can also be used to provide virtual memory.</a:t>
            </a:r>
          </a:p>
          <a:p>
            <a:pPr algn="just"/>
            <a:r>
              <a:rPr lang="en-US" dirty="0">
                <a:solidFill>
                  <a:srgbClr val="FF0000"/>
                </a:solidFill>
              </a:rPr>
              <a:t>Demand Paging: </a:t>
            </a:r>
            <a:r>
              <a:rPr lang="en-US" dirty="0">
                <a:solidFill>
                  <a:srgbClr val="000000"/>
                </a:solidFill>
              </a:rPr>
              <a:t>A</a:t>
            </a:r>
            <a:r>
              <a:rPr lang="en-US" b="0" i="0" dirty="0">
                <a:solidFill>
                  <a:srgbClr val="000000"/>
                </a:solidFill>
                <a:effectLst/>
              </a:rPr>
              <a:t> demand paging system is quite similar to a paging system with swapping where processes reside in secondary memory and pages are loaded only on demand, not in advance.</a:t>
            </a:r>
          </a:p>
          <a:p>
            <a:pPr algn="just"/>
            <a:r>
              <a:rPr lang="en-US" b="0" i="0" dirty="0">
                <a:solidFill>
                  <a:srgbClr val="000000"/>
                </a:solidFill>
                <a:effectLst/>
              </a:rPr>
              <a:t> When a context switch occurs, the operating system does not copy any of the old program’s pages out to the disk or any of the new program’s pages into the main memory Instead, it just begins executing the new program after loading the first page and fetches that program’s pages as they are referenced.</a:t>
            </a:r>
            <a:endParaRPr lang="en-US" dirty="0"/>
          </a:p>
        </p:txBody>
      </p:sp>
    </p:spTree>
    <p:extLst>
      <p:ext uri="{BB962C8B-B14F-4D97-AF65-F5344CB8AC3E}">
        <p14:creationId xmlns:p14="http://schemas.microsoft.com/office/powerpoint/2010/main" val="68866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790E3-298A-38A1-B0BD-73B1777B17C8}"/>
              </a:ext>
            </a:extLst>
          </p:cNvPr>
          <p:cNvSpPr>
            <a:spLocks noGrp="1"/>
          </p:cNvSpPr>
          <p:nvPr>
            <p:ph type="title"/>
          </p:nvPr>
        </p:nvSpPr>
        <p:spPr/>
        <p:txBody>
          <a:bodyPr>
            <a:normAutofit fontScale="90000"/>
          </a:bodyPr>
          <a:lstStyle/>
          <a:p>
            <a:r>
              <a:rPr lang="en-US" b="0" i="0" dirty="0">
                <a:effectLst/>
                <a:latin typeface="erdana"/>
              </a:rPr>
              <a:t>Non-Contiguous memory management schemes:</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B775FEF3-0690-6F06-FF82-540BABB78196}"/>
              </a:ext>
            </a:extLst>
          </p:cNvPr>
          <p:cNvSpPr>
            <a:spLocks noGrp="1"/>
          </p:cNvSpPr>
          <p:nvPr>
            <p:ph idx="1"/>
          </p:nvPr>
        </p:nvSpPr>
        <p:spPr/>
        <p:txBody>
          <a:bodyPr/>
          <a:lstStyle/>
          <a:p>
            <a:pPr algn="just"/>
            <a:r>
              <a:rPr lang="en-US" b="0" i="0" dirty="0">
                <a:effectLst/>
                <a:latin typeface="inter-regular"/>
              </a:rPr>
              <a:t>In a Non-Contiguous memory management scheme, the program is divided into different blocks and loaded at different portions of the memory that need not necessarily be adjacent to one another. </a:t>
            </a:r>
          </a:p>
          <a:p>
            <a:pPr algn="just"/>
            <a:r>
              <a:rPr lang="en-US" b="0" i="0" dirty="0">
                <a:effectLst/>
                <a:latin typeface="inter-regular"/>
              </a:rPr>
              <a:t>This scheme can be classified depending upon the size of blocks and whether the blocks reside in the main memory or not.</a:t>
            </a:r>
            <a:endParaRPr lang="en-US" dirty="0"/>
          </a:p>
        </p:txBody>
      </p:sp>
    </p:spTree>
    <p:extLst>
      <p:ext uri="{BB962C8B-B14F-4D97-AF65-F5344CB8AC3E}">
        <p14:creationId xmlns:p14="http://schemas.microsoft.com/office/powerpoint/2010/main" val="248256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6106-70D0-9147-48AC-5FF3E00E32BF}"/>
              </a:ext>
            </a:extLst>
          </p:cNvPr>
          <p:cNvSpPr>
            <a:spLocks noGrp="1"/>
          </p:cNvSpPr>
          <p:nvPr>
            <p:ph type="title"/>
          </p:nvPr>
        </p:nvSpPr>
        <p:spPr/>
        <p:txBody>
          <a:bodyPr/>
          <a:lstStyle/>
          <a:p>
            <a:r>
              <a:rPr lang="en-US" dirty="0"/>
              <a:t>What is Paging?</a:t>
            </a:r>
          </a:p>
        </p:txBody>
      </p:sp>
      <p:sp>
        <p:nvSpPr>
          <p:cNvPr id="3" name="Content Placeholder 2">
            <a:extLst>
              <a:ext uri="{FF2B5EF4-FFF2-40B4-BE49-F238E27FC236}">
                <a16:creationId xmlns:a16="http://schemas.microsoft.com/office/drawing/2014/main" id="{9D4DE485-AEB5-A71A-AD15-F9DA2C426514}"/>
              </a:ext>
            </a:extLst>
          </p:cNvPr>
          <p:cNvSpPr>
            <a:spLocks noGrp="1"/>
          </p:cNvSpPr>
          <p:nvPr>
            <p:ph idx="1"/>
          </p:nvPr>
        </p:nvSpPr>
        <p:spPr/>
        <p:txBody>
          <a:bodyPr/>
          <a:lstStyle/>
          <a:p>
            <a:pPr algn="just"/>
            <a:r>
              <a:rPr lang="en-US" b="0" i="0" dirty="0">
                <a:effectLst/>
                <a:latin typeface="inter-regular"/>
              </a:rPr>
              <a:t>Paging is a technique that eliminates the requirements of contiguous allocation of main memory. </a:t>
            </a:r>
          </a:p>
          <a:p>
            <a:pPr algn="just"/>
            <a:r>
              <a:rPr lang="en-US" b="0" i="0" dirty="0">
                <a:effectLst/>
                <a:latin typeface="inter-regular"/>
              </a:rPr>
              <a:t>In this, the main memory is divided into fixed-size blocks of physical memory called frames. </a:t>
            </a:r>
          </a:p>
          <a:p>
            <a:pPr algn="just"/>
            <a:r>
              <a:rPr lang="en-US" b="0" i="0" dirty="0">
                <a:effectLst/>
                <a:latin typeface="inter-regular"/>
              </a:rPr>
              <a:t>The size of a frame should be kept the same as that of a page to maximize the main memory and avoid external fragmentation.</a:t>
            </a:r>
            <a:endParaRPr lang="en-US" dirty="0"/>
          </a:p>
        </p:txBody>
      </p:sp>
    </p:spTree>
    <p:extLst>
      <p:ext uri="{BB962C8B-B14F-4D97-AF65-F5344CB8AC3E}">
        <p14:creationId xmlns:p14="http://schemas.microsoft.com/office/powerpoint/2010/main" val="409031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414DC-CAF7-255C-14A3-061B70370849}"/>
              </a:ext>
            </a:extLst>
          </p:cNvPr>
          <p:cNvSpPr>
            <a:spLocks noGrp="1"/>
          </p:cNvSpPr>
          <p:nvPr>
            <p:ph type="title"/>
          </p:nvPr>
        </p:nvSpPr>
        <p:spPr/>
        <p:txBody>
          <a:bodyPr/>
          <a:lstStyle/>
          <a:p>
            <a:r>
              <a:rPr lang="en-US" dirty="0"/>
              <a:t>What is Paging?</a:t>
            </a:r>
          </a:p>
        </p:txBody>
      </p:sp>
      <p:sp>
        <p:nvSpPr>
          <p:cNvPr id="3" name="Content Placeholder 2">
            <a:extLst>
              <a:ext uri="{FF2B5EF4-FFF2-40B4-BE49-F238E27FC236}">
                <a16:creationId xmlns:a16="http://schemas.microsoft.com/office/drawing/2014/main" id="{AFDAD699-95F2-0639-9215-1B4F5023D5FE}"/>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0" i="0" dirty="0">
                <a:solidFill>
                  <a:srgbClr val="303030"/>
                </a:solidFill>
                <a:effectLst/>
                <a:latin typeface="Arimo"/>
              </a:rPr>
              <a:t>Paging is a fixed size partitioning scheme.</a:t>
            </a:r>
          </a:p>
          <a:p>
            <a:pPr algn="l" fontAlgn="base">
              <a:buFont typeface="Arial" panose="020B0604020202020204" pitchFamily="34" charset="0"/>
              <a:buChar char="•"/>
            </a:pPr>
            <a:r>
              <a:rPr lang="en-US" b="0" i="0" dirty="0">
                <a:solidFill>
                  <a:srgbClr val="303030"/>
                </a:solidFill>
                <a:effectLst/>
                <a:latin typeface="Arimo"/>
              </a:rPr>
              <a:t>In paging, secondary memory and main memory are divided into equal fixed size partitions.</a:t>
            </a:r>
          </a:p>
          <a:p>
            <a:pPr algn="l" fontAlgn="base">
              <a:buFont typeface="Arial" panose="020B0604020202020204" pitchFamily="34" charset="0"/>
              <a:buChar char="•"/>
            </a:pPr>
            <a:r>
              <a:rPr lang="en-US" b="0" i="0" dirty="0">
                <a:solidFill>
                  <a:srgbClr val="303030"/>
                </a:solidFill>
                <a:effectLst/>
                <a:latin typeface="Arimo"/>
              </a:rPr>
              <a:t>The partitions of secondary memory are called as </a:t>
            </a:r>
            <a:r>
              <a:rPr lang="en-US" b="1" i="0" dirty="0">
                <a:solidFill>
                  <a:srgbClr val="FF0000"/>
                </a:solidFill>
                <a:effectLst/>
                <a:latin typeface="Arimo"/>
              </a:rPr>
              <a:t>pages</a:t>
            </a:r>
            <a:r>
              <a:rPr lang="en-US" b="0" i="0" dirty="0">
                <a:solidFill>
                  <a:srgbClr val="303030"/>
                </a:solidFill>
                <a:effectLst/>
                <a:latin typeface="Arimo"/>
              </a:rPr>
              <a:t>.</a:t>
            </a:r>
          </a:p>
          <a:p>
            <a:pPr algn="l" fontAlgn="base">
              <a:buFont typeface="Arial" panose="020B0604020202020204" pitchFamily="34" charset="0"/>
              <a:buChar char="•"/>
            </a:pPr>
            <a:r>
              <a:rPr lang="en-US" b="0" i="0" dirty="0">
                <a:solidFill>
                  <a:srgbClr val="303030"/>
                </a:solidFill>
                <a:effectLst/>
                <a:latin typeface="Arimo"/>
              </a:rPr>
              <a:t>The partitions of main memory are called as </a:t>
            </a:r>
            <a:r>
              <a:rPr lang="en-US" b="1" i="0" dirty="0">
                <a:solidFill>
                  <a:srgbClr val="FF0000"/>
                </a:solidFill>
                <a:effectLst/>
                <a:latin typeface="Arimo"/>
              </a:rPr>
              <a:t>frames</a:t>
            </a:r>
            <a:r>
              <a:rPr lang="en-US" b="0" i="0" dirty="0">
                <a:solidFill>
                  <a:srgbClr val="303030"/>
                </a:solidFill>
                <a:effectLst/>
                <a:latin typeface="Arimo"/>
              </a:rPr>
              <a:t>.</a:t>
            </a:r>
          </a:p>
          <a:p>
            <a:pPr algn="l" fontAlgn="base">
              <a:buFont typeface="Arial" panose="020B0604020202020204" pitchFamily="34" charset="0"/>
              <a:buChar char="•"/>
            </a:pPr>
            <a:r>
              <a:rPr lang="en-US" b="0" i="0" dirty="0">
                <a:solidFill>
                  <a:srgbClr val="303030"/>
                </a:solidFill>
                <a:effectLst/>
                <a:latin typeface="Arimo"/>
              </a:rPr>
              <a:t> Each process is divided into parts where size of each part is same as page size.</a:t>
            </a:r>
          </a:p>
          <a:p>
            <a:pPr algn="l" fontAlgn="base">
              <a:buFont typeface="Arial" panose="020B0604020202020204" pitchFamily="34" charset="0"/>
              <a:buChar char="•"/>
            </a:pPr>
            <a:r>
              <a:rPr lang="en-US" b="0" i="0" dirty="0">
                <a:solidFill>
                  <a:srgbClr val="303030"/>
                </a:solidFill>
                <a:effectLst/>
                <a:latin typeface="Arimo"/>
              </a:rPr>
              <a:t>The size of the last part may be less than the page size.</a:t>
            </a:r>
          </a:p>
          <a:p>
            <a:pPr algn="l" fontAlgn="base">
              <a:buFont typeface="Arial" panose="020B0604020202020204" pitchFamily="34" charset="0"/>
              <a:buChar char="•"/>
            </a:pPr>
            <a:r>
              <a:rPr lang="en-US" b="0" i="0" dirty="0">
                <a:solidFill>
                  <a:srgbClr val="303030"/>
                </a:solidFill>
                <a:effectLst/>
                <a:latin typeface="Arimo"/>
              </a:rPr>
              <a:t>The pages of process are stored in the frames of main memory depending upon their availability.</a:t>
            </a:r>
          </a:p>
          <a:p>
            <a:pPr algn="l" fontAlgn="base"/>
            <a:endParaRPr lang="en-US" b="0" i="0" dirty="0">
              <a:solidFill>
                <a:srgbClr val="303030"/>
              </a:solidFill>
              <a:effectLst/>
              <a:latin typeface="Arimo"/>
            </a:endParaRPr>
          </a:p>
          <a:p>
            <a:endParaRPr lang="en-US" dirty="0"/>
          </a:p>
        </p:txBody>
      </p:sp>
    </p:spTree>
    <p:extLst>
      <p:ext uri="{BB962C8B-B14F-4D97-AF65-F5344CB8AC3E}">
        <p14:creationId xmlns:p14="http://schemas.microsoft.com/office/powerpoint/2010/main" val="326672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62715-7431-BD7A-446F-AAEBDFF243B7}"/>
              </a:ext>
            </a:extLst>
          </p:cNvPr>
          <p:cNvSpPr>
            <a:spLocks noGrp="1"/>
          </p:cNvSpPr>
          <p:nvPr>
            <p:ph type="title"/>
          </p:nvPr>
        </p:nvSpPr>
        <p:spPr/>
        <p:txBody>
          <a:bodyPr/>
          <a:lstStyle/>
          <a:p>
            <a:r>
              <a:rPr lang="en-US" dirty="0"/>
              <a:t>What is memory Management?</a:t>
            </a:r>
          </a:p>
        </p:txBody>
      </p:sp>
      <p:sp>
        <p:nvSpPr>
          <p:cNvPr id="3" name="Content Placeholder 2">
            <a:extLst>
              <a:ext uri="{FF2B5EF4-FFF2-40B4-BE49-F238E27FC236}">
                <a16:creationId xmlns:a16="http://schemas.microsoft.com/office/drawing/2014/main" id="{9985EB94-FDE5-F0FB-6B45-952F484E5C63}"/>
              </a:ext>
            </a:extLst>
          </p:cNvPr>
          <p:cNvSpPr>
            <a:spLocks noGrp="1"/>
          </p:cNvSpPr>
          <p:nvPr>
            <p:ph idx="1"/>
          </p:nvPr>
        </p:nvSpPr>
        <p:spPr/>
        <p:txBody>
          <a:bodyPr/>
          <a:lstStyle/>
          <a:p>
            <a:pPr algn="just"/>
            <a:r>
              <a:rPr lang="en-US" b="0" i="0" dirty="0">
                <a:effectLst/>
                <a:latin typeface="inter-regular"/>
              </a:rPr>
              <a:t>Memory is the important part of the computer that is used to store the data. Its management is critical to the computer system because the amount of main memory available in a computer system is very limited. </a:t>
            </a:r>
          </a:p>
          <a:p>
            <a:pPr algn="just"/>
            <a:r>
              <a:rPr lang="en-US" b="0" i="0" dirty="0">
                <a:effectLst/>
                <a:latin typeface="inter-regular"/>
              </a:rPr>
              <a:t>At any time, many processes are competing for it. Moreover, to increase performance, several processes are executed simultaneously. For this, we must keep several processes in the main memory, so it is even more important to manage them effectively.</a:t>
            </a:r>
            <a:endParaRPr lang="en-US" dirty="0"/>
          </a:p>
        </p:txBody>
      </p:sp>
    </p:spTree>
    <p:extLst>
      <p:ext uri="{BB962C8B-B14F-4D97-AF65-F5344CB8AC3E}">
        <p14:creationId xmlns:p14="http://schemas.microsoft.com/office/powerpoint/2010/main" val="5705900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BA4E-1B97-7FE2-892D-93C23C73CF15}"/>
              </a:ext>
            </a:extLst>
          </p:cNvPr>
          <p:cNvSpPr>
            <a:spLocks noGrp="1"/>
          </p:cNvSpPr>
          <p:nvPr>
            <p:ph type="title"/>
          </p:nvPr>
        </p:nvSpPr>
        <p:spPr/>
        <p:txBody>
          <a:bodyPr/>
          <a:lstStyle/>
          <a:p>
            <a:r>
              <a:rPr lang="en-US" dirty="0"/>
              <a:t>Paging</a:t>
            </a:r>
          </a:p>
        </p:txBody>
      </p:sp>
      <p:sp>
        <p:nvSpPr>
          <p:cNvPr id="3" name="Content Placeholder 2">
            <a:extLst>
              <a:ext uri="{FF2B5EF4-FFF2-40B4-BE49-F238E27FC236}">
                <a16:creationId xmlns:a16="http://schemas.microsoft.com/office/drawing/2014/main" id="{925A7C00-1979-6B97-6595-2D79572777F5}"/>
              </a:ext>
            </a:extLst>
          </p:cNvPr>
          <p:cNvSpPr>
            <a:spLocks noGrp="1"/>
          </p:cNvSpPr>
          <p:nvPr>
            <p:ph idx="1"/>
          </p:nvPr>
        </p:nvSpPr>
        <p:spPr/>
        <p:txBody>
          <a:bodyPr>
            <a:normAutofit fontScale="92500" lnSpcReduction="10000"/>
          </a:bodyPr>
          <a:lstStyle/>
          <a:p>
            <a:pPr marL="0" indent="0" algn="just">
              <a:buNone/>
            </a:pPr>
            <a:r>
              <a:rPr lang="en-US" b="1" u="sng" dirty="0"/>
              <a:t>The advantages of paging are-</a:t>
            </a:r>
          </a:p>
          <a:p>
            <a:pPr algn="just"/>
            <a:r>
              <a:rPr lang="en-US" dirty="0"/>
              <a:t>It allows to store parts of a single process in a non-contiguous fashion.</a:t>
            </a:r>
          </a:p>
          <a:p>
            <a:pPr algn="just"/>
            <a:r>
              <a:rPr lang="en-US" dirty="0"/>
              <a:t>It solves the problem of external fragmentation.</a:t>
            </a:r>
          </a:p>
          <a:p>
            <a:pPr algn="just" fontAlgn="base"/>
            <a:r>
              <a:rPr lang="en-US" b="1" i="0" u="sng" dirty="0">
                <a:solidFill>
                  <a:srgbClr val="303030"/>
                </a:solidFill>
                <a:effectLst/>
                <a:latin typeface="Roboto Condensed" panose="02000000000000000000" pitchFamily="2" charset="0"/>
              </a:rPr>
              <a:t>Disadvantages-</a:t>
            </a:r>
            <a:endParaRPr lang="en-US" b="1" i="0" dirty="0">
              <a:solidFill>
                <a:srgbClr val="303030"/>
              </a:solidFill>
              <a:effectLst/>
              <a:latin typeface="Roboto Condensed" panose="02000000000000000000" pitchFamily="2" charset="0"/>
            </a:endParaRPr>
          </a:p>
          <a:p>
            <a:pPr algn="just" fontAlgn="base"/>
            <a:r>
              <a:rPr lang="en-US" b="0" i="0" dirty="0">
                <a:solidFill>
                  <a:srgbClr val="303030"/>
                </a:solidFill>
                <a:effectLst/>
                <a:latin typeface="Arimo"/>
              </a:rPr>
              <a:t> The disadvantages of paging are-</a:t>
            </a:r>
          </a:p>
          <a:p>
            <a:pPr algn="just" fontAlgn="base">
              <a:buFont typeface="Arial" panose="020B0604020202020204" pitchFamily="34" charset="0"/>
              <a:buChar char="•"/>
            </a:pPr>
            <a:r>
              <a:rPr lang="en-US" b="0" i="0" dirty="0">
                <a:solidFill>
                  <a:srgbClr val="303030"/>
                </a:solidFill>
                <a:effectLst/>
                <a:latin typeface="Arimo"/>
              </a:rPr>
              <a:t>It suffers from internal fragmentation.</a:t>
            </a:r>
          </a:p>
          <a:p>
            <a:pPr algn="just" fontAlgn="base">
              <a:buFont typeface="Arial" panose="020B0604020202020204" pitchFamily="34" charset="0"/>
              <a:buChar char="•"/>
            </a:pPr>
            <a:r>
              <a:rPr lang="en-US" b="0" i="0" dirty="0">
                <a:solidFill>
                  <a:srgbClr val="303030"/>
                </a:solidFill>
                <a:effectLst/>
                <a:latin typeface="Arimo"/>
              </a:rPr>
              <a:t>There is an overhead of maintaining a page table for each process.</a:t>
            </a:r>
          </a:p>
          <a:p>
            <a:pPr algn="just" fontAlgn="base">
              <a:buFont typeface="Arial" panose="020B0604020202020204" pitchFamily="34" charset="0"/>
              <a:buChar char="•"/>
            </a:pPr>
            <a:r>
              <a:rPr lang="en-US" b="0" i="0" dirty="0">
                <a:solidFill>
                  <a:srgbClr val="303030"/>
                </a:solidFill>
                <a:effectLst/>
                <a:latin typeface="Arimo"/>
              </a:rPr>
              <a:t>The time taken to fetch the instruction increases since now two memory accesses are required.</a:t>
            </a:r>
          </a:p>
          <a:p>
            <a:pPr algn="just" fontAlgn="base"/>
            <a:r>
              <a:rPr lang="en-US" b="0" i="0" dirty="0">
                <a:solidFill>
                  <a:srgbClr val="303030"/>
                </a:solidFill>
                <a:effectLst/>
                <a:latin typeface="Arimo"/>
              </a:rPr>
              <a:t> To gain better understanding about Paging,</a:t>
            </a:r>
          </a:p>
          <a:p>
            <a:endParaRPr lang="en-US" dirty="0"/>
          </a:p>
        </p:txBody>
      </p:sp>
    </p:spTree>
    <p:extLst>
      <p:ext uri="{BB962C8B-B14F-4D97-AF65-F5344CB8AC3E}">
        <p14:creationId xmlns:p14="http://schemas.microsoft.com/office/powerpoint/2010/main" val="19037820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4EE86-BA00-1ECB-AEA3-001B3FD26341}"/>
              </a:ext>
            </a:extLst>
          </p:cNvPr>
          <p:cNvSpPr>
            <a:spLocks noGrp="1"/>
          </p:cNvSpPr>
          <p:nvPr>
            <p:ph type="title"/>
          </p:nvPr>
        </p:nvSpPr>
        <p:spPr/>
        <p:txBody>
          <a:bodyPr/>
          <a:lstStyle/>
          <a:p>
            <a:r>
              <a:rPr lang="en-US" dirty="0"/>
              <a:t>Pages and Frames</a:t>
            </a:r>
          </a:p>
        </p:txBody>
      </p:sp>
      <p:pic>
        <p:nvPicPr>
          <p:cNvPr id="5" name="Content Placeholder 4">
            <a:extLst>
              <a:ext uri="{FF2B5EF4-FFF2-40B4-BE49-F238E27FC236}">
                <a16:creationId xmlns:a16="http://schemas.microsoft.com/office/drawing/2014/main" id="{7E5912FD-1103-B28E-5DAE-312203D6356C}"/>
              </a:ext>
            </a:extLst>
          </p:cNvPr>
          <p:cNvPicPr>
            <a:picLocks noGrp="1" noChangeAspect="1"/>
          </p:cNvPicPr>
          <p:nvPr>
            <p:ph idx="1"/>
          </p:nvPr>
        </p:nvPicPr>
        <p:blipFill>
          <a:blip r:embed="rId2"/>
          <a:stretch>
            <a:fillRect/>
          </a:stretch>
        </p:blipFill>
        <p:spPr>
          <a:xfrm>
            <a:off x="1858297" y="1865383"/>
            <a:ext cx="7195215" cy="3626574"/>
          </a:xfrm>
          <a:prstGeom prst="rect">
            <a:avLst/>
          </a:prstGeom>
        </p:spPr>
      </p:pic>
    </p:spTree>
    <p:extLst>
      <p:ext uri="{BB962C8B-B14F-4D97-AF65-F5344CB8AC3E}">
        <p14:creationId xmlns:p14="http://schemas.microsoft.com/office/powerpoint/2010/main" val="33327697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6203A-29EB-934A-B922-2F707B19B196}"/>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BCD754CB-6382-FFCC-F84F-04B7A99FDAD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303030"/>
                </a:solidFill>
                <a:effectLst/>
                <a:latin typeface="Arimo"/>
              </a:rPr>
              <a:t>Consider a process is divided into 4 pages P</a:t>
            </a:r>
            <a:r>
              <a:rPr lang="en-US" b="0" i="0" baseline="-25000" dirty="0">
                <a:solidFill>
                  <a:srgbClr val="303030"/>
                </a:solidFill>
                <a:effectLst/>
                <a:latin typeface="Arimo"/>
              </a:rPr>
              <a:t>0</a:t>
            </a:r>
            <a:r>
              <a:rPr lang="en-US" b="0" i="0" dirty="0">
                <a:solidFill>
                  <a:srgbClr val="303030"/>
                </a:solidFill>
                <a:effectLst/>
                <a:latin typeface="Arimo"/>
              </a:rPr>
              <a:t>, P</a:t>
            </a:r>
            <a:r>
              <a:rPr lang="en-US" b="0" i="0" baseline="-25000" dirty="0">
                <a:solidFill>
                  <a:srgbClr val="303030"/>
                </a:solidFill>
                <a:effectLst/>
                <a:latin typeface="Arimo"/>
              </a:rPr>
              <a:t>1</a:t>
            </a:r>
            <a:r>
              <a:rPr lang="en-US" b="0" i="0" dirty="0">
                <a:solidFill>
                  <a:srgbClr val="303030"/>
                </a:solidFill>
                <a:effectLst/>
                <a:latin typeface="Arimo"/>
              </a:rPr>
              <a:t>, P</a:t>
            </a:r>
            <a:r>
              <a:rPr lang="en-US" b="0" i="0" baseline="-25000" dirty="0">
                <a:solidFill>
                  <a:srgbClr val="303030"/>
                </a:solidFill>
                <a:effectLst/>
                <a:latin typeface="Arimo"/>
              </a:rPr>
              <a:t>2</a:t>
            </a:r>
            <a:r>
              <a:rPr lang="en-US" b="0" i="0" dirty="0">
                <a:solidFill>
                  <a:srgbClr val="303030"/>
                </a:solidFill>
                <a:effectLst/>
                <a:latin typeface="Arimo"/>
              </a:rPr>
              <a:t> and P</a:t>
            </a:r>
            <a:r>
              <a:rPr lang="en-US" b="0" i="0" baseline="-25000" dirty="0">
                <a:solidFill>
                  <a:srgbClr val="303030"/>
                </a:solidFill>
                <a:effectLst/>
                <a:latin typeface="Arimo"/>
              </a:rPr>
              <a:t>3</a:t>
            </a:r>
            <a:r>
              <a:rPr lang="en-US" b="0" i="0" dirty="0">
                <a:solidFill>
                  <a:srgbClr val="303030"/>
                </a:solidFill>
                <a:effectLst/>
                <a:latin typeface="Arimo"/>
              </a:rPr>
              <a:t>.</a:t>
            </a:r>
          </a:p>
          <a:p>
            <a:pPr algn="l" fontAlgn="base">
              <a:buFont typeface="Arial" panose="020B0604020202020204" pitchFamily="34" charset="0"/>
              <a:buChar char="•"/>
            </a:pPr>
            <a:r>
              <a:rPr lang="en-US" b="0" i="0" dirty="0">
                <a:solidFill>
                  <a:srgbClr val="303030"/>
                </a:solidFill>
                <a:effectLst/>
                <a:latin typeface="Arimo"/>
              </a:rPr>
              <a:t>Depending upon the availability, these pages may be stored in the main memory frames in a non-contiguous fashion as shown-</a:t>
            </a:r>
          </a:p>
          <a:p>
            <a:pPr algn="l" fontAlgn="base">
              <a:buFont typeface="Arial" panose="020B0604020202020204" pitchFamily="34" charset="0"/>
              <a:buChar char="•"/>
            </a:pPr>
            <a:endParaRPr lang="en-US" b="0" i="0" dirty="0">
              <a:solidFill>
                <a:srgbClr val="303030"/>
              </a:solidFill>
              <a:effectLst/>
              <a:latin typeface="Arimo"/>
            </a:endParaRPr>
          </a:p>
          <a:p>
            <a:endParaRPr lang="en-US" dirty="0"/>
          </a:p>
        </p:txBody>
      </p:sp>
      <p:pic>
        <p:nvPicPr>
          <p:cNvPr id="4" name="Picture 3">
            <a:extLst>
              <a:ext uri="{FF2B5EF4-FFF2-40B4-BE49-F238E27FC236}">
                <a16:creationId xmlns:a16="http://schemas.microsoft.com/office/drawing/2014/main" id="{02A8969D-5C3F-3BFA-2E13-EA7CB43F5538}"/>
              </a:ext>
            </a:extLst>
          </p:cNvPr>
          <p:cNvPicPr>
            <a:picLocks noChangeAspect="1"/>
          </p:cNvPicPr>
          <p:nvPr/>
        </p:nvPicPr>
        <p:blipFill>
          <a:blip r:embed="rId2"/>
          <a:stretch>
            <a:fillRect/>
          </a:stretch>
        </p:blipFill>
        <p:spPr>
          <a:xfrm>
            <a:off x="4090834" y="3429000"/>
            <a:ext cx="1257300" cy="1933575"/>
          </a:xfrm>
          <a:prstGeom prst="rect">
            <a:avLst/>
          </a:prstGeom>
        </p:spPr>
      </p:pic>
    </p:spTree>
    <p:extLst>
      <p:ext uri="{BB962C8B-B14F-4D97-AF65-F5344CB8AC3E}">
        <p14:creationId xmlns:p14="http://schemas.microsoft.com/office/powerpoint/2010/main" val="1198119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6DAC1-7788-7B49-272E-D05FB7EEA8FB}"/>
              </a:ext>
            </a:extLst>
          </p:cNvPr>
          <p:cNvSpPr>
            <a:spLocks noGrp="1"/>
          </p:cNvSpPr>
          <p:nvPr>
            <p:ph type="title"/>
          </p:nvPr>
        </p:nvSpPr>
        <p:spPr/>
        <p:txBody>
          <a:bodyPr/>
          <a:lstStyle/>
          <a:p>
            <a:r>
              <a:rPr lang="en-US" b="1" i="0" dirty="0">
                <a:solidFill>
                  <a:srgbClr val="333333"/>
                </a:solidFill>
                <a:effectLst/>
                <a:latin typeface="inter-bold"/>
              </a:rPr>
              <a:t>Advantages of paging:</a:t>
            </a:r>
            <a:endParaRPr lang="en-US" dirty="0"/>
          </a:p>
        </p:txBody>
      </p:sp>
      <p:sp>
        <p:nvSpPr>
          <p:cNvPr id="3" name="Content Placeholder 2">
            <a:extLst>
              <a:ext uri="{FF2B5EF4-FFF2-40B4-BE49-F238E27FC236}">
                <a16:creationId xmlns:a16="http://schemas.microsoft.com/office/drawing/2014/main" id="{A9051643-62E0-B149-8859-BA624D7484CF}"/>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Pages reduce external fragmentation.</a:t>
            </a:r>
          </a:p>
          <a:p>
            <a:pPr algn="just">
              <a:buFont typeface="Arial" panose="020B0604020202020204" pitchFamily="34" charset="0"/>
              <a:buChar char="•"/>
            </a:pPr>
            <a:r>
              <a:rPr lang="en-US" b="0" i="0" dirty="0">
                <a:solidFill>
                  <a:srgbClr val="000000"/>
                </a:solidFill>
                <a:effectLst/>
                <a:latin typeface="inter-regular"/>
              </a:rPr>
              <a:t>Simple to implement.</a:t>
            </a:r>
          </a:p>
          <a:p>
            <a:pPr algn="just">
              <a:buFont typeface="Arial" panose="020B0604020202020204" pitchFamily="34" charset="0"/>
              <a:buChar char="•"/>
            </a:pPr>
            <a:r>
              <a:rPr lang="en-US" b="0" i="0" dirty="0">
                <a:solidFill>
                  <a:srgbClr val="000000"/>
                </a:solidFill>
                <a:effectLst/>
                <a:latin typeface="inter-regular"/>
              </a:rPr>
              <a:t>Memory efficient.</a:t>
            </a:r>
          </a:p>
          <a:p>
            <a:pPr algn="just">
              <a:buFont typeface="Arial" panose="020B0604020202020204" pitchFamily="34" charset="0"/>
              <a:buChar char="•"/>
            </a:pPr>
            <a:r>
              <a:rPr lang="en-US" b="0" i="0" dirty="0">
                <a:solidFill>
                  <a:srgbClr val="000000"/>
                </a:solidFill>
                <a:effectLst/>
                <a:latin typeface="inter-regular"/>
              </a:rPr>
              <a:t>Due to the equal size of frames, swapping becomes very easy.</a:t>
            </a:r>
          </a:p>
          <a:p>
            <a:pPr algn="just">
              <a:buFont typeface="Arial" panose="020B0604020202020204" pitchFamily="34" charset="0"/>
              <a:buChar char="•"/>
            </a:pPr>
            <a:r>
              <a:rPr lang="en-US" b="0" i="0" dirty="0">
                <a:solidFill>
                  <a:srgbClr val="000000"/>
                </a:solidFill>
                <a:effectLst/>
                <a:latin typeface="inter-regular"/>
              </a:rPr>
              <a:t>It is used for faster access of data.</a:t>
            </a:r>
          </a:p>
          <a:p>
            <a:endParaRPr lang="en-US" dirty="0"/>
          </a:p>
        </p:txBody>
      </p:sp>
    </p:spTree>
    <p:extLst>
      <p:ext uri="{BB962C8B-B14F-4D97-AF65-F5344CB8AC3E}">
        <p14:creationId xmlns:p14="http://schemas.microsoft.com/office/powerpoint/2010/main" val="3829639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BCE3-A128-4796-F7EF-63AA8648B48F}"/>
              </a:ext>
            </a:extLst>
          </p:cNvPr>
          <p:cNvSpPr>
            <a:spLocks noGrp="1"/>
          </p:cNvSpPr>
          <p:nvPr>
            <p:ph type="title"/>
          </p:nvPr>
        </p:nvSpPr>
        <p:spPr/>
        <p:txBody>
          <a:bodyPr/>
          <a:lstStyle/>
          <a:p>
            <a:r>
              <a:rPr lang="en-US" b="0" i="0" dirty="0">
                <a:effectLst/>
                <a:latin typeface="erdana"/>
              </a:rPr>
              <a:t>What is Segmentation?</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0C0FE103-1A74-ECD0-3BA9-4C3D8019F73B}"/>
              </a:ext>
            </a:extLst>
          </p:cNvPr>
          <p:cNvSpPr>
            <a:spLocks noGrp="1"/>
          </p:cNvSpPr>
          <p:nvPr>
            <p:ph idx="1"/>
          </p:nvPr>
        </p:nvSpPr>
        <p:spPr/>
        <p:txBody>
          <a:bodyPr/>
          <a:lstStyle/>
          <a:p>
            <a:pPr algn="just"/>
            <a:r>
              <a:rPr lang="en-US" b="0" i="0" dirty="0">
                <a:effectLst/>
                <a:latin typeface="inter-regular"/>
              </a:rPr>
              <a:t>Segmentation is a technique that eliminates the requirements of contiguous allocation of main memory. </a:t>
            </a:r>
          </a:p>
          <a:p>
            <a:pPr algn="just"/>
            <a:r>
              <a:rPr lang="en-US" b="0" i="0" dirty="0">
                <a:effectLst/>
                <a:latin typeface="inter-regular"/>
              </a:rPr>
              <a:t>In this, the main memory is divided into variable-size blocks of physical memory called segments. It is based on the way the programmer follows to structure their programs.</a:t>
            </a:r>
          </a:p>
          <a:p>
            <a:pPr algn="just"/>
            <a:r>
              <a:rPr lang="en-US" b="0" i="0" dirty="0">
                <a:effectLst/>
                <a:latin typeface="inter-regular"/>
              </a:rPr>
              <a:t> With segmented memory allocation, each job is divided into several segments of different sizes, one for each module. </a:t>
            </a:r>
          </a:p>
          <a:p>
            <a:pPr algn="just"/>
            <a:r>
              <a:rPr lang="en-US" b="0" i="0" dirty="0">
                <a:effectLst/>
                <a:latin typeface="inter-regular"/>
              </a:rPr>
              <a:t>Functions, subroutines, stack, array, etc., are examples of such modules.</a:t>
            </a:r>
            <a:endParaRPr lang="en-US" dirty="0"/>
          </a:p>
        </p:txBody>
      </p:sp>
    </p:spTree>
    <p:extLst>
      <p:ext uri="{BB962C8B-B14F-4D97-AF65-F5344CB8AC3E}">
        <p14:creationId xmlns:p14="http://schemas.microsoft.com/office/powerpoint/2010/main" val="2880676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CA89-6371-F359-2800-56BA470B857E}"/>
              </a:ext>
            </a:extLst>
          </p:cNvPr>
          <p:cNvSpPr>
            <a:spLocks noGrp="1"/>
          </p:cNvSpPr>
          <p:nvPr>
            <p:ph type="title"/>
          </p:nvPr>
        </p:nvSpPr>
        <p:spPr/>
        <p:txBody>
          <a:bodyPr>
            <a:normAutofit/>
          </a:bodyPr>
          <a:lstStyle/>
          <a:p>
            <a:r>
              <a:rPr lang="en-US" sz="3600" b="1" i="0" dirty="0">
                <a:solidFill>
                  <a:srgbClr val="303030"/>
                </a:solidFill>
                <a:effectLst/>
                <a:latin typeface="Roboto Condensed" panose="020F0502020204030204" pitchFamily="2" charset="0"/>
              </a:rPr>
              <a:t>Translating Logical Address into Physical Address-</a:t>
            </a:r>
            <a:br>
              <a:rPr lang="en-US" b="1" i="0" dirty="0">
                <a:solidFill>
                  <a:srgbClr val="303030"/>
                </a:solidFill>
                <a:effectLst/>
                <a:latin typeface="Roboto Condensed" panose="020F0502020204030204" pitchFamily="2" charset="0"/>
              </a:rPr>
            </a:br>
            <a:endParaRPr lang="en-US" dirty="0"/>
          </a:p>
        </p:txBody>
      </p:sp>
      <p:sp>
        <p:nvSpPr>
          <p:cNvPr id="3" name="Content Placeholder 2">
            <a:extLst>
              <a:ext uri="{FF2B5EF4-FFF2-40B4-BE49-F238E27FC236}">
                <a16:creationId xmlns:a16="http://schemas.microsoft.com/office/drawing/2014/main" id="{DB26F604-C881-B1E8-A763-95806D2958B4}"/>
              </a:ext>
            </a:extLst>
          </p:cNvPr>
          <p:cNvSpPr>
            <a:spLocks noGrp="1"/>
          </p:cNvSpPr>
          <p:nvPr>
            <p:ph idx="1"/>
          </p:nvPr>
        </p:nvSpPr>
        <p:spPr/>
        <p:txBody>
          <a:bodyPr>
            <a:normAutofit/>
          </a:bodyPr>
          <a:lstStyle/>
          <a:p>
            <a:pPr algn="l" fontAlgn="base">
              <a:buFont typeface="Arial" panose="020B0604020202020204" pitchFamily="34" charset="0"/>
              <a:buChar char="•"/>
            </a:pPr>
            <a:r>
              <a:rPr lang="en-US" b="0" i="0" dirty="0">
                <a:solidFill>
                  <a:srgbClr val="303030"/>
                </a:solidFill>
                <a:effectLst/>
                <a:latin typeface="Arimo"/>
              </a:rPr>
              <a:t>CPU always generates a logical address.</a:t>
            </a:r>
          </a:p>
          <a:p>
            <a:pPr algn="l" fontAlgn="base">
              <a:buFont typeface="Arial" panose="020B0604020202020204" pitchFamily="34" charset="0"/>
              <a:buChar char="•"/>
            </a:pPr>
            <a:r>
              <a:rPr lang="en-US" b="0" i="0" dirty="0">
                <a:solidFill>
                  <a:srgbClr val="303030"/>
                </a:solidFill>
                <a:effectLst/>
                <a:latin typeface="Arimo"/>
              </a:rPr>
              <a:t>A physical address is needed to access the main memory.</a:t>
            </a:r>
          </a:p>
          <a:p>
            <a:pPr algn="l" fontAlgn="base">
              <a:buFont typeface="Arial" panose="020B0604020202020204" pitchFamily="34" charset="0"/>
              <a:buChar char="•"/>
            </a:pPr>
            <a:r>
              <a:rPr lang="en-US" b="0" i="0" dirty="0">
                <a:solidFill>
                  <a:srgbClr val="303030"/>
                </a:solidFill>
                <a:effectLst/>
                <a:latin typeface="Arimo"/>
              </a:rPr>
              <a:t>Following steps are followed to translate logical address into physical address-</a:t>
            </a:r>
            <a:endParaRPr lang="en-US" dirty="0">
              <a:solidFill>
                <a:srgbClr val="303030"/>
              </a:solidFill>
              <a:latin typeface="Arimo"/>
            </a:endParaRPr>
          </a:p>
          <a:p>
            <a:pPr algn="l" fontAlgn="base"/>
            <a:r>
              <a:rPr lang="en-US" b="1" i="0" u="sng" dirty="0">
                <a:solidFill>
                  <a:srgbClr val="303030"/>
                </a:solidFill>
                <a:effectLst/>
                <a:latin typeface="Roboto Condensed" panose="02000000000000000000" pitchFamily="2" charset="0"/>
              </a:rPr>
              <a:t>Step-01:</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CPU generates a logical address consisting of two parts-</a:t>
            </a:r>
          </a:p>
          <a:p>
            <a:pPr algn="l" fontAlgn="base">
              <a:buFont typeface="+mj-lt"/>
              <a:buAutoNum type="arabicPeriod"/>
            </a:pPr>
            <a:r>
              <a:rPr lang="en-US" b="0" i="0" dirty="0">
                <a:solidFill>
                  <a:srgbClr val="303030"/>
                </a:solidFill>
                <a:effectLst/>
                <a:latin typeface="Arimo"/>
              </a:rPr>
              <a:t>Page Number</a:t>
            </a:r>
          </a:p>
          <a:p>
            <a:pPr algn="l" fontAlgn="base">
              <a:buFont typeface="+mj-lt"/>
              <a:buAutoNum type="arabicPeriod"/>
            </a:pPr>
            <a:r>
              <a:rPr lang="en-US" b="0" i="0" dirty="0">
                <a:solidFill>
                  <a:srgbClr val="303030"/>
                </a:solidFill>
                <a:effectLst/>
                <a:latin typeface="Arimo"/>
              </a:rPr>
              <a:t>Page Offset</a:t>
            </a:r>
          </a:p>
          <a:p>
            <a:pPr algn="l" fontAlgn="base">
              <a:buFont typeface="Arial" panose="020B0604020202020204" pitchFamily="34" charset="0"/>
              <a:buChar char="•"/>
            </a:pPr>
            <a:endParaRPr lang="en-US" b="0" i="0" dirty="0">
              <a:solidFill>
                <a:srgbClr val="303030"/>
              </a:solidFill>
              <a:effectLst/>
              <a:latin typeface="Arimo"/>
            </a:endParaRPr>
          </a:p>
          <a:p>
            <a:endParaRPr lang="en-US" dirty="0"/>
          </a:p>
        </p:txBody>
      </p:sp>
    </p:spTree>
    <p:extLst>
      <p:ext uri="{BB962C8B-B14F-4D97-AF65-F5344CB8AC3E}">
        <p14:creationId xmlns:p14="http://schemas.microsoft.com/office/powerpoint/2010/main" val="15404180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1244-1D81-97A0-BC75-6C440765FA96}"/>
              </a:ext>
            </a:extLst>
          </p:cNvPr>
          <p:cNvSpPr>
            <a:spLocks noGrp="1"/>
          </p:cNvSpPr>
          <p:nvPr>
            <p:ph type="title"/>
          </p:nvPr>
        </p:nvSpPr>
        <p:spPr/>
        <p:txBody>
          <a:bodyPr>
            <a:normAutofit fontScale="90000"/>
          </a:bodyPr>
          <a:lstStyle/>
          <a:p>
            <a:r>
              <a:rPr lang="en-US" sz="4000" b="1" i="0" dirty="0">
                <a:solidFill>
                  <a:srgbClr val="303030"/>
                </a:solidFill>
                <a:effectLst/>
                <a:latin typeface="Roboto Condensed" panose="020F0502020204030204" pitchFamily="2" charset="0"/>
              </a:rPr>
              <a:t>Translating Logical Address into Physical Address-</a:t>
            </a:r>
            <a:br>
              <a:rPr lang="en-US" b="1" i="0" dirty="0">
                <a:solidFill>
                  <a:srgbClr val="303030"/>
                </a:solidFill>
                <a:effectLst/>
                <a:latin typeface="Roboto Condensed" panose="020F0502020204030204" pitchFamily="2" charset="0"/>
              </a:rPr>
            </a:br>
            <a:endParaRPr lang="en-US" dirty="0"/>
          </a:p>
        </p:txBody>
      </p:sp>
      <p:sp>
        <p:nvSpPr>
          <p:cNvPr id="4" name="AutoShape 2">
            <a:extLst>
              <a:ext uri="{FF2B5EF4-FFF2-40B4-BE49-F238E27FC236}">
                <a16:creationId xmlns:a16="http://schemas.microsoft.com/office/drawing/2014/main" id="{B62D4BE3-38F6-17FF-3310-6778A6A6D813}"/>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just" fontAlgn="base">
              <a:buFont typeface="Arial" panose="020B0604020202020204" pitchFamily="34" charset="0"/>
              <a:buChar char="•"/>
            </a:pPr>
            <a:r>
              <a:rPr lang="en-US" b="0" i="0" dirty="0">
                <a:solidFill>
                  <a:srgbClr val="303030"/>
                </a:solidFill>
                <a:effectLst/>
                <a:latin typeface="Arimo"/>
              </a:rPr>
              <a:t>Page Number specifies the specific page of the process from which CPU wants to read the data.</a:t>
            </a:r>
          </a:p>
          <a:p>
            <a:pPr algn="just" fontAlgn="base">
              <a:buFont typeface="Arial" panose="020B0604020202020204" pitchFamily="34" charset="0"/>
              <a:buChar char="•"/>
            </a:pPr>
            <a:r>
              <a:rPr lang="en-US" b="0" i="0" dirty="0">
                <a:solidFill>
                  <a:srgbClr val="303030"/>
                </a:solidFill>
                <a:effectLst/>
                <a:latin typeface="Arimo"/>
              </a:rPr>
              <a:t>Page Offset specifies the specific word on the page that CPU wants to read.</a:t>
            </a:r>
          </a:p>
          <a:p>
            <a:endParaRPr lang="en-US" dirty="0"/>
          </a:p>
        </p:txBody>
      </p:sp>
      <p:pic>
        <p:nvPicPr>
          <p:cNvPr id="5" name="Picture 4">
            <a:extLst>
              <a:ext uri="{FF2B5EF4-FFF2-40B4-BE49-F238E27FC236}">
                <a16:creationId xmlns:a16="http://schemas.microsoft.com/office/drawing/2014/main" id="{699686B3-BB77-B5C3-D07D-67548F647AB3}"/>
              </a:ext>
            </a:extLst>
          </p:cNvPr>
          <p:cNvPicPr>
            <a:picLocks noChangeAspect="1"/>
          </p:cNvPicPr>
          <p:nvPr/>
        </p:nvPicPr>
        <p:blipFill>
          <a:blip r:embed="rId2"/>
          <a:stretch>
            <a:fillRect/>
          </a:stretch>
        </p:blipFill>
        <p:spPr>
          <a:xfrm>
            <a:off x="2438401" y="3913213"/>
            <a:ext cx="5496078" cy="1462574"/>
          </a:xfrm>
          <a:prstGeom prst="rect">
            <a:avLst/>
          </a:prstGeom>
        </p:spPr>
      </p:pic>
    </p:spTree>
    <p:extLst>
      <p:ext uri="{BB962C8B-B14F-4D97-AF65-F5344CB8AC3E}">
        <p14:creationId xmlns:p14="http://schemas.microsoft.com/office/powerpoint/2010/main" val="1322906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7F9F6-10AF-4366-A141-485389619BEF}"/>
              </a:ext>
            </a:extLst>
          </p:cNvPr>
          <p:cNvSpPr>
            <a:spLocks noGrp="1"/>
          </p:cNvSpPr>
          <p:nvPr>
            <p:ph type="title"/>
          </p:nvPr>
        </p:nvSpPr>
        <p:spPr/>
        <p:txBody>
          <a:bodyPr>
            <a:normAutofit fontScale="90000"/>
          </a:bodyPr>
          <a:lstStyle/>
          <a:p>
            <a:r>
              <a:rPr lang="en-US" sz="4000" b="1" i="0" dirty="0">
                <a:solidFill>
                  <a:srgbClr val="303030"/>
                </a:solidFill>
                <a:effectLst/>
                <a:latin typeface="Roboto Condensed" panose="020F0502020204030204" pitchFamily="2" charset="0"/>
              </a:rPr>
              <a:t>Translating Logical Address into Physical Address-</a:t>
            </a:r>
            <a:br>
              <a:rPr lang="en-US" b="1" i="0" dirty="0">
                <a:solidFill>
                  <a:srgbClr val="303030"/>
                </a:solidFill>
                <a:effectLst/>
                <a:latin typeface="Roboto Condensed" panose="020F0502020204030204" pitchFamily="2" charset="0"/>
              </a:rPr>
            </a:br>
            <a:endParaRPr lang="en-US" dirty="0"/>
          </a:p>
        </p:txBody>
      </p:sp>
      <p:sp>
        <p:nvSpPr>
          <p:cNvPr id="3" name="Content Placeholder 2">
            <a:extLst>
              <a:ext uri="{FF2B5EF4-FFF2-40B4-BE49-F238E27FC236}">
                <a16:creationId xmlns:a16="http://schemas.microsoft.com/office/drawing/2014/main" id="{DD2C75D9-47EF-F6B7-E54C-E0978BB6B6FE}"/>
              </a:ext>
            </a:extLst>
          </p:cNvPr>
          <p:cNvSpPr>
            <a:spLocks noGrp="1"/>
          </p:cNvSpPr>
          <p:nvPr>
            <p:ph idx="1"/>
          </p:nvPr>
        </p:nvSpPr>
        <p:spPr/>
        <p:txBody>
          <a:bodyPr>
            <a:normAutofit/>
          </a:bodyPr>
          <a:lstStyle/>
          <a:p>
            <a:pPr algn="l" fontAlgn="base"/>
            <a:r>
              <a:rPr lang="en-US" b="1" i="0" u="sng" dirty="0">
                <a:solidFill>
                  <a:srgbClr val="303030"/>
                </a:solidFill>
                <a:effectLst/>
                <a:latin typeface="Roboto Condensed" panose="02000000000000000000" pitchFamily="2" charset="0"/>
              </a:rPr>
              <a:t>Step-02:</a:t>
            </a:r>
            <a:endParaRPr lang="en-US" b="1" i="0" dirty="0">
              <a:solidFill>
                <a:srgbClr val="303030"/>
              </a:solidFill>
              <a:effectLst/>
              <a:latin typeface="Roboto Condensed" panose="02000000000000000000" pitchFamily="2" charset="0"/>
            </a:endParaRPr>
          </a:p>
          <a:p>
            <a:pPr algn="just" fontAlgn="base"/>
            <a:r>
              <a:rPr lang="en-US" b="0" i="0" dirty="0">
                <a:solidFill>
                  <a:srgbClr val="303030"/>
                </a:solidFill>
                <a:effectLst/>
                <a:latin typeface="Arimo"/>
              </a:rPr>
              <a:t> For the page number generated by the CPU,</a:t>
            </a:r>
          </a:p>
          <a:p>
            <a:pPr algn="just" fontAlgn="base">
              <a:buFont typeface="Arial" panose="020B0604020202020204" pitchFamily="34" charset="0"/>
              <a:buChar char="•"/>
            </a:pPr>
            <a:r>
              <a:rPr lang="en-US" dirty="0">
                <a:solidFill>
                  <a:srgbClr val="303030"/>
                </a:solidFill>
                <a:latin typeface="Arimo"/>
              </a:rPr>
              <a:t>Page Table </a:t>
            </a:r>
            <a:r>
              <a:rPr lang="en-US" b="0" i="0" dirty="0">
                <a:solidFill>
                  <a:srgbClr val="303030"/>
                </a:solidFill>
                <a:effectLst/>
                <a:latin typeface="Arimo"/>
              </a:rPr>
              <a:t>provides the corresponding frame number (base address of the frame) where that page is stored in the main memory.</a:t>
            </a:r>
          </a:p>
          <a:p>
            <a:pPr algn="l" fontAlgn="base"/>
            <a:r>
              <a:rPr lang="en-US" b="0" i="0" dirty="0">
                <a:solidFill>
                  <a:srgbClr val="303030"/>
                </a:solidFill>
                <a:effectLst/>
                <a:latin typeface="Arimo"/>
              </a:rPr>
              <a:t> </a:t>
            </a:r>
            <a:r>
              <a:rPr lang="en-US" b="1" i="0" u="sng" dirty="0">
                <a:solidFill>
                  <a:srgbClr val="303030"/>
                </a:solidFill>
                <a:effectLst/>
                <a:latin typeface="Roboto Condensed" panose="02000000000000000000" pitchFamily="2" charset="0"/>
              </a:rPr>
              <a:t>Step-03:</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The frame number combined with the page offset forms the required physical address.</a:t>
            </a:r>
          </a:p>
          <a:p>
            <a:pPr algn="l" fontAlgn="base"/>
            <a:endParaRPr lang="en-US" b="0" i="0" dirty="0">
              <a:solidFill>
                <a:srgbClr val="303030"/>
              </a:solidFill>
              <a:effectLst/>
              <a:latin typeface="Arimo"/>
            </a:endParaRPr>
          </a:p>
          <a:p>
            <a:endParaRPr lang="en-US" dirty="0"/>
          </a:p>
        </p:txBody>
      </p:sp>
      <p:pic>
        <p:nvPicPr>
          <p:cNvPr id="5" name="Picture 4">
            <a:extLst>
              <a:ext uri="{FF2B5EF4-FFF2-40B4-BE49-F238E27FC236}">
                <a16:creationId xmlns:a16="http://schemas.microsoft.com/office/drawing/2014/main" id="{DAF8DF0D-2323-8D1E-DF96-356941A635D7}"/>
              </a:ext>
            </a:extLst>
          </p:cNvPr>
          <p:cNvPicPr>
            <a:picLocks noChangeAspect="1"/>
          </p:cNvPicPr>
          <p:nvPr/>
        </p:nvPicPr>
        <p:blipFill>
          <a:blip r:embed="rId2"/>
          <a:stretch>
            <a:fillRect/>
          </a:stretch>
        </p:blipFill>
        <p:spPr>
          <a:xfrm>
            <a:off x="3757612" y="4709242"/>
            <a:ext cx="4676775" cy="1219200"/>
          </a:xfrm>
          <a:prstGeom prst="rect">
            <a:avLst/>
          </a:prstGeom>
        </p:spPr>
      </p:pic>
    </p:spTree>
    <p:extLst>
      <p:ext uri="{BB962C8B-B14F-4D97-AF65-F5344CB8AC3E}">
        <p14:creationId xmlns:p14="http://schemas.microsoft.com/office/powerpoint/2010/main" val="8132370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D2B3-B343-E1D0-714F-B8B05A4F8E31}"/>
              </a:ext>
            </a:extLst>
          </p:cNvPr>
          <p:cNvSpPr>
            <a:spLocks noGrp="1"/>
          </p:cNvSpPr>
          <p:nvPr>
            <p:ph type="title"/>
          </p:nvPr>
        </p:nvSpPr>
        <p:spPr/>
        <p:txBody>
          <a:bodyPr>
            <a:normAutofit fontScale="90000"/>
          </a:bodyPr>
          <a:lstStyle/>
          <a:p>
            <a:r>
              <a:rPr lang="en-US" sz="4000" b="1" i="0" dirty="0">
                <a:solidFill>
                  <a:srgbClr val="303030"/>
                </a:solidFill>
                <a:effectLst/>
                <a:latin typeface="Roboto Condensed" panose="02000000000000000000" pitchFamily="2" charset="0"/>
              </a:rPr>
              <a:t>Translating Logical Address into Physical Address-</a:t>
            </a:r>
            <a:br>
              <a:rPr lang="en-US" b="1" i="0" dirty="0">
                <a:solidFill>
                  <a:srgbClr val="303030"/>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37910A4F-15FE-1AF1-A3B0-798C65E88DD3}"/>
              </a:ext>
            </a:extLst>
          </p:cNvPr>
          <p:cNvSpPr>
            <a:spLocks noGrp="1"/>
          </p:cNvSpPr>
          <p:nvPr>
            <p:ph idx="1"/>
          </p:nvPr>
        </p:nvSpPr>
        <p:spPr/>
        <p:txBody>
          <a:bodyPr/>
          <a:lstStyle/>
          <a:p>
            <a:pPr algn="just" fontAlgn="base">
              <a:buFont typeface="Arial" panose="020B0604020202020204" pitchFamily="34" charset="0"/>
              <a:buChar char="•"/>
            </a:pPr>
            <a:r>
              <a:rPr lang="en-US" b="0" i="0" dirty="0">
                <a:solidFill>
                  <a:srgbClr val="303030"/>
                </a:solidFill>
                <a:effectLst/>
                <a:latin typeface="Arimo"/>
              </a:rPr>
              <a:t>Frame number specifies the specific frame where the required page is stored.</a:t>
            </a:r>
          </a:p>
          <a:p>
            <a:pPr algn="just" fontAlgn="base">
              <a:buFont typeface="Arial" panose="020B0604020202020204" pitchFamily="34" charset="0"/>
              <a:buChar char="•"/>
            </a:pPr>
            <a:r>
              <a:rPr lang="en-US" b="0" i="0" dirty="0">
                <a:solidFill>
                  <a:srgbClr val="303030"/>
                </a:solidFill>
                <a:effectLst/>
                <a:latin typeface="Arimo"/>
              </a:rPr>
              <a:t>Page Offset specifies the specific word that has to be read from that page.</a:t>
            </a:r>
          </a:p>
          <a:p>
            <a:endParaRPr lang="en-US" dirty="0"/>
          </a:p>
        </p:txBody>
      </p:sp>
    </p:spTree>
    <p:extLst>
      <p:ext uri="{BB962C8B-B14F-4D97-AF65-F5344CB8AC3E}">
        <p14:creationId xmlns:p14="http://schemas.microsoft.com/office/powerpoint/2010/main" val="37599270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E784-2B6F-427A-49F3-CE1C1FAB4490}"/>
              </a:ext>
            </a:extLst>
          </p:cNvPr>
          <p:cNvSpPr>
            <a:spLocks noGrp="1"/>
          </p:cNvSpPr>
          <p:nvPr>
            <p:ph type="title"/>
          </p:nvPr>
        </p:nvSpPr>
        <p:spPr/>
        <p:txBody>
          <a:bodyPr>
            <a:normAutofit fontScale="90000"/>
          </a:bodyPr>
          <a:lstStyle/>
          <a:p>
            <a:r>
              <a:rPr lang="en-US" sz="4000" b="1" i="0" dirty="0">
                <a:solidFill>
                  <a:srgbClr val="303030"/>
                </a:solidFill>
                <a:effectLst/>
                <a:latin typeface="Roboto Condensed" panose="02000000000000000000" pitchFamily="2" charset="0"/>
              </a:rPr>
              <a:t>Translating Logical Address into Physical Address-</a:t>
            </a:r>
            <a:br>
              <a:rPr lang="en-US" b="1" i="0" dirty="0">
                <a:solidFill>
                  <a:srgbClr val="303030"/>
                </a:solidFill>
                <a:effectLst/>
                <a:latin typeface="Roboto Condensed" panose="02000000000000000000" pitchFamily="2" charset="0"/>
              </a:rPr>
            </a:br>
            <a:endParaRPr lang="en-US" dirty="0"/>
          </a:p>
        </p:txBody>
      </p:sp>
      <p:pic>
        <p:nvPicPr>
          <p:cNvPr id="4" name="Content Placeholder 3">
            <a:extLst>
              <a:ext uri="{FF2B5EF4-FFF2-40B4-BE49-F238E27FC236}">
                <a16:creationId xmlns:a16="http://schemas.microsoft.com/office/drawing/2014/main" id="{1AA5F1BC-A6D0-40E9-93DB-D73A6CF8A62D}"/>
              </a:ext>
            </a:extLst>
          </p:cNvPr>
          <p:cNvPicPr>
            <a:picLocks noGrp="1" noChangeAspect="1"/>
          </p:cNvPicPr>
          <p:nvPr>
            <p:ph idx="1"/>
          </p:nvPr>
        </p:nvPicPr>
        <p:blipFill>
          <a:blip r:embed="rId2"/>
          <a:stretch>
            <a:fillRect/>
          </a:stretch>
        </p:blipFill>
        <p:spPr>
          <a:xfrm>
            <a:off x="1582994" y="1858169"/>
            <a:ext cx="8237281" cy="4286250"/>
          </a:xfrm>
          <a:prstGeom prst="rect">
            <a:avLst/>
          </a:prstGeom>
        </p:spPr>
      </p:pic>
    </p:spTree>
    <p:extLst>
      <p:ext uri="{BB962C8B-B14F-4D97-AF65-F5344CB8AC3E}">
        <p14:creationId xmlns:p14="http://schemas.microsoft.com/office/powerpoint/2010/main" val="899391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1026" name="Picture 2" descr="Memory Management">
            <a:extLst>
              <a:ext uri="{FF2B5EF4-FFF2-40B4-BE49-F238E27FC236}">
                <a16:creationId xmlns:a16="http://schemas.microsoft.com/office/drawing/2014/main" id="{35DB6BC2-D35E-8BBD-C8E7-5C96F80EF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391" y="1307690"/>
            <a:ext cx="9750321" cy="4178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1080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0ACC-57F5-C1EF-FFDB-41455E98102F}"/>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Page Replacement Algorithm</a:t>
            </a:r>
            <a:br>
              <a:rPr lang="en-US" b="1"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4DE9A618-EF1F-1447-1DAB-34C6EBFFF32E}"/>
              </a:ext>
            </a:extLst>
          </p:cNvPr>
          <p:cNvSpPr>
            <a:spLocks noGrp="1"/>
          </p:cNvSpPr>
          <p:nvPr>
            <p:ph idx="1"/>
          </p:nvPr>
        </p:nvSpPr>
        <p:spPr/>
        <p:txBody>
          <a:bodyPr>
            <a:normAutofit fontScale="92500" lnSpcReduction="20000"/>
          </a:bodyPr>
          <a:lstStyle/>
          <a:p>
            <a:pPr algn="just"/>
            <a:r>
              <a:rPr lang="en-US" b="0" i="0" dirty="0">
                <a:solidFill>
                  <a:srgbClr val="273239"/>
                </a:solidFill>
                <a:effectLst/>
              </a:rPr>
              <a:t>In an operating system that uses paging for memory management, a page replacement algorithm is needed to decide which page needs to be replaced when a new page comes in. </a:t>
            </a:r>
          </a:p>
          <a:p>
            <a:pPr algn="just"/>
            <a:r>
              <a:rPr lang="en-US" b="1" i="0" dirty="0">
                <a:solidFill>
                  <a:srgbClr val="273239"/>
                </a:solidFill>
                <a:effectLst/>
              </a:rPr>
              <a:t>Page Fault:</a:t>
            </a:r>
            <a:r>
              <a:rPr lang="en-US" b="0" i="0" dirty="0">
                <a:solidFill>
                  <a:srgbClr val="273239"/>
                </a:solidFill>
                <a:effectLst/>
              </a:rPr>
              <a:t> A page fault happens when a running program accesses a memory page that is mapped into the virtual address space but not loaded in </a:t>
            </a:r>
            <a:r>
              <a:rPr lang="en-US" b="0" i="0" dirty="0">
                <a:solidFill>
                  <a:srgbClr val="FF0000"/>
                </a:solidFill>
                <a:effectLst/>
              </a:rPr>
              <a:t>physical memory. </a:t>
            </a:r>
          </a:p>
          <a:p>
            <a:pPr algn="just"/>
            <a:r>
              <a:rPr lang="en-US" b="0" i="0" dirty="0">
                <a:solidFill>
                  <a:srgbClr val="273239"/>
                </a:solidFill>
                <a:effectLst/>
              </a:rPr>
              <a:t>Since actual physical memory is much smaller than virtual memory, page faults happen. </a:t>
            </a:r>
          </a:p>
          <a:p>
            <a:pPr algn="just"/>
            <a:r>
              <a:rPr lang="en-US" b="0" i="0" dirty="0">
                <a:solidFill>
                  <a:srgbClr val="273239"/>
                </a:solidFill>
                <a:effectLst/>
              </a:rPr>
              <a:t>In case of a page fault, Operating System might have to replace one of the existing pages with the newly needed page. </a:t>
            </a:r>
          </a:p>
          <a:p>
            <a:pPr algn="just"/>
            <a:r>
              <a:rPr lang="en-US" b="0" i="0" dirty="0">
                <a:solidFill>
                  <a:srgbClr val="273239"/>
                </a:solidFill>
                <a:effectLst/>
              </a:rPr>
              <a:t>Different page replacement algorithms suggest different ways to decide which page to replace. The target for all algorithms is to reduce the number of page faults. </a:t>
            </a:r>
            <a:endParaRPr lang="en-US" dirty="0"/>
          </a:p>
        </p:txBody>
      </p:sp>
    </p:spTree>
    <p:extLst>
      <p:ext uri="{BB962C8B-B14F-4D97-AF65-F5344CB8AC3E}">
        <p14:creationId xmlns:p14="http://schemas.microsoft.com/office/powerpoint/2010/main" val="3378726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57FD0-B055-A6E0-1C8F-13BFAC6DAC0C}"/>
              </a:ext>
            </a:extLst>
          </p:cNvPr>
          <p:cNvSpPr>
            <a:spLocks noGrp="1"/>
          </p:cNvSpPr>
          <p:nvPr>
            <p:ph type="title"/>
          </p:nvPr>
        </p:nvSpPr>
        <p:spPr/>
        <p:txBody>
          <a:bodyPr/>
          <a:lstStyle/>
          <a:p>
            <a:r>
              <a:rPr lang="en-US" b="1" i="0" dirty="0">
                <a:solidFill>
                  <a:srgbClr val="333333"/>
                </a:solidFill>
                <a:effectLst/>
                <a:latin typeface="Roboto" panose="02000000000000000000" pitchFamily="2" charset="0"/>
              </a:rPr>
              <a:t>Page Replacement Algorithm</a:t>
            </a:r>
            <a:br>
              <a:rPr lang="en-US" b="1" i="0" dirty="0">
                <a:solidFill>
                  <a:srgbClr val="333333"/>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BAC5D45-A211-CC7C-DA86-39C3C732B5E2}"/>
              </a:ext>
            </a:extLst>
          </p:cNvPr>
          <p:cNvSpPr>
            <a:spLocks noGrp="1"/>
          </p:cNvSpPr>
          <p:nvPr>
            <p:ph idx="1"/>
          </p:nvPr>
        </p:nvSpPr>
        <p:spPr/>
        <p:txBody>
          <a:bodyPr>
            <a:normAutofit fontScale="92500" lnSpcReduction="10000"/>
          </a:bodyPr>
          <a:lstStyle/>
          <a:p>
            <a:r>
              <a:rPr lang="en-US" b="0" i="1" dirty="0">
                <a:solidFill>
                  <a:srgbClr val="333333"/>
                </a:solidFill>
                <a:effectLst/>
                <a:latin typeface="PT Serif" panose="020F0502020204030204" pitchFamily="18" charset="0"/>
              </a:rPr>
              <a:t>** Page Fault is the condition in which a running process refers to a page that is not loaded in the main memory.</a:t>
            </a:r>
          </a:p>
          <a:p>
            <a:pPr algn="just"/>
            <a:r>
              <a:rPr lang="en-US" b="0" i="0" dirty="0">
                <a:solidFill>
                  <a:srgbClr val="333333"/>
                </a:solidFill>
                <a:effectLst/>
                <a:latin typeface="PT Serif" panose="020A0603040505020204" pitchFamily="18" charset="0"/>
              </a:rPr>
              <a:t>Page Replacement Algorithm decides which page to remove, also called swap out when a new page needs to be loaded into the main memory. Page Replacement happens when a requested page is not present in the main memory and the available space is not sufficient for allocation to the requested page.</a:t>
            </a:r>
          </a:p>
          <a:p>
            <a:pPr algn="just"/>
            <a:r>
              <a:rPr lang="en-US" b="0" i="0" dirty="0">
                <a:solidFill>
                  <a:srgbClr val="FF0000"/>
                </a:solidFill>
                <a:effectLst/>
                <a:latin typeface="PT Serif" panose="020A0603040505020204" pitchFamily="18" charset="0"/>
              </a:rPr>
              <a:t>A Page Replacement Algorithm is required to decide which page needs to be replaced.</a:t>
            </a:r>
          </a:p>
          <a:p>
            <a:pPr algn="just"/>
            <a:r>
              <a:rPr lang="en-US" b="0" i="0" dirty="0">
                <a:solidFill>
                  <a:srgbClr val="FF0000"/>
                </a:solidFill>
                <a:effectLst/>
                <a:latin typeface="Arimo"/>
              </a:rPr>
              <a:t>A good page replacement algorithm is one that minimizes the number of page faults.</a:t>
            </a:r>
            <a:endParaRPr lang="en-US" dirty="0">
              <a:solidFill>
                <a:srgbClr val="FF0000"/>
              </a:solidFill>
            </a:endParaRPr>
          </a:p>
        </p:txBody>
      </p:sp>
    </p:spTree>
    <p:extLst>
      <p:ext uri="{BB962C8B-B14F-4D97-AF65-F5344CB8AC3E}">
        <p14:creationId xmlns:p14="http://schemas.microsoft.com/office/powerpoint/2010/main" val="25123608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91A4-037A-364B-77B0-84093FCF8BC0}"/>
              </a:ext>
            </a:extLst>
          </p:cNvPr>
          <p:cNvSpPr>
            <a:spLocks noGrp="1"/>
          </p:cNvSpPr>
          <p:nvPr>
            <p:ph type="title"/>
          </p:nvPr>
        </p:nvSpPr>
        <p:spPr/>
        <p:txBody>
          <a:bodyPr/>
          <a:lstStyle/>
          <a:p>
            <a:r>
              <a:rPr lang="en-US" b="1" i="0" dirty="0">
                <a:solidFill>
                  <a:srgbClr val="282828"/>
                </a:solidFill>
                <a:effectLst/>
                <a:latin typeface="Roboto" panose="02000000000000000000" pitchFamily="2" charset="0"/>
              </a:rPr>
              <a:t>FIFO (First-In-First-Out):</a:t>
            </a:r>
            <a:endParaRPr lang="en-US" dirty="0"/>
          </a:p>
        </p:txBody>
      </p:sp>
      <p:sp>
        <p:nvSpPr>
          <p:cNvPr id="3" name="Content Placeholder 2">
            <a:extLst>
              <a:ext uri="{FF2B5EF4-FFF2-40B4-BE49-F238E27FC236}">
                <a16:creationId xmlns:a16="http://schemas.microsoft.com/office/drawing/2014/main" id="{1AF236CA-9982-BF81-CF28-54056A307E8E}"/>
              </a:ext>
            </a:extLst>
          </p:cNvPr>
          <p:cNvSpPr>
            <a:spLocks noGrp="1"/>
          </p:cNvSpPr>
          <p:nvPr>
            <p:ph idx="1"/>
          </p:nvPr>
        </p:nvSpPr>
        <p:spPr/>
        <p:txBody>
          <a:bodyPr/>
          <a:lstStyle/>
          <a:p>
            <a:pPr algn="just"/>
            <a:r>
              <a:rPr lang="en-US" b="0" i="0" dirty="0">
                <a:solidFill>
                  <a:srgbClr val="282828"/>
                </a:solidFill>
                <a:effectLst/>
                <a:latin typeface="Roboto" panose="02000000000000000000" pitchFamily="2" charset="0"/>
              </a:rPr>
              <a:t>This algorithm replaces the oldest page in memory when a page fault occurs. It keeps track of all pages in memory in a queue and when a page fault occurs, the page at the front of the queue </a:t>
            </a:r>
            <a:r>
              <a:rPr lang="en-US" dirty="0">
                <a:solidFill>
                  <a:srgbClr val="282828"/>
                </a:solidFill>
                <a:latin typeface="Roboto" panose="02000000000000000000" pitchFamily="2" charset="0"/>
              </a:rPr>
              <a:t>is removed and a new page is added to the back of the queue. When a page needs to be replaced page in the front of the queue is selected for removal. </a:t>
            </a:r>
          </a:p>
          <a:p>
            <a:pPr algn="just"/>
            <a:r>
              <a:rPr lang="en-US" b="0" i="0" dirty="0">
                <a:solidFill>
                  <a:srgbClr val="282828"/>
                </a:solidFill>
                <a:effectLst/>
                <a:latin typeface="Roboto" panose="02000000000000000000" pitchFamily="2" charset="0"/>
              </a:rPr>
              <a:t>A page replacement algorithm determines which page to replace in order to allocate memory for the new page. A flowchart can be used to summarize the phases of a page replacement:</a:t>
            </a:r>
          </a:p>
          <a:p>
            <a:endParaRPr lang="en-US" dirty="0"/>
          </a:p>
        </p:txBody>
      </p:sp>
    </p:spTree>
    <p:extLst>
      <p:ext uri="{BB962C8B-B14F-4D97-AF65-F5344CB8AC3E}">
        <p14:creationId xmlns:p14="http://schemas.microsoft.com/office/powerpoint/2010/main" val="13551292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96507D4-D09B-4754-739D-4D567FE64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8297" y="280988"/>
            <a:ext cx="7076153" cy="629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2036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83257-2483-E5F2-DB44-42F40B39791C}"/>
              </a:ext>
            </a:extLst>
          </p:cNvPr>
          <p:cNvSpPr>
            <a:spLocks noGrp="1"/>
          </p:cNvSpPr>
          <p:nvPr>
            <p:ph type="title"/>
          </p:nvPr>
        </p:nvSpPr>
        <p:spPr/>
        <p:txBody>
          <a:bodyPr/>
          <a:lstStyle/>
          <a:p>
            <a:r>
              <a:rPr lang="en-US" dirty="0"/>
              <a:t>FIFO Page Replacement Algorithm</a:t>
            </a:r>
          </a:p>
        </p:txBody>
      </p:sp>
      <p:sp>
        <p:nvSpPr>
          <p:cNvPr id="3" name="Content Placeholder 2">
            <a:extLst>
              <a:ext uri="{FF2B5EF4-FFF2-40B4-BE49-F238E27FC236}">
                <a16:creationId xmlns:a16="http://schemas.microsoft.com/office/drawing/2014/main" id="{765F650F-5041-3D0A-8E79-5BE445B84C4E}"/>
              </a:ext>
            </a:extLst>
          </p:cNvPr>
          <p:cNvSpPr>
            <a:spLocks noGrp="1"/>
          </p:cNvSpPr>
          <p:nvPr>
            <p:ph idx="1"/>
          </p:nvPr>
        </p:nvSpPr>
        <p:spPr/>
        <p:txBody>
          <a:bodyPr/>
          <a:lstStyle/>
          <a:p>
            <a:pPr algn="l"/>
            <a:r>
              <a:rPr lang="en-US" b="0" i="0" dirty="0">
                <a:solidFill>
                  <a:srgbClr val="282828"/>
                </a:solidFill>
                <a:effectLst/>
                <a:latin typeface="Roboto" panose="02000000000000000000" pitchFamily="2" charset="0"/>
              </a:rPr>
              <a:t>The FIFO page replacement algorithm follows these steps:</a:t>
            </a:r>
          </a:p>
          <a:p>
            <a:pPr algn="l">
              <a:buFont typeface="Arial" panose="020B0604020202020204" pitchFamily="34" charset="0"/>
              <a:buChar char="•"/>
            </a:pPr>
            <a:r>
              <a:rPr lang="en-US" b="1" i="0" dirty="0">
                <a:solidFill>
                  <a:srgbClr val="282828"/>
                </a:solidFill>
                <a:effectLst/>
                <a:latin typeface="Roboto" panose="02000000000000000000" pitchFamily="2" charset="0"/>
              </a:rPr>
              <a:t>Step 1:</a:t>
            </a:r>
            <a:r>
              <a:rPr lang="en-US" b="0" i="0" dirty="0">
                <a:solidFill>
                  <a:srgbClr val="282828"/>
                </a:solidFill>
                <a:effectLst/>
                <a:latin typeface="Roboto" panose="02000000000000000000" pitchFamily="2" charset="0"/>
              </a:rPr>
              <a:t> Initialize a queue to keep track of the pages in memory.</a:t>
            </a:r>
          </a:p>
          <a:p>
            <a:pPr algn="l">
              <a:buFont typeface="Arial" panose="020B0604020202020204" pitchFamily="34" charset="0"/>
              <a:buChar char="•"/>
            </a:pPr>
            <a:r>
              <a:rPr lang="en-US" b="1" i="0" dirty="0">
                <a:solidFill>
                  <a:srgbClr val="282828"/>
                </a:solidFill>
                <a:effectLst/>
                <a:latin typeface="Roboto" panose="02000000000000000000" pitchFamily="2" charset="0"/>
              </a:rPr>
              <a:t>Step 2:</a:t>
            </a:r>
            <a:r>
              <a:rPr lang="en-US" b="0" i="0" dirty="0">
                <a:solidFill>
                  <a:srgbClr val="282828"/>
                </a:solidFill>
                <a:effectLst/>
                <a:latin typeface="Roboto" panose="02000000000000000000" pitchFamily="2" charset="0"/>
              </a:rPr>
              <a:t> When a page fault occurs and a page needs to be replaced, the page at the front of the queue is selected for replacement.</a:t>
            </a:r>
          </a:p>
          <a:p>
            <a:pPr algn="l">
              <a:buFont typeface="Arial" panose="020B0604020202020204" pitchFamily="34" charset="0"/>
              <a:buChar char="•"/>
            </a:pPr>
            <a:r>
              <a:rPr lang="en-US" b="1" i="0" dirty="0">
                <a:solidFill>
                  <a:srgbClr val="282828"/>
                </a:solidFill>
                <a:effectLst/>
                <a:latin typeface="Roboto" panose="02000000000000000000" pitchFamily="2" charset="0"/>
              </a:rPr>
              <a:t>Step 3:</a:t>
            </a:r>
            <a:r>
              <a:rPr lang="en-US" b="0" i="0" dirty="0">
                <a:solidFill>
                  <a:srgbClr val="282828"/>
                </a:solidFill>
                <a:effectLst/>
                <a:latin typeface="Roboto" panose="02000000000000000000" pitchFamily="2" charset="0"/>
              </a:rPr>
              <a:t> The page that is being replaced is removed from memory and the new page is added to the back of the queue.</a:t>
            </a:r>
          </a:p>
          <a:p>
            <a:pPr algn="l">
              <a:buFont typeface="Arial" panose="020B0604020202020204" pitchFamily="34" charset="0"/>
              <a:buChar char="•"/>
            </a:pPr>
            <a:r>
              <a:rPr lang="en-US" b="1" i="0" dirty="0">
                <a:solidFill>
                  <a:srgbClr val="282828"/>
                </a:solidFill>
                <a:effectLst/>
                <a:latin typeface="Roboto" panose="02000000000000000000" pitchFamily="2" charset="0"/>
              </a:rPr>
              <a:t>Step 4:</a:t>
            </a:r>
            <a:r>
              <a:rPr lang="en-US" b="0" i="0" dirty="0">
                <a:solidFill>
                  <a:srgbClr val="282828"/>
                </a:solidFill>
                <a:effectLst/>
                <a:latin typeface="Roboto" panose="02000000000000000000" pitchFamily="2" charset="0"/>
              </a:rPr>
              <a:t> This process continues each time a page fault occurs and a page needs to be replaced.</a:t>
            </a:r>
          </a:p>
          <a:p>
            <a:endParaRPr lang="en-US" dirty="0"/>
          </a:p>
        </p:txBody>
      </p:sp>
    </p:spTree>
    <p:extLst>
      <p:ext uri="{BB962C8B-B14F-4D97-AF65-F5344CB8AC3E}">
        <p14:creationId xmlns:p14="http://schemas.microsoft.com/office/powerpoint/2010/main" val="6812597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AC6D-5FDB-01AB-240A-E7F9BE9B3D82}"/>
              </a:ext>
            </a:extLst>
          </p:cNvPr>
          <p:cNvSpPr>
            <a:spLocks noGrp="1"/>
          </p:cNvSpPr>
          <p:nvPr>
            <p:ph type="title"/>
          </p:nvPr>
        </p:nvSpPr>
        <p:spPr/>
        <p:txBody>
          <a:bodyPr/>
          <a:lstStyle/>
          <a:p>
            <a:r>
              <a:rPr lang="en-US" dirty="0"/>
              <a:t>Example of FIFO-Problem-01:</a:t>
            </a:r>
            <a:br>
              <a:rPr lang="en-US" b="1" i="0" dirty="0">
                <a:solidFill>
                  <a:srgbClr val="303030"/>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C15E8EF0-8226-290E-9892-75EFE550234A}"/>
              </a:ext>
            </a:extLst>
          </p:cNvPr>
          <p:cNvSpPr>
            <a:spLocks noGrp="1"/>
          </p:cNvSpPr>
          <p:nvPr>
            <p:ph idx="1"/>
          </p:nvPr>
        </p:nvSpPr>
        <p:spPr/>
        <p:txBody>
          <a:bodyPr/>
          <a:lstStyle/>
          <a:p>
            <a:pPr algn="just" fontAlgn="base"/>
            <a:r>
              <a:rPr lang="en-US" b="0" i="0" dirty="0">
                <a:solidFill>
                  <a:srgbClr val="303030"/>
                </a:solidFill>
                <a:effectLst/>
                <a:latin typeface="Arimo"/>
              </a:rPr>
              <a:t>A system uses 3 page frames for storing process pages in main memory. It uses the First in First out (FIFO) page replacement policy. Assume that all the page frames are initially empty. What is the total number of page faults  that will occur while processing the page reference string given below-</a:t>
            </a:r>
          </a:p>
          <a:p>
            <a:pPr algn="ctr" fontAlgn="base"/>
            <a:r>
              <a:rPr lang="en-US" dirty="0">
                <a:solidFill>
                  <a:srgbClr val="303030"/>
                </a:solidFill>
                <a:latin typeface="Arimo"/>
              </a:rPr>
              <a:t>Pages: 3,2,1,3,4,1,6,2,4,3,4,2,1,4,5,2,1,3,4</a:t>
            </a:r>
            <a:endParaRPr lang="en-US" b="0" i="0" dirty="0">
              <a:solidFill>
                <a:srgbClr val="303030"/>
              </a:solidFill>
              <a:effectLst/>
              <a:latin typeface="Arimo"/>
            </a:endParaRPr>
          </a:p>
          <a:p>
            <a:pPr marL="0" indent="0">
              <a:buNone/>
            </a:pPr>
            <a:r>
              <a:rPr lang="en-US" dirty="0"/>
              <a:t> </a:t>
            </a:r>
            <a:r>
              <a:rPr lang="en-US" b="0" i="0" dirty="0">
                <a:solidFill>
                  <a:srgbClr val="303030"/>
                </a:solidFill>
                <a:effectLst/>
                <a:latin typeface="Arimo"/>
              </a:rPr>
              <a:t>Also calculate the hit ratio and miss ratio</a:t>
            </a:r>
            <a:endParaRPr lang="en-US" dirty="0"/>
          </a:p>
        </p:txBody>
      </p:sp>
    </p:spTree>
    <p:extLst>
      <p:ext uri="{BB962C8B-B14F-4D97-AF65-F5344CB8AC3E}">
        <p14:creationId xmlns:p14="http://schemas.microsoft.com/office/powerpoint/2010/main" val="21689172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183E-45A1-91C8-A2A4-858E1FE58243}"/>
              </a:ext>
            </a:extLst>
          </p:cNvPr>
          <p:cNvSpPr>
            <a:spLocks noGrp="1"/>
          </p:cNvSpPr>
          <p:nvPr>
            <p:ph type="title"/>
          </p:nvPr>
        </p:nvSpPr>
        <p:spPr/>
        <p:txBody>
          <a:bodyPr/>
          <a:lstStyle/>
          <a:p>
            <a:r>
              <a:rPr lang="en-US" dirty="0"/>
              <a:t>Example of FIFO-Problem-01:</a:t>
            </a:r>
            <a:br>
              <a:rPr lang="en-US" b="1" i="0" dirty="0">
                <a:solidFill>
                  <a:srgbClr val="303030"/>
                </a:solidFill>
                <a:effectLst/>
                <a:latin typeface="Roboto Condensed" panose="02000000000000000000" pitchFamily="2" charset="0"/>
              </a:rPr>
            </a:br>
            <a:endParaRPr lang="en-US" dirty="0"/>
          </a:p>
        </p:txBody>
      </p:sp>
      <p:sp>
        <p:nvSpPr>
          <p:cNvPr id="3" name="Content Placeholder 2">
            <a:extLst>
              <a:ext uri="{FF2B5EF4-FFF2-40B4-BE49-F238E27FC236}">
                <a16:creationId xmlns:a16="http://schemas.microsoft.com/office/drawing/2014/main" id="{BD911986-1316-159F-305B-2D7EB873219A}"/>
              </a:ext>
            </a:extLst>
          </p:cNvPr>
          <p:cNvSpPr>
            <a:spLocks noGrp="1"/>
          </p:cNvSpPr>
          <p:nvPr>
            <p:ph idx="1"/>
          </p:nvPr>
        </p:nvSpPr>
        <p:spPr/>
        <p:txBody>
          <a:bodyPr/>
          <a:lstStyle/>
          <a:p>
            <a:r>
              <a:rPr lang="en-US" b="0" i="0" dirty="0">
                <a:solidFill>
                  <a:srgbClr val="303030"/>
                </a:solidFill>
                <a:effectLst/>
                <a:latin typeface="Arimo"/>
              </a:rPr>
              <a:t>Total number of frame=3(f1,f2,f3)</a:t>
            </a:r>
          </a:p>
          <a:p>
            <a:r>
              <a:rPr lang="en-US" dirty="0">
                <a:solidFill>
                  <a:srgbClr val="303030"/>
                </a:solidFill>
                <a:latin typeface="Arimo"/>
              </a:rPr>
              <a:t>Total No of pages</a:t>
            </a:r>
            <a:r>
              <a:rPr lang="en-US" b="0" i="0" dirty="0">
                <a:solidFill>
                  <a:srgbClr val="303030"/>
                </a:solidFill>
                <a:effectLst/>
                <a:latin typeface="Arimo"/>
              </a:rPr>
              <a:t>: </a:t>
            </a:r>
            <a:r>
              <a:rPr lang="en-US" dirty="0">
                <a:solidFill>
                  <a:srgbClr val="303030"/>
                </a:solidFill>
                <a:latin typeface="Arimo"/>
              </a:rPr>
              <a:t>3,2,1,3,4,1,6,2,4,3,4,2,1,4,5,2,1,3,4</a:t>
            </a:r>
          </a:p>
          <a:p>
            <a:r>
              <a:rPr lang="en-US" b="0" i="0" dirty="0">
                <a:solidFill>
                  <a:srgbClr val="303030"/>
                </a:solidFill>
                <a:effectLst/>
                <a:latin typeface="Arimo"/>
              </a:rPr>
              <a:t>Step 1: Page 3 is not available(Page Fault) in main memory.</a:t>
            </a:r>
            <a:r>
              <a:rPr lang="en-US" dirty="0">
                <a:solidFill>
                  <a:srgbClr val="303030"/>
                </a:solidFill>
                <a:latin typeface="Arimo"/>
              </a:rPr>
              <a:t> Just load page 3 into main memory. It means the requested page is not found in physical memory.</a:t>
            </a:r>
            <a:endParaRPr lang="en-US" b="0" i="0" dirty="0">
              <a:solidFill>
                <a:srgbClr val="303030"/>
              </a:solidFill>
              <a:effectLst/>
              <a:latin typeface="Arimo"/>
            </a:endParaRPr>
          </a:p>
          <a:p>
            <a:endParaRPr lang="en-US" b="0" i="0" dirty="0">
              <a:solidFill>
                <a:srgbClr val="303030"/>
              </a:solidFill>
              <a:effectLst/>
              <a:latin typeface="Arimo"/>
            </a:endParaRPr>
          </a:p>
          <a:p>
            <a:endParaRPr lang="en-US" b="0" i="0" dirty="0">
              <a:solidFill>
                <a:srgbClr val="303030"/>
              </a:solidFill>
              <a:effectLst/>
              <a:latin typeface="Arimo"/>
            </a:endParaRPr>
          </a:p>
          <a:p>
            <a:endParaRPr lang="en-US" b="0" i="0" dirty="0">
              <a:solidFill>
                <a:srgbClr val="303030"/>
              </a:solidFill>
              <a:effectLst/>
              <a:latin typeface="Arimo"/>
            </a:endParaRPr>
          </a:p>
          <a:p>
            <a:endParaRPr lang="en-US" dirty="0"/>
          </a:p>
        </p:txBody>
      </p:sp>
      <p:pic>
        <p:nvPicPr>
          <p:cNvPr id="8" name="Picture 7">
            <a:extLst>
              <a:ext uri="{FF2B5EF4-FFF2-40B4-BE49-F238E27FC236}">
                <a16:creationId xmlns:a16="http://schemas.microsoft.com/office/drawing/2014/main" id="{794F7171-2D81-289D-0575-DDADD3C3F6B4}"/>
              </a:ext>
            </a:extLst>
          </p:cNvPr>
          <p:cNvPicPr>
            <a:picLocks noChangeAspect="1"/>
          </p:cNvPicPr>
          <p:nvPr/>
        </p:nvPicPr>
        <p:blipFill>
          <a:blip r:embed="rId2"/>
          <a:stretch>
            <a:fillRect/>
          </a:stretch>
        </p:blipFill>
        <p:spPr>
          <a:xfrm>
            <a:off x="1148720" y="4001294"/>
            <a:ext cx="8675360" cy="2152075"/>
          </a:xfrm>
          <a:prstGeom prst="rect">
            <a:avLst/>
          </a:prstGeom>
        </p:spPr>
      </p:pic>
    </p:spTree>
    <p:extLst>
      <p:ext uri="{BB962C8B-B14F-4D97-AF65-F5344CB8AC3E}">
        <p14:creationId xmlns:p14="http://schemas.microsoft.com/office/powerpoint/2010/main" val="2507852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7818910-B329-A439-22CC-E3CD09DCEE8C}"/>
              </a:ext>
            </a:extLst>
          </p:cNvPr>
          <p:cNvGraphicFramePr>
            <a:graphicFrameLocks noGrp="1"/>
          </p:cNvGraphicFramePr>
          <p:nvPr>
            <p:extLst>
              <p:ext uri="{D42A27DB-BD31-4B8C-83A1-F6EECF244321}">
                <p14:modId xmlns:p14="http://schemas.microsoft.com/office/powerpoint/2010/main" val="2777159497"/>
              </p:ext>
            </p:extLst>
          </p:nvPr>
        </p:nvGraphicFramePr>
        <p:xfrm>
          <a:off x="550605" y="176980"/>
          <a:ext cx="10609011" cy="5492392"/>
        </p:xfrm>
        <a:graphic>
          <a:graphicData uri="http://schemas.openxmlformats.org/drawingml/2006/table">
            <a:tbl>
              <a:tblPr firstRow="1" bandRow="1">
                <a:tableStyleId>{616DA210-FB5B-4158-B5E0-FEB733F419BA}</a:tableStyleId>
              </a:tblPr>
              <a:tblGrid>
                <a:gridCol w="790216">
                  <a:extLst>
                    <a:ext uri="{9D8B030D-6E8A-4147-A177-3AD203B41FA5}">
                      <a16:colId xmlns:a16="http://schemas.microsoft.com/office/drawing/2014/main" val="3440183144"/>
                    </a:ext>
                  </a:extLst>
                </a:gridCol>
                <a:gridCol w="340062">
                  <a:extLst>
                    <a:ext uri="{9D8B030D-6E8A-4147-A177-3AD203B41FA5}">
                      <a16:colId xmlns:a16="http://schemas.microsoft.com/office/drawing/2014/main" val="891943041"/>
                    </a:ext>
                  </a:extLst>
                </a:gridCol>
                <a:gridCol w="385295">
                  <a:extLst>
                    <a:ext uri="{9D8B030D-6E8A-4147-A177-3AD203B41FA5}">
                      <a16:colId xmlns:a16="http://schemas.microsoft.com/office/drawing/2014/main" val="806727881"/>
                    </a:ext>
                  </a:extLst>
                </a:gridCol>
                <a:gridCol w="505191">
                  <a:extLst>
                    <a:ext uri="{9D8B030D-6E8A-4147-A177-3AD203B41FA5}">
                      <a16:colId xmlns:a16="http://schemas.microsoft.com/office/drawing/2014/main" val="1835311039"/>
                    </a:ext>
                  </a:extLst>
                </a:gridCol>
                <a:gridCol w="505191">
                  <a:extLst>
                    <a:ext uri="{9D8B030D-6E8A-4147-A177-3AD203B41FA5}">
                      <a16:colId xmlns:a16="http://schemas.microsoft.com/office/drawing/2014/main" val="80969773"/>
                    </a:ext>
                  </a:extLst>
                </a:gridCol>
                <a:gridCol w="505191">
                  <a:extLst>
                    <a:ext uri="{9D8B030D-6E8A-4147-A177-3AD203B41FA5}">
                      <a16:colId xmlns:a16="http://schemas.microsoft.com/office/drawing/2014/main" val="1975351686"/>
                    </a:ext>
                  </a:extLst>
                </a:gridCol>
                <a:gridCol w="505191">
                  <a:extLst>
                    <a:ext uri="{9D8B030D-6E8A-4147-A177-3AD203B41FA5}">
                      <a16:colId xmlns:a16="http://schemas.microsoft.com/office/drawing/2014/main" val="2357637823"/>
                    </a:ext>
                  </a:extLst>
                </a:gridCol>
                <a:gridCol w="505191">
                  <a:extLst>
                    <a:ext uri="{9D8B030D-6E8A-4147-A177-3AD203B41FA5}">
                      <a16:colId xmlns:a16="http://schemas.microsoft.com/office/drawing/2014/main" val="2180363916"/>
                    </a:ext>
                  </a:extLst>
                </a:gridCol>
                <a:gridCol w="505191">
                  <a:extLst>
                    <a:ext uri="{9D8B030D-6E8A-4147-A177-3AD203B41FA5}">
                      <a16:colId xmlns:a16="http://schemas.microsoft.com/office/drawing/2014/main" val="3630578641"/>
                    </a:ext>
                  </a:extLst>
                </a:gridCol>
                <a:gridCol w="505191">
                  <a:extLst>
                    <a:ext uri="{9D8B030D-6E8A-4147-A177-3AD203B41FA5}">
                      <a16:colId xmlns:a16="http://schemas.microsoft.com/office/drawing/2014/main" val="2912710637"/>
                    </a:ext>
                  </a:extLst>
                </a:gridCol>
                <a:gridCol w="505191">
                  <a:extLst>
                    <a:ext uri="{9D8B030D-6E8A-4147-A177-3AD203B41FA5}">
                      <a16:colId xmlns:a16="http://schemas.microsoft.com/office/drawing/2014/main" val="2436502392"/>
                    </a:ext>
                  </a:extLst>
                </a:gridCol>
                <a:gridCol w="505191">
                  <a:extLst>
                    <a:ext uri="{9D8B030D-6E8A-4147-A177-3AD203B41FA5}">
                      <a16:colId xmlns:a16="http://schemas.microsoft.com/office/drawing/2014/main" val="2532104760"/>
                    </a:ext>
                  </a:extLst>
                </a:gridCol>
                <a:gridCol w="505191">
                  <a:extLst>
                    <a:ext uri="{9D8B030D-6E8A-4147-A177-3AD203B41FA5}">
                      <a16:colId xmlns:a16="http://schemas.microsoft.com/office/drawing/2014/main" val="3625393175"/>
                    </a:ext>
                  </a:extLst>
                </a:gridCol>
                <a:gridCol w="505191">
                  <a:extLst>
                    <a:ext uri="{9D8B030D-6E8A-4147-A177-3AD203B41FA5}">
                      <a16:colId xmlns:a16="http://schemas.microsoft.com/office/drawing/2014/main" val="3843445352"/>
                    </a:ext>
                  </a:extLst>
                </a:gridCol>
                <a:gridCol w="505191">
                  <a:extLst>
                    <a:ext uri="{9D8B030D-6E8A-4147-A177-3AD203B41FA5}">
                      <a16:colId xmlns:a16="http://schemas.microsoft.com/office/drawing/2014/main" val="1970204503"/>
                    </a:ext>
                  </a:extLst>
                </a:gridCol>
                <a:gridCol w="505191">
                  <a:extLst>
                    <a:ext uri="{9D8B030D-6E8A-4147-A177-3AD203B41FA5}">
                      <a16:colId xmlns:a16="http://schemas.microsoft.com/office/drawing/2014/main" val="3073646668"/>
                    </a:ext>
                  </a:extLst>
                </a:gridCol>
                <a:gridCol w="505191">
                  <a:extLst>
                    <a:ext uri="{9D8B030D-6E8A-4147-A177-3AD203B41FA5}">
                      <a16:colId xmlns:a16="http://schemas.microsoft.com/office/drawing/2014/main" val="1164241580"/>
                    </a:ext>
                  </a:extLst>
                </a:gridCol>
                <a:gridCol w="505191">
                  <a:extLst>
                    <a:ext uri="{9D8B030D-6E8A-4147-A177-3AD203B41FA5}">
                      <a16:colId xmlns:a16="http://schemas.microsoft.com/office/drawing/2014/main" val="2924557220"/>
                    </a:ext>
                  </a:extLst>
                </a:gridCol>
                <a:gridCol w="505191">
                  <a:extLst>
                    <a:ext uri="{9D8B030D-6E8A-4147-A177-3AD203B41FA5}">
                      <a16:colId xmlns:a16="http://schemas.microsoft.com/office/drawing/2014/main" val="2070500474"/>
                    </a:ext>
                  </a:extLst>
                </a:gridCol>
                <a:gridCol w="505191">
                  <a:extLst>
                    <a:ext uri="{9D8B030D-6E8A-4147-A177-3AD203B41FA5}">
                      <a16:colId xmlns:a16="http://schemas.microsoft.com/office/drawing/2014/main" val="3998092582"/>
                    </a:ext>
                  </a:extLst>
                </a:gridCol>
                <a:gridCol w="505191">
                  <a:extLst>
                    <a:ext uri="{9D8B030D-6E8A-4147-A177-3AD203B41FA5}">
                      <a16:colId xmlns:a16="http://schemas.microsoft.com/office/drawing/2014/main" val="1743374091"/>
                    </a:ext>
                  </a:extLst>
                </a:gridCol>
              </a:tblGrid>
              <a:tr h="678857">
                <a:tc>
                  <a:txBody>
                    <a:bodyPr/>
                    <a:lstStyle/>
                    <a:p>
                      <a:r>
                        <a:rPr lang="en-US" sz="1600" dirty="0"/>
                        <a:t>Pages</a:t>
                      </a:r>
                    </a:p>
                  </a:txBody>
                  <a:tcPr marL="80139" marR="80139" marT="40070" marB="40070"/>
                </a:tc>
                <a:tc>
                  <a:txBody>
                    <a:bodyPr/>
                    <a:lstStyle/>
                    <a:p>
                      <a:r>
                        <a:rPr lang="en-US" sz="1600" dirty="0"/>
                        <a:t>3</a:t>
                      </a:r>
                    </a:p>
                  </a:txBody>
                  <a:tcPr marL="80139" marR="80139" marT="40070" marB="40070"/>
                </a:tc>
                <a:tc>
                  <a:txBody>
                    <a:bodyPr/>
                    <a:lstStyle/>
                    <a:p>
                      <a:r>
                        <a:rPr lang="en-US" sz="1600" dirty="0"/>
                        <a:t>2</a:t>
                      </a:r>
                    </a:p>
                  </a:txBody>
                  <a:tcPr marL="80139" marR="80139" marT="40070" marB="40070"/>
                </a:tc>
                <a:tc>
                  <a:txBody>
                    <a:bodyPr/>
                    <a:lstStyle/>
                    <a:p>
                      <a:r>
                        <a:rPr lang="en-US" sz="1600" dirty="0"/>
                        <a:t>1</a:t>
                      </a:r>
                    </a:p>
                  </a:txBody>
                  <a:tcPr marL="80139" marR="80139" marT="40070" marB="40070"/>
                </a:tc>
                <a:tc>
                  <a:txBody>
                    <a:bodyPr/>
                    <a:lstStyle/>
                    <a:p>
                      <a:r>
                        <a:rPr lang="en-US" sz="1600" dirty="0"/>
                        <a:t>3</a:t>
                      </a:r>
                    </a:p>
                  </a:txBody>
                  <a:tcPr marL="80139" marR="80139" marT="40070" marB="40070"/>
                </a:tc>
                <a:tc>
                  <a:txBody>
                    <a:bodyPr/>
                    <a:lstStyle/>
                    <a:p>
                      <a:r>
                        <a:rPr lang="en-US" sz="1600" dirty="0"/>
                        <a:t>4</a:t>
                      </a:r>
                    </a:p>
                  </a:txBody>
                  <a:tcPr marL="80139" marR="80139" marT="40070" marB="40070"/>
                </a:tc>
                <a:tc>
                  <a:txBody>
                    <a:bodyPr/>
                    <a:lstStyle/>
                    <a:p>
                      <a:r>
                        <a:rPr lang="en-US" sz="1600" dirty="0"/>
                        <a:t>1</a:t>
                      </a:r>
                    </a:p>
                  </a:txBody>
                  <a:tcPr marL="80139" marR="80139" marT="40070" marB="40070"/>
                </a:tc>
                <a:tc>
                  <a:txBody>
                    <a:bodyPr/>
                    <a:lstStyle/>
                    <a:p>
                      <a:r>
                        <a:rPr lang="en-US" sz="1600" dirty="0"/>
                        <a:t>6</a:t>
                      </a:r>
                    </a:p>
                  </a:txBody>
                  <a:tcPr marL="80139" marR="80139" marT="40070" marB="40070"/>
                </a:tc>
                <a:tc>
                  <a:txBody>
                    <a:bodyPr/>
                    <a:lstStyle/>
                    <a:p>
                      <a:r>
                        <a:rPr lang="en-US" sz="1600" dirty="0"/>
                        <a:t>2</a:t>
                      </a:r>
                    </a:p>
                  </a:txBody>
                  <a:tcPr marL="80139" marR="80139" marT="40070" marB="40070"/>
                </a:tc>
                <a:tc>
                  <a:txBody>
                    <a:bodyPr/>
                    <a:lstStyle/>
                    <a:p>
                      <a:r>
                        <a:rPr lang="en-US" sz="1600" dirty="0"/>
                        <a:t>4</a:t>
                      </a:r>
                    </a:p>
                  </a:txBody>
                  <a:tcPr marL="80139" marR="80139" marT="40070" marB="40070"/>
                </a:tc>
                <a:tc>
                  <a:txBody>
                    <a:bodyPr/>
                    <a:lstStyle/>
                    <a:p>
                      <a:r>
                        <a:rPr lang="en-US" sz="1600" dirty="0"/>
                        <a:t>3</a:t>
                      </a:r>
                    </a:p>
                  </a:txBody>
                  <a:tcPr marL="80139" marR="80139" marT="40070" marB="40070"/>
                </a:tc>
                <a:tc>
                  <a:txBody>
                    <a:bodyPr/>
                    <a:lstStyle/>
                    <a:p>
                      <a:r>
                        <a:rPr lang="en-US" sz="1600" dirty="0"/>
                        <a:t>4</a:t>
                      </a:r>
                    </a:p>
                  </a:txBody>
                  <a:tcPr marL="80139" marR="80139" marT="40070" marB="40070"/>
                </a:tc>
                <a:tc>
                  <a:txBody>
                    <a:bodyPr/>
                    <a:lstStyle/>
                    <a:p>
                      <a:r>
                        <a:rPr lang="en-US" sz="1600" dirty="0"/>
                        <a:t>2</a:t>
                      </a:r>
                    </a:p>
                  </a:txBody>
                  <a:tcPr marL="80139" marR="80139" marT="40070" marB="40070"/>
                </a:tc>
                <a:tc>
                  <a:txBody>
                    <a:bodyPr/>
                    <a:lstStyle/>
                    <a:p>
                      <a:r>
                        <a:rPr lang="en-US" sz="1600" dirty="0"/>
                        <a:t>1</a:t>
                      </a:r>
                    </a:p>
                  </a:txBody>
                  <a:tcPr marL="80139" marR="80139" marT="40070" marB="40070"/>
                </a:tc>
                <a:tc>
                  <a:txBody>
                    <a:bodyPr/>
                    <a:lstStyle/>
                    <a:p>
                      <a:r>
                        <a:rPr lang="en-US" sz="1600" dirty="0"/>
                        <a:t>4</a:t>
                      </a:r>
                    </a:p>
                  </a:txBody>
                  <a:tcPr marL="80139" marR="80139" marT="40070" marB="40070"/>
                </a:tc>
                <a:tc>
                  <a:txBody>
                    <a:bodyPr/>
                    <a:lstStyle/>
                    <a:p>
                      <a:r>
                        <a:rPr lang="en-US" sz="1600" dirty="0"/>
                        <a:t>5</a:t>
                      </a:r>
                    </a:p>
                  </a:txBody>
                  <a:tcPr marL="80139" marR="80139" marT="40070" marB="40070"/>
                </a:tc>
                <a:tc>
                  <a:txBody>
                    <a:bodyPr/>
                    <a:lstStyle/>
                    <a:p>
                      <a:r>
                        <a:rPr lang="en-US" sz="1600" dirty="0"/>
                        <a:t>2</a:t>
                      </a:r>
                    </a:p>
                  </a:txBody>
                  <a:tcPr marL="80139" marR="80139" marT="40070" marB="40070"/>
                </a:tc>
                <a:tc>
                  <a:txBody>
                    <a:bodyPr/>
                    <a:lstStyle/>
                    <a:p>
                      <a:r>
                        <a:rPr lang="en-US" sz="1600" dirty="0"/>
                        <a:t>1</a:t>
                      </a:r>
                    </a:p>
                  </a:txBody>
                  <a:tcPr marL="80139" marR="80139" marT="40070" marB="40070"/>
                </a:tc>
                <a:tc>
                  <a:txBody>
                    <a:bodyPr/>
                    <a:lstStyle/>
                    <a:p>
                      <a:r>
                        <a:rPr lang="en-US" sz="1600" dirty="0"/>
                        <a:t>3</a:t>
                      </a:r>
                    </a:p>
                  </a:txBody>
                  <a:tcPr marL="80139" marR="80139" marT="40070" marB="40070"/>
                </a:tc>
                <a:tc>
                  <a:txBody>
                    <a:bodyPr/>
                    <a:lstStyle/>
                    <a:p>
                      <a:r>
                        <a:rPr lang="en-US" sz="1600" dirty="0"/>
                        <a:t>4</a:t>
                      </a:r>
                    </a:p>
                  </a:txBody>
                  <a:tcPr marL="80139" marR="80139" marT="40070" marB="40070"/>
                </a:tc>
                <a:tc>
                  <a:txBody>
                    <a:bodyPr/>
                    <a:lstStyle/>
                    <a:p>
                      <a:endParaRPr lang="en-US" sz="1600" dirty="0"/>
                    </a:p>
                  </a:txBody>
                  <a:tcPr marL="80139" marR="80139" marT="40070" marB="40070"/>
                </a:tc>
                <a:extLst>
                  <a:ext uri="{0D108BD9-81ED-4DB2-BD59-A6C34878D82A}">
                    <a16:rowId xmlns:a16="http://schemas.microsoft.com/office/drawing/2014/main" val="1831148463"/>
                  </a:ext>
                </a:extLst>
              </a:tr>
              <a:tr h="678857">
                <a:tc>
                  <a:txBody>
                    <a:bodyPr/>
                    <a:lstStyle/>
                    <a:p>
                      <a:r>
                        <a:rPr lang="en-US" sz="1600" dirty="0"/>
                        <a:t>F1</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r>
                        <a:rPr lang="en-US" sz="1600" dirty="0">
                          <a:highlight>
                            <a:srgbClr val="FF00FF"/>
                          </a:highlight>
                        </a:rPr>
                        <a:t>3</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highlight>
                            <a:srgbClr val="FF00FF"/>
                          </a:highlight>
                        </a:rPr>
                        <a:t>4</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r>
                        <a:rPr lang="en-US" sz="1600" dirty="0">
                          <a:highlight>
                            <a:srgbClr val="FF00FF"/>
                          </a:highlight>
                        </a:rPr>
                        <a:t>3</a:t>
                      </a:r>
                    </a:p>
                  </a:txBody>
                  <a:tcPr marL="80139" marR="80139" marT="40070" marB="40070"/>
                </a:tc>
                <a:tc>
                  <a:txBody>
                    <a:bodyPr/>
                    <a:lstStyle/>
                    <a:p>
                      <a:r>
                        <a:rPr lang="en-US" sz="1600" dirty="0"/>
                        <a:t>5</a:t>
                      </a:r>
                    </a:p>
                  </a:txBody>
                  <a:tcPr marL="80139" marR="80139" marT="40070" marB="40070"/>
                </a:tc>
                <a:tc>
                  <a:txBody>
                    <a:bodyPr/>
                    <a:lstStyle/>
                    <a:p>
                      <a:r>
                        <a:rPr lang="en-US" sz="1600" dirty="0"/>
                        <a:t>5</a:t>
                      </a:r>
                    </a:p>
                  </a:txBody>
                  <a:tcPr marL="80139" marR="80139" marT="40070" marB="40070"/>
                </a:tc>
                <a:tc>
                  <a:txBody>
                    <a:bodyPr/>
                    <a:lstStyle/>
                    <a:p>
                      <a:r>
                        <a:rPr lang="en-US" sz="1600" dirty="0"/>
                        <a:t>5</a:t>
                      </a:r>
                    </a:p>
                  </a:txBody>
                  <a:tcPr marL="80139" marR="80139" marT="40070" marB="40070"/>
                </a:tc>
                <a:tc>
                  <a:txBody>
                    <a:bodyPr/>
                    <a:lstStyle/>
                    <a:p>
                      <a:r>
                        <a:rPr lang="en-US" sz="1600" dirty="0">
                          <a:highlight>
                            <a:srgbClr val="FF00FF"/>
                          </a:highlight>
                        </a:rPr>
                        <a:t>5</a:t>
                      </a:r>
                    </a:p>
                  </a:txBody>
                  <a:tcPr marL="80139" marR="80139" marT="40070" marB="40070"/>
                </a:tc>
                <a:tc>
                  <a:txBody>
                    <a:bodyPr/>
                    <a:lstStyle/>
                    <a:p>
                      <a:r>
                        <a:rPr lang="en-US" sz="1600" dirty="0"/>
                        <a:t>4</a:t>
                      </a:r>
                    </a:p>
                  </a:txBody>
                  <a:tcPr marL="80139" marR="80139" marT="40070" marB="40070"/>
                </a:tc>
                <a:tc>
                  <a:txBody>
                    <a:bodyPr/>
                    <a:lstStyle/>
                    <a:p>
                      <a:endParaRPr lang="en-US" sz="1600" dirty="0"/>
                    </a:p>
                  </a:txBody>
                  <a:tcPr marL="80139" marR="80139" marT="40070" marB="40070"/>
                </a:tc>
                <a:extLst>
                  <a:ext uri="{0D108BD9-81ED-4DB2-BD59-A6C34878D82A}">
                    <a16:rowId xmlns:a16="http://schemas.microsoft.com/office/drawing/2014/main" val="2368131892"/>
                  </a:ext>
                </a:extLst>
              </a:tr>
              <a:tr h="1424815">
                <a:tc>
                  <a:txBody>
                    <a:bodyPr/>
                    <a:lstStyle/>
                    <a:p>
                      <a:r>
                        <a:rPr lang="en-US" sz="1600" dirty="0"/>
                        <a:t>F2</a:t>
                      </a:r>
                    </a:p>
                  </a:txBody>
                  <a:tcPr marL="80139" marR="80139" marT="40070" marB="40070"/>
                </a:tc>
                <a:tc>
                  <a:txBody>
                    <a:bodyPr/>
                    <a:lstStyle/>
                    <a:p>
                      <a:endParaRPr lang="en-US" sz="1600" dirty="0"/>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highlight>
                            <a:srgbClr val="FF00FF"/>
                          </a:highlight>
                        </a:rPr>
                        <a:t>2</a:t>
                      </a:r>
                    </a:p>
                  </a:txBody>
                  <a:tcPr marL="80139" marR="80139" marT="40070" marB="40070"/>
                </a:tc>
                <a:tc>
                  <a:txBody>
                    <a:bodyPr/>
                    <a:lstStyle/>
                    <a:p>
                      <a:r>
                        <a:rPr lang="en-US" sz="1600" dirty="0"/>
                        <a:t>6</a:t>
                      </a:r>
                    </a:p>
                  </a:txBody>
                  <a:tcPr marL="80139" marR="80139" marT="40070" marB="40070"/>
                </a:tc>
                <a:tc>
                  <a:txBody>
                    <a:bodyPr/>
                    <a:lstStyle/>
                    <a:p>
                      <a:r>
                        <a:rPr lang="en-US" sz="1600" dirty="0"/>
                        <a:t>6</a:t>
                      </a:r>
                    </a:p>
                  </a:txBody>
                  <a:tcPr marL="80139" marR="80139" marT="40070" marB="40070"/>
                </a:tc>
                <a:tc>
                  <a:txBody>
                    <a:bodyPr/>
                    <a:lstStyle/>
                    <a:p>
                      <a:r>
                        <a:rPr lang="en-US" sz="1600" dirty="0"/>
                        <a:t>6</a:t>
                      </a:r>
                    </a:p>
                  </a:txBody>
                  <a:tcPr marL="80139" marR="80139" marT="40070" marB="40070"/>
                </a:tc>
                <a:tc>
                  <a:txBody>
                    <a:bodyPr/>
                    <a:lstStyle/>
                    <a:p>
                      <a:r>
                        <a:rPr lang="en-US" sz="1600" dirty="0">
                          <a:highlight>
                            <a:srgbClr val="FF00FF"/>
                          </a:highlight>
                        </a:rPr>
                        <a:t>6</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t>4</a:t>
                      </a:r>
                    </a:p>
                  </a:txBody>
                  <a:tcPr marL="80139" marR="80139" marT="40070" marB="40070"/>
                </a:tc>
                <a:tc>
                  <a:txBody>
                    <a:bodyPr/>
                    <a:lstStyle/>
                    <a:p>
                      <a:r>
                        <a:rPr lang="en-US" sz="1600" dirty="0">
                          <a:highlight>
                            <a:srgbClr val="FF00FF"/>
                          </a:highlight>
                        </a:rPr>
                        <a:t>4</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endParaRPr lang="en-US" sz="1600" dirty="0"/>
                    </a:p>
                  </a:txBody>
                  <a:tcPr marL="80139" marR="80139" marT="40070" marB="40070"/>
                </a:tc>
                <a:extLst>
                  <a:ext uri="{0D108BD9-81ED-4DB2-BD59-A6C34878D82A}">
                    <a16:rowId xmlns:a16="http://schemas.microsoft.com/office/drawing/2014/main" val="249708039"/>
                  </a:ext>
                </a:extLst>
              </a:tr>
              <a:tr h="1012722">
                <a:tc>
                  <a:txBody>
                    <a:bodyPr/>
                    <a:lstStyle/>
                    <a:p>
                      <a:r>
                        <a:rPr lang="en-US" sz="1600" dirty="0"/>
                        <a:t>F3</a:t>
                      </a:r>
                    </a:p>
                  </a:txBody>
                  <a:tcPr marL="80139" marR="80139" marT="40070" marB="40070"/>
                </a:tc>
                <a:tc>
                  <a:txBody>
                    <a:bodyPr/>
                    <a:lstStyle/>
                    <a:p>
                      <a:endParaRPr lang="en-US" sz="1600" dirty="0"/>
                    </a:p>
                  </a:txBody>
                  <a:tcPr marL="80139" marR="80139" marT="40070" marB="40070"/>
                </a:tc>
                <a:tc>
                  <a:txBody>
                    <a:bodyPr/>
                    <a:lstStyle/>
                    <a:p>
                      <a:endParaRPr lang="en-US" sz="1600" dirty="0"/>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highlight>
                            <a:srgbClr val="FF00FF"/>
                          </a:highlight>
                        </a:rPr>
                        <a:t>1</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t>2</a:t>
                      </a:r>
                    </a:p>
                  </a:txBody>
                  <a:tcPr marL="80139" marR="80139" marT="40070" marB="40070"/>
                </a:tc>
                <a:tc>
                  <a:txBody>
                    <a:bodyPr/>
                    <a:lstStyle/>
                    <a:p>
                      <a:r>
                        <a:rPr lang="en-US" sz="1600" dirty="0">
                          <a:highlight>
                            <a:srgbClr val="FF00FF"/>
                          </a:highlight>
                        </a:rPr>
                        <a:t>2</a:t>
                      </a:r>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t>1</a:t>
                      </a:r>
                    </a:p>
                  </a:txBody>
                  <a:tcPr marL="80139" marR="80139" marT="40070" marB="40070"/>
                </a:tc>
                <a:tc>
                  <a:txBody>
                    <a:bodyPr/>
                    <a:lstStyle/>
                    <a:p>
                      <a:r>
                        <a:rPr lang="en-US" sz="1600" dirty="0">
                          <a:highlight>
                            <a:srgbClr val="FF00FF"/>
                          </a:highlight>
                        </a:rPr>
                        <a:t>1</a:t>
                      </a:r>
                    </a:p>
                  </a:txBody>
                  <a:tcPr marL="80139" marR="80139" marT="40070" marB="40070"/>
                </a:tc>
                <a:tc>
                  <a:txBody>
                    <a:bodyPr/>
                    <a:lstStyle/>
                    <a:p>
                      <a:r>
                        <a:rPr lang="en-US" sz="1600" dirty="0"/>
                        <a:t>3</a:t>
                      </a:r>
                    </a:p>
                  </a:txBody>
                  <a:tcPr marL="80139" marR="80139" marT="40070" marB="40070"/>
                </a:tc>
                <a:tc>
                  <a:txBody>
                    <a:bodyPr/>
                    <a:lstStyle/>
                    <a:p>
                      <a:r>
                        <a:rPr lang="en-US" sz="1600" dirty="0"/>
                        <a:t>3</a:t>
                      </a:r>
                    </a:p>
                  </a:txBody>
                  <a:tcPr marL="80139" marR="80139" marT="40070" marB="40070"/>
                </a:tc>
                <a:tc>
                  <a:txBody>
                    <a:bodyPr/>
                    <a:lstStyle/>
                    <a:p>
                      <a:endParaRPr lang="en-US" sz="1600" dirty="0"/>
                    </a:p>
                  </a:txBody>
                  <a:tcPr marL="80139" marR="80139" marT="40070" marB="40070"/>
                </a:tc>
                <a:extLst>
                  <a:ext uri="{0D108BD9-81ED-4DB2-BD59-A6C34878D82A}">
                    <a16:rowId xmlns:a16="http://schemas.microsoft.com/office/drawing/2014/main" val="387372386"/>
                  </a:ext>
                </a:extLst>
              </a:tr>
              <a:tr h="1697141">
                <a:tc>
                  <a:txBody>
                    <a:bodyPr/>
                    <a:lstStyle/>
                    <a:p>
                      <a:endParaRPr lang="en-US" sz="1600" dirty="0"/>
                    </a:p>
                  </a:txBody>
                  <a:tcPr marL="80139" marR="80139" marT="40070" marB="40070"/>
                </a:tc>
                <a:tc>
                  <a:txBody>
                    <a:bodyPr/>
                    <a:lstStyle/>
                    <a:p>
                      <a:r>
                        <a:rPr lang="en-US" sz="1600" dirty="0"/>
                        <a:t>X</a:t>
                      </a:r>
                    </a:p>
                    <a:p>
                      <a:endParaRPr lang="en-US" sz="1600" dirty="0"/>
                    </a:p>
                  </a:txBody>
                  <a:tcPr marL="80139" marR="80139" marT="40070" marB="40070"/>
                </a:tc>
                <a:tc>
                  <a:txBody>
                    <a:bodyPr/>
                    <a:lstStyle/>
                    <a:p>
                      <a:r>
                        <a:rPr lang="en-US" sz="1600" dirty="0"/>
                        <a:t>X</a:t>
                      </a:r>
                    </a:p>
                  </a:txBody>
                  <a:tcPr marL="80139" marR="80139" marT="40070" marB="40070"/>
                </a:tc>
                <a:tc>
                  <a:txBody>
                    <a:bodyPr/>
                    <a:lstStyle/>
                    <a:p>
                      <a:r>
                        <a:rPr lang="en-US" sz="1600" dirty="0"/>
                        <a:t>X</a:t>
                      </a:r>
                    </a:p>
                  </a:txBody>
                  <a:tcPr marL="80139" marR="80139" marT="40070" marB="40070"/>
                </a:tc>
                <a:tc>
                  <a:txBody>
                    <a:bodyPr/>
                    <a:lstStyle/>
                    <a:p>
                      <a:r>
                        <a:rPr lang="en-US" sz="1600" b="0" i="0" kern="1200" dirty="0">
                          <a:solidFill>
                            <a:schemeClr val="tx1"/>
                          </a:solidFill>
                          <a:effectLst/>
                          <a:latin typeface="+mn-lt"/>
                          <a:ea typeface="+mn-ea"/>
                          <a:cs typeface="+mn-cs"/>
                        </a:rPr>
                        <a:t>✔</a:t>
                      </a:r>
                      <a:endParaRPr lang="en-US" sz="1600" dirty="0"/>
                    </a:p>
                  </a:txBody>
                  <a:tcPr marL="80139" marR="80139" marT="40070" marB="40070"/>
                </a:tc>
                <a:tc>
                  <a:txBody>
                    <a:bodyPr/>
                    <a:lstStyle/>
                    <a:p>
                      <a:r>
                        <a:rPr lang="en-US" sz="1600" dirty="0"/>
                        <a:t>X</a:t>
                      </a:r>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t>
                      </a:r>
                      <a:endParaRPr lang="en-US" sz="1600" dirty="0"/>
                    </a:p>
                    <a:p>
                      <a:endParaRPr lang="en-US" sz="1600" dirty="0"/>
                    </a:p>
                  </a:txBody>
                  <a:tcPr marL="80139" marR="80139" marT="40070" marB="40070"/>
                </a:tc>
                <a:tc>
                  <a:txBody>
                    <a:bodyPr/>
                    <a:lstStyle/>
                    <a:p>
                      <a:r>
                        <a:rPr lang="en-US" sz="1600" dirty="0"/>
                        <a:t>X</a:t>
                      </a:r>
                    </a:p>
                  </a:txBody>
                  <a:tcPr marL="80139" marR="80139" marT="40070" marB="40070"/>
                </a:tc>
                <a:tc>
                  <a:txBody>
                    <a:bodyPr/>
                    <a:lstStyle/>
                    <a:p>
                      <a:r>
                        <a:rPr lang="en-US" sz="1600" dirty="0"/>
                        <a:t>x</a:t>
                      </a:r>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t>
                      </a:r>
                      <a:endParaRPr lang="en-US" sz="1600" dirty="0"/>
                    </a:p>
                    <a:p>
                      <a:endParaRPr lang="en-US" sz="1600" dirty="0"/>
                    </a:p>
                  </a:txBody>
                  <a:tcPr marL="80139" marR="80139" marT="40070" marB="40070"/>
                </a:tc>
                <a:tc>
                  <a:txBody>
                    <a:bodyPr/>
                    <a:lstStyle/>
                    <a:p>
                      <a:r>
                        <a:rPr lang="en-US" sz="1600" dirty="0"/>
                        <a:t>x</a:t>
                      </a:r>
                    </a:p>
                  </a:txBody>
                  <a:tcPr marL="80139" marR="80139" marT="40070" marB="40070"/>
                </a:tc>
                <a:tc>
                  <a:txBody>
                    <a:bodyPr/>
                    <a:lstStyle/>
                    <a:p>
                      <a:r>
                        <a:rPr lang="en-US" sz="1600" dirty="0"/>
                        <a:t>x</a:t>
                      </a:r>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t>
                      </a:r>
                      <a:endParaRPr lang="en-US" sz="1600" dirty="0"/>
                    </a:p>
                    <a:p>
                      <a:endParaRPr lang="en-US" sz="1600" dirty="0"/>
                    </a:p>
                    <a:p>
                      <a:endParaRPr lang="en-US" sz="1600" dirty="0"/>
                    </a:p>
                  </a:txBody>
                  <a:tcPr marL="80139" marR="80139" marT="40070" marB="40070"/>
                </a:tc>
                <a:tc>
                  <a:txBody>
                    <a:bodyPr/>
                    <a:lstStyle/>
                    <a:p>
                      <a:r>
                        <a:rPr lang="en-US" sz="1600" dirty="0"/>
                        <a:t>x</a:t>
                      </a:r>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t>
                      </a:r>
                      <a:endParaRPr lang="en-US" sz="1600" dirty="0"/>
                    </a:p>
                    <a:p>
                      <a:endParaRPr lang="en-US" sz="1600" dirty="0"/>
                    </a:p>
                  </a:txBody>
                  <a:tcPr marL="80139" marR="80139" marT="40070" marB="40070"/>
                </a:tc>
                <a:tc>
                  <a:txBody>
                    <a:bodyPr/>
                    <a:lstStyle/>
                    <a:p>
                      <a:r>
                        <a:rPr lang="en-US" sz="1600" dirty="0"/>
                        <a:t>x</a:t>
                      </a:r>
                    </a:p>
                  </a:txBody>
                  <a:tcPr marL="80139" marR="80139" marT="40070" marB="40070"/>
                </a:tc>
                <a:tc>
                  <a:txBody>
                    <a:bodyPr/>
                    <a:lstStyle/>
                    <a:p>
                      <a:r>
                        <a:rPr lang="en-US" sz="1600" dirty="0"/>
                        <a:t>x</a:t>
                      </a:r>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a:t>
                      </a:r>
                      <a:endParaRPr lang="en-US" sz="1600" dirty="0"/>
                    </a:p>
                    <a:p>
                      <a:endParaRPr lang="en-US" sz="1600" dirty="0"/>
                    </a:p>
                  </a:txBody>
                  <a:tcPr marL="80139" marR="80139" marT="40070" marB="4007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x</a:t>
                      </a:r>
                      <a:endParaRPr lang="en-US" sz="1600" dirty="0"/>
                    </a:p>
                    <a:p>
                      <a:endParaRPr lang="en-US" sz="1600" dirty="0"/>
                    </a:p>
                  </a:txBody>
                  <a:tcPr marL="80139" marR="80139" marT="40070" marB="40070"/>
                </a:tc>
                <a:tc>
                  <a:txBody>
                    <a:bodyPr/>
                    <a:lstStyle/>
                    <a:p>
                      <a:r>
                        <a:rPr lang="en-US" sz="1600" dirty="0"/>
                        <a:t>x</a:t>
                      </a:r>
                    </a:p>
                  </a:txBody>
                  <a:tcPr marL="80139" marR="80139" marT="40070" marB="40070"/>
                </a:tc>
                <a:tc>
                  <a:txBody>
                    <a:bodyPr/>
                    <a:lstStyle/>
                    <a:p>
                      <a:endParaRPr lang="en-US" sz="1600" dirty="0"/>
                    </a:p>
                  </a:txBody>
                  <a:tcPr marL="80139" marR="80139" marT="40070" marB="40070"/>
                </a:tc>
                <a:extLst>
                  <a:ext uri="{0D108BD9-81ED-4DB2-BD59-A6C34878D82A}">
                    <a16:rowId xmlns:a16="http://schemas.microsoft.com/office/drawing/2014/main" val="1077521279"/>
                  </a:ext>
                </a:extLst>
              </a:tr>
            </a:tbl>
          </a:graphicData>
        </a:graphic>
      </p:graphicFrame>
    </p:spTree>
    <p:extLst>
      <p:ext uri="{BB962C8B-B14F-4D97-AF65-F5344CB8AC3E}">
        <p14:creationId xmlns:p14="http://schemas.microsoft.com/office/powerpoint/2010/main" val="21907510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9809-166A-D91D-4CD1-98C2D0B4039D}"/>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C5418DED-10F6-83BE-FFD7-C77CCD839AE4}"/>
              </a:ext>
            </a:extLst>
          </p:cNvPr>
          <p:cNvSpPr>
            <a:spLocks noGrp="1"/>
          </p:cNvSpPr>
          <p:nvPr>
            <p:ph idx="1"/>
          </p:nvPr>
        </p:nvSpPr>
        <p:spPr/>
        <p:txBody>
          <a:bodyPr/>
          <a:lstStyle/>
          <a:p>
            <a:r>
              <a:rPr lang="en-US" dirty="0"/>
              <a:t>The page 3 is not available in main memory, so it is loaded in main memory in frame F1</a:t>
            </a:r>
          </a:p>
          <a:p>
            <a:r>
              <a:rPr lang="en-US" dirty="0"/>
              <a:t>The Page 2 is not available in main memory(page fault), so it is loaded into Main memory in frame F2</a:t>
            </a:r>
          </a:p>
          <a:p>
            <a:r>
              <a:rPr lang="en-US" dirty="0"/>
              <a:t>The page 1 is also not available in memory . So, it is loaded in main memory in frame 3.</a:t>
            </a:r>
          </a:p>
          <a:p>
            <a:r>
              <a:rPr lang="en-US" dirty="0"/>
              <a:t>The page 3 is replaced by 4.</a:t>
            </a:r>
          </a:p>
          <a:p>
            <a:r>
              <a:rPr lang="en-US" dirty="0"/>
              <a:t>The page 2 is replaced by 6.</a:t>
            </a:r>
          </a:p>
          <a:p>
            <a:r>
              <a:rPr lang="en-US" dirty="0"/>
              <a:t>The page 1 is replaced by 2.</a:t>
            </a:r>
          </a:p>
          <a:p>
            <a:endParaRPr lang="en-US" dirty="0"/>
          </a:p>
        </p:txBody>
      </p:sp>
    </p:spTree>
    <p:extLst>
      <p:ext uri="{BB962C8B-B14F-4D97-AF65-F5344CB8AC3E}">
        <p14:creationId xmlns:p14="http://schemas.microsoft.com/office/powerpoint/2010/main" val="16891462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A4F9-DED5-A0B4-FCE0-442F8E8A33A6}"/>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D3750919-150F-3407-061D-5BEF276EAD1F}"/>
              </a:ext>
            </a:extLst>
          </p:cNvPr>
          <p:cNvSpPr>
            <a:spLocks noGrp="1"/>
          </p:cNvSpPr>
          <p:nvPr>
            <p:ph idx="1"/>
          </p:nvPr>
        </p:nvSpPr>
        <p:spPr/>
        <p:txBody>
          <a:bodyPr/>
          <a:lstStyle/>
          <a:p>
            <a:r>
              <a:rPr lang="en-US" dirty="0"/>
              <a:t>The page 4 is replaced by 3.</a:t>
            </a:r>
          </a:p>
          <a:p>
            <a:r>
              <a:rPr lang="en-US" dirty="0"/>
              <a:t>The page 6 is replaced by 4.</a:t>
            </a:r>
          </a:p>
          <a:p>
            <a:r>
              <a:rPr lang="en-US" dirty="0"/>
              <a:t>The page 2 is replaced by 1.</a:t>
            </a:r>
          </a:p>
          <a:p>
            <a:r>
              <a:rPr lang="en-US" dirty="0"/>
              <a:t>The page 3 is replaced by 5.</a:t>
            </a:r>
          </a:p>
          <a:p>
            <a:r>
              <a:rPr lang="en-US" dirty="0"/>
              <a:t>The page 4 is replaced by 2.</a:t>
            </a:r>
          </a:p>
          <a:p>
            <a:r>
              <a:rPr lang="en-US" dirty="0"/>
              <a:t>The page 1 is replaced by 3. </a:t>
            </a:r>
          </a:p>
          <a:p>
            <a:r>
              <a:rPr lang="en-US" dirty="0"/>
              <a:t>Finally, the page 5 is replaced by 4</a:t>
            </a:r>
          </a:p>
        </p:txBody>
      </p:sp>
    </p:spTree>
    <p:extLst>
      <p:ext uri="{BB962C8B-B14F-4D97-AF65-F5344CB8AC3E}">
        <p14:creationId xmlns:p14="http://schemas.microsoft.com/office/powerpoint/2010/main" val="3837239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57C21E-2FBD-A3DA-E324-60B92BFE59D5}"/>
              </a:ext>
            </a:extLst>
          </p:cNvPr>
          <p:cNvPicPr>
            <a:picLocks noChangeAspect="1"/>
          </p:cNvPicPr>
          <p:nvPr/>
        </p:nvPicPr>
        <p:blipFill>
          <a:blip r:embed="rId2"/>
          <a:stretch>
            <a:fillRect/>
          </a:stretch>
        </p:blipFill>
        <p:spPr>
          <a:xfrm>
            <a:off x="1032388" y="493826"/>
            <a:ext cx="8296637" cy="58703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4114958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856D-D00D-85BC-F73A-EEE8AA283568}"/>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921812A2-4DA5-8C9B-0193-6B482F28BAB7}"/>
              </a:ext>
            </a:extLst>
          </p:cNvPr>
          <p:cNvSpPr>
            <a:spLocks noGrp="1"/>
          </p:cNvSpPr>
          <p:nvPr>
            <p:ph idx="1"/>
          </p:nvPr>
        </p:nvSpPr>
        <p:spPr/>
        <p:txBody>
          <a:bodyPr/>
          <a:lstStyle/>
          <a:p>
            <a:r>
              <a:rPr lang="en-US" dirty="0"/>
              <a:t>No of hit(h)=6</a:t>
            </a:r>
          </a:p>
          <a:p>
            <a:r>
              <a:rPr lang="en-US" dirty="0"/>
              <a:t>No of page fault/Miss=13</a:t>
            </a:r>
          </a:p>
          <a:p>
            <a:r>
              <a:rPr lang="en-US" dirty="0"/>
              <a:t>Hit ration(HR)=No of hit/No of miss+ no of miss=6/6+13=6/19</a:t>
            </a:r>
          </a:p>
          <a:p>
            <a:r>
              <a:rPr lang="en-US" dirty="0"/>
              <a:t>Miss ratio(MR)=13/19</a:t>
            </a:r>
          </a:p>
        </p:txBody>
      </p:sp>
    </p:spTree>
    <p:extLst>
      <p:ext uri="{BB962C8B-B14F-4D97-AF65-F5344CB8AC3E}">
        <p14:creationId xmlns:p14="http://schemas.microsoft.com/office/powerpoint/2010/main" val="41813883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31DE-5B6A-BBA0-BBAD-DB4F7E6DA65F}"/>
              </a:ext>
            </a:extLst>
          </p:cNvPr>
          <p:cNvSpPr>
            <a:spLocks noGrp="1"/>
          </p:cNvSpPr>
          <p:nvPr>
            <p:ph type="title"/>
          </p:nvPr>
        </p:nvSpPr>
        <p:spPr/>
        <p:txBody>
          <a:bodyPr/>
          <a:lstStyle/>
          <a:p>
            <a:r>
              <a:rPr lang="en-US" dirty="0"/>
              <a:t>Problem:02</a:t>
            </a:r>
          </a:p>
        </p:txBody>
      </p:sp>
      <p:sp>
        <p:nvSpPr>
          <p:cNvPr id="3" name="Content Placeholder 2">
            <a:extLst>
              <a:ext uri="{FF2B5EF4-FFF2-40B4-BE49-F238E27FC236}">
                <a16:creationId xmlns:a16="http://schemas.microsoft.com/office/drawing/2014/main" id="{8EC271C9-5CC1-1EAA-FA5D-F37C25138739}"/>
              </a:ext>
            </a:extLst>
          </p:cNvPr>
          <p:cNvSpPr>
            <a:spLocks noGrp="1"/>
          </p:cNvSpPr>
          <p:nvPr>
            <p:ph idx="1"/>
          </p:nvPr>
        </p:nvSpPr>
        <p:spPr/>
        <p:txBody>
          <a:bodyPr/>
          <a:lstStyle/>
          <a:p>
            <a:pPr algn="l" fontAlgn="base"/>
            <a:r>
              <a:rPr lang="en-US" b="0" i="0" dirty="0">
                <a:solidFill>
                  <a:srgbClr val="303030"/>
                </a:solidFill>
                <a:effectLst/>
                <a:latin typeface="Arimo"/>
              </a:rPr>
              <a:t>A system uses 3 page frames for storing process pages in main memory. It uses the First in First out (FIFO) page replacement policy. Assume that all the page frames are initially empty. What is the total number of page faults  that will occur while processing the page reference string given below-</a:t>
            </a:r>
          </a:p>
          <a:p>
            <a:pPr algn="ctr" fontAlgn="base"/>
            <a:r>
              <a:rPr lang="en-US" b="0" i="0" dirty="0">
                <a:solidFill>
                  <a:srgbClr val="303030"/>
                </a:solidFill>
                <a:effectLst/>
                <a:latin typeface="Arimo"/>
              </a:rPr>
              <a:t>4 , 7, 6, 1, 7, 6, 1, 2, 7, 2</a:t>
            </a:r>
          </a:p>
          <a:p>
            <a:pPr algn="l" fontAlgn="base"/>
            <a:r>
              <a:rPr lang="en-US" b="0" i="0" dirty="0">
                <a:solidFill>
                  <a:srgbClr val="303030"/>
                </a:solidFill>
                <a:effectLst/>
                <a:latin typeface="Arimo"/>
              </a:rPr>
              <a:t>Also calculate the hit ratio and miss ratio.</a:t>
            </a:r>
          </a:p>
          <a:p>
            <a:endParaRPr lang="en-US" dirty="0"/>
          </a:p>
        </p:txBody>
      </p:sp>
    </p:spTree>
    <p:extLst>
      <p:ext uri="{BB962C8B-B14F-4D97-AF65-F5344CB8AC3E}">
        <p14:creationId xmlns:p14="http://schemas.microsoft.com/office/powerpoint/2010/main" val="28492617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17818910-B329-A439-22CC-E3CD09DCEE8C}"/>
              </a:ext>
            </a:extLst>
          </p:cNvPr>
          <p:cNvGraphicFramePr>
            <a:graphicFrameLocks noGrp="1"/>
          </p:cNvGraphicFramePr>
          <p:nvPr>
            <p:extLst>
              <p:ext uri="{D42A27DB-BD31-4B8C-83A1-F6EECF244321}">
                <p14:modId xmlns:p14="http://schemas.microsoft.com/office/powerpoint/2010/main" val="766931067"/>
              </p:ext>
            </p:extLst>
          </p:nvPr>
        </p:nvGraphicFramePr>
        <p:xfrm>
          <a:off x="1573161" y="1209369"/>
          <a:ext cx="9245007" cy="4645313"/>
        </p:xfrm>
        <a:graphic>
          <a:graphicData uri="http://schemas.openxmlformats.org/drawingml/2006/table">
            <a:tbl>
              <a:tblPr firstRow="1" bandRow="1">
                <a:tableStyleId>{616DA210-FB5B-4158-B5E0-FEB733F419BA}</a:tableStyleId>
              </a:tblPr>
              <a:tblGrid>
                <a:gridCol w="1314631">
                  <a:extLst>
                    <a:ext uri="{9D8B030D-6E8A-4147-A177-3AD203B41FA5}">
                      <a16:colId xmlns:a16="http://schemas.microsoft.com/office/drawing/2014/main" val="3440183144"/>
                    </a:ext>
                  </a:extLst>
                </a:gridCol>
                <a:gridCol w="565740">
                  <a:extLst>
                    <a:ext uri="{9D8B030D-6E8A-4147-A177-3AD203B41FA5}">
                      <a16:colId xmlns:a16="http://schemas.microsoft.com/office/drawing/2014/main" val="891943041"/>
                    </a:ext>
                  </a:extLst>
                </a:gridCol>
                <a:gridCol w="640996">
                  <a:extLst>
                    <a:ext uri="{9D8B030D-6E8A-4147-A177-3AD203B41FA5}">
                      <a16:colId xmlns:a16="http://schemas.microsoft.com/office/drawing/2014/main" val="806727881"/>
                    </a:ext>
                  </a:extLst>
                </a:gridCol>
                <a:gridCol w="840455">
                  <a:extLst>
                    <a:ext uri="{9D8B030D-6E8A-4147-A177-3AD203B41FA5}">
                      <a16:colId xmlns:a16="http://schemas.microsoft.com/office/drawing/2014/main" val="1835311039"/>
                    </a:ext>
                  </a:extLst>
                </a:gridCol>
                <a:gridCol w="840455">
                  <a:extLst>
                    <a:ext uri="{9D8B030D-6E8A-4147-A177-3AD203B41FA5}">
                      <a16:colId xmlns:a16="http://schemas.microsoft.com/office/drawing/2014/main" val="80969773"/>
                    </a:ext>
                  </a:extLst>
                </a:gridCol>
                <a:gridCol w="840455">
                  <a:extLst>
                    <a:ext uri="{9D8B030D-6E8A-4147-A177-3AD203B41FA5}">
                      <a16:colId xmlns:a16="http://schemas.microsoft.com/office/drawing/2014/main" val="1975351686"/>
                    </a:ext>
                  </a:extLst>
                </a:gridCol>
                <a:gridCol w="840455">
                  <a:extLst>
                    <a:ext uri="{9D8B030D-6E8A-4147-A177-3AD203B41FA5}">
                      <a16:colId xmlns:a16="http://schemas.microsoft.com/office/drawing/2014/main" val="2357637823"/>
                    </a:ext>
                  </a:extLst>
                </a:gridCol>
                <a:gridCol w="840455">
                  <a:extLst>
                    <a:ext uri="{9D8B030D-6E8A-4147-A177-3AD203B41FA5}">
                      <a16:colId xmlns:a16="http://schemas.microsoft.com/office/drawing/2014/main" val="2180363916"/>
                    </a:ext>
                  </a:extLst>
                </a:gridCol>
                <a:gridCol w="840455">
                  <a:extLst>
                    <a:ext uri="{9D8B030D-6E8A-4147-A177-3AD203B41FA5}">
                      <a16:colId xmlns:a16="http://schemas.microsoft.com/office/drawing/2014/main" val="3630578641"/>
                    </a:ext>
                  </a:extLst>
                </a:gridCol>
                <a:gridCol w="840455">
                  <a:extLst>
                    <a:ext uri="{9D8B030D-6E8A-4147-A177-3AD203B41FA5}">
                      <a16:colId xmlns:a16="http://schemas.microsoft.com/office/drawing/2014/main" val="2912710637"/>
                    </a:ext>
                  </a:extLst>
                </a:gridCol>
                <a:gridCol w="840455">
                  <a:extLst>
                    <a:ext uri="{9D8B030D-6E8A-4147-A177-3AD203B41FA5}">
                      <a16:colId xmlns:a16="http://schemas.microsoft.com/office/drawing/2014/main" val="2436502392"/>
                    </a:ext>
                  </a:extLst>
                </a:gridCol>
              </a:tblGrid>
              <a:tr h="574158">
                <a:tc>
                  <a:txBody>
                    <a:bodyPr/>
                    <a:lstStyle/>
                    <a:p>
                      <a:r>
                        <a:rPr lang="en-US" sz="2100" dirty="0"/>
                        <a:t>Pages</a:t>
                      </a:r>
                    </a:p>
                  </a:txBody>
                  <a:tcPr marL="112581" marR="112581" marT="56293" marB="56293"/>
                </a:tc>
                <a:tc>
                  <a:txBody>
                    <a:bodyPr/>
                    <a:lstStyle/>
                    <a:p>
                      <a:r>
                        <a:rPr lang="en-US" sz="2100" dirty="0"/>
                        <a:t>4</a:t>
                      </a:r>
                    </a:p>
                  </a:txBody>
                  <a:tcPr marL="112581" marR="112581" marT="56293" marB="56293"/>
                </a:tc>
                <a:tc>
                  <a:txBody>
                    <a:bodyPr/>
                    <a:lstStyle/>
                    <a:p>
                      <a:r>
                        <a:rPr lang="en-US" sz="2100" dirty="0"/>
                        <a:t>7</a:t>
                      </a:r>
                    </a:p>
                  </a:txBody>
                  <a:tcPr marL="112581" marR="112581" marT="56293" marB="56293"/>
                </a:tc>
                <a:tc>
                  <a:txBody>
                    <a:bodyPr/>
                    <a:lstStyle/>
                    <a:p>
                      <a:r>
                        <a:rPr lang="en-US" sz="2100" dirty="0"/>
                        <a:t>6</a:t>
                      </a:r>
                    </a:p>
                  </a:txBody>
                  <a:tcPr marL="112581" marR="112581" marT="56293" marB="56293"/>
                </a:tc>
                <a:tc>
                  <a:txBody>
                    <a:bodyPr/>
                    <a:lstStyle/>
                    <a:p>
                      <a:r>
                        <a:rPr lang="en-US" sz="2100" dirty="0"/>
                        <a:t>1</a:t>
                      </a:r>
                    </a:p>
                  </a:txBody>
                  <a:tcPr marL="112581" marR="112581" marT="56293" marB="56293"/>
                </a:tc>
                <a:tc>
                  <a:txBody>
                    <a:bodyPr/>
                    <a:lstStyle/>
                    <a:p>
                      <a:r>
                        <a:rPr lang="en-US" sz="2100" dirty="0"/>
                        <a:t>7</a:t>
                      </a:r>
                    </a:p>
                  </a:txBody>
                  <a:tcPr marL="112581" marR="112581" marT="56293" marB="56293"/>
                </a:tc>
                <a:tc>
                  <a:txBody>
                    <a:bodyPr/>
                    <a:lstStyle/>
                    <a:p>
                      <a:r>
                        <a:rPr lang="en-US" sz="2100" dirty="0"/>
                        <a:t>6</a:t>
                      </a:r>
                    </a:p>
                  </a:txBody>
                  <a:tcPr marL="112581" marR="112581" marT="56293" marB="56293"/>
                </a:tc>
                <a:tc>
                  <a:txBody>
                    <a:bodyPr/>
                    <a:lstStyle/>
                    <a:p>
                      <a:r>
                        <a:rPr lang="en-US" sz="2100" dirty="0"/>
                        <a:t>1</a:t>
                      </a:r>
                    </a:p>
                  </a:txBody>
                  <a:tcPr marL="112581" marR="112581" marT="56293" marB="56293"/>
                </a:tc>
                <a:tc>
                  <a:txBody>
                    <a:bodyPr/>
                    <a:lstStyle/>
                    <a:p>
                      <a:r>
                        <a:rPr lang="en-US" sz="2100" dirty="0"/>
                        <a:t>2</a:t>
                      </a:r>
                    </a:p>
                  </a:txBody>
                  <a:tcPr marL="112581" marR="112581" marT="56293" marB="56293"/>
                </a:tc>
                <a:tc>
                  <a:txBody>
                    <a:bodyPr/>
                    <a:lstStyle/>
                    <a:p>
                      <a:r>
                        <a:rPr lang="en-US" sz="2100" dirty="0"/>
                        <a:t>7</a:t>
                      </a:r>
                    </a:p>
                  </a:txBody>
                  <a:tcPr marL="112581" marR="112581" marT="56293" marB="56293"/>
                </a:tc>
                <a:tc>
                  <a:txBody>
                    <a:bodyPr/>
                    <a:lstStyle/>
                    <a:p>
                      <a:r>
                        <a:rPr lang="en-US" sz="2100" dirty="0"/>
                        <a:t>2</a:t>
                      </a:r>
                    </a:p>
                  </a:txBody>
                  <a:tcPr marL="112581" marR="112581" marT="56293" marB="56293"/>
                </a:tc>
                <a:extLst>
                  <a:ext uri="{0D108BD9-81ED-4DB2-BD59-A6C34878D82A}">
                    <a16:rowId xmlns:a16="http://schemas.microsoft.com/office/drawing/2014/main" val="1831148463"/>
                  </a:ext>
                </a:extLst>
              </a:tr>
              <a:tr h="574158">
                <a:tc>
                  <a:txBody>
                    <a:bodyPr/>
                    <a:lstStyle/>
                    <a:p>
                      <a:r>
                        <a:rPr lang="en-US" sz="2100" dirty="0"/>
                        <a:t>F1</a:t>
                      </a:r>
                    </a:p>
                  </a:txBody>
                  <a:tcPr marL="112581" marR="112581" marT="56293" marB="56293"/>
                </a:tc>
                <a:tc>
                  <a:txBody>
                    <a:bodyPr/>
                    <a:lstStyle/>
                    <a:p>
                      <a:r>
                        <a:rPr lang="en-US" sz="2100" dirty="0"/>
                        <a:t>4</a:t>
                      </a:r>
                    </a:p>
                  </a:txBody>
                  <a:tcPr marL="112581" marR="112581" marT="56293" marB="56293"/>
                </a:tc>
                <a:tc>
                  <a:txBody>
                    <a:bodyPr/>
                    <a:lstStyle/>
                    <a:p>
                      <a:r>
                        <a:rPr lang="en-US" sz="2100" dirty="0"/>
                        <a:t>4</a:t>
                      </a:r>
                    </a:p>
                  </a:txBody>
                  <a:tcPr marL="112581" marR="112581" marT="56293" marB="56293"/>
                </a:tc>
                <a:tc>
                  <a:txBody>
                    <a:bodyPr/>
                    <a:lstStyle/>
                    <a:p>
                      <a:r>
                        <a:rPr lang="en-US" sz="2100" dirty="0">
                          <a:highlight>
                            <a:srgbClr val="FFFF00"/>
                          </a:highlight>
                        </a:rPr>
                        <a:t>4</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tc>
                  <a:txBody>
                    <a:bodyPr/>
                    <a:lstStyle/>
                    <a:p>
                      <a:r>
                        <a:rPr lang="en-US" sz="2100" dirty="0"/>
                        <a:t>1</a:t>
                      </a:r>
                    </a:p>
                  </a:txBody>
                  <a:tcPr marL="112581" marR="112581" marT="56293" marB="56293"/>
                </a:tc>
                <a:extLst>
                  <a:ext uri="{0D108BD9-81ED-4DB2-BD59-A6C34878D82A}">
                    <a16:rowId xmlns:a16="http://schemas.microsoft.com/office/drawing/2014/main" val="2368131892"/>
                  </a:ext>
                </a:extLst>
              </a:tr>
              <a:tr h="1205070">
                <a:tc>
                  <a:txBody>
                    <a:bodyPr/>
                    <a:lstStyle/>
                    <a:p>
                      <a:r>
                        <a:rPr lang="en-US" sz="2100" dirty="0"/>
                        <a:t>F2</a:t>
                      </a:r>
                    </a:p>
                  </a:txBody>
                  <a:tcPr marL="112581" marR="112581" marT="56293" marB="56293"/>
                </a:tc>
                <a:tc>
                  <a:txBody>
                    <a:bodyPr/>
                    <a:lstStyle/>
                    <a:p>
                      <a:endParaRPr lang="en-US" sz="2100" dirty="0"/>
                    </a:p>
                  </a:txBody>
                  <a:tcPr marL="112581" marR="112581" marT="56293" marB="56293"/>
                </a:tc>
                <a:tc>
                  <a:txBody>
                    <a:bodyPr/>
                    <a:lstStyle/>
                    <a:p>
                      <a:r>
                        <a:rPr lang="en-US" sz="2100" dirty="0"/>
                        <a:t>7</a:t>
                      </a:r>
                    </a:p>
                  </a:txBody>
                  <a:tcPr marL="112581" marR="112581" marT="56293" marB="56293"/>
                </a:tc>
                <a:tc>
                  <a:txBody>
                    <a:bodyPr/>
                    <a:lstStyle/>
                    <a:p>
                      <a:r>
                        <a:rPr lang="en-US" sz="2100" dirty="0"/>
                        <a:t>7</a:t>
                      </a:r>
                    </a:p>
                  </a:txBody>
                  <a:tcPr marL="112581" marR="112581" marT="56293" marB="56293"/>
                </a:tc>
                <a:tc>
                  <a:txBody>
                    <a:bodyPr/>
                    <a:lstStyle/>
                    <a:p>
                      <a:r>
                        <a:rPr lang="en-US" sz="2100" dirty="0"/>
                        <a:t>7</a:t>
                      </a:r>
                    </a:p>
                  </a:txBody>
                  <a:tcPr marL="112581" marR="112581" marT="56293" marB="56293"/>
                </a:tc>
                <a:tc>
                  <a:txBody>
                    <a:bodyPr/>
                    <a:lstStyle/>
                    <a:p>
                      <a:r>
                        <a:rPr lang="en-US" sz="2100" dirty="0"/>
                        <a:t>7</a:t>
                      </a:r>
                    </a:p>
                  </a:txBody>
                  <a:tcPr marL="112581" marR="112581" marT="56293" marB="56293"/>
                </a:tc>
                <a:tc>
                  <a:txBody>
                    <a:bodyPr/>
                    <a:lstStyle/>
                    <a:p>
                      <a:r>
                        <a:rPr lang="en-US" sz="2100" dirty="0"/>
                        <a:t>7</a:t>
                      </a:r>
                    </a:p>
                  </a:txBody>
                  <a:tcPr marL="112581" marR="112581" marT="56293" marB="56293"/>
                </a:tc>
                <a:tc>
                  <a:txBody>
                    <a:bodyPr/>
                    <a:lstStyle/>
                    <a:p>
                      <a:r>
                        <a:rPr lang="en-US" sz="2100" dirty="0">
                          <a:highlight>
                            <a:srgbClr val="FFFF00"/>
                          </a:highlight>
                        </a:rPr>
                        <a:t>7</a:t>
                      </a:r>
                    </a:p>
                  </a:txBody>
                  <a:tcPr marL="112581" marR="112581" marT="56293" marB="56293"/>
                </a:tc>
                <a:tc>
                  <a:txBody>
                    <a:bodyPr/>
                    <a:lstStyle/>
                    <a:p>
                      <a:r>
                        <a:rPr lang="en-US" sz="2100" dirty="0"/>
                        <a:t>2</a:t>
                      </a:r>
                    </a:p>
                  </a:txBody>
                  <a:tcPr marL="112581" marR="112581" marT="56293" marB="56293"/>
                </a:tc>
                <a:tc>
                  <a:txBody>
                    <a:bodyPr/>
                    <a:lstStyle/>
                    <a:p>
                      <a:r>
                        <a:rPr lang="en-US" sz="2100" dirty="0"/>
                        <a:t>2</a:t>
                      </a:r>
                    </a:p>
                  </a:txBody>
                  <a:tcPr marL="112581" marR="112581" marT="56293" marB="56293"/>
                </a:tc>
                <a:tc>
                  <a:txBody>
                    <a:bodyPr/>
                    <a:lstStyle/>
                    <a:p>
                      <a:r>
                        <a:rPr lang="en-US" sz="2100" dirty="0"/>
                        <a:t>2</a:t>
                      </a:r>
                    </a:p>
                  </a:txBody>
                  <a:tcPr marL="112581" marR="112581" marT="56293" marB="56293"/>
                </a:tc>
                <a:extLst>
                  <a:ext uri="{0D108BD9-81ED-4DB2-BD59-A6C34878D82A}">
                    <a16:rowId xmlns:a16="http://schemas.microsoft.com/office/drawing/2014/main" val="249708039"/>
                  </a:ext>
                </a:extLst>
              </a:tr>
              <a:tr h="856532">
                <a:tc>
                  <a:txBody>
                    <a:bodyPr/>
                    <a:lstStyle/>
                    <a:p>
                      <a:r>
                        <a:rPr lang="en-US" sz="2100" dirty="0"/>
                        <a:t>F3</a:t>
                      </a:r>
                    </a:p>
                  </a:txBody>
                  <a:tcPr marL="112581" marR="112581" marT="56293" marB="56293"/>
                </a:tc>
                <a:tc>
                  <a:txBody>
                    <a:bodyPr/>
                    <a:lstStyle/>
                    <a:p>
                      <a:endParaRPr lang="en-US" sz="2100" dirty="0"/>
                    </a:p>
                  </a:txBody>
                  <a:tcPr marL="112581" marR="112581" marT="56293" marB="56293"/>
                </a:tc>
                <a:tc>
                  <a:txBody>
                    <a:bodyPr/>
                    <a:lstStyle/>
                    <a:p>
                      <a:endParaRPr lang="en-US" sz="2100" dirty="0"/>
                    </a:p>
                  </a:txBody>
                  <a:tcPr marL="112581" marR="112581" marT="56293" marB="56293"/>
                </a:tc>
                <a:tc>
                  <a:txBody>
                    <a:bodyPr/>
                    <a:lstStyle/>
                    <a:p>
                      <a:r>
                        <a:rPr lang="en-US" sz="2100" dirty="0"/>
                        <a:t>6</a:t>
                      </a:r>
                    </a:p>
                  </a:txBody>
                  <a:tcPr marL="112581" marR="112581" marT="56293" marB="56293"/>
                </a:tc>
                <a:tc>
                  <a:txBody>
                    <a:bodyPr/>
                    <a:lstStyle/>
                    <a:p>
                      <a:r>
                        <a:rPr lang="en-US" sz="2100" dirty="0"/>
                        <a:t>6</a:t>
                      </a:r>
                    </a:p>
                  </a:txBody>
                  <a:tcPr marL="112581" marR="112581" marT="56293" marB="56293"/>
                </a:tc>
                <a:tc>
                  <a:txBody>
                    <a:bodyPr/>
                    <a:lstStyle/>
                    <a:p>
                      <a:r>
                        <a:rPr lang="en-US" sz="2100" dirty="0"/>
                        <a:t>6</a:t>
                      </a:r>
                    </a:p>
                  </a:txBody>
                  <a:tcPr marL="112581" marR="112581" marT="56293" marB="56293"/>
                </a:tc>
                <a:tc>
                  <a:txBody>
                    <a:bodyPr/>
                    <a:lstStyle/>
                    <a:p>
                      <a:r>
                        <a:rPr lang="en-US" sz="2100" dirty="0"/>
                        <a:t>6</a:t>
                      </a:r>
                    </a:p>
                  </a:txBody>
                  <a:tcPr marL="112581" marR="112581" marT="56293" marB="56293"/>
                </a:tc>
                <a:tc>
                  <a:txBody>
                    <a:bodyPr/>
                    <a:lstStyle/>
                    <a:p>
                      <a:r>
                        <a:rPr lang="en-US" sz="2100" dirty="0"/>
                        <a:t>6</a:t>
                      </a:r>
                    </a:p>
                  </a:txBody>
                  <a:tcPr marL="112581" marR="112581" marT="56293" marB="56293"/>
                </a:tc>
                <a:tc>
                  <a:txBody>
                    <a:bodyPr/>
                    <a:lstStyle/>
                    <a:p>
                      <a:r>
                        <a:rPr lang="en-US" sz="2100" dirty="0">
                          <a:highlight>
                            <a:srgbClr val="FFFF00"/>
                          </a:highlight>
                        </a:rPr>
                        <a:t>6</a:t>
                      </a:r>
                    </a:p>
                  </a:txBody>
                  <a:tcPr marL="112581" marR="112581" marT="56293" marB="56293"/>
                </a:tc>
                <a:tc>
                  <a:txBody>
                    <a:bodyPr/>
                    <a:lstStyle/>
                    <a:p>
                      <a:r>
                        <a:rPr lang="en-US" sz="2100" dirty="0"/>
                        <a:t>7</a:t>
                      </a:r>
                    </a:p>
                  </a:txBody>
                  <a:tcPr marL="112581" marR="112581" marT="56293" marB="56293"/>
                </a:tc>
                <a:tc>
                  <a:txBody>
                    <a:bodyPr/>
                    <a:lstStyle/>
                    <a:p>
                      <a:r>
                        <a:rPr lang="en-US" sz="2100" dirty="0"/>
                        <a:t>7</a:t>
                      </a:r>
                    </a:p>
                  </a:txBody>
                  <a:tcPr marL="112581" marR="112581" marT="56293" marB="56293"/>
                </a:tc>
                <a:extLst>
                  <a:ext uri="{0D108BD9-81ED-4DB2-BD59-A6C34878D82A}">
                    <a16:rowId xmlns:a16="http://schemas.microsoft.com/office/drawing/2014/main" val="387372386"/>
                  </a:ext>
                </a:extLst>
              </a:tr>
              <a:tr h="1435395">
                <a:tc>
                  <a:txBody>
                    <a:bodyPr/>
                    <a:lstStyle/>
                    <a:p>
                      <a:endParaRPr lang="en-US" sz="2100" dirty="0"/>
                    </a:p>
                  </a:txBody>
                  <a:tcPr marL="112581" marR="112581" marT="56293" marB="56293"/>
                </a:tc>
                <a:tc>
                  <a:txBody>
                    <a:bodyPr/>
                    <a:lstStyle/>
                    <a:p>
                      <a:r>
                        <a:rPr lang="en-US" sz="2100" dirty="0"/>
                        <a:t>X</a:t>
                      </a:r>
                    </a:p>
                    <a:p>
                      <a:endParaRPr lang="en-US" sz="2100" dirty="0"/>
                    </a:p>
                  </a:txBody>
                  <a:tcPr marL="112581" marR="112581" marT="56293" marB="56293"/>
                </a:tc>
                <a:tc>
                  <a:txBody>
                    <a:bodyPr/>
                    <a:lstStyle/>
                    <a:p>
                      <a:r>
                        <a:rPr lang="en-US" sz="2100" dirty="0"/>
                        <a:t>X</a:t>
                      </a:r>
                    </a:p>
                  </a:txBody>
                  <a:tcPr marL="112581" marR="112581" marT="56293" marB="56293"/>
                </a:tc>
                <a:tc>
                  <a:txBody>
                    <a:bodyPr/>
                    <a:lstStyle/>
                    <a:p>
                      <a:r>
                        <a:rPr lang="en-US" sz="2100" dirty="0"/>
                        <a:t>X</a:t>
                      </a:r>
                    </a:p>
                  </a:txBody>
                  <a:tcPr marL="112581" marR="112581" marT="56293" marB="56293"/>
                </a:tc>
                <a:tc>
                  <a:txBody>
                    <a:bodyPr/>
                    <a:lstStyle/>
                    <a:p>
                      <a:r>
                        <a:rPr lang="en-US" sz="2100" b="0" i="0" kern="1200" dirty="0">
                          <a:solidFill>
                            <a:schemeClr val="tx1"/>
                          </a:solidFill>
                          <a:effectLst/>
                          <a:latin typeface="+mn-lt"/>
                          <a:ea typeface="+mn-ea"/>
                          <a:cs typeface="+mn-cs"/>
                        </a:rPr>
                        <a:t>x</a:t>
                      </a:r>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a:t>
                      </a:r>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a:t>
                      </a:r>
                      <a:endParaRPr lang="en-US" sz="2100" dirty="0"/>
                    </a:p>
                    <a:p>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x</a:t>
                      </a:r>
                      <a:endParaRPr lang="en-US" sz="2100" dirty="0"/>
                    </a:p>
                    <a:p>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x</a:t>
                      </a:r>
                      <a:endParaRPr lang="en-US" sz="2100" dirty="0"/>
                    </a:p>
                    <a:p>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a:t>
                      </a:r>
                      <a:endParaRPr lang="en-US" sz="2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100" dirty="0"/>
                    </a:p>
                    <a:p>
                      <a:endParaRPr lang="en-US" sz="2100" dirty="0"/>
                    </a:p>
                  </a:txBody>
                  <a:tcPr marL="112581" marR="112581" marT="56293" marB="56293"/>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100" b="0" i="0" kern="1200" dirty="0">
                          <a:solidFill>
                            <a:schemeClr val="tx1"/>
                          </a:solidFill>
                          <a:effectLst/>
                          <a:latin typeface="+mn-lt"/>
                          <a:ea typeface="+mn-ea"/>
                          <a:cs typeface="+mn-cs"/>
                        </a:rPr>
                        <a:t>✔</a:t>
                      </a:r>
                      <a:endParaRPr lang="en-US" sz="2100" dirty="0"/>
                    </a:p>
                    <a:p>
                      <a:endParaRPr lang="en-US" sz="2100" dirty="0"/>
                    </a:p>
                  </a:txBody>
                  <a:tcPr marL="112581" marR="112581" marT="56293" marB="56293"/>
                </a:tc>
                <a:extLst>
                  <a:ext uri="{0D108BD9-81ED-4DB2-BD59-A6C34878D82A}">
                    <a16:rowId xmlns:a16="http://schemas.microsoft.com/office/drawing/2014/main" val="1077521279"/>
                  </a:ext>
                </a:extLst>
              </a:tr>
            </a:tbl>
          </a:graphicData>
        </a:graphic>
      </p:graphicFrame>
    </p:spTree>
    <p:extLst>
      <p:ext uri="{BB962C8B-B14F-4D97-AF65-F5344CB8AC3E}">
        <p14:creationId xmlns:p14="http://schemas.microsoft.com/office/powerpoint/2010/main" val="224651652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E7DC-60CF-1AA6-0A50-A3ACF53F0E1C}"/>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39CDD36A-2D42-B65E-0E72-1350705F24ED}"/>
              </a:ext>
            </a:extLst>
          </p:cNvPr>
          <p:cNvSpPr>
            <a:spLocks noGrp="1"/>
          </p:cNvSpPr>
          <p:nvPr>
            <p:ph idx="1"/>
          </p:nvPr>
        </p:nvSpPr>
        <p:spPr/>
        <p:txBody>
          <a:bodyPr>
            <a:normAutofit/>
          </a:bodyPr>
          <a:lstStyle/>
          <a:p>
            <a:r>
              <a:rPr lang="en-US" b="0" i="0" dirty="0">
                <a:solidFill>
                  <a:srgbClr val="303030"/>
                </a:solidFill>
                <a:effectLst/>
                <a:latin typeface="Arimo"/>
              </a:rPr>
              <a:t>Total number of references = 10</a:t>
            </a:r>
          </a:p>
          <a:p>
            <a:r>
              <a:rPr lang="en-US" b="0" i="0" dirty="0">
                <a:solidFill>
                  <a:srgbClr val="303030"/>
                </a:solidFill>
                <a:effectLst/>
                <a:latin typeface="Arimo"/>
              </a:rPr>
              <a:t>Total number of page faults occurred/No of Miss=6</a:t>
            </a:r>
          </a:p>
          <a:p>
            <a:pPr algn="l" fontAlgn="base"/>
            <a:r>
              <a:rPr lang="en-US" b="1" i="0" u="sng" dirty="0">
                <a:solidFill>
                  <a:srgbClr val="303030"/>
                </a:solidFill>
                <a:effectLst/>
                <a:latin typeface="Roboto Condensed" panose="02000000000000000000" pitchFamily="2" charset="0"/>
              </a:rPr>
              <a:t>Calculating Hit ratio-</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Total number of page hits</a:t>
            </a:r>
          </a:p>
          <a:p>
            <a:pPr algn="l" fontAlgn="base"/>
            <a:r>
              <a:rPr lang="en-US" b="0" i="0" dirty="0">
                <a:solidFill>
                  <a:srgbClr val="303030"/>
                </a:solidFill>
                <a:effectLst/>
                <a:latin typeface="Arimo"/>
              </a:rPr>
              <a:t>= Total number of references – Total number of page misses or page faults</a:t>
            </a:r>
          </a:p>
          <a:p>
            <a:pPr algn="l" fontAlgn="base"/>
            <a:r>
              <a:rPr lang="en-US" b="0" i="0" dirty="0">
                <a:solidFill>
                  <a:srgbClr val="303030"/>
                </a:solidFill>
                <a:effectLst/>
                <a:latin typeface="Arimo"/>
              </a:rPr>
              <a:t>= 10 – 6</a:t>
            </a:r>
          </a:p>
          <a:p>
            <a:pPr algn="l" fontAlgn="base"/>
            <a:r>
              <a:rPr lang="en-US" b="0" i="0" dirty="0">
                <a:solidFill>
                  <a:srgbClr val="303030"/>
                </a:solidFill>
                <a:effectLst/>
                <a:latin typeface="Arimo"/>
              </a:rPr>
              <a:t>= 4</a:t>
            </a:r>
          </a:p>
          <a:p>
            <a:endParaRPr lang="en-US" dirty="0"/>
          </a:p>
        </p:txBody>
      </p:sp>
    </p:spTree>
    <p:extLst>
      <p:ext uri="{BB962C8B-B14F-4D97-AF65-F5344CB8AC3E}">
        <p14:creationId xmlns:p14="http://schemas.microsoft.com/office/powerpoint/2010/main" val="19227851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38022-4E24-933D-6D3B-0FFA2F33B508}"/>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4D82DE86-5E4E-D7A9-005D-39AC282C90CE}"/>
              </a:ext>
            </a:extLst>
          </p:cNvPr>
          <p:cNvSpPr>
            <a:spLocks noGrp="1"/>
          </p:cNvSpPr>
          <p:nvPr>
            <p:ph idx="1"/>
          </p:nvPr>
        </p:nvSpPr>
        <p:spPr/>
        <p:txBody>
          <a:bodyPr>
            <a:normAutofit fontScale="92500" lnSpcReduction="20000"/>
          </a:bodyPr>
          <a:lstStyle/>
          <a:p>
            <a:pPr algn="l" fontAlgn="base"/>
            <a:r>
              <a:rPr lang="en-US" b="0" i="0" dirty="0">
                <a:effectLst/>
                <a:latin typeface="Arimo"/>
              </a:rPr>
              <a:t>Thus, Hit ratio</a:t>
            </a:r>
          </a:p>
          <a:p>
            <a:pPr algn="l" fontAlgn="base"/>
            <a:r>
              <a:rPr lang="en-US" b="0" i="0" dirty="0">
                <a:effectLst/>
                <a:latin typeface="Arimo"/>
              </a:rPr>
              <a:t>= Total number of page hits / Total number of references</a:t>
            </a:r>
          </a:p>
          <a:p>
            <a:pPr algn="l" fontAlgn="base"/>
            <a:r>
              <a:rPr lang="en-US" b="0" i="0" dirty="0">
                <a:effectLst/>
                <a:latin typeface="Arimo"/>
              </a:rPr>
              <a:t>= 4 / 10</a:t>
            </a:r>
          </a:p>
          <a:p>
            <a:pPr algn="l" fontAlgn="base"/>
            <a:r>
              <a:rPr lang="en-US" b="0" i="0" dirty="0">
                <a:effectLst/>
                <a:latin typeface="Arimo"/>
              </a:rPr>
              <a:t>= 0.4 or 40%</a:t>
            </a:r>
          </a:p>
          <a:p>
            <a:pPr marL="0" indent="0">
              <a:buNone/>
            </a:pPr>
            <a:r>
              <a:rPr lang="en-US" b="1" i="0" u="sng" dirty="0">
                <a:effectLst/>
                <a:latin typeface="Roboto Condensed" panose="02000000000000000000" pitchFamily="2" charset="0"/>
              </a:rPr>
              <a:t>Calculating Miss ratio-</a:t>
            </a:r>
            <a:endParaRPr lang="en-US" b="1" i="0" dirty="0">
              <a:effectLst/>
              <a:latin typeface="Roboto Condensed" panose="02000000000000000000" pitchFamily="2" charset="0"/>
            </a:endParaRPr>
          </a:p>
          <a:p>
            <a:pPr algn="l" fontAlgn="base"/>
            <a:r>
              <a:rPr lang="en-US" b="0" i="0" dirty="0">
                <a:effectLst/>
                <a:latin typeface="Arimo"/>
              </a:rPr>
              <a:t>Total number of page misses or page faults = 6</a:t>
            </a:r>
          </a:p>
          <a:p>
            <a:pPr algn="l" fontAlgn="base"/>
            <a:r>
              <a:rPr lang="en-US" b="0" i="0" dirty="0">
                <a:effectLst/>
                <a:latin typeface="Arimo"/>
              </a:rPr>
              <a:t> Thus, Miss ratio</a:t>
            </a:r>
          </a:p>
          <a:p>
            <a:pPr algn="l" fontAlgn="base"/>
            <a:r>
              <a:rPr lang="en-US" b="0" i="0" dirty="0">
                <a:effectLst/>
                <a:latin typeface="Arimo"/>
              </a:rPr>
              <a:t>= Total number of page misses / Total number of references</a:t>
            </a:r>
          </a:p>
          <a:p>
            <a:pPr algn="l" fontAlgn="base"/>
            <a:r>
              <a:rPr lang="en-US" b="0" i="0" dirty="0">
                <a:effectLst/>
                <a:latin typeface="Arimo"/>
              </a:rPr>
              <a:t>= 6 / 10</a:t>
            </a:r>
          </a:p>
          <a:p>
            <a:pPr algn="l" fontAlgn="base"/>
            <a:r>
              <a:rPr lang="en-US" b="0" i="0" dirty="0">
                <a:effectLst/>
                <a:latin typeface="Arimo"/>
              </a:rPr>
              <a:t>= 0.6 or 60%</a:t>
            </a:r>
          </a:p>
          <a:p>
            <a:pPr marL="0" indent="0">
              <a:buNone/>
            </a:pPr>
            <a:endParaRPr lang="en-US" dirty="0"/>
          </a:p>
        </p:txBody>
      </p:sp>
    </p:spTree>
    <p:extLst>
      <p:ext uri="{BB962C8B-B14F-4D97-AF65-F5344CB8AC3E}">
        <p14:creationId xmlns:p14="http://schemas.microsoft.com/office/powerpoint/2010/main" val="42108346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0CDB9-09DC-996F-FE35-FEEDC0B2A102}"/>
              </a:ext>
            </a:extLst>
          </p:cNvPr>
          <p:cNvSpPr>
            <a:spLocks noGrp="1"/>
          </p:cNvSpPr>
          <p:nvPr>
            <p:ph type="title"/>
          </p:nvPr>
        </p:nvSpPr>
        <p:spPr/>
        <p:txBody>
          <a:bodyPr/>
          <a:lstStyle/>
          <a:p>
            <a:r>
              <a:rPr lang="en-US" b="1" i="0" dirty="0">
                <a:solidFill>
                  <a:srgbClr val="000000"/>
                </a:solidFill>
                <a:effectLst/>
                <a:latin typeface="Fira Sans" panose="020F0502020204030204" pitchFamily="34" charset="0"/>
              </a:rPr>
              <a:t>Advantages of the FIFO Algorithm</a:t>
            </a:r>
            <a:br>
              <a:rPr lang="en-US" b="1" i="0" dirty="0">
                <a:solidFill>
                  <a:srgbClr val="000000"/>
                </a:solidFill>
                <a:effectLst/>
                <a:latin typeface="Fira Sans" panose="020F0502020204030204" pitchFamily="34" charset="0"/>
              </a:rPr>
            </a:br>
            <a:endParaRPr lang="en-US" dirty="0"/>
          </a:p>
        </p:txBody>
      </p:sp>
      <p:sp>
        <p:nvSpPr>
          <p:cNvPr id="3" name="Content Placeholder 2">
            <a:extLst>
              <a:ext uri="{FF2B5EF4-FFF2-40B4-BE49-F238E27FC236}">
                <a16:creationId xmlns:a16="http://schemas.microsoft.com/office/drawing/2014/main" id="{617AEC76-902D-8B26-57EC-EB1B8C28250F}"/>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i="0" dirty="0">
                <a:solidFill>
                  <a:srgbClr val="282828"/>
                </a:solidFill>
                <a:effectLst/>
              </a:rPr>
              <a:t>Simple to implement:</a:t>
            </a:r>
            <a:r>
              <a:rPr lang="en-US" b="0" i="0" dirty="0">
                <a:solidFill>
                  <a:srgbClr val="282828"/>
                </a:solidFill>
                <a:effectLst/>
              </a:rPr>
              <a:t> FIFO is a very simple algorithm to implement, as it only requires a basic data structure like a queue to keep track of the items.</a:t>
            </a:r>
          </a:p>
          <a:p>
            <a:pPr algn="just">
              <a:buFont typeface="Arial" panose="020B0604020202020204" pitchFamily="34" charset="0"/>
              <a:buChar char="•"/>
            </a:pPr>
            <a:r>
              <a:rPr lang="en-US" b="1" i="0" dirty="0">
                <a:solidFill>
                  <a:srgbClr val="282828"/>
                </a:solidFill>
                <a:effectLst/>
              </a:rPr>
              <a:t>Low overhead:</a:t>
            </a:r>
            <a:r>
              <a:rPr lang="en-US" b="0" i="0" dirty="0">
                <a:solidFill>
                  <a:srgbClr val="282828"/>
                </a:solidFill>
                <a:effectLst/>
              </a:rPr>
              <a:t> Since FIFO only requires a simple data structure and does not require any additional information to be stored, it has low overhead.</a:t>
            </a:r>
          </a:p>
          <a:p>
            <a:pPr algn="just">
              <a:buFont typeface="Arial" panose="020B0604020202020204" pitchFamily="34" charset="0"/>
              <a:buChar char="•"/>
            </a:pPr>
            <a:r>
              <a:rPr lang="en-US" b="1" i="0" dirty="0">
                <a:solidFill>
                  <a:srgbClr val="282828"/>
                </a:solidFill>
                <a:effectLst/>
              </a:rPr>
              <a:t>Easy to understand:</a:t>
            </a:r>
            <a:r>
              <a:rPr lang="en-US" b="0" i="0" dirty="0">
                <a:solidFill>
                  <a:srgbClr val="282828"/>
                </a:solidFill>
                <a:effectLst/>
              </a:rPr>
              <a:t> FIFO is easy to understand, as it only uses a first-in, first-out approach, and does not require any complex calculations.</a:t>
            </a:r>
          </a:p>
          <a:p>
            <a:pPr algn="just">
              <a:buFont typeface="Arial" panose="020B0604020202020204" pitchFamily="34" charset="0"/>
              <a:buChar char="•"/>
            </a:pPr>
            <a:r>
              <a:rPr lang="en-US" b="1" i="0" dirty="0">
                <a:solidFill>
                  <a:srgbClr val="282828"/>
                </a:solidFill>
                <a:effectLst/>
              </a:rPr>
              <a:t>Predictable:</a:t>
            </a:r>
            <a:r>
              <a:rPr lang="en-US" b="0" i="0" dirty="0">
                <a:solidFill>
                  <a:srgbClr val="282828"/>
                </a:solidFill>
                <a:effectLst/>
              </a:rPr>
              <a:t> FIFO is predictable, as the item that was brought in first will be the first one to be replaced.</a:t>
            </a:r>
          </a:p>
          <a:p>
            <a:pPr algn="just">
              <a:buFont typeface="Arial" panose="020B0604020202020204" pitchFamily="34" charset="0"/>
              <a:buChar char="•"/>
            </a:pPr>
            <a:r>
              <a:rPr lang="en-US" b="1" i="0" dirty="0">
                <a:solidFill>
                  <a:srgbClr val="282828"/>
                </a:solidFill>
                <a:effectLst/>
              </a:rPr>
              <a:t>Predictable behavior:</a:t>
            </a:r>
            <a:r>
              <a:rPr lang="en-US" b="0" i="0" dirty="0">
                <a:solidFill>
                  <a:srgbClr val="282828"/>
                </a:solidFill>
                <a:effectLst/>
              </a:rPr>
              <a:t> The algorithm has a predictable behavior, so it can be easily used in systems where predictability is important.</a:t>
            </a:r>
          </a:p>
          <a:p>
            <a:pPr algn="just"/>
            <a:r>
              <a:rPr lang="en-US" dirty="0">
                <a:solidFill>
                  <a:srgbClr val="282828"/>
                </a:solidFill>
              </a:rPr>
              <a:t>Low complexity: FIFO is a low-complexity algorithm and requires minimal computational power.</a:t>
            </a:r>
          </a:p>
          <a:p>
            <a:pPr algn="just">
              <a:buFont typeface="Arial" panose="020B0604020202020204" pitchFamily="34" charset="0"/>
              <a:buChar char="•"/>
            </a:pPr>
            <a:endParaRPr lang="en-US" b="0" i="0" dirty="0">
              <a:solidFill>
                <a:srgbClr val="282828"/>
              </a:solidFill>
              <a:effectLst/>
            </a:endParaRPr>
          </a:p>
          <a:p>
            <a:endParaRPr lang="en-US" dirty="0"/>
          </a:p>
        </p:txBody>
      </p:sp>
    </p:spTree>
    <p:extLst>
      <p:ext uri="{BB962C8B-B14F-4D97-AF65-F5344CB8AC3E}">
        <p14:creationId xmlns:p14="http://schemas.microsoft.com/office/powerpoint/2010/main" val="435708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166B-065A-9F5D-556D-CC0DB41D6F1D}"/>
              </a:ext>
            </a:extLst>
          </p:cNvPr>
          <p:cNvSpPr>
            <a:spLocks noGrp="1"/>
          </p:cNvSpPr>
          <p:nvPr>
            <p:ph type="title"/>
          </p:nvPr>
        </p:nvSpPr>
        <p:spPr/>
        <p:txBody>
          <a:bodyPr/>
          <a:lstStyle/>
          <a:p>
            <a:r>
              <a:rPr lang="en-US" b="1" i="0" dirty="0">
                <a:solidFill>
                  <a:srgbClr val="000000"/>
                </a:solidFill>
                <a:effectLst/>
                <a:latin typeface="Fira Sans" panose="020B0503050000020004" pitchFamily="34" charset="0"/>
              </a:rPr>
              <a:t>Drawbacks of the FIFO Algorithm</a:t>
            </a:r>
            <a:br>
              <a:rPr lang="en-US" b="1" i="0" dirty="0">
                <a:solidFill>
                  <a:srgbClr val="000000"/>
                </a:solidFill>
                <a:effectLst/>
                <a:latin typeface="Fira Sans" panose="020B0503050000020004" pitchFamily="34" charset="0"/>
              </a:rPr>
            </a:br>
            <a:endParaRPr lang="en-US" dirty="0"/>
          </a:p>
        </p:txBody>
      </p:sp>
      <p:sp>
        <p:nvSpPr>
          <p:cNvPr id="3" name="Content Placeholder 2">
            <a:extLst>
              <a:ext uri="{FF2B5EF4-FFF2-40B4-BE49-F238E27FC236}">
                <a16:creationId xmlns:a16="http://schemas.microsoft.com/office/drawing/2014/main" id="{883419F6-A9BE-A8E8-1826-C847C537A319}"/>
              </a:ext>
            </a:extLst>
          </p:cNvPr>
          <p:cNvSpPr>
            <a:spLocks noGrp="1"/>
          </p:cNvSpPr>
          <p:nvPr>
            <p:ph idx="1"/>
          </p:nvPr>
        </p:nvSpPr>
        <p:spPr/>
        <p:txBody>
          <a:bodyPr/>
          <a:lstStyle/>
          <a:p>
            <a:pPr algn="just">
              <a:buFont typeface="Arial" panose="020B0604020202020204" pitchFamily="34" charset="0"/>
              <a:buChar char="•"/>
            </a:pPr>
            <a:r>
              <a:rPr lang="en-US" b="1" i="0" dirty="0" err="1">
                <a:solidFill>
                  <a:srgbClr val="282828"/>
                </a:solidFill>
                <a:effectLst/>
              </a:rPr>
              <a:t>Belady’s</a:t>
            </a:r>
            <a:r>
              <a:rPr lang="en-US" b="1" i="0" dirty="0">
                <a:solidFill>
                  <a:srgbClr val="282828"/>
                </a:solidFill>
                <a:effectLst/>
              </a:rPr>
              <a:t> Anomaly:</a:t>
            </a:r>
            <a:r>
              <a:rPr lang="en-US" b="0" i="0" dirty="0">
                <a:solidFill>
                  <a:srgbClr val="282828"/>
                </a:solidFill>
                <a:effectLst/>
              </a:rPr>
              <a:t> FIFO can lead to </a:t>
            </a:r>
            <a:r>
              <a:rPr lang="en-US" b="0" i="0" dirty="0" err="1">
                <a:solidFill>
                  <a:srgbClr val="282828"/>
                </a:solidFill>
                <a:effectLst/>
              </a:rPr>
              <a:t>Belady’s</a:t>
            </a:r>
            <a:r>
              <a:rPr lang="en-US" b="0" i="0" dirty="0">
                <a:solidFill>
                  <a:srgbClr val="282828"/>
                </a:solidFill>
                <a:effectLst/>
              </a:rPr>
              <a:t> Anomaly, where the number of page faults can increase as the number of frames increases, under certain circumstances.</a:t>
            </a:r>
          </a:p>
          <a:p>
            <a:pPr algn="just">
              <a:buFont typeface="Arial" panose="020B0604020202020204" pitchFamily="34" charset="0"/>
              <a:buChar char="•"/>
            </a:pPr>
            <a:r>
              <a:rPr lang="en-US" b="1" i="0" dirty="0">
                <a:solidFill>
                  <a:srgbClr val="282828"/>
                </a:solidFill>
                <a:effectLst/>
              </a:rPr>
              <a:t>Not effective for workloads with a spatial locality:</a:t>
            </a:r>
            <a:r>
              <a:rPr lang="en-US" b="0" i="0" dirty="0">
                <a:solidFill>
                  <a:srgbClr val="282828"/>
                </a:solidFill>
                <a:effectLst/>
              </a:rPr>
              <a:t> If a workload has a spatial locality, where pages that are used together are likely to be used again soon, FIFO does not perform well, as it does not take into account how recently or frequently a page has been used.</a:t>
            </a:r>
          </a:p>
          <a:p>
            <a:endParaRPr lang="en-US" dirty="0"/>
          </a:p>
        </p:txBody>
      </p:sp>
    </p:spTree>
    <p:extLst>
      <p:ext uri="{BB962C8B-B14F-4D97-AF65-F5344CB8AC3E}">
        <p14:creationId xmlns:p14="http://schemas.microsoft.com/office/powerpoint/2010/main" val="2540101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22A0C-C9C3-11EF-9D6D-60742FA3BDF1}"/>
              </a:ext>
            </a:extLst>
          </p:cNvPr>
          <p:cNvSpPr>
            <a:spLocks noGrp="1"/>
          </p:cNvSpPr>
          <p:nvPr>
            <p:ph type="title"/>
          </p:nvPr>
        </p:nvSpPr>
        <p:spPr/>
        <p:txBody>
          <a:bodyPr/>
          <a:lstStyle/>
          <a:p>
            <a:r>
              <a:rPr lang="en-US" b="0" i="0" dirty="0">
                <a:effectLst/>
                <a:latin typeface="erdana"/>
              </a:rPr>
              <a:t>Page Fault Terminology</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CEB90BA2-D92F-F3AC-CD03-634EA07BE947}"/>
              </a:ext>
            </a:extLst>
          </p:cNvPr>
          <p:cNvSpPr>
            <a:spLocks noGrp="1"/>
          </p:cNvSpPr>
          <p:nvPr>
            <p:ph idx="1"/>
          </p:nvPr>
        </p:nvSpPr>
        <p:spPr/>
        <p:txBody>
          <a:bodyPr>
            <a:normAutofit/>
          </a:bodyPr>
          <a:lstStyle/>
          <a:p>
            <a:r>
              <a:rPr lang="en-US" dirty="0"/>
              <a:t>There are various page fault terminologies in the operating system. Some terminologies of page fault are as follows:</a:t>
            </a:r>
          </a:p>
          <a:p>
            <a:r>
              <a:rPr lang="en-US" dirty="0"/>
              <a:t>1. Page Hit</a:t>
            </a:r>
          </a:p>
          <a:p>
            <a:r>
              <a:rPr lang="en-US" dirty="0"/>
              <a:t>When the CPU attempts to obtain a needed page from main memory and the page exists in main memory (RAM), it is referred to as a "PAGE HIT".</a:t>
            </a:r>
          </a:p>
          <a:p>
            <a:r>
              <a:rPr lang="en-US" dirty="0"/>
              <a:t>2. Page Miss</a:t>
            </a:r>
          </a:p>
          <a:p>
            <a:r>
              <a:rPr lang="en-US" dirty="0"/>
              <a:t>If the needed page has not existed in the main memory (RAM), it is known as "PAGE MISS".</a:t>
            </a:r>
          </a:p>
        </p:txBody>
      </p:sp>
    </p:spTree>
    <p:extLst>
      <p:ext uri="{BB962C8B-B14F-4D97-AF65-F5344CB8AC3E}">
        <p14:creationId xmlns:p14="http://schemas.microsoft.com/office/powerpoint/2010/main" val="6583076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AE1EB-1F64-46B7-C66C-A13215BA46B6}"/>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859178F4-781F-B6C3-E95E-338A8EEEEA47}"/>
              </a:ext>
            </a:extLst>
          </p:cNvPr>
          <p:cNvSpPr>
            <a:spLocks noGrp="1"/>
          </p:cNvSpPr>
          <p:nvPr>
            <p:ph idx="1"/>
          </p:nvPr>
        </p:nvSpPr>
        <p:spPr/>
        <p:txBody>
          <a:bodyPr/>
          <a:lstStyle/>
          <a:p>
            <a:r>
              <a:rPr lang="en-US" b="1" i="0" dirty="0">
                <a:solidFill>
                  <a:srgbClr val="273239"/>
                </a:solidFill>
                <a:effectLst/>
                <a:latin typeface="Nunito" pitchFamily="2" charset="0"/>
              </a:rPr>
              <a:t>Example-2: </a:t>
            </a:r>
            <a:r>
              <a:rPr lang="en-US" b="0" i="0" dirty="0">
                <a:solidFill>
                  <a:srgbClr val="273239"/>
                </a:solidFill>
                <a:effectLst/>
                <a:latin typeface="Nunito" pitchFamily="2" charset="0"/>
              </a:rPr>
              <a:t>Consider the page references 7, 0, 1, 2, 0, 3, 0, 4, 2, 3, 0, 3, 2, 3 with 4 page frame. Find number of page fault. </a:t>
            </a:r>
            <a:endParaRPr lang="en-US" dirty="0"/>
          </a:p>
        </p:txBody>
      </p:sp>
    </p:spTree>
    <p:extLst>
      <p:ext uri="{BB962C8B-B14F-4D97-AF65-F5344CB8AC3E}">
        <p14:creationId xmlns:p14="http://schemas.microsoft.com/office/powerpoint/2010/main" val="5445407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E7DA-6AC2-4776-BE5E-1F4B2F809E4C}"/>
              </a:ext>
            </a:extLst>
          </p:cNvPr>
          <p:cNvSpPr>
            <a:spLocks noGrp="1"/>
          </p:cNvSpPr>
          <p:nvPr>
            <p:ph type="title"/>
          </p:nvPr>
        </p:nvSpPr>
        <p:spPr/>
        <p:txBody>
          <a:bodyPr/>
          <a:lstStyle/>
          <a:p>
            <a:r>
              <a:rPr lang="en-US" b="0" i="0" dirty="0">
                <a:effectLst/>
                <a:latin typeface="erdana"/>
              </a:rPr>
              <a:t>What is LRU Page Replacement Algorithm?</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1F65CAD2-AD56-4000-81DC-449C4DBDDBA0}"/>
              </a:ext>
            </a:extLst>
          </p:cNvPr>
          <p:cNvSpPr>
            <a:spLocks noGrp="1"/>
          </p:cNvSpPr>
          <p:nvPr>
            <p:ph idx="1"/>
          </p:nvPr>
        </p:nvSpPr>
        <p:spPr/>
        <p:txBody>
          <a:bodyPr>
            <a:normAutofit fontScale="92500" lnSpcReduction="20000"/>
          </a:bodyPr>
          <a:lstStyle/>
          <a:p>
            <a:pPr algn="just"/>
            <a:r>
              <a:rPr lang="en-US" b="0" i="0" dirty="0">
                <a:effectLst/>
                <a:latin typeface="inter-regular"/>
              </a:rPr>
              <a:t>The LRU stands for the </a:t>
            </a:r>
            <a:r>
              <a:rPr lang="en-US" b="1" i="0" dirty="0">
                <a:effectLst/>
                <a:latin typeface="inter-bold"/>
              </a:rPr>
              <a:t>Least Recently Used</a:t>
            </a:r>
            <a:r>
              <a:rPr lang="en-US" b="0" i="0" dirty="0">
                <a:effectLst/>
                <a:latin typeface="inter-regular"/>
              </a:rPr>
              <a:t>. It keeps track of page usage in the memory over a short period of time. </a:t>
            </a:r>
          </a:p>
          <a:p>
            <a:pPr algn="just"/>
            <a:r>
              <a:rPr lang="en-US" b="0" i="0" dirty="0">
                <a:effectLst/>
                <a:latin typeface="inter-regular"/>
              </a:rPr>
              <a:t>It works on the concept that pages that have been highly used in the past are likely to be significantly used again in the future.</a:t>
            </a:r>
          </a:p>
          <a:p>
            <a:pPr algn="just"/>
            <a:r>
              <a:rPr lang="en-US" b="0" i="0" dirty="0">
                <a:effectLst/>
                <a:latin typeface="inter-regular"/>
              </a:rPr>
              <a:t> It removes the page that has not been utilized in the memory for the longest time. </a:t>
            </a:r>
          </a:p>
          <a:p>
            <a:pPr algn="just"/>
            <a:r>
              <a:rPr lang="en-US" b="0" i="0" dirty="0">
                <a:solidFill>
                  <a:srgbClr val="FF0000"/>
                </a:solidFill>
                <a:effectLst/>
                <a:latin typeface="inter-regular"/>
              </a:rPr>
              <a:t>LRU is the most widely used algorithm because it provides fewer page faults than the other methods.</a:t>
            </a:r>
          </a:p>
          <a:p>
            <a:pPr algn="just"/>
            <a:r>
              <a:rPr lang="en-US" b="1" i="0" dirty="0">
                <a:effectLst/>
                <a:latin typeface="Droid Serif"/>
              </a:rPr>
              <a:t>Least Recently Used (LRU)</a:t>
            </a:r>
            <a:r>
              <a:rPr lang="en-US" b="0" i="0" dirty="0">
                <a:effectLst/>
                <a:latin typeface="Droid Serif"/>
              </a:rPr>
              <a:t> algorithm is a page replacement technique used for memory management. According to this method, the page which is least recently used is replaced. Therefore, in memory, any page that has been unused for a longer period of time than the others is replaced.</a:t>
            </a:r>
            <a:endParaRPr lang="en-US" dirty="0"/>
          </a:p>
        </p:txBody>
      </p:sp>
    </p:spTree>
    <p:extLst>
      <p:ext uri="{BB962C8B-B14F-4D97-AF65-F5344CB8AC3E}">
        <p14:creationId xmlns:p14="http://schemas.microsoft.com/office/powerpoint/2010/main" val="3962971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48BA9-5FCF-4719-5047-E79F8B4DBC92}"/>
              </a:ext>
            </a:extLst>
          </p:cNvPr>
          <p:cNvSpPr>
            <a:spLocks noGrp="1"/>
          </p:cNvSpPr>
          <p:nvPr>
            <p:ph type="title"/>
          </p:nvPr>
        </p:nvSpPr>
        <p:spPr/>
        <p:txBody>
          <a:bodyPr/>
          <a:lstStyle/>
          <a:p>
            <a:r>
              <a:rPr lang="en-US" b="0" i="0" dirty="0">
                <a:effectLst/>
                <a:latin typeface="erdana"/>
              </a:rPr>
              <a:t>Role of Memory management</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F15C1475-3E5E-AA1D-19CF-40BC86759B6E}"/>
              </a:ext>
            </a:extLst>
          </p:cNvPr>
          <p:cNvSpPr>
            <a:spLocks noGrp="1"/>
          </p:cNvSpPr>
          <p:nvPr>
            <p:ph idx="1"/>
          </p:nvPr>
        </p:nvSpPr>
        <p:spPr/>
        <p:txBody>
          <a:bodyPr>
            <a:normAutofit fontScale="85000" lnSpcReduction="10000"/>
          </a:bodyPr>
          <a:lstStyle/>
          <a:p>
            <a:pPr algn="just">
              <a:buFont typeface="Arial" panose="020B0604020202020204" pitchFamily="34" charset="0"/>
              <a:buChar char="•"/>
            </a:pPr>
            <a:r>
              <a:rPr lang="en-US" b="0" i="0" dirty="0">
                <a:effectLst/>
                <a:latin typeface="inter-regular"/>
              </a:rPr>
              <a:t>Memory manager is used to keep track of the status of memory locations, whether it is free or allocated. It addresses primary memory by providing abstractions so that software perceives a large memory is allocated to it.</a:t>
            </a:r>
          </a:p>
          <a:p>
            <a:pPr algn="just">
              <a:buFont typeface="Arial" panose="020B0604020202020204" pitchFamily="34" charset="0"/>
              <a:buChar char="•"/>
            </a:pPr>
            <a:r>
              <a:rPr lang="en-US" b="0" i="0" dirty="0">
                <a:effectLst/>
                <a:latin typeface="inter-regular"/>
              </a:rPr>
              <a:t>Memory manager permits computers with a small amount of main memory to execute programs larger than the size or amount of available memory. It does this by moving information back and forth between primary memory and secondary memory by using the concept of swapping.</a:t>
            </a:r>
          </a:p>
          <a:p>
            <a:pPr algn="just">
              <a:buFont typeface="Arial" panose="020B0604020202020204" pitchFamily="34" charset="0"/>
              <a:buChar char="•"/>
            </a:pPr>
            <a:r>
              <a:rPr lang="en-US" b="0" i="0" dirty="0">
                <a:effectLst/>
                <a:latin typeface="inter-regular"/>
              </a:rPr>
              <a:t>The memory manager is responsible for protecting the memory allocated to each process from being corrupted by another process. If this is not ensured, then the system may exhibit unpredictable behavior.</a:t>
            </a:r>
          </a:p>
          <a:p>
            <a:pPr algn="just">
              <a:buFont typeface="Arial" panose="020B0604020202020204" pitchFamily="34" charset="0"/>
              <a:buChar char="•"/>
            </a:pPr>
            <a:r>
              <a:rPr lang="en-US" b="0" i="0" dirty="0">
                <a:effectLst/>
                <a:latin typeface="inter-regular"/>
              </a:rPr>
              <a:t>Memory managers should enable sharing of memory space between processes. Thus, two programs can reside at the same memory location although at different times.</a:t>
            </a:r>
          </a:p>
          <a:p>
            <a:endParaRPr lang="en-US" dirty="0"/>
          </a:p>
        </p:txBody>
      </p:sp>
    </p:spTree>
    <p:extLst>
      <p:ext uri="{BB962C8B-B14F-4D97-AF65-F5344CB8AC3E}">
        <p14:creationId xmlns:p14="http://schemas.microsoft.com/office/powerpoint/2010/main" val="215304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5E79-2910-4A38-97E8-DD3A114B5EE6}"/>
              </a:ext>
            </a:extLst>
          </p:cNvPr>
          <p:cNvSpPr>
            <a:spLocks noGrp="1"/>
          </p:cNvSpPr>
          <p:nvPr>
            <p:ph type="title"/>
          </p:nvPr>
        </p:nvSpPr>
        <p:spPr/>
        <p:txBody>
          <a:bodyPr/>
          <a:lstStyle/>
          <a:p>
            <a:r>
              <a:rPr lang="en-US" b="0" i="0" dirty="0">
                <a:effectLst/>
                <a:latin typeface="erdana"/>
              </a:rPr>
              <a:t>What is LRU Page Replacement Algorithm?</a:t>
            </a:r>
            <a:br>
              <a:rPr lang="en-US" b="0" i="0" dirty="0">
                <a:effectLst/>
                <a:latin typeface="erdana"/>
              </a:rPr>
            </a:br>
            <a:endParaRPr lang="en-US" dirty="0"/>
          </a:p>
        </p:txBody>
      </p:sp>
      <p:pic>
        <p:nvPicPr>
          <p:cNvPr id="5" name="Content Placeholder 4">
            <a:extLst>
              <a:ext uri="{FF2B5EF4-FFF2-40B4-BE49-F238E27FC236}">
                <a16:creationId xmlns:a16="http://schemas.microsoft.com/office/drawing/2014/main" id="{819A612F-262B-4A44-9451-2542AB2F245B}"/>
              </a:ext>
            </a:extLst>
          </p:cNvPr>
          <p:cNvPicPr>
            <a:picLocks noGrp="1" noChangeAspect="1"/>
          </p:cNvPicPr>
          <p:nvPr>
            <p:ph idx="1"/>
          </p:nvPr>
        </p:nvPicPr>
        <p:blipFill>
          <a:blip r:embed="rId2"/>
          <a:stretch>
            <a:fillRect/>
          </a:stretch>
        </p:blipFill>
        <p:spPr>
          <a:xfrm>
            <a:off x="1031597" y="2057401"/>
            <a:ext cx="9231001" cy="3563284"/>
          </a:xfrm>
        </p:spPr>
      </p:pic>
    </p:spTree>
    <p:extLst>
      <p:ext uri="{BB962C8B-B14F-4D97-AF65-F5344CB8AC3E}">
        <p14:creationId xmlns:p14="http://schemas.microsoft.com/office/powerpoint/2010/main" val="18526532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CB1-6E67-4E96-BD46-375899E868BC}"/>
              </a:ext>
            </a:extLst>
          </p:cNvPr>
          <p:cNvSpPr>
            <a:spLocks noGrp="1"/>
          </p:cNvSpPr>
          <p:nvPr>
            <p:ph type="title"/>
          </p:nvPr>
        </p:nvSpPr>
        <p:spPr/>
        <p:txBody>
          <a:bodyPr/>
          <a:lstStyle/>
          <a:p>
            <a:r>
              <a:rPr lang="en-US" dirty="0"/>
              <a:t>Problem One</a:t>
            </a:r>
          </a:p>
        </p:txBody>
      </p:sp>
      <p:graphicFrame>
        <p:nvGraphicFramePr>
          <p:cNvPr id="4" name="Table 4">
            <a:extLst>
              <a:ext uri="{FF2B5EF4-FFF2-40B4-BE49-F238E27FC236}">
                <a16:creationId xmlns:a16="http://schemas.microsoft.com/office/drawing/2014/main" id="{D5E9506A-CF78-4167-A9BB-0B799A3640A3}"/>
              </a:ext>
            </a:extLst>
          </p:cNvPr>
          <p:cNvGraphicFramePr>
            <a:graphicFrameLocks noGrp="1"/>
          </p:cNvGraphicFramePr>
          <p:nvPr>
            <p:ph idx="1"/>
            <p:extLst>
              <p:ext uri="{D42A27DB-BD31-4B8C-83A1-F6EECF244321}">
                <p14:modId xmlns:p14="http://schemas.microsoft.com/office/powerpoint/2010/main" val="3058641176"/>
              </p:ext>
            </p:extLst>
          </p:nvPr>
        </p:nvGraphicFramePr>
        <p:xfrm>
          <a:off x="685800" y="1690688"/>
          <a:ext cx="10868046" cy="3150869"/>
        </p:xfrm>
        <a:graphic>
          <a:graphicData uri="http://schemas.openxmlformats.org/drawingml/2006/table">
            <a:tbl>
              <a:tblPr firstRow="1" bandRow="1">
                <a:tableStyleId>{5C22544A-7EE6-4342-B048-85BDC9FD1C3A}</a:tableStyleId>
              </a:tblPr>
              <a:tblGrid>
                <a:gridCol w="517526">
                  <a:extLst>
                    <a:ext uri="{9D8B030D-6E8A-4147-A177-3AD203B41FA5}">
                      <a16:colId xmlns:a16="http://schemas.microsoft.com/office/drawing/2014/main" val="3115140671"/>
                    </a:ext>
                  </a:extLst>
                </a:gridCol>
                <a:gridCol w="517526">
                  <a:extLst>
                    <a:ext uri="{9D8B030D-6E8A-4147-A177-3AD203B41FA5}">
                      <a16:colId xmlns:a16="http://schemas.microsoft.com/office/drawing/2014/main" val="751667930"/>
                    </a:ext>
                  </a:extLst>
                </a:gridCol>
                <a:gridCol w="517526">
                  <a:extLst>
                    <a:ext uri="{9D8B030D-6E8A-4147-A177-3AD203B41FA5}">
                      <a16:colId xmlns:a16="http://schemas.microsoft.com/office/drawing/2014/main" val="199340714"/>
                    </a:ext>
                  </a:extLst>
                </a:gridCol>
                <a:gridCol w="517526">
                  <a:extLst>
                    <a:ext uri="{9D8B030D-6E8A-4147-A177-3AD203B41FA5}">
                      <a16:colId xmlns:a16="http://schemas.microsoft.com/office/drawing/2014/main" val="4029101927"/>
                    </a:ext>
                  </a:extLst>
                </a:gridCol>
                <a:gridCol w="517526">
                  <a:extLst>
                    <a:ext uri="{9D8B030D-6E8A-4147-A177-3AD203B41FA5}">
                      <a16:colId xmlns:a16="http://schemas.microsoft.com/office/drawing/2014/main" val="1533520223"/>
                    </a:ext>
                  </a:extLst>
                </a:gridCol>
                <a:gridCol w="517526">
                  <a:extLst>
                    <a:ext uri="{9D8B030D-6E8A-4147-A177-3AD203B41FA5}">
                      <a16:colId xmlns:a16="http://schemas.microsoft.com/office/drawing/2014/main" val="1259272107"/>
                    </a:ext>
                  </a:extLst>
                </a:gridCol>
                <a:gridCol w="517526">
                  <a:extLst>
                    <a:ext uri="{9D8B030D-6E8A-4147-A177-3AD203B41FA5}">
                      <a16:colId xmlns:a16="http://schemas.microsoft.com/office/drawing/2014/main" val="1597185868"/>
                    </a:ext>
                  </a:extLst>
                </a:gridCol>
                <a:gridCol w="517526">
                  <a:extLst>
                    <a:ext uri="{9D8B030D-6E8A-4147-A177-3AD203B41FA5}">
                      <a16:colId xmlns:a16="http://schemas.microsoft.com/office/drawing/2014/main" val="2473253115"/>
                    </a:ext>
                  </a:extLst>
                </a:gridCol>
                <a:gridCol w="517526">
                  <a:extLst>
                    <a:ext uri="{9D8B030D-6E8A-4147-A177-3AD203B41FA5}">
                      <a16:colId xmlns:a16="http://schemas.microsoft.com/office/drawing/2014/main" val="685285447"/>
                    </a:ext>
                  </a:extLst>
                </a:gridCol>
                <a:gridCol w="517526">
                  <a:extLst>
                    <a:ext uri="{9D8B030D-6E8A-4147-A177-3AD203B41FA5}">
                      <a16:colId xmlns:a16="http://schemas.microsoft.com/office/drawing/2014/main" val="3162354369"/>
                    </a:ext>
                  </a:extLst>
                </a:gridCol>
                <a:gridCol w="517526">
                  <a:extLst>
                    <a:ext uri="{9D8B030D-6E8A-4147-A177-3AD203B41FA5}">
                      <a16:colId xmlns:a16="http://schemas.microsoft.com/office/drawing/2014/main" val="2021251102"/>
                    </a:ext>
                  </a:extLst>
                </a:gridCol>
                <a:gridCol w="517526">
                  <a:extLst>
                    <a:ext uri="{9D8B030D-6E8A-4147-A177-3AD203B41FA5}">
                      <a16:colId xmlns:a16="http://schemas.microsoft.com/office/drawing/2014/main" val="1749295775"/>
                    </a:ext>
                  </a:extLst>
                </a:gridCol>
                <a:gridCol w="517526">
                  <a:extLst>
                    <a:ext uri="{9D8B030D-6E8A-4147-A177-3AD203B41FA5}">
                      <a16:colId xmlns:a16="http://schemas.microsoft.com/office/drawing/2014/main" val="4069322034"/>
                    </a:ext>
                  </a:extLst>
                </a:gridCol>
                <a:gridCol w="517526">
                  <a:extLst>
                    <a:ext uri="{9D8B030D-6E8A-4147-A177-3AD203B41FA5}">
                      <a16:colId xmlns:a16="http://schemas.microsoft.com/office/drawing/2014/main" val="2898598773"/>
                    </a:ext>
                  </a:extLst>
                </a:gridCol>
                <a:gridCol w="469886">
                  <a:extLst>
                    <a:ext uri="{9D8B030D-6E8A-4147-A177-3AD203B41FA5}">
                      <a16:colId xmlns:a16="http://schemas.microsoft.com/office/drawing/2014/main" val="489074011"/>
                    </a:ext>
                  </a:extLst>
                </a:gridCol>
                <a:gridCol w="565166">
                  <a:extLst>
                    <a:ext uri="{9D8B030D-6E8A-4147-A177-3AD203B41FA5}">
                      <a16:colId xmlns:a16="http://schemas.microsoft.com/office/drawing/2014/main" val="2560516937"/>
                    </a:ext>
                  </a:extLst>
                </a:gridCol>
                <a:gridCol w="517526">
                  <a:extLst>
                    <a:ext uri="{9D8B030D-6E8A-4147-A177-3AD203B41FA5}">
                      <a16:colId xmlns:a16="http://schemas.microsoft.com/office/drawing/2014/main" val="2939480201"/>
                    </a:ext>
                  </a:extLst>
                </a:gridCol>
                <a:gridCol w="517526">
                  <a:extLst>
                    <a:ext uri="{9D8B030D-6E8A-4147-A177-3AD203B41FA5}">
                      <a16:colId xmlns:a16="http://schemas.microsoft.com/office/drawing/2014/main" val="3914758347"/>
                    </a:ext>
                  </a:extLst>
                </a:gridCol>
                <a:gridCol w="517526">
                  <a:extLst>
                    <a:ext uri="{9D8B030D-6E8A-4147-A177-3AD203B41FA5}">
                      <a16:colId xmlns:a16="http://schemas.microsoft.com/office/drawing/2014/main" val="1437828086"/>
                    </a:ext>
                  </a:extLst>
                </a:gridCol>
                <a:gridCol w="517526">
                  <a:extLst>
                    <a:ext uri="{9D8B030D-6E8A-4147-A177-3AD203B41FA5}">
                      <a16:colId xmlns:a16="http://schemas.microsoft.com/office/drawing/2014/main" val="695369075"/>
                    </a:ext>
                  </a:extLst>
                </a:gridCol>
                <a:gridCol w="517526">
                  <a:extLst>
                    <a:ext uri="{9D8B030D-6E8A-4147-A177-3AD203B41FA5}">
                      <a16:colId xmlns:a16="http://schemas.microsoft.com/office/drawing/2014/main" val="3124709974"/>
                    </a:ext>
                  </a:extLst>
                </a:gridCol>
              </a:tblGrid>
              <a:tr h="612457">
                <a:tc>
                  <a:txBody>
                    <a:bodyPr/>
                    <a:lstStyle/>
                    <a:p>
                      <a:r>
                        <a:rPr lang="en-US" dirty="0"/>
                        <a:t>FS</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4</a:t>
                      </a:r>
                    </a:p>
                  </a:txBody>
                  <a:tcPr/>
                </a:tc>
                <a:tc>
                  <a:txBody>
                    <a:bodyPr/>
                    <a:lstStyle/>
                    <a:p>
                      <a:r>
                        <a:rPr lang="en-US" dirty="0"/>
                        <a:t>1</a:t>
                      </a:r>
                    </a:p>
                  </a:txBody>
                  <a:tcPr/>
                </a:tc>
                <a:tc>
                  <a:txBody>
                    <a:bodyPr/>
                    <a:lstStyle/>
                    <a:p>
                      <a:r>
                        <a:rPr lang="en-US" dirty="0"/>
                        <a:t>6</a:t>
                      </a:r>
                    </a:p>
                  </a:txBody>
                  <a:tcPr/>
                </a:tc>
                <a:tc>
                  <a:txBody>
                    <a:bodyPr/>
                    <a:lstStyle/>
                    <a:p>
                      <a:r>
                        <a:rPr lang="en-US" dirty="0"/>
                        <a:t>2</a:t>
                      </a:r>
                    </a:p>
                  </a:txBody>
                  <a:tcPr/>
                </a:tc>
                <a:tc>
                  <a:txBody>
                    <a:bodyPr/>
                    <a:lstStyle/>
                    <a:p>
                      <a:r>
                        <a:rPr lang="en-US" dirty="0"/>
                        <a:t>4</a:t>
                      </a:r>
                    </a:p>
                  </a:txBody>
                  <a:tcPr/>
                </a:tc>
                <a:tc>
                  <a:txBody>
                    <a:bodyPr/>
                    <a:lstStyle/>
                    <a:p>
                      <a:r>
                        <a:rPr lang="en-US" dirty="0"/>
                        <a:t>3</a:t>
                      </a:r>
                    </a:p>
                  </a:txBody>
                  <a:tcPr/>
                </a:tc>
                <a:tc>
                  <a:txBody>
                    <a:bodyPr/>
                    <a:lstStyle/>
                    <a:p>
                      <a:r>
                        <a:rPr lang="en-US" dirty="0"/>
                        <a:t>4</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3</a:t>
                      </a:r>
                    </a:p>
                  </a:txBody>
                  <a:tcPr/>
                </a:tc>
                <a:tc>
                  <a:txBody>
                    <a:bodyPr/>
                    <a:lstStyle/>
                    <a:p>
                      <a:r>
                        <a:rPr lang="en-US" dirty="0"/>
                        <a:t>4</a:t>
                      </a:r>
                    </a:p>
                  </a:txBody>
                  <a:tcPr/>
                </a:tc>
                <a:tc>
                  <a:txBody>
                    <a:bodyPr/>
                    <a:lstStyle/>
                    <a:p>
                      <a:endParaRPr lang="en-US" dirty="0"/>
                    </a:p>
                  </a:txBody>
                  <a:tcPr/>
                </a:tc>
                <a:extLst>
                  <a:ext uri="{0D108BD9-81ED-4DB2-BD59-A6C34878D82A}">
                    <a16:rowId xmlns:a16="http://schemas.microsoft.com/office/drawing/2014/main" val="1540025567"/>
                  </a:ext>
                </a:extLst>
              </a:tr>
              <a:tr h="612457">
                <a:tc>
                  <a:txBody>
                    <a:bodyPr/>
                    <a:lstStyle/>
                    <a:p>
                      <a:r>
                        <a:rPr lang="en-US" dirty="0"/>
                        <a:t>F1</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highlight>
                            <a:srgbClr val="FFFF00"/>
                          </a:highlight>
                        </a:rPr>
                        <a:t>3</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3</a:t>
                      </a:r>
                    </a:p>
                  </a:txBody>
                  <a:tcPr/>
                </a:tc>
                <a:tc>
                  <a:txBody>
                    <a:bodyPr/>
                    <a:lstStyle/>
                    <a:p>
                      <a:r>
                        <a:rPr lang="en-US" dirty="0"/>
                        <a:t>3</a:t>
                      </a:r>
                    </a:p>
                  </a:txBody>
                  <a:tcPr/>
                </a:tc>
                <a:tc>
                  <a:txBody>
                    <a:bodyPr/>
                    <a:lstStyle/>
                    <a:p>
                      <a:r>
                        <a:rPr lang="en-US" dirty="0">
                          <a:highlight>
                            <a:srgbClr val="FFFF00"/>
                          </a:highlight>
                        </a:rPr>
                        <a:t>3</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2</a:t>
                      </a:r>
                    </a:p>
                  </a:txBody>
                  <a:tcPr/>
                </a:tc>
                <a:tc>
                  <a:txBody>
                    <a:bodyPr/>
                    <a:lstStyle/>
                    <a:p>
                      <a:r>
                        <a:rPr lang="en-US" dirty="0"/>
                        <a:t>2</a:t>
                      </a:r>
                    </a:p>
                  </a:txBody>
                  <a:tcPr/>
                </a:tc>
                <a:tc>
                  <a:txBody>
                    <a:bodyPr/>
                    <a:lstStyle/>
                    <a:p>
                      <a:r>
                        <a:rPr lang="en-US" dirty="0">
                          <a:highlight>
                            <a:srgbClr val="FFFF00"/>
                          </a:highlight>
                        </a:rPr>
                        <a:t>2</a:t>
                      </a:r>
                    </a:p>
                  </a:txBody>
                  <a:tcPr/>
                </a:tc>
                <a:tc>
                  <a:txBody>
                    <a:bodyPr/>
                    <a:lstStyle/>
                    <a:p>
                      <a:r>
                        <a:rPr lang="en-US" dirty="0"/>
                        <a:t>4</a:t>
                      </a:r>
                    </a:p>
                  </a:txBody>
                  <a:tcPr/>
                </a:tc>
                <a:tc>
                  <a:txBody>
                    <a:bodyPr/>
                    <a:lstStyle/>
                    <a:p>
                      <a:endParaRPr lang="en-US"/>
                    </a:p>
                  </a:txBody>
                  <a:tcPr/>
                </a:tc>
                <a:extLst>
                  <a:ext uri="{0D108BD9-81ED-4DB2-BD59-A6C34878D82A}">
                    <a16:rowId xmlns:a16="http://schemas.microsoft.com/office/drawing/2014/main" val="1720180448"/>
                  </a:ext>
                </a:extLst>
              </a:tr>
              <a:tr h="612457">
                <a:tc>
                  <a:txBody>
                    <a:bodyPr/>
                    <a:lstStyle/>
                    <a:p>
                      <a:r>
                        <a:rPr lang="en-US" dirty="0"/>
                        <a:t>F2</a:t>
                      </a:r>
                    </a:p>
                  </a:txBody>
                  <a:tcPr/>
                </a:tc>
                <a:tc>
                  <a:txBody>
                    <a:bodyPr/>
                    <a:lstStyle/>
                    <a:p>
                      <a:endParaRPr lang="en-US"/>
                    </a:p>
                  </a:txBody>
                  <a:tcPr/>
                </a:tc>
                <a:tc>
                  <a:txBody>
                    <a:bodyPr/>
                    <a:lstStyle/>
                    <a:p>
                      <a:r>
                        <a:rPr lang="en-US" dirty="0"/>
                        <a:t>2</a:t>
                      </a:r>
                    </a:p>
                  </a:txBody>
                  <a:tcPr/>
                </a:tc>
                <a:tc>
                  <a:txBody>
                    <a:bodyPr/>
                    <a:lstStyle/>
                    <a:p>
                      <a:r>
                        <a:rPr lang="en-US" dirty="0"/>
                        <a:t>2</a:t>
                      </a:r>
                    </a:p>
                  </a:txBody>
                  <a:tcPr/>
                </a:tc>
                <a:tc>
                  <a:txBody>
                    <a:bodyPr/>
                    <a:lstStyle/>
                    <a:p>
                      <a:r>
                        <a:rPr lang="en-US" dirty="0">
                          <a:highlight>
                            <a:srgbClr val="FFFF00"/>
                          </a:highlight>
                        </a:rPr>
                        <a:t>2</a:t>
                      </a:r>
                    </a:p>
                  </a:txBody>
                  <a:tcPr/>
                </a:tc>
                <a:tc>
                  <a:txBody>
                    <a:bodyPr/>
                    <a:lstStyle/>
                    <a:p>
                      <a:r>
                        <a:rPr lang="en-US" dirty="0"/>
                        <a:t>4</a:t>
                      </a:r>
                    </a:p>
                  </a:txBody>
                  <a:tcPr/>
                </a:tc>
                <a:tc>
                  <a:txBody>
                    <a:bodyPr/>
                    <a:lstStyle/>
                    <a:p>
                      <a:r>
                        <a:rPr lang="en-US" dirty="0"/>
                        <a:t>4</a:t>
                      </a:r>
                    </a:p>
                  </a:txBody>
                  <a:tcPr/>
                </a:tc>
                <a:tc>
                  <a:txBody>
                    <a:bodyPr/>
                    <a:lstStyle/>
                    <a:p>
                      <a:r>
                        <a:rPr lang="en-US" dirty="0">
                          <a:highlight>
                            <a:srgbClr val="FFFF00"/>
                          </a:highlight>
                        </a:rPr>
                        <a:t>4</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highlight>
                            <a:srgbClr val="FFFF00"/>
                          </a:highlight>
                        </a:rPr>
                        <a:t>2</a:t>
                      </a:r>
                    </a:p>
                  </a:txBody>
                  <a:tcPr/>
                </a:tc>
                <a:tc>
                  <a:txBody>
                    <a:bodyPr/>
                    <a:lstStyle/>
                    <a:p>
                      <a:r>
                        <a:rPr lang="en-US" dirty="0"/>
                        <a:t>5</a:t>
                      </a:r>
                    </a:p>
                  </a:txBody>
                  <a:tcPr/>
                </a:tc>
                <a:tc>
                  <a:txBody>
                    <a:bodyPr/>
                    <a:lstStyle/>
                    <a:p>
                      <a:r>
                        <a:rPr lang="en-US" dirty="0"/>
                        <a:t>5</a:t>
                      </a:r>
                    </a:p>
                  </a:txBody>
                  <a:tcPr/>
                </a:tc>
                <a:tc>
                  <a:txBody>
                    <a:bodyPr/>
                    <a:lstStyle/>
                    <a:p>
                      <a:r>
                        <a:rPr lang="en-US" dirty="0">
                          <a:highlight>
                            <a:srgbClr val="FFFF00"/>
                          </a:highlight>
                        </a:rPr>
                        <a:t>5</a:t>
                      </a:r>
                    </a:p>
                  </a:txBody>
                  <a:tcPr/>
                </a:tc>
                <a:tc>
                  <a:txBody>
                    <a:bodyPr/>
                    <a:lstStyle/>
                    <a:p>
                      <a:r>
                        <a:rPr lang="en-US" dirty="0"/>
                        <a:t>3</a:t>
                      </a:r>
                    </a:p>
                  </a:txBody>
                  <a:tcPr/>
                </a:tc>
                <a:tc>
                  <a:txBody>
                    <a:bodyPr/>
                    <a:lstStyle/>
                    <a:p>
                      <a:r>
                        <a:rPr lang="en-US" dirty="0"/>
                        <a:t>3</a:t>
                      </a:r>
                    </a:p>
                  </a:txBody>
                  <a:tcPr/>
                </a:tc>
                <a:tc>
                  <a:txBody>
                    <a:bodyPr/>
                    <a:lstStyle/>
                    <a:p>
                      <a:endParaRPr lang="en-US"/>
                    </a:p>
                  </a:txBody>
                  <a:tcPr/>
                </a:tc>
                <a:extLst>
                  <a:ext uri="{0D108BD9-81ED-4DB2-BD59-A6C34878D82A}">
                    <a16:rowId xmlns:a16="http://schemas.microsoft.com/office/drawing/2014/main" val="2946798846"/>
                  </a:ext>
                </a:extLst>
              </a:tr>
              <a:tr h="701041">
                <a:tc>
                  <a:txBody>
                    <a:bodyPr/>
                    <a:lstStyle/>
                    <a:p>
                      <a:r>
                        <a:rPr lang="en-US" dirty="0"/>
                        <a:t>F3</a:t>
                      </a:r>
                    </a:p>
                  </a:txBody>
                  <a:tcPr/>
                </a:tc>
                <a:tc>
                  <a:txBody>
                    <a:bodyPr/>
                    <a:lstStyle/>
                    <a:p>
                      <a:endParaRPr lang="en-US"/>
                    </a:p>
                  </a:txBody>
                  <a:tcPr/>
                </a:tc>
                <a:tc>
                  <a:txBody>
                    <a:bodyPr/>
                    <a:lstStyle/>
                    <a:p>
                      <a:endParaRPr lang="en-US"/>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highlight>
                            <a:srgbClr val="FFFF00"/>
                          </a:highlight>
                        </a:rPr>
                        <a:t>4</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2130967998"/>
                  </a:ext>
                </a:extLst>
              </a:tr>
              <a:tr h="612457">
                <a:tc>
                  <a:txBody>
                    <a:bodyPr/>
                    <a:lstStyle/>
                    <a:p>
                      <a:endParaRPr lang="en-US"/>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endParaRPr lang="en-US" dirty="0"/>
                    </a:p>
                  </a:txBody>
                  <a:tcPr/>
                </a:tc>
                <a:extLst>
                  <a:ext uri="{0D108BD9-81ED-4DB2-BD59-A6C34878D82A}">
                    <a16:rowId xmlns:a16="http://schemas.microsoft.com/office/drawing/2014/main" val="2886495246"/>
                  </a:ext>
                </a:extLst>
              </a:tr>
            </a:tbl>
          </a:graphicData>
        </a:graphic>
      </p:graphicFrame>
    </p:spTree>
    <p:extLst>
      <p:ext uri="{BB962C8B-B14F-4D97-AF65-F5344CB8AC3E}">
        <p14:creationId xmlns:p14="http://schemas.microsoft.com/office/powerpoint/2010/main" val="12921458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CC35-8C62-4D58-9F56-A46C21DD3ABB}"/>
              </a:ext>
            </a:extLst>
          </p:cNvPr>
          <p:cNvSpPr>
            <a:spLocks noGrp="1"/>
          </p:cNvSpPr>
          <p:nvPr>
            <p:ph type="title"/>
          </p:nvPr>
        </p:nvSpPr>
        <p:spPr/>
        <p:txBody>
          <a:bodyPr/>
          <a:lstStyle/>
          <a:p>
            <a:r>
              <a:rPr lang="en-US" b="0" i="0" dirty="0">
                <a:effectLst/>
                <a:latin typeface="erdana"/>
              </a:rPr>
              <a:t>What is LRU Page Replacement Algorithm?</a:t>
            </a:r>
            <a:br>
              <a:rPr lang="en-US" b="0" i="0" dirty="0">
                <a:effectLst/>
                <a:latin typeface="erdana"/>
              </a:rPr>
            </a:br>
            <a:endParaRPr lang="en-US" dirty="0"/>
          </a:p>
        </p:txBody>
      </p:sp>
      <p:sp>
        <p:nvSpPr>
          <p:cNvPr id="3" name="Content Placeholder 2">
            <a:extLst>
              <a:ext uri="{FF2B5EF4-FFF2-40B4-BE49-F238E27FC236}">
                <a16:creationId xmlns:a16="http://schemas.microsoft.com/office/drawing/2014/main" id="{27B7D523-3F04-4519-85F9-5AF49DD26050}"/>
              </a:ext>
            </a:extLst>
          </p:cNvPr>
          <p:cNvSpPr>
            <a:spLocks noGrp="1"/>
          </p:cNvSpPr>
          <p:nvPr>
            <p:ph idx="1"/>
          </p:nvPr>
        </p:nvSpPr>
        <p:spPr/>
        <p:txBody>
          <a:bodyPr/>
          <a:lstStyle/>
          <a:p>
            <a:r>
              <a:rPr lang="en-US" dirty="0"/>
              <a:t>Page fault/Miss=14</a:t>
            </a:r>
          </a:p>
          <a:p>
            <a:r>
              <a:rPr lang="en-US" dirty="0"/>
              <a:t>No of Page Hit= 5</a:t>
            </a:r>
          </a:p>
          <a:p>
            <a:r>
              <a:rPr lang="en-US" dirty="0"/>
              <a:t>Hit Ratio=5/19</a:t>
            </a:r>
          </a:p>
          <a:p>
            <a:r>
              <a:rPr lang="en-US" dirty="0"/>
              <a:t>Miss Ratio=1-5/19</a:t>
            </a:r>
          </a:p>
        </p:txBody>
      </p:sp>
    </p:spTree>
    <p:extLst>
      <p:ext uri="{BB962C8B-B14F-4D97-AF65-F5344CB8AC3E}">
        <p14:creationId xmlns:p14="http://schemas.microsoft.com/office/powerpoint/2010/main" val="31812822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857BC-6926-413F-B9A6-A63CE9148EA3}"/>
              </a:ext>
            </a:extLst>
          </p:cNvPr>
          <p:cNvSpPr>
            <a:spLocks noGrp="1"/>
          </p:cNvSpPr>
          <p:nvPr>
            <p:ph type="title"/>
          </p:nvPr>
        </p:nvSpPr>
        <p:spPr/>
        <p:txBody>
          <a:bodyPr/>
          <a:lstStyle/>
          <a:p>
            <a:r>
              <a:rPr lang="en-US" dirty="0"/>
              <a:t>Problem -02</a:t>
            </a:r>
          </a:p>
        </p:txBody>
      </p:sp>
      <p:sp>
        <p:nvSpPr>
          <p:cNvPr id="3" name="Content Placeholder 2">
            <a:extLst>
              <a:ext uri="{FF2B5EF4-FFF2-40B4-BE49-F238E27FC236}">
                <a16:creationId xmlns:a16="http://schemas.microsoft.com/office/drawing/2014/main" id="{C03F6E89-82DC-4A65-B4BA-5CF1E8FB0F31}"/>
              </a:ext>
            </a:extLst>
          </p:cNvPr>
          <p:cNvSpPr>
            <a:spLocks noGrp="1"/>
          </p:cNvSpPr>
          <p:nvPr>
            <p:ph idx="1"/>
          </p:nvPr>
        </p:nvSpPr>
        <p:spPr/>
        <p:txBody>
          <a:bodyPr/>
          <a:lstStyle/>
          <a:p>
            <a:r>
              <a:rPr lang="en-US" dirty="0"/>
              <a:t>References String: 7,0,1, 2,0,3, 0,4,2,3,0,3,2,1,2,0,1,7,0,1</a:t>
            </a:r>
          </a:p>
          <a:p>
            <a:r>
              <a:rPr lang="en-US" dirty="0"/>
              <a:t>Find the Miss and Hit Ratio by using LRU.</a:t>
            </a:r>
          </a:p>
          <a:p>
            <a:r>
              <a:rPr lang="en-US" dirty="0">
                <a:solidFill>
                  <a:srgbClr val="FF0000"/>
                </a:solidFill>
              </a:rPr>
              <a:t>Fundamental Concept: Observe the left most digit at every step and replaced this by new page.</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8457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75CB1-6E67-4E96-BD46-375899E868BC}"/>
              </a:ext>
            </a:extLst>
          </p:cNvPr>
          <p:cNvSpPr>
            <a:spLocks noGrp="1"/>
          </p:cNvSpPr>
          <p:nvPr>
            <p:ph type="title"/>
          </p:nvPr>
        </p:nvSpPr>
        <p:spPr>
          <a:xfrm>
            <a:off x="742950" y="327025"/>
            <a:ext cx="10515600" cy="1325563"/>
          </a:xfrm>
        </p:spPr>
        <p:txBody>
          <a:bodyPr/>
          <a:lstStyle/>
          <a:p>
            <a:r>
              <a:rPr lang="en-US" dirty="0"/>
              <a:t>Problem One</a:t>
            </a:r>
          </a:p>
        </p:txBody>
      </p:sp>
      <p:graphicFrame>
        <p:nvGraphicFramePr>
          <p:cNvPr id="4" name="Table 4">
            <a:extLst>
              <a:ext uri="{FF2B5EF4-FFF2-40B4-BE49-F238E27FC236}">
                <a16:creationId xmlns:a16="http://schemas.microsoft.com/office/drawing/2014/main" id="{D5E9506A-CF78-4167-A9BB-0B799A3640A3}"/>
              </a:ext>
            </a:extLst>
          </p:cNvPr>
          <p:cNvGraphicFramePr>
            <a:graphicFrameLocks noGrp="1"/>
          </p:cNvGraphicFramePr>
          <p:nvPr>
            <p:ph idx="1"/>
            <p:extLst>
              <p:ext uri="{D42A27DB-BD31-4B8C-83A1-F6EECF244321}">
                <p14:modId xmlns:p14="http://schemas.microsoft.com/office/powerpoint/2010/main" val="217590801"/>
              </p:ext>
            </p:extLst>
          </p:nvPr>
        </p:nvGraphicFramePr>
        <p:xfrm>
          <a:off x="409575" y="1353027"/>
          <a:ext cx="11001396" cy="4151946"/>
        </p:xfrm>
        <a:graphic>
          <a:graphicData uri="http://schemas.openxmlformats.org/drawingml/2006/table">
            <a:tbl>
              <a:tblPr firstRow="1" bandRow="1">
                <a:tableStyleId>{5C22544A-7EE6-4342-B048-85BDC9FD1C3A}</a:tableStyleId>
              </a:tblPr>
              <a:tblGrid>
                <a:gridCol w="523876">
                  <a:extLst>
                    <a:ext uri="{9D8B030D-6E8A-4147-A177-3AD203B41FA5}">
                      <a16:colId xmlns:a16="http://schemas.microsoft.com/office/drawing/2014/main" val="3115140671"/>
                    </a:ext>
                  </a:extLst>
                </a:gridCol>
                <a:gridCol w="430669">
                  <a:extLst>
                    <a:ext uri="{9D8B030D-6E8A-4147-A177-3AD203B41FA5}">
                      <a16:colId xmlns:a16="http://schemas.microsoft.com/office/drawing/2014/main" val="751667930"/>
                    </a:ext>
                  </a:extLst>
                </a:gridCol>
                <a:gridCol w="617083">
                  <a:extLst>
                    <a:ext uri="{9D8B030D-6E8A-4147-A177-3AD203B41FA5}">
                      <a16:colId xmlns:a16="http://schemas.microsoft.com/office/drawing/2014/main" val="199340714"/>
                    </a:ext>
                  </a:extLst>
                </a:gridCol>
                <a:gridCol w="523876">
                  <a:extLst>
                    <a:ext uri="{9D8B030D-6E8A-4147-A177-3AD203B41FA5}">
                      <a16:colId xmlns:a16="http://schemas.microsoft.com/office/drawing/2014/main" val="4029101927"/>
                    </a:ext>
                  </a:extLst>
                </a:gridCol>
                <a:gridCol w="466721">
                  <a:extLst>
                    <a:ext uri="{9D8B030D-6E8A-4147-A177-3AD203B41FA5}">
                      <a16:colId xmlns:a16="http://schemas.microsoft.com/office/drawing/2014/main" val="1533520223"/>
                    </a:ext>
                  </a:extLst>
                </a:gridCol>
                <a:gridCol w="581031">
                  <a:extLst>
                    <a:ext uri="{9D8B030D-6E8A-4147-A177-3AD203B41FA5}">
                      <a16:colId xmlns:a16="http://schemas.microsoft.com/office/drawing/2014/main" val="1259272107"/>
                    </a:ext>
                  </a:extLst>
                </a:gridCol>
                <a:gridCol w="523876">
                  <a:extLst>
                    <a:ext uri="{9D8B030D-6E8A-4147-A177-3AD203B41FA5}">
                      <a16:colId xmlns:a16="http://schemas.microsoft.com/office/drawing/2014/main" val="1597185868"/>
                    </a:ext>
                  </a:extLst>
                </a:gridCol>
                <a:gridCol w="523876">
                  <a:extLst>
                    <a:ext uri="{9D8B030D-6E8A-4147-A177-3AD203B41FA5}">
                      <a16:colId xmlns:a16="http://schemas.microsoft.com/office/drawing/2014/main" val="2473253115"/>
                    </a:ext>
                  </a:extLst>
                </a:gridCol>
                <a:gridCol w="523876">
                  <a:extLst>
                    <a:ext uri="{9D8B030D-6E8A-4147-A177-3AD203B41FA5}">
                      <a16:colId xmlns:a16="http://schemas.microsoft.com/office/drawing/2014/main" val="685285447"/>
                    </a:ext>
                  </a:extLst>
                </a:gridCol>
                <a:gridCol w="523876">
                  <a:extLst>
                    <a:ext uri="{9D8B030D-6E8A-4147-A177-3AD203B41FA5}">
                      <a16:colId xmlns:a16="http://schemas.microsoft.com/office/drawing/2014/main" val="3162354369"/>
                    </a:ext>
                  </a:extLst>
                </a:gridCol>
                <a:gridCol w="523876">
                  <a:extLst>
                    <a:ext uri="{9D8B030D-6E8A-4147-A177-3AD203B41FA5}">
                      <a16:colId xmlns:a16="http://schemas.microsoft.com/office/drawing/2014/main" val="2021251102"/>
                    </a:ext>
                  </a:extLst>
                </a:gridCol>
                <a:gridCol w="523876">
                  <a:extLst>
                    <a:ext uri="{9D8B030D-6E8A-4147-A177-3AD203B41FA5}">
                      <a16:colId xmlns:a16="http://schemas.microsoft.com/office/drawing/2014/main" val="1749295775"/>
                    </a:ext>
                  </a:extLst>
                </a:gridCol>
                <a:gridCol w="523876">
                  <a:extLst>
                    <a:ext uri="{9D8B030D-6E8A-4147-A177-3AD203B41FA5}">
                      <a16:colId xmlns:a16="http://schemas.microsoft.com/office/drawing/2014/main" val="4069322034"/>
                    </a:ext>
                  </a:extLst>
                </a:gridCol>
                <a:gridCol w="523876">
                  <a:extLst>
                    <a:ext uri="{9D8B030D-6E8A-4147-A177-3AD203B41FA5}">
                      <a16:colId xmlns:a16="http://schemas.microsoft.com/office/drawing/2014/main" val="2898598773"/>
                    </a:ext>
                  </a:extLst>
                </a:gridCol>
                <a:gridCol w="571486">
                  <a:extLst>
                    <a:ext uri="{9D8B030D-6E8A-4147-A177-3AD203B41FA5}">
                      <a16:colId xmlns:a16="http://schemas.microsoft.com/office/drawing/2014/main" val="489074011"/>
                    </a:ext>
                  </a:extLst>
                </a:gridCol>
                <a:gridCol w="476266">
                  <a:extLst>
                    <a:ext uri="{9D8B030D-6E8A-4147-A177-3AD203B41FA5}">
                      <a16:colId xmlns:a16="http://schemas.microsoft.com/office/drawing/2014/main" val="2560516937"/>
                    </a:ext>
                  </a:extLst>
                </a:gridCol>
                <a:gridCol w="523876">
                  <a:extLst>
                    <a:ext uri="{9D8B030D-6E8A-4147-A177-3AD203B41FA5}">
                      <a16:colId xmlns:a16="http://schemas.microsoft.com/office/drawing/2014/main" val="2939480201"/>
                    </a:ext>
                  </a:extLst>
                </a:gridCol>
                <a:gridCol w="523876">
                  <a:extLst>
                    <a:ext uri="{9D8B030D-6E8A-4147-A177-3AD203B41FA5}">
                      <a16:colId xmlns:a16="http://schemas.microsoft.com/office/drawing/2014/main" val="3914758347"/>
                    </a:ext>
                  </a:extLst>
                </a:gridCol>
                <a:gridCol w="523876">
                  <a:extLst>
                    <a:ext uri="{9D8B030D-6E8A-4147-A177-3AD203B41FA5}">
                      <a16:colId xmlns:a16="http://schemas.microsoft.com/office/drawing/2014/main" val="1437828086"/>
                    </a:ext>
                  </a:extLst>
                </a:gridCol>
                <a:gridCol w="523876">
                  <a:extLst>
                    <a:ext uri="{9D8B030D-6E8A-4147-A177-3AD203B41FA5}">
                      <a16:colId xmlns:a16="http://schemas.microsoft.com/office/drawing/2014/main" val="695369075"/>
                    </a:ext>
                  </a:extLst>
                </a:gridCol>
                <a:gridCol w="523876">
                  <a:extLst>
                    <a:ext uri="{9D8B030D-6E8A-4147-A177-3AD203B41FA5}">
                      <a16:colId xmlns:a16="http://schemas.microsoft.com/office/drawing/2014/main" val="3124709974"/>
                    </a:ext>
                  </a:extLst>
                </a:gridCol>
              </a:tblGrid>
              <a:tr h="660163">
                <a:tc>
                  <a:txBody>
                    <a:bodyPr/>
                    <a:lstStyle/>
                    <a:p>
                      <a:r>
                        <a:rPr lang="en-US" dirty="0"/>
                        <a:t>FS</a:t>
                      </a:r>
                    </a:p>
                  </a:txBody>
                  <a:tcPr/>
                </a:tc>
                <a:tc>
                  <a:txBody>
                    <a:bodyPr/>
                    <a:lstStyle/>
                    <a:p>
                      <a:r>
                        <a:rPr lang="en-US" dirty="0"/>
                        <a:t>7</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7</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1540025567"/>
                  </a:ext>
                </a:extLst>
              </a:tr>
              <a:tr h="660163">
                <a:tc>
                  <a:txBody>
                    <a:bodyPr/>
                    <a:lstStyle/>
                    <a:p>
                      <a:r>
                        <a:rPr lang="en-US" dirty="0"/>
                        <a:t>F1</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highlight>
                            <a:srgbClr val="FFFF00"/>
                          </a:highlight>
                        </a:rPr>
                        <a:t>7</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extLst>
                  <a:ext uri="{0D108BD9-81ED-4DB2-BD59-A6C34878D82A}">
                    <a16:rowId xmlns:a16="http://schemas.microsoft.com/office/drawing/2014/main" val="1720180448"/>
                  </a:ext>
                </a:extLst>
              </a:tr>
              <a:tr h="660163">
                <a:tc>
                  <a:txBody>
                    <a:bodyPr/>
                    <a:lstStyle/>
                    <a:p>
                      <a:r>
                        <a:rPr lang="en-US" dirty="0"/>
                        <a:t>F2</a:t>
                      </a:r>
                    </a:p>
                  </a:txBody>
                  <a:tcPr/>
                </a:tc>
                <a:tc>
                  <a:txBody>
                    <a:bodyPr/>
                    <a:lstStyle/>
                    <a:p>
                      <a:endParaRPr lang="en-US"/>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highlight>
                            <a:srgbClr val="FFFF00"/>
                          </a:highlight>
                        </a:rPr>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2946798846"/>
                  </a:ext>
                </a:extLst>
              </a:tr>
              <a:tr h="755647">
                <a:tc>
                  <a:txBody>
                    <a:bodyPr/>
                    <a:lstStyle/>
                    <a:p>
                      <a:r>
                        <a:rPr lang="en-US" dirty="0"/>
                        <a:t>F3</a:t>
                      </a:r>
                    </a:p>
                  </a:txBody>
                  <a:tcPr/>
                </a:tc>
                <a:tc>
                  <a:txBody>
                    <a:bodyPr/>
                    <a:lstStyle/>
                    <a:p>
                      <a:endParaRPr lang="en-US"/>
                    </a:p>
                  </a:txBody>
                  <a:tcPr/>
                </a:tc>
                <a:tc>
                  <a:txBody>
                    <a:bodyPr/>
                    <a:lstStyle/>
                    <a:p>
                      <a:endParaRPr lang="en-US"/>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highlight>
                            <a:srgbClr val="FFFF00"/>
                          </a:highlight>
                        </a:rPr>
                        <a:t>4</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2130967998"/>
                  </a:ext>
                </a:extLst>
              </a:tr>
              <a:tr h="755647">
                <a:tc>
                  <a:txBody>
                    <a:bodyPr/>
                    <a:lstStyle/>
                    <a:p>
                      <a:r>
                        <a:rPr lang="en-US" dirty="0"/>
                        <a:t>F4</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highlight>
                            <a:srgbClr val="FFFF00"/>
                          </a:highlight>
                        </a:rPr>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val="2335785258"/>
                  </a:ext>
                </a:extLst>
              </a:tr>
              <a:tr h="660163">
                <a:tc>
                  <a:txBody>
                    <a:bodyPr/>
                    <a:lstStyle/>
                    <a:p>
                      <a:endParaRPr lang="en-US"/>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tc>
                  <a:txBody>
                    <a:bodyPr/>
                    <a:lstStyle/>
                    <a:p>
                      <a:r>
                        <a:rPr lang="en-US" dirty="0"/>
                        <a:t>M</a:t>
                      </a:r>
                    </a:p>
                  </a:txBody>
                  <a:tcPr/>
                </a:tc>
                <a:tc>
                  <a:txBody>
                    <a:bodyPr/>
                    <a:lstStyle/>
                    <a:p>
                      <a:r>
                        <a:rPr lang="en-US" dirty="0">
                          <a:highlight>
                            <a:srgbClr val="00FF00"/>
                          </a:highlight>
                        </a:rPr>
                        <a:t>H</a:t>
                      </a:r>
                    </a:p>
                  </a:txBody>
                  <a:tcPr/>
                </a:tc>
                <a:tc>
                  <a:txBody>
                    <a:bodyPr/>
                    <a:lstStyle/>
                    <a:p>
                      <a:r>
                        <a:rPr lang="en-US" dirty="0">
                          <a:highlight>
                            <a:srgbClr val="00FF00"/>
                          </a:highlight>
                        </a:rPr>
                        <a:t>H</a:t>
                      </a:r>
                    </a:p>
                  </a:txBody>
                  <a:tcPr/>
                </a:tc>
                <a:extLst>
                  <a:ext uri="{0D108BD9-81ED-4DB2-BD59-A6C34878D82A}">
                    <a16:rowId xmlns:a16="http://schemas.microsoft.com/office/drawing/2014/main" val="2886495246"/>
                  </a:ext>
                </a:extLst>
              </a:tr>
            </a:tbl>
          </a:graphicData>
        </a:graphic>
      </p:graphicFrame>
    </p:spTree>
    <p:extLst>
      <p:ext uri="{BB962C8B-B14F-4D97-AF65-F5344CB8AC3E}">
        <p14:creationId xmlns:p14="http://schemas.microsoft.com/office/powerpoint/2010/main" val="16490757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0C2A-C44C-46D6-8BF2-9EC0A09CFEF9}"/>
              </a:ext>
            </a:extLst>
          </p:cNvPr>
          <p:cNvSpPr>
            <a:spLocks noGrp="1"/>
          </p:cNvSpPr>
          <p:nvPr>
            <p:ph type="title"/>
          </p:nvPr>
        </p:nvSpPr>
        <p:spPr/>
        <p:txBody>
          <a:bodyPr/>
          <a:lstStyle/>
          <a:p>
            <a:r>
              <a:rPr lang="en-US" dirty="0"/>
              <a:t>Operations:</a:t>
            </a:r>
          </a:p>
        </p:txBody>
      </p:sp>
      <p:sp>
        <p:nvSpPr>
          <p:cNvPr id="3" name="Content Placeholder 2">
            <a:extLst>
              <a:ext uri="{FF2B5EF4-FFF2-40B4-BE49-F238E27FC236}">
                <a16:creationId xmlns:a16="http://schemas.microsoft.com/office/drawing/2014/main" id="{E3990D3E-6863-4372-A625-AECEDBDFEEBB}"/>
              </a:ext>
            </a:extLst>
          </p:cNvPr>
          <p:cNvSpPr>
            <a:spLocks noGrp="1"/>
          </p:cNvSpPr>
          <p:nvPr>
            <p:ph idx="1"/>
          </p:nvPr>
        </p:nvSpPr>
        <p:spPr/>
        <p:txBody>
          <a:bodyPr/>
          <a:lstStyle/>
          <a:p>
            <a:r>
              <a:rPr lang="en-US" dirty="0"/>
              <a:t>Page fault=8</a:t>
            </a:r>
          </a:p>
          <a:p>
            <a:r>
              <a:rPr lang="en-US" dirty="0"/>
              <a:t>Hits=12</a:t>
            </a:r>
          </a:p>
          <a:p>
            <a:r>
              <a:rPr lang="en-US" dirty="0"/>
              <a:t>Hit Ratio=12/20</a:t>
            </a:r>
          </a:p>
          <a:p>
            <a:r>
              <a:rPr lang="en-US" dirty="0"/>
              <a:t>Miss Ratio=8/20</a:t>
            </a:r>
          </a:p>
        </p:txBody>
      </p:sp>
    </p:spTree>
    <p:extLst>
      <p:ext uri="{BB962C8B-B14F-4D97-AF65-F5344CB8AC3E}">
        <p14:creationId xmlns:p14="http://schemas.microsoft.com/office/powerpoint/2010/main" val="2798854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3DB9-7750-44C9-8D09-19C3F8CB49A8}"/>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9B0961A-DB8C-4609-B06A-6065211E7FB9}"/>
              </a:ext>
            </a:extLst>
          </p:cNvPr>
          <p:cNvSpPr>
            <a:spLocks noGrp="1"/>
          </p:cNvSpPr>
          <p:nvPr>
            <p:ph idx="1"/>
          </p:nvPr>
        </p:nvSpPr>
        <p:spPr/>
        <p:txBody>
          <a:bodyPr/>
          <a:lstStyle/>
          <a:p>
            <a:pPr algn="just"/>
            <a:r>
              <a:rPr lang="en-US" b="1" i="0" dirty="0">
                <a:solidFill>
                  <a:srgbClr val="333333"/>
                </a:solidFill>
                <a:effectLst/>
                <a:latin typeface="inter-bold"/>
              </a:rPr>
              <a:t>5 0 1 2 0 3 2 0 3 4 1 0 5 0 4 3 2 1 2 0 1</a:t>
            </a:r>
            <a:endParaRPr lang="en-US" b="0" i="0" dirty="0">
              <a:solidFill>
                <a:srgbClr val="333333"/>
              </a:solidFill>
              <a:effectLst/>
              <a:latin typeface="inter-regular"/>
            </a:endParaRPr>
          </a:p>
          <a:p>
            <a:pPr algn="just"/>
            <a:r>
              <a:rPr lang="en-US" b="0" i="0" dirty="0">
                <a:solidFill>
                  <a:srgbClr val="333333"/>
                </a:solidFill>
                <a:effectLst/>
                <a:latin typeface="inter-regular"/>
              </a:rPr>
              <a:t>Find the number of page faults when the LRU page replacement policy is used. Also, consider the page frame size to be three.</a:t>
            </a:r>
          </a:p>
          <a:p>
            <a:pPr algn="just"/>
            <a:r>
              <a:rPr lang="en-US" b="1" i="0" dirty="0">
                <a:solidFill>
                  <a:srgbClr val="333333"/>
                </a:solidFill>
                <a:effectLst/>
                <a:latin typeface="inter-bold"/>
              </a:rPr>
              <a:t>Solution:</a:t>
            </a:r>
            <a:endParaRPr lang="en-US" b="0" i="0" dirty="0">
              <a:solidFill>
                <a:srgbClr val="333333"/>
              </a:solidFill>
              <a:effectLst/>
              <a:latin typeface="inter-regular"/>
            </a:endParaRPr>
          </a:p>
          <a:p>
            <a:pPr algn="just"/>
            <a:r>
              <a:rPr lang="en-US" b="0" i="0" dirty="0">
                <a:solidFill>
                  <a:srgbClr val="333333"/>
                </a:solidFill>
                <a:effectLst/>
                <a:latin typeface="inter-regular"/>
              </a:rPr>
              <a:t>Reference String:</a:t>
            </a:r>
          </a:p>
          <a:p>
            <a:pPr algn="just"/>
            <a:r>
              <a:rPr lang="en-US" b="0" i="0" dirty="0">
                <a:solidFill>
                  <a:srgbClr val="333333"/>
                </a:solidFill>
                <a:effectLst/>
                <a:latin typeface="inter-regular"/>
              </a:rPr>
              <a:t>5 0 1 2 0 3 2 0 3 4 1 0 5 0 4 3 2 1 2 0 1</a:t>
            </a:r>
          </a:p>
          <a:p>
            <a:endParaRPr lang="en-US" dirty="0"/>
          </a:p>
        </p:txBody>
      </p:sp>
    </p:spTree>
    <p:extLst>
      <p:ext uri="{BB962C8B-B14F-4D97-AF65-F5344CB8AC3E}">
        <p14:creationId xmlns:p14="http://schemas.microsoft.com/office/powerpoint/2010/main" val="3705021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8C75A58-2C01-4C09-B137-6212149BA618}"/>
              </a:ext>
            </a:extLst>
          </p:cNvPr>
          <p:cNvGraphicFramePr>
            <a:graphicFrameLocks noGrp="1"/>
          </p:cNvGraphicFramePr>
          <p:nvPr>
            <p:ph idx="1"/>
            <p:extLst>
              <p:ext uri="{D42A27DB-BD31-4B8C-83A1-F6EECF244321}">
                <p14:modId xmlns:p14="http://schemas.microsoft.com/office/powerpoint/2010/main" val="3062747252"/>
              </p:ext>
            </p:extLst>
          </p:nvPr>
        </p:nvGraphicFramePr>
        <p:xfrm>
          <a:off x="419099" y="1581150"/>
          <a:ext cx="10848970" cy="3695699"/>
        </p:xfrm>
        <a:graphic>
          <a:graphicData uri="http://schemas.openxmlformats.org/drawingml/2006/table">
            <a:tbl>
              <a:tblPr>
                <a:tableStyleId>{5940675A-B579-460E-94D1-54222C63F5DA}</a:tableStyleId>
              </a:tblPr>
              <a:tblGrid>
                <a:gridCol w="493135">
                  <a:extLst>
                    <a:ext uri="{9D8B030D-6E8A-4147-A177-3AD203B41FA5}">
                      <a16:colId xmlns:a16="http://schemas.microsoft.com/office/drawing/2014/main" val="1051458031"/>
                    </a:ext>
                  </a:extLst>
                </a:gridCol>
                <a:gridCol w="493135">
                  <a:extLst>
                    <a:ext uri="{9D8B030D-6E8A-4147-A177-3AD203B41FA5}">
                      <a16:colId xmlns:a16="http://schemas.microsoft.com/office/drawing/2014/main" val="1200836041"/>
                    </a:ext>
                  </a:extLst>
                </a:gridCol>
                <a:gridCol w="493135">
                  <a:extLst>
                    <a:ext uri="{9D8B030D-6E8A-4147-A177-3AD203B41FA5}">
                      <a16:colId xmlns:a16="http://schemas.microsoft.com/office/drawing/2014/main" val="2114583919"/>
                    </a:ext>
                  </a:extLst>
                </a:gridCol>
                <a:gridCol w="493135">
                  <a:extLst>
                    <a:ext uri="{9D8B030D-6E8A-4147-A177-3AD203B41FA5}">
                      <a16:colId xmlns:a16="http://schemas.microsoft.com/office/drawing/2014/main" val="2540204103"/>
                    </a:ext>
                  </a:extLst>
                </a:gridCol>
                <a:gridCol w="493135">
                  <a:extLst>
                    <a:ext uri="{9D8B030D-6E8A-4147-A177-3AD203B41FA5}">
                      <a16:colId xmlns:a16="http://schemas.microsoft.com/office/drawing/2014/main" val="209228394"/>
                    </a:ext>
                  </a:extLst>
                </a:gridCol>
                <a:gridCol w="493135">
                  <a:extLst>
                    <a:ext uri="{9D8B030D-6E8A-4147-A177-3AD203B41FA5}">
                      <a16:colId xmlns:a16="http://schemas.microsoft.com/office/drawing/2014/main" val="334095058"/>
                    </a:ext>
                  </a:extLst>
                </a:gridCol>
                <a:gridCol w="493135">
                  <a:extLst>
                    <a:ext uri="{9D8B030D-6E8A-4147-A177-3AD203B41FA5}">
                      <a16:colId xmlns:a16="http://schemas.microsoft.com/office/drawing/2014/main" val="2082534852"/>
                    </a:ext>
                  </a:extLst>
                </a:gridCol>
                <a:gridCol w="493135">
                  <a:extLst>
                    <a:ext uri="{9D8B030D-6E8A-4147-A177-3AD203B41FA5}">
                      <a16:colId xmlns:a16="http://schemas.microsoft.com/office/drawing/2014/main" val="2242123898"/>
                    </a:ext>
                  </a:extLst>
                </a:gridCol>
                <a:gridCol w="493135">
                  <a:extLst>
                    <a:ext uri="{9D8B030D-6E8A-4147-A177-3AD203B41FA5}">
                      <a16:colId xmlns:a16="http://schemas.microsoft.com/office/drawing/2014/main" val="1369963522"/>
                    </a:ext>
                  </a:extLst>
                </a:gridCol>
                <a:gridCol w="493135">
                  <a:extLst>
                    <a:ext uri="{9D8B030D-6E8A-4147-A177-3AD203B41FA5}">
                      <a16:colId xmlns:a16="http://schemas.microsoft.com/office/drawing/2014/main" val="2068928422"/>
                    </a:ext>
                  </a:extLst>
                </a:gridCol>
                <a:gridCol w="493135">
                  <a:extLst>
                    <a:ext uri="{9D8B030D-6E8A-4147-A177-3AD203B41FA5}">
                      <a16:colId xmlns:a16="http://schemas.microsoft.com/office/drawing/2014/main" val="434381749"/>
                    </a:ext>
                  </a:extLst>
                </a:gridCol>
                <a:gridCol w="493135">
                  <a:extLst>
                    <a:ext uri="{9D8B030D-6E8A-4147-A177-3AD203B41FA5}">
                      <a16:colId xmlns:a16="http://schemas.microsoft.com/office/drawing/2014/main" val="693241632"/>
                    </a:ext>
                  </a:extLst>
                </a:gridCol>
                <a:gridCol w="493135">
                  <a:extLst>
                    <a:ext uri="{9D8B030D-6E8A-4147-A177-3AD203B41FA5}">
                      <a16:colId xmlns:a16="http://schemas.microsoft.com/office/drawing/2014/main" val="3802327419"/>
                    </a:ext>
                  </a:extLst>
                </a:gridCol>
                <a:gridCol w="493135">
                  <a:extLst>
                    <a:ext uri="{9D8B030D-6E8A-4147-A177-3AD203B41FA5}">
                      <a16:colId xmlns:a16="http://schemas.microsoft.com/office/drawing/2014/main" val="4012782945"/>
                    </a:ext>
                  </a:extLst>
                </a:gridCol>
                <a:gridCol w="493135">
                  <a:extLst>
                    <a:ext uri="{9D8B030D-6E8A-4147-A177-3AD203B41FA5}">
                      <a16:colId xmlns:a16="http://schemas.microsoft.com/office/drawing/2014/main" val="3501906993"/>
                    </a:ext>
                  </a:extLst>
                </a:gridCol>
                <a:gridCol w="493135">
                  <a:extLst>
                    <a:ext uri="{9D8B030D-6E8A-4147-A177-3AD203B41FA5}">
                      <a16:colId xmlns:a16="http://schemas.microsoft.com/office/drawing/2014/main" val="308945880"/>
                    </a:ext>
                  </a:extLst>
                </a:gridCol>
                <a:gridCol w="493135">
                  <a:extLst>
                    <a:ext uri="{9D8B030D-6E8A-4147-A177-3AD203B41FA5}">
                      <a16:colId xmlns:a16="http://schemas.microsoft.com/office/drawing/2014/main" val="4050789459"/>
                    </a:ext>
                  </a:extLst>
                </a:gridCol>
                <a:gridCol w="493135">
                  <a:extLst>
                    <a:ext uri="{9D8B030D-6E8A-4147-A177-3AD203B41FA5}">
                      <a16:colId xmlns:a16="http://schemas.microsoft.com/office/drawing/2014/main" val="22277029"/>
                    </a:ext>
                  </a:extLst>
                </a:gridCol>
                <a:gridCol w="493135">
                  <a:extLst>
                    <a:ext uri="{9D8B030D-6E8A-4147-A177-3AD203B41FA5}">
                      <a16:colId xmlns:a16="http://schemas.microsoft.com/office/drawing/2014/main" val="1398770675"/>
                    </a:ext>
                  </a:extLst>
                </a:gridCol>
                <a:gridCol w="493135">
                  <a:extLst>
                    <a:ext uri="{9D8B030D-6E8A-4147-A177-3AD203B41FA5}">
                      <a16:colId xmlns:a16="http://schemas.microsoft.com/office/drawing/2014/main" val="1345945321"/>
                    </a:ext>
                  </a:extLst>
                </a:gridCol>
                <a:gridCol w="493135">
                  <a:extLst>
                    <a:ext uri="{9D8B030D-6E8A-4147-A177-3AD203B41FA5}">
                      <a16:colId xmlns:a16="http://schemas.microsoft.com/office/drawing/2014/main" val="437427889"/>
                    </a:ext>
                  </a:extLst>
                </a:gridCol>
                <a:gridCol w="493135">
                  <a:extLst>
                    <a:ext uri="{9D8B030D-6E8A-4147-A177-3AD203B41FA5}">
                      <a16:colId xmlns:a16="http://schemas.microsoft.com/office/drawing/2014/main" val="1568729867"/>
                    </a:ext>
                  </a:extLst>
                </a:gridCol>
              </a:tblGrid>
              <a:tr h="753823">
                <a:tc>
                  <a:txBody>
                    <a:bodyPr/>
                    <a:lstStyle/>
                    <a:p>
                      <a:pPr algn="l" fontAlgn="t"/>
                      <a:r>
                        <a:rPr lang="en-US" sz="1200">
                          <a:solidFill>
                            <a:srgbClr val="000000"/>
                          </a:solidFill>
                          <a:effectLst/>
                        </a:rPr>
                        <a:t>String</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dirty="0">
                          <a:solidFill>
                            <a:srgbClr val="000000"/>
                          </a:solidFill>
                          <a:effectLst/>
                        </a:rPr>
                        <a:t>5</a:t>
                      </a:r>
                      <a:endParaRPr lang="en-US" sz="1200" dirty="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dirty="0">
                          <a:solidFill>
                            <a:srgbClr val="000000"/>
                          </a:solidFill>
                          <a:effectLst/>
                        </a:rPr>
                        <a:t>0</a:t>
                      </a:r>
                      <a:endParaRPr lang="en-US" sz="1200" dirty="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1</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2</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0</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3</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2</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0</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3</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4</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1</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0</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5</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0</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4</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3</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2</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1</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dirty="0">
                          <a:solidFill>
                            <a:srgbClr val="000000"/>
                          </a:solidFill>
                          <a:effectLst/>
                        </a:rPr>
                        <a:t>2</a:t>
                      </a:r>
                      <a:endParaRPr lang="en-US" sz="1200" dirty="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0</a:t>
                      </a:r>
                      <a:endParaRPr lang="en-US" sz="1200">
                        <a:solidFill>
                          <a:srgbClr val="000000"/>
                        </a:solidFill>
                        <a:effectLst/>
                        <a:latin typeface="times new roman" panose="02020603050405020304" pitchFamily="18" charset="0"/>
                      </a:endParaRPr>
                    </a:p>
                  </a:txBody>
                  <a:tcPr marL="44401" marR="44401" marT="44401" marB="44401"/>
                </a:tc>
                <a:tc>
                  <a:txBody>
                    <a:bodyPr/>
                    <a:lstStyle/>
                    <a:p>
                      <a:pPr algn="l" fontAlgn="t"/>
                      <a:r>
                        <a:rPr lang="en-US" sz="1200">
                          <a:solidFill>
                            <a:srgbClr val="000000"/>
                          </a:solidFill>
                          <a:effectLst/>
                        </a:rPr>
                        <a:t>1</a:t>
                      </a:r>
                      <a:endParaRPr lang="en-US" sz="1200">
                        <a:solidFill>
                          <a:srgbClr val="000000"/>
                        </a:solidFill>
                        <a:effectLst/>
                        <a:latin typeface="times new roman" panose="02020603050405020304" pitchFamily="18" charset="0"/>
                      </a:endParaRPr>
                    </a:p>
                  </a:txBody>
                  <a:tcPr marL="44401" marR="44401" marT="44401" marB="44401"/>
                </a:tc>
                <a:extLst>
                  <a:ext uri="{0D108BD9-81ED-4DB2-BD59-A6C34878D82A}">
                    <a16:rowId xmlns:a16="http://schemas.microsoft.com/office/drawing/2014/main" val="3191127841"/>
                  </a:ext>
                </a:extLst>
              </a:tr>
              <a:tr h="729351">
                <a:tc>
                  <a:txBody>
                    <a:bodyPr/>
                    <a:lstStyle/>
                    <a:p>
                      <a:pPr algn="just" fontAlgn="t"/>
                      <a:r>
                        <a:rPr lang="en-US" sz="1200" b="1" dirty="0">
                          <a:solidFill>
                            <a:srgbClr val="333333"/>
                          </a:solidFill>
                          <a:effectLst/>
                          <a:latin typeface="inter-regular"/>
                        </a:rPr>
                        <a:t>F1</a:t>
                      </a:r>
                    </a:p>
                  </a:txBody>
                  <a:tcPr marL="29601" marR="29601" marT="29601" marB="29601"/>
                </a:tc>
                <a:tc>
                  <a:txBody>
                    <a:bodyPr/>
                    <a:lstStyle/>
                    <a:p>
                      <a:pPr algn="just" fontAlgn="t"/>
                      <a:r>
                        <a:rPr lang="en-US" sz="1200" dirty="0">
                          <a:solidFill>
                            <a:srgbClr val="333333"/>
                          </a:solidFill>
                          <a:effectLst/>
                          <a:latin typeface="inter-regular"/>
                        </a:rPr>
                        <a:t>5</a:t>
                      </a:r>
                    </a:p>
                  </a:txBody>
                  <a:tcPr marL="29601" marR="29601" marT="29601" marB="29601"/>
                </a:tc>
                <a:tc>
                  <a:txBody>
                    <a:bodyPr/>
                    <a:lstStyle/>
                    <a:p>
                      <a:pPr algn="just" fontAlgn="t"/>
                      <a:r>
                        <a:rPr lang="en-US" sz="1200" dirty="0">
                          <a:solidFill>
                            <a:srgbClr val="333333"/>
                          </a:solidFill>
                          <a:effectLst/>
                          <a:latin typeface="inter-regular"/>
                        </a:rPr>
                        <a:t>5</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5</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4</a:t>
                      </a:r>
                    </a:p>
                  </a:txBody>
                  <a:tcPr marL="29601" marR="29601" marT="29601" marB="29601"/>
                </a:tc>
                <a:tc>
                  <a:txBody>
                    <a:bodyPr/>
                    <a:lstStyle/>
                    <a:p>
                      <a:pPr algn="just" fontAlgn="t"/>
                      <a:r>
                        <a:rPr lang="en-US" sz="1200" dirty="0">
                          <a:solidFill>
                            <a:srgbClr val="333333"/>
                          </a:solidFill>
                          <a:effectLst/>
                          <a:latin typeface="inter-regular"/>
                        </a:rPr>
                        <a:t>4</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4</a:t>
                      </a:r>
                    </a:p>
                  </a:txBody>
                  <a:tcPr marL="29601" marR="29601" marT="29601" marB="29601"/>
                </a:tc>
                <a:tc>
                  <a:txBody>
                    <a:bodyPr/>
                    <a:lstStyle/>
                    <a:p>
                      <a:pPr algn="just" fontAlgn="t"/>
                      <a:r>
                        <a:rPr lang="en-US" sz="1200" dirty="0">
                          <a:solidFill>
                            <a:srgbClr val="333333"/>
                          </a:solidFill>
                          <a:effectLst/>
                          <a:latin typeface="inter-regular"/>
                        </a:rPr>
                        <a:t>5</a:t>
                      </a:r>
                    </a:p>
                  </a:txBody>
                  <a:tcPr marL="29601" marR="29601" marT="29601" marB="29601"/>
                </a:tc>
                <a:tc>
                  <a:txBody>
                    <a:bodyPr/>
                    <a:lstStyle/>
                    <a:p>
                      <a:pPr algn="just" fontAlgn="t"/>
                      <a:r>
                        <a:rPr lang="en-US" sz="1200" dirty="0">
                          <a:solidFill>
                            <a:srgbClr val="333333"/>
                          </a:solidFill>
                          <a:effectLst/>
                          <a:latin typeface="inter-regular"/>
                        </a:rPr>
                        <a:t>5</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5</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extLst>
                  <a:ext uri="{0D108BD9-81ED-4DB2-BD59-A6C34878D82A}">
                    <a16:rowId xmlns:a16="http://schemas.microsoft.com/office/drawing/2014/main" val="1289719198"/>
                  </a:ext>
                </a:extLst>
              </a:tr>
              <a:tr h="729351">
                <a:tc>
                  <a:txBody>
                    <a:bodyPr/>
                    <a:lstStyle/>
                    <a:p>
                      <a:pPr algn="just" fontAlgn="t"/>
                      <a:r>
                        <a:rPr lang="en-US" sz="1200" b="1" dirty="0">
                          <a:solidFill>
                            <a:srgbClr val="333333"/>
                          </a:solidFill>
                          <a:effectLst/>
                        </a:rPr>
                        <a:t>F2</a:t>
                      </a:r>
                      <a:endParaRPr lang="en-US" sz="1200" dirty="0">
                        <a:solidFill>
                          <a:srgbClr val="333333"/>
                        </a:solidFill>
                        <a:effectLst/>
                        <a:latin typeface="inter-regular"/>
                      </a:endParaRPr>
                    </a:p>
                  </a:txBody>
                  <a:tcPr marL="29601" marR="29601" marT="29601" marB="29601"/>
                </a:tc>
                <a:tc>
                  <a:txBody>
                    <a:bodyPr/>
                    <a:lstStyle/>
                    <a:p>
                      <a:pPr algn="just" fontAlgn="t"/>
                      <a:endParaRPr lang="en-US" sz="1200" dirty="0">
                        <a:solidFill>
                          <a:srgbClr val="333333"/>
                        </a:solidFill>
                        <a:effectLst/>
                        <a:latin typeface="inter-regular"/>
                      </a:endParaRP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4</a:t>
                      </a:r>
                    </a:p>
                  </a:txBody>
                  <a:tcPr marL="29601" marR="29601" marT="29601" marB="29601"/>
                </a:tc>
                <a:tc>
                  <a:txBody>
                    <a:bodyPr/>
                    <a:lstStyle/>
                    <a:p>
                      <a:pPr algn="just" fontAlgn="t"/>
                      <a:r>
                        <a:rPr lang="en-US" sz="1200" dirty="0">
                          <a:solidFill>
                            <a:srgbClr val="333333"/>
                          </a:solidFill>
                          <a:effectLst/>
                          <a:latin typeface="inter-regular"/>
                        </a:rPr>
                        <a:t>4</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4</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extLst>
                  <a:ext uri="{0D108BD9-81ED-4DB2-BD59-A6C34878D82A}">
                    <a16:rowId xmlns:a16="http://schemas.microsoft.com/office/drawing/2014/main" val="3207316120"/>
                  </a:ext>
                </a:extLst>
              </a:tr>
              <a:tr h="753823">
                <a:tc>
                  <a:txBody>
                    <a:bodyPr/>
                    <a:lstStyle/>
                    <a:p>
                      <a:pPr algn="l" fontAlgn="t"/>
                      <a:r>
                        <a:rPr lang="en-US" sz="1200" b="1" dirty="0">
                          <a:solidFill>
                            <a:srgbClr val="000000"/>
                          </a:solidFill>
                          <a:effectLst/>
                        </a:rPr>
                        <a:t>F3</a:t>
                      </a:r>
                      <a:endParaRPr lang="en-US" sz="1200" b="1" dirty="0">
                        <a:solidFill>
                          <a:srgbClr val="000000"/>
                        </a:solidFill>
                        <a:effectLst/>
                        <a:latin typeface="times new roman" panose="02020603050405020304" pitchFamily="18" charset="0"/>
                      </a:endParaRPr>
                    </a:p>
                  </a:txBody>
                  <a:tcPr marL="44401" marR="44401" marT="44401" marB="44401"/>
                </a:tc>
                <a:tc>
                  <a:txBody>
                    <a:bodyPr/>
                    <a:lstStyle/>
                    <a:p>
                      <a:pPr algn="just" fontAlgn="t"/>
                      <a:endParaRPr lang="en-US" sz="1200" dirty="0">
                        <a:solidFill>
                          <a:srgbClr val="333333"/>
                        </a:solidFill>
                        <a:effectLst/>
                        <a:latin typeface="inter-regular"/>
                      </a:endParaRPr>
                    </a:p>
                  </a:txBody>
                  <a:tcPr marL="29601" marR="29601" marT="29601" marB="29601"/>
                </a:tc>
                <a:tc>
                  <a:txBody>
                    <a:bodyPr/>
                    <a:lstStyle/>
                    <a:p>
                      <a:pPr algn="just" fontAlgn="t"/>
                      <a:endParaRPr lang="en-US" sz="1200">
                        <a:solidFill>
                          <a:srgbClr val="333333"/>
                        </a:solidFill>
                        <a:effectLst/>
                        <a:latin typeface="inter-regular"/>
                      </a:endParaRP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1</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1</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3</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3</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0</a:t>
                      </a:r>
                    </a:p>
                  </a:txBody>
                  <a:tcPr marL="29601" marR="29601" marT="29601" marB="29601"/>
                </a:tc>
                <a:tc>
                  <a:txBody>
                    <a:bodyPr/>
                    <a:lstStyle/>
                    <a:p>
                      <a:pPr algn="just" fontAlgn="t"/>
                      <a:r>
                        <a:rPr lang="en-US" sz="1200" dirty="0">
                          <a:solidFill>
                            <a:srgbClr val="333333"/>
                          </a:solidFill>
                          <a:effectLst/>
                          <a:highlight>
                            <a:srgbClr val="00FF00"/>
                          </a:highlight>
                          <a:latin typeface="inter-regular"/>
                        </a:rPr>
                        <a:t>0</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tc>
                  <a:txBody>
                    <a:bodyPr/>
                    <a:lstStyle/>
                    <a:p>
                      <a:pPr algn="just" fontAlgn="t"/>
                      <a:r>
                        <a:rPr lang="en-US" sz="1200" dirty="0">
                          <a:solidFill>
                            <a:srgbClr val="333333"/>
                          </a:solidFill>
                          <a:effectLst/>
                          <a:latin typeface="inter-regular"/>
                        </a:rPr>
                        <a:t>2</a:t>
                      </a:r>
                    </a:p>
                  </a:txBody>
                  <a:tcPr marL="29601" marR="29601" marT="29601" marB="29601"/>
                </a:tc>
                <a:extLst>
                  <a:ext uri="{0D108BD9-81ED-4DB2-BD59-A6C34878D82A}">
                    <a16:rowId xmlns:a16="http://schemas.microsoft.com/office/drawing/2014/main" val="2558245766"/>
                  </a:ext>
                </a:extLst>
              </a:tr>
              <a:tr h="729351">
                <a:tc>
                  <a:txBody>
                    <a:bodyPr/>
                    <a:lstStyle/>
                    <a:p>
                      <a:pPr algn="just" fontAlgn="t"/>
                      <a:r>
                        <a:rPr lang="en-US" sz="1200" b="1">
                          <a:solidFill>
                            <a:srgbClr val="333333"/>
                          </a:solidFill>
                          <a:effectLst/>
                        </a:rPr>
                        <a:t>Miss/Hit</a:t>
                      </a:r>
                      <a:endParaRPr lang="en-US" sz="1200">
                        <a:solidFill>
                          <a:srgbClr val="333333"/>
                        </a:solidFill>
                        <a:effectLst/>
                        <a:latin typeface="inter-regular"/>
                      </a:endParaRP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tc>
                  <a:txBody>
                    <a:bodyPr/>
                    <a:lstStyle/>
                    <a:p>
                      <a:pPr algn="just" fontAlgn="t"/>
                      <a:r>
                        <a:rPr lang="en-US" sz="1200" dirty="0">
                          <a:solidFill>
                            <a:srgbClr val="333333"/>
                          </a:solidFill>
                          <a:effectLst/>
                          <a:latin typeface="inter-regular"/>
                        </a:rPr>
                        <a:t>M</a:t>
                      </a:r>
                    </a:p>
                  </a:txBody>
                  <a:tcPr marL="29601" marR="29601" marT="29601" marB="29601"/>
                </a:tc>
                <a:tc>
                  <a:txBody>
                    <a:bodyPr/>
                    <a:lstStyle/>
                    <a:p>
                      <a:pPr algn="just" fontAlgn="t"/>
                      <a:r>
                        <a:rPr lang="en-US" sz="1200" dirty="0">
                          <a:solidFill>
                            <a:srgbClr val="333333"/>
                          </a:solidFill>
                          <a:effectLst/>
                          <a:latin typeface="inter-regular"/>
                        </a:rPr>
                        <a:t>H</a:t>
                      </a:r>
                    </a:p>
                  </a:txBody>
                  <a:tcPr marL="29601" marR="29601" marT="29601" marB="29601"/>
                </a:tc>
                <a:extLst>
                  <a:ext uri="{0D108BD9-81ED-4DB2-BD59-A6C34878D82A}">
                    <a16:rowId xmlns:a16="http://schemas.microsoft.com/office/drawing/2014/main" val="2249825604"/>
                  </a:ext>
                </a:extLst>
              </a:tr>
            </a:tbl>
          </a:graphicData>
        </a:graphic>
      </p:graphicFrame>
    </p:spTree>
    <p:extLst>
      <p:ext uri="{BB962C8B-B14F-4D97-AF65-F5344CB8AC3E}">
        <p14:creationId xmlns:p14="http://schemas.microsoft.com/office/powerpoint/2010/main" val="14580452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2E54-CB7A-4597-B403-D9DF0D1BF3C5}"/>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71D59107-86AD-4512-A9AF-FED8CB8A9382}"/>
              </a:ext>
            </a:extLst>
          </p:cNvPr>
          <p:cNvSpPr>
            <a:spLocks noGrp="1"/>
          </p:cNvSpPr>
          <p:nvPr>
            <p:ph idx="1"/>
          </p:nvPr>
        </p:nvSpPr>
        <p:spPr/>
        <p:txBody>
          <a:bodyPr>
            <a:normAutofit fontScale="92500" lnSpcReduction="20000"/>
          </a:bodyPr>
          <a:lstStyle/>
          <a:p>
            <a:pPr algn="just"/>
            <a:r>
              <a:rPr lang="en-US" b="1" i="0" dirty="0">
                <a:effectLst/>
                <a:latin typeface="inter-bold"/>
              </a:rPr>
              <a:t>Total number of page faults or page misses = 14</a:t>
            </a:r>
            <a:endParaRPr lang="en-US" b="0" i="0" dirty="0">
              <a:effectLst/>
              <a:latin typeface="inter-regular"/>
            </a:endParaRPr>
          </a:p>
          <a:p>
            <a:pPr algn="just"/>
            <a:r>
              <a:rPr lang="en-US" b="0" i="0" dirty="0">
                <a:effectLst/>
                <a:latin typeface="inter-regular"/>
              </a:rPr>
              <a:t>We know that,</a:t>
            </a:r>
          </a:p>
          <a:p>
            <a:pPr algn="just"/>
            <a:r>
              <a:rPr lang="en-US" b="1" i="0" dirty="0">
                <a:effectLst/>
                <a:latin typeface="inter-bold"/>
              </a:rPr>
              <a:t>Total number of page hits = Total number of reference strings - Total number of page faults</a:t>
            </a:r>
            <a:endParaRPr lang="en-US" b="0" i="0" dirty="0">
              <a:effectLst/>
              <a:latin typeface="inter-regular"/>
            </a:endParaRPr>
          </a:p>
          <a:p>
            <a:pPr algn="just"/>
            <a:r>
              <a:rPr lang="en-US" b="0" i="0" dirty="0">
                <a:effectLst/>
                <a:latin typeface="inter-regular"/>
              </a:rPr>
              <a:t>Total number of page hits = 21 - 14 = 7</a:t>
            </a:r>
          </a:p>
          <a:p>
            <a:pPr algn="just"/>
            <a:r>
              <a:rPr lang="en-US" b="1" i="0" dirty="0">
                <a:effectLst/>
                <a:latin typeface="inter-bold"/>
              </a:rPr>
              <a:t>Page fault probability = Total number of page faults / Total number of reference strings</a:t>
            </a:r>
            <a:endParaRPr lang="en-US" b="0" i="0" dirty="0">
              <a:effectLst/>
              <a:latin typeface="inter-regular"/>
            </a:endParaRPr>
          </a:p>
          <a:p>
            <a:pPr algn="just"/>
            <a:r>
              <a:rPr lang="en-US" b="0" i="0" dirty="0">
                <a:effectLst/>
                <a:latin typeface="inter-regular"/>
              </a:rPr>
              <a:t>Page fault probability = 14/21 = 0.67</a:t>
            </a:r>
          </a:p>
          <a:p>
            <a:pPr algn="just"/>
            <a:r>
              <a:rPr lang="en-US" b="1" i="0" dirty="0">
                <a:effectLst/>
                <a:latin typeface="inter-bold"/>
              </a:rPr>
              <a:t>Page fault percentage = Total number of page faults / Total number of reference strings * 100</a:t>
            </a:r>
            <a:endParaRPr lang="en-US" b="0" i="0" dirty="0">
              <a:effectLst/>
              <a:latin typeface="inter-regular"/>
            </a:endParaRPr>
          </a:p>
          <a:p>
            <a:pPr algn="just"/>
            <a:r>
              <a:rPr lang="en-US" b="0" i="0" dirty="0">
                <a:effectLst/>
                <a:latin typeface="inter-regular"/>
              </a:rPr>
              <a:t>Page fault percentage = 14/21*100 = 67%</a:t>
            </a:r>
          </a:p>
          <a:p>
            <a:endParaRPr lang="en-US" dirty="0"/>
          </a:p>
        </p:txBody>
      </p:sp>
    </p:spTree>
    <p:extLst>
      <p:ext uri="{BB962C8B-B14F-4D97-AF65-F5344CB8AC3E}">
        <p14:creationId xmlns:p14="http://schemas.microsoft.com/office/powerpoint/2010/main" val="1612552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E081A-7D56-4499-A7FB-3A30A6194075}"/>
              </a:ext>
            </a:extLst>
          </p:cNvPr>
          <p:cNvSpPr>
            <a:spLocks noGrp="1"/>
          </p:cNvSpPr>
          <p:nvPr>
            <p:ph type="title"/>
          </p:nvPr>
        </p:nvSpPr>
        <p:spPr/>
        <p:txBody>
          <a:bodyPr/>
          <a:lstStyle/>
          <a:p>
            <a:r>
              <a:rPr lang="en-US" b="0" i="0" dirty="0">
                <a:effectLst/>
                <a:latin typeface="erdana"/>
              </a:rPr>
              <a:t>LRU Page Replacement Algorithm</a:t>
            </a:r>
            <a:endParaRPr lang="en-US" dirty="0"/>
          </a:p>
        </p:txBody>
      </p:sp>
      <p:sp>
        <p:nvSpPr>
          <p:cNvPr id="3" name="Content Placeholder 2">
            <a:extLst>
              <a:ext uri="{FF2B5EF4-FFF2-40B4-BE49-F238E27FC236}">
                <a16:creationId xmlns:a16="http://schemas.microsoft.com/office/drawing/2014/main" id="{44C4817A-C2F9-40AD-8F03-F9654EBAE3B2}"/>
              </a:ext>
            </a:extLst>
          </p:cNvPr>
          <p:cNvSpPr>
            <a:spLocks noGrp="1"/>
          </p:cNvSpPr>
          <p:nvPr>
            <p:ph idx="1"/>
          </p:nvPr>
        </p:nvSpPr>
        <p:spPr/>
        <p:txBody>
          <a:bodyPr/>
          <a:lstStyle/>
          <a:p>
            <a:pPr algn="l" fontAlgn="base"/>
            <a:r>
              <a:rPr lang="en-US" b="0" i="0" dirty="0">
                <a:solidFill>
                  <a:srgbClr val="303030"/>
                </a:solidFill>
                <a:effectLst/>
                <a:latin typeface="Arimo"/>
              </a:rPr>
              <a:t>A system uses 3 page frames for storing process pages in main memory. It uses the Least Recently Used (LRU) page replacement policy. Assume that all the page frames are initially empty. What is the total number of page faults  that will occur while processing the page reference string given below-</a:t>
            </a:r>
          </a:p>
          <a:p>
            <a:pPr algn="ctr" fontAlgn="base"/>
            <a:r>
              <a:rPr lang="en-US" b="0" i="0" dirty="0">
                <a:solidFill>
                  <a:srgbClr val="303030"/>
                </a:solidFill>
                <a:effectLst/>
                <a:latin typeface="Arimo"/>
              </a:rPr>
              <a:t>4 , 7, 6, 1, 7, 6, 1, 2, 7, 2</a:t>
            </a:r>
          </a:p>
          <a:p>
            <a:pPr algn="l" fontAlgn="base"/>
            <a:r>
              <a:rPr lang="en-US" b="0" i="0" dirty="0">
                <a:solidFill>
                  <a:srgbClr val="303030"/>
                </a:solidFill>
                <a:effectLst/>
                <a:latin typeface="Arimo"/>
              </a:rPr>
              <a:t>Also calculate the hit ratio and miss ratio.</a:t>
            </a:r>
          </a:p>
          <a:p>
            <a:endParaRPr lang="en-US" dirty="0"/>
          </a:p>
        </p:txBody>
      </p:sp>
    </p:spTree>
    <p:extLst>
      <p:ext uri="{BB962C8B-B14F-4D97-AF65-F5344CB8AC3E}">
        <p14:creationId xmlns:p14="http://schemas.microsoft.com/office/powerpoint/2010/main" val="25460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B5F4-49B3-C014-878C-47548E88DC38}"/>
              </a:ext>
            </a:extLst>
          </p:cNvPr>
          <p:cNvSpPr>
            <a:spLocks noGrp="1"/>
          </p:cNvSpPr>
          <p:nvPr>
            <p:ph type="title"/>
          </p:nvPr>
        </p:nvSpPr>
        <p:spPr/>
        <p:txBody>
          <a:bodyPr/>
          <a:lstStyle/>
          <a:p>
            <a:r>
              <a:rPr lang="en-US" dirty="0"/>
              <a:t>Memory Management Techniques:</a:t>
            </a:r>
          </a:p>
        </p:txBody>
      </p:sp>
      <p:sp>
        <p:nvSpPr>
          <p:cNvPr id="3" name="Content Placeholder 2">
            <a:extLst>
              <a:ext uri="{FF2B5EF4-FFF2-40B4-BE49-F238E27FC236}">
                <a16:creationId xmlns:a16="http://schemas.microsoft.com/office/drawing/2014/main" id="{CF753A1C-1AAE-333F-42E8-D19ABE7456E2}"/>
              </a:ext>
            </a:extLst>
          </p:cNvPr>
          <p:cNvSpPr>
            <a:spLocks noGrp="1"/>
          </p:cNvSpPr>
          <p:nvPr>
            <p:ph idx="1"/>
          </p:nvPr>
        </p:nvSpPr>
        <p:spPr/>
        <p:txBody>
          <a:bodyPr/>
          <a:lstStyle/>
          <a:p>
            <a:endParaRPr lang="en-US" dirty="0"/>
          </a:p>
          <a:p>
            <a:endParaRPr lang="en-US" dirty="0"/>
          </a:p>
        </p:txBody>
      </p:sp>
      <p:pic>
        <p:nvPicPr>
          <p:cNvPr id="5" name="Picture 4">
            <a:extLst>
              <a:ext uri="{FF2B5EF4-FFF2-40B4-BE49-F238E27FC236}">
                <a16:creationId xmlns:a16="http://schemas.microsoft.com/office/drawing/2014/main" id="{DB49E1AE-D2A5-92A4-C204-2C52230B4C0C}"/>
              </a:ext>
            </a:extLst>
          </p:cNvPr>
          <p:cNvPicPr>
            <a:picLocks noChangeAspect="1"/>
          </p:cNvPicPr>
          <p:nvPr/>
        </p:nvPicPr>
        <p:blipFill>
          <a:blip r:embed="rId2"/>
          <a:stretch>
            <a:fillRect/>
          </a:stretch>
        </p:blipFill>
        <p:spPr>
          <a:xfrm>
            <a:off x="1897625" y="1891276"/>
            <a:ext cx="6957552" cy="3675907"/>
          </a:xfrm>
          <a:prstGeom prst="rect">
            <a:avLst/>
          </a:prstGeom>
        </p:spPr>
      </p:pic>
    </p:spTree>
    <p:extLst>
      <p:ext uri="{BB962C8B-B14F-4D97-AF65-F5344CB8AC3E}">
        <p14:creationId xmlns:p14="http://schemas.microsoft.com/office/powerpoint/2010/main" val="316297851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9957F-B7B2-4477-A015-42B71B982CC0}"/>
              </a:ext>
            </a:extLst>
          </p:cNvPr>
          <p:cNvSpPr>
            <a:spLocks noGrp="1"/>
          </p:cNvSpPr>
          <p:nvPr>
            <p:ph type="title"/>
          </p:nvPr>
        </p:nvSpPr>
        <p:spPr/>
        <p:txBody>
          <a:bodyPr/>
          <a:lstStyle/>
          <a:p>
            <a:r>
              <a:rPr lang="en-US" dirty="0">
                <a:latin typeface="Lora" panose="020B0604020202020204" pitchFamily="2" charset="0"/>
              </a:rPr>
              <a:t>O</a:t>
            </a:r>
            <a:r>
              <a:rPr lang="en-US" b="0" i="0" dirty="0">
                <a:effectLst/>
                <a:latin typeface="Lora" panose="020B0604020202020204" pitchFamily="2" charset="0"/>
              </a:rPr>
              <a:t>ptimal </a:t>
            </a:r>
            <a:r>
              <a:rPr lang="en-US" dirty="0">
                <a:latin typeface="Lora" panose="020B0604020202020204" pitchFamily="2" charset="0"/>
              </a:rPr>
              <a:t>P</a:t>
            </a:r>
            <a:r>
              <a:rPr lang="en-US" b="0" i="0" dirty="0">
                <a:effectLst/>
                <a:latin typeface="Lora" panose="020B0604020202020204" pitchFamily="2" charset="0"/>
              </a:rPr>
              <a:t>age </a:t>
            </a:r>
            <a:r>
              <a:rPr lang="en-US" dirty="0">
                <a:latin typeface="Lora" panose="020B0604020202020204" pitchFamily="2" charset="0"/>
              </a:rPr>
              <a:t>R</a:t>
            </a:r>
            <a:r>
              <a:rPr lang="en-US" b="0" i="0" dirty="0">
                <a:effectLst/>
                <a:latin typeface="Lora" panose="020B0604020202020204" pitchFamily="2" charset="0"/>
              </a:rPr>
              <a:t>eplacement </a:t>
            </a:r>
            <a:r>
              <a:rPr lang="en-US" dirty="0">
                <a:latin typeface="Lora" panose="020B0604020202020204" pitchFamily="2" charset="0"/>
              </a:rPr>
              <a:t>A</a:t>
            </a:r>
            <a:r>
              <a:rPr lang="en-US" b="0" i="0" dirty="0">
                <a:effectLst/>
                <a:latin typeface="Lora" panose="020B0604020202020204" pitchFamily="2" charset="0"/>
              </a:rPr>
              <a:t>lgorithm</a:t>
            </a:r>
            <a:endParaRPr lang="en-US" dirty="0"/>
          </a:p>
        </p:txBody>
      </p:sp>
      <p:sp>
        <p:nvSpPr>
          <p:cNvPr id="3" name="Content Placeholder 2">
            <a:extLst>
              <a:ext uri="{FF2B5EF4-FFF2-40B4-BE49-F238E27FC236}">
                <a16:creationId xmlns:a16="http://schemas.microsoft.com/office/drawing/2014/main" id="{98FC3239-286E-4932-9AA0-29403053C95A}"/>
              </a:ext>
            </a:extLst>
          </p:cNvPr>
          <p:cNvSpPr>
            <a:spLocks noGrp="1"/>
          </p:cNvSpPr>
          <p:nvPr>
            <p:ph idx="1"/>
          </p:nvPr>
        </p:nvSpPr>
        <p:spPr/>
        <p:txBody>
          <a:bodyPr/>
          <a:lstStyle/>
          <a:p>
            <a:pPr algn="just"/>
            <a:r>
              <a:rPr lang="en-US" b="0" i="0" dirty="0">
                <a:effectLst/>
                <a:latin typeface="__Source_Sans_Pro_fea366"/>
              </a:rPr>
              <a:t>"</a:t>
            </a:r>
            <a:r>
              <a:rPr lang="en-US" b="1" i="0" dirty="0">
                <a:effectLst/>
                <a:latin typeface="__Source_Sans_Pro_fea366"/>
              </a:rPr>
              <a:t>Optimal page replacement algorithm</a:t>
            </a:r>
            <a:r>
              <a:rPr lang="en-US" b="0" i="0" dirty="0">
                <a:effectLst/>
                <a:latin typeface="__Source_Sans_Pro_fea366"/>
              </a:rPr>
              <a:t>" is the most desirable page replacement algorithm that we use for replacing pages.</a:t>
            </a:r>
          </a:p>
          <a:p>
            <a:pPr algn="just"/>
            <a:r>
              <a:rPr lang="en-US" b="0" i="0" dirty="0">
                <a:effectLst/>
                <a:latin typeface="__Source_Sans_Pro_fea366"/>
              </a:rPr>
              <a:t> This algorithm replaces the page whose demand in the future is less as compared to other pages from frames (secondary memory). </a:t>
            </a:r>
          </a:p>
          <a:p>
            <a:pPr algn="just"/>
            <a:r>
              <a:rPr lang="en-US" b="0" i="0" dirty="0">
                <a:effectLst/>
                <a:latin typeface="__Source_Sans_Pro_fea366"/>
              </a:rPr>
              <a:t>The replacement occurs when the page fault appears. The purpose of this algorithm is to minimize the number of page faults. </a:t>
            </a:r>
          </a:p>
          <a:p>
            <a:pPr algn="just"/>
            <a:r>
              <a:rPr lang="en-US" b="0" i="0" dirty="0">
                <a:effectLst/>
                <a:latin typeface="__Source_Sans_Pro_fea366"/>
              </a:rPr>
              <a:t>Also, one of the most famous abnormalities in the paging technique is "</a:t>
            </a:r>
            <a:r>
              <a:rPr lang="en-US" b="1" i="0" dirty="0" err="1">
                <a:effectLst/>
                <a:latin typeface="__Source_Sans_Pro_fea366"/>
              </a:rPr>
              <a:t>Belady's</a:t>
            </a:r>
            <a:r>
              <a:rPr lang="en-US" b="1" i="0" dirty="0">
                <a:effectLst/>
                <a:latin typeface="__Source_Sans_Pro_fea366"/>
              </a:rPr>
              <a:t> Anomaly</a:t>
            </a:r>
            <a:r>
              <a:rPr lang="en-US" b="0" i="0" dirty="0">
                <a:effectLst/>
                <a:latin typeface="__Source_Sans_Pro_fea366"/>
              </a:rPr>
              <a:t>", which is least seen in this algorithm.</a:t>
            </a:r>
            <a:endParaRPr lang="en-US" dirty="0"/>
          </a:p>
        </p:txBody>
      </p:sp>
    </p:spTree>
    <p:extLst>
      <p:ext uri="{BB962C8B-B14F-4D97-AF65-F5344CB8AC3E}">
        <p14:creationId xmlns:p14="http://schemas.microsoft.com/office/powerpoint/2010/main" val="16255258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695F1-3E80-4242-8156-8D886BC27607}"/>
              </a:ext>
            </a:extLst>
          </p:cNvPr>
          <p:cNvSpPr>
            <a:spLocks noGrp="1"/>
          </p:cNvSpPr>
          <p:nvPr>
            <p:ph type="title"/>
          </p:nvPr>
        </p:nvSpPr>
        <p:spPr/>
        <p:txBody>
          <a:bodyPr/>
          <a:lstStyle/>
          <a:p>
            <a:r>
              <a:rPr lang="en-US" dirty="0">
                <a:latin typeface="Lora" panose="020B0604020202020204" pitchFamily="2" charset="0"/>
              </a:rPr>
              <a:t>O</a:t>
            </a:r>
            <a:r>
              <a:rPr lang="en-US" b="0" i="0" dirty="0">
                <a:effectLst/>
                <a:latin typeface="Lora" panose="020B0604020202020204" pitchFamily="2" charset="0"/>
              </a:rPr>
              <a:t>ptimal </a:t>
            </a:r>
            <a:r>
              <a:rPr lang="en-US" dirty="0">
                <a:latin typeface="Lora" panose="020B0604020202020204" pitchFamily="2" charset="0"/>
              </a:rPr>
              <a:t>P</a:t>
            </a:r>
            <a:r>
              <a:rPr lang="en-US" b="0" i="0" dirty="0">
                <a:effectLst/>
                <a:latin typeface="Lora" panose="020B0604020202020204" pitchFamily="2" charset="0"/>
              </a:rPr>
              <a:t>age </a:t>
            </a:r>
            <a:r>
              <a:rPr lang="en-US" dirty="0">
                <a:latin typeface="Lora" panose="020B0604020202020204" pitchFamily="2" charset="0"/>
              </a:rPr>
              <a:t>R</a:t>
            </a:r>
            <a:r>
              <a:rPr lang="en-US" b="0" i="0" dirty="0">
                <a:effectLst/>
                <a:latin typeface="Lora" panose="020B0604020202020204" pitchFamily="2" charset="0"/>
              </a:rPr>
              <a:t>eplacement </a:t>
            </a:r>
            <a:r>
              <a:rPr lang="en-US" dirty="0">
                <a:latin typeface="Lora" panose="020B0604020202020204" pitchFamily="2" charset="0"/>
              </a:rPr>
              <a:t>A</a:t>
            </a:r>
            <a:r>
              <a:rPr lang="en-US" b="0" i="0" dirty="0">
                <a:effectLst/>
                <a:latin typeface="Lora" panose="020B0604020202020204" pitchFamily="2" charset="0"/>
              </a:rPr>
              <a:t>lgorithm</a:t>
            </a:r>
            <a:endParaRPr lang="en-US" dirty="0"/>
          </a:p>
        </p:txBody>
      </p:sp>
      <p:sp>
        <p:nvSpPr>
          <p:cNvPr id="3" name="Content Placeholder 2">
            <a:extLst>
              <a:ext uri="{FF2B5EF4-FFF2-40B4-BE49-F238E27FC236}">
                <a16:creationId xmlns:a16="http://schemas.microsoft.com/office/drawing/2014/main" id="{BB8A4FE6-F65E-4955-8F50-7916B4714B29}"/>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303030"/>
                </a:solidFill>
                <a:effectLst/>
                <a:latin typeface="Arimo"/>
              </a:rPr>
              <a:t>This algorithm replaces the page that will not be referred by the CPU in future for the longest time.</a:t>
            </a:r>
          </a:p>
          <a:p>
            <a:pPr algn="l" fontAlgn="base">
              <a:buFont typeface="Arial" panose="020B0604020202020204" pitchFamily="34" charset="0"/>
              <a:buChar char="•"/>
            </a:pPr>
            <a:r>
              <a:rPr lang="en-US" b="0" i="0" dirty="0">
                <a:solidFill>
                  <a:srgbClr val="303030"/>
                </a:solidFill>
                <a:effectLst/>
                <a:latin typeface="Arimo"/>
              </a:rPr>
              <a:t>It is practically impossible to implement this algorithm.</a:t>
            </a:r>
          </a:p>
          <a:p>
            <a:pPr algn="l" fontAlgn="base">
              <a:buFont typeface="Arial" panose="020B0604020202020204" pitchFamily="34" charset="0"/>
              <a:buChar char="•"/>
            </a:pPr>
            <a:r>
              <a:rPr lang="en-US" b="0" i="0" dirty="0">
                <a:solidFill>
                  <a:srgbClr val="303030"/>
                </a:solidFill>
                <a:effectLst/>
                <a:latin typeface="Arimo"/>
              </a:rPr>
              <a:t>This is because the pages that will not be used in future for the longest time can not be predicted.</a:t>
            </a:r>
          </a:p>
          <a:p>
            <a:pPr algn="l" fontAlgn="base">
              <a:buFont typeface="Arial" panose="020B0604020202020204" pitchFamily="34" charset="0"/>
              <a:buChar char="•"/>
            </a:pPr>
            <a:r>
              <a:rPr lang="en-US" b="0" i="0" dirty="0">
                <a:solidFill>
                  <a:srgbClr val="303030"/>
                </a:solidFill>
                <a:effectLst/>
                <a:latin typeface="Arimo"/>
              </a:rPr>
              <a:t>However, it is the best known algorithm and gives the least number of page faults.</a:t>
            </a:r>
          </a:p>
          <a:p>
            <a:pPr algn="l" fontAlgn="base">
              <a:buFont typeface="Arial" panose="020B0604020202020204" pitchFamily="34" charset="0"/>
              <a:buChar char="•"/>
            </a:pPr>
            <a:r>
              <a:rPr lang="en-US" b="0" i="0" dirty="0">
                <a:solidFill>
                  <a:srgbClr val="303030"/>
                </a:solidFill>
                <a:effectLst/>
                <a:latin typeface="Arimo"/>
              </a:rPr>
              <a:t>Hence, it is used as a performance measure criterion for other algorithms.</a:t>
            </a:r>
          </a:p>
          <a:p>
            <a:endParaRPr lang="en-US" dirty="0"/>
          </a:p>
        </p:txBody>
      </p:sp>
    </p:spTree>
    <p:extLst>
      <p:ext uri="{BB962C8B-B14F-4D97-AF65-F5344CB8AC3E}">
        <p14:creationId xmlns:p14="http://schemas.microsoft.com/office/powerpoint/2010/main" val="80887839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F9C01-685C-4121-8A1E-A4E44769407A}"/>
              </a:ext>
            </a:extLst>
          </p:cNvPr>
          <p:cNvSpPr>
            <a:spLocks noGrp="1"/>
          </p:cNvSpPr>
          <p:nvPr>
            <p:ph type="title"/>
          </p:nvPr>
        </p:nvSpPr>
        <p:spPr/>
        <p:txBody>
          <a:bodyPr/>
          <a:lstStyle/>
          <a:p>
            <a:r>
              <a:rPr lang="en-US" dirty="0">
                <a:solidFill>
                  <a:srgbClr val="FF0000"/>
                </a:solidFill>
              </a:rPr>
              <a:t>Problem</a:t>
            </a:r>
          </a:p>
        </p:txBody>
      </p:sp>
      <p:sp>
        <p:nvSpPr>
          <p:cNvPr id="3" name="Content Placeholder 2">
            <a:extLst>
              <a:ext uri="{FF2B5EF4-FFF2-40B4-BE49-F238E27FC236}">
                <a16:creationId xmlns:a16="http://schemas.microsoft.com/office/drawing/2014/main" id="{29697430-70B6-4248-946C-C89C03F06A1B}"/>
              </a:ext>
            </a:extLst>
          </p:cNvPr>
          <p:cNvSpPr>
            <a:spLocks noGrp="1"/>
          </p:cNvSpPr>
          <p:nvPr>
            <p:ph idx="1"/>
          </p:nvPr>
        </p:nvSpPr>
        <p:spPr/>
        <p:txBody>
          <a:bodyPr/>
          <a:lstStyle/>
          <a:p>
            <a:r>
              <a:rPr lang="en-US" dirty="0"/>
              <a:t>Problem: 7,0,1,2,0,3,0,4,2,3,0,3,2,1,2,0,1,7,0,1</a:t>
            </a:r>
          </a:p>
          <a:p>
            <a:endParaRPr lang="en-US" dirty="0"/>
          </a:p>
        </p:txBody>
      </p:sp>
      <p:graphicFrame>
        <p:nvGraphicFramePr>
          <p:cNvPr id="4" name="Table 4">
            <a:extLst>
              <a:ext uri="{FF2B5EF4-FFF2-40B4-BE49-F238E27FC236}">
                <a16:creationId xmlns:a16="http://schemas.microsoft.com/office/drawing/2014/main" id="{D2CFB0A1-C5B3-4E56-A53D-97FFB58E07DE}"/>
              </a:ext>
            </a:extLst>
          </p:cNvPr>
          <p:cNvGraphicFramePr>
            <a:graphicFrameLocks noGrp="1"/>
          </p:cNvGraphicFramePr>
          <p:nvPr>
            <p:extLst>
              <p:ext uri="{D42A27DB-BD31-4B8C-83A1-F6EECF244321}">
                <p14:modId xmlns:p14="http://schemas.microsoft.com/office/powerpoint/2010/main" val="3663934506"/>
              </p:ext>
            </p:extLst>
          </p:nvPr>
        </p:nvGraphicFramePr>
        <p:xfrm>
          <a:off x="965199" y="2637364"/>
          <a:ext cx="9979024" cy="2696634"/>
        </p:xfrm>
        <a:graphic>
          <a:graphicData uri="http://schemas.openxmlformats.org/drawingml/2006/table">
            <a:tbl>
              <a:tblPr firstRow="1" bandRow="1">
                <a:tableStyleId>{5C22544A-7EE6-4342-B048-85BDC9FD1C3A}</a:tableStyleId>
              </a:tblPr>
              <a:tblGrid>
                <a:gridCol w="453592">
                  <a:extLst>
                    <a:ext uri="{9D8B030D-6E8A-4147-A177-3AD203B41FA5}">
                      <a16:colId xmlns:a16="http://schemas.microsoft.com/office/drawing/2014/main" val="3613130083"/>
                    </a:ext>
                  </a:extLst>
                </a:gridCol>
                <a:gridCol w="453592">
                  <a:extLst>
                    <a:ext uri="{9D8B030D-6E8A-4147-A177-3AD203B41FA5}">
                      <a16:colId xmlns:a16="http://schemas.microsoft.com/office/drawing/2014/main" val="3121327529"/>
                    </a:ext>
                  </a:extLst>
                </a:gridCol>
                <a:gridCol w="453592">
                  <a:extLst>
                    <a:ext uri="{9D8B030D-6E8A-4147-A177-3AD203B41FA5}">
                      <a16:colId xmlns:a16="http://schemas.microsoft.com/office/drawing/2014/main" val="509837532"/>
                    </a:ext>
                  </a:extLst>
                </a:gridCol>
                <a:gridCol w="453592">
                  <a:extLst>
                    <a:ext uri="{9D8B030D-6E8A-4147-A177-3AD203B41FA5}">
                      <a16:colId xmlns:a16="http://schemas.microsoft.com/office/drawing/2014/main" val="1030978588"/>
                    </a:ext>
                  </a:extLst>
                </a:gridCol>
                <a:gridCol w="453592">
                  <a:extLst>
                    <a:ext uri="{9D8B030D-6E8A-4147-A177-3AD203B41FA5}">
                      <a16:colId xmlns:a16="http://schemas.microsoft.com/office/drawing/2014/main" val="3543025747"/>
                    </a:ext>
                  </a:extLst>
                </a:gridCol>
                <a:gridCol w="453592">
                  <a:extLst>
                    <a:ext uri="{9D8B030D-6E8A-4147-A177-3AD203B41FA5}">
                      <a16:colId xmlns:a16="http://schemas.microsoft.com/office/drawing/2014/main" val="1971801417"/>
                    </a:ext>
                  </a:extLst>
                </a:gridCol>
                <a:gridCol w="453592">
                  <a:extLst>
                    <a:ext uri="{9D8B030D-6E8A-4147-A177-3AD203B41FA5}">
                      <a16:colId xmlns:a16="http://schemas.microsoft.com/office/drawing/2014/main" val="1341264026"/>
                    </a:ext>
                  </a:extLst>
                </a:gridCol>
                <a:gridCol w="453592">
                  <a:extLst>
                    <a:ext uri="{9D8B030D-6E8A-4147-A177-3AD203B41FA5}">
                      <a16:colId xmlns:a16="http://schemas.microsoft.com/office/drawing/2014/main" val="853488041"/>
                    </a:ext>
                  </a:extLst>
                </a:gridCol>
                <a:gridCol w="453592">
                  <a:extLst>
                    <a:ext uri="{9D8B030D-6E8A-4147-A177-3AD203B41FA5}">
                      <a16:colId xmlns:a16="http://schemas.microsoft.com/office/drawing/2014/main" val="88100076"/>
                    </a:ext>
                  </a:extLst>
                </a:gridCol>
                <a:gridCol w="453592">
                  <a:extLst>
                    <a:ext uri="{9D8B030D-6E8A-4147-A177-3AD203B41FA5}">
                      <a16:colId xmlns:a16="http://schemas.microsoft.com/office/drawing/2014/main" val="2270618077"/>
                    </a:ext>
                  </a:extLst>
                </a:gridCol>
                <a:gridCol w="453592">
                  <a:extLst>
                    <a:ext uri="{9D8B030D-6E8A-4147-A177-3AD203B41FA5}">
                      <a16:colId xmlns:a16="http://schemas.microsoft.com/office/drawing/2014/main" val="2292208731"/>
                    </a:ext>
                  </a:extLst>
                </a:gridCol>
                <a:gridCol w="453592">
                  <a:extLst>
                    <a:ext uri="{9D8B030D-6E8A-4147-A177-3AD203B41FA5}">
                      <a16:colId xmlns:a16="http://schemas.microsoft.com/office/drawing/2014/main" val="1447690898"/>
                    </a:ext>
                  </a:extLst>
                </a:gridCol>
                <a:gridCol w="453592">
                  <a:extLst>
                    <a:ext uri="{9D8B030D-6E8A-4147-A177-3AD203B41FA5}">
                      <a16:colId xmlns:a16="http://schemas.microsoft.com/office/drawing/2014/main" val="3083913153"/>
                    </a:ext>
                  </a:extLst>
                </a:gridCol>
                <a:gridCol w="453592">
                  <a:extLst>
                    <a:ext uri="{9D8B030D-6E8A-4147-A177-3AD203B41FA5}">
                      <a16:colId xmlns:a16="http://schemas.microsoft.com/office/drawing/2014/main" val="1889205033"/>
                    </a:ext>
                  </a:extLst>
                </a:gridCol>
                <a:gridCol w="453592">
                  <a:extLst>
                    <a:ext uri="{9D8B030D-6E8A-4147-A177-3AD203B41FA5}">
                      <a16:colId xmlns:a16="http://schemas.microsoft.com/office/drawing/2014/main" val="1336846937"/>
                    </a:ext>
                  </a:extLst>
                </a:gridCol>
                <a:gridCol w="453592">
                  <a:extLst>
                    <a:ext uri="{9D8B030D-6E8A-4147-A177-3AD203B41FA5}">
                      <a16:colId xmlns:a16="http://schemas.microsoft.com/office/drawing/2014/main" val="506931484"/>
                    </a:ext>
                  </a:extLst>
                </a:gridCol>
                <a:gridCol w="453592">
                  <a:extLst>
                    <a:ext uri="{9D8B030D-6E8A-4147-A177-3AD203B41FA5}">
                      <a16:colId xmlns:a16="http://schemas.microsoft.com/office/drawing/2014/main" val="1170243904"/>
                    </a:ext>
                  </a:extLst>
                </a:gridCol>
                <a:gridCol w="453592">
                  <a:extLst>
                    <a:ext uri="{9D8B030D-6E8A-4147-A177-3AD203B41FA5}">
                      <a16:colId xmlns:a16="http://schemas.microsoft.com/office/drawing/2014/main" val="1496955443"/>
                    </a:ext>
                  </a:extLst>
                </a:gridCol>
                <a:gridCol w="453592">
                  <a:extLst>
                    <a:ext uri="{9D8B030D-6E8A-4147-A177-3AD203B41FA5}">
                      <a16:colId xmlns:a16="http://schemas.microsoft.com/office/drawing/2014/main" val="3525939610"/>
                    </a:ext>
                  </a:extLst>
                </a:gridCol>
                <a:gridCol w="453592">
                  <a:extLst>
                    <a:ext uri="{9D8B030D-6E8A-4147-A177-3AD203B41FA5}">
                      <a16:colId xmlns:a16="http://schemas.microsoft.com/office/drawing/2014/main" val="723710310"/>
                    </a:ext>
                  </a:extLst>
                </a:gridCol>
                <a:gridCol w="453592">
                  <a:extLst>
                    <a:ext uri="{9D8B030D-6E8A-4147-A177-3AD203B41FA5}">
                      <a16:colId xmlns:a16="http://schemas.microsoft.com/office/drawing/2014/main" val="454180846"/>
                    </a:ext>
                  </a:extLst>
                </a:gridCol>
                <a:gridCol w="453592">
                  <a:extLst>
                    <a:ext uri="{9D8B030D-6E8A-4147-A177-3AD203B41FA5}">
                      <a16:colId xmlns:a16="http://schemas.microsoft.com/office/drawing/2014/main" val="141765408"/>
                    </a:ext>
                  </a:extLst>
                </a:gridCol>
              </a:tblGrid>
              <a:tr h="449439">
                <a:tc>
                  <a:txBody>
                    <a:bodyPr/>
                    <a:lstStyle/>
                    <a:p>
                      <a:r>
                        <a:rPr lang="en-US" dirty="0"/>
                        <a:t>S</a:t>
                      </a:r>
                    </a:p>
                  </a:txBody>
                  <a:tcPr/>
                </a:tc>
                <a:tc>
                  <a:txBody>
                    <a:bodyPr/>
                    <a:lstStyle/>
                    <a:p>
                      <a:r>
                        <a:rPr lang="en-US" dirty="0"/>
                        <a:t>7</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3</a:t>
                      </a:r>
                    </a:p>
                  </a:txBody>
                  <a:tcPr/>
                </a:tc>
                <a:tc>
                  <a:txBody>
                    <a:bodyPr/>
                    <a:lstStyle/>
                    <a:p>
                      <a:r>
                        <a:rPr lang="en-US" dirty="0"/>
                        <a:t>0</a:t>
                      </a:r>
                    </a:p>
                  </a:txBody>
                  <a:tcPr/>
                </a:tc>
                <a:tc>
                  <a:txBody>
                    <a:bodyPr/>
                    <a:lstStyle/>
                    <a:p>
                      <a:r>
                        <a:rPr lang="en-US" dirty="0"/>
                        <a:t>4</a:t>
                      </a:r>
                    </a:p>
                  </a:txBody>
                  <a:tcPr/>
                </a:tc>
                <a:tc>
                  <a:txBody>
                    <a:bodyPr/>
                    <a:lstStyle/>
                    <a:p>
                      <a:r>
                        <a:rPr lang="en-US" dirty="0"/>
                        <a:t>2</a:t>
                      </a:r>
                    </a:p>
                  </a:txBody>
                  <a:tcPr/>
                </a:tc>
                <a:tc>
                  <a:txBody>
                    <a:bodyPr/>
                    <a:lstStyle/>
                    <a:p>
                      <a:r>
                        <a:rPr lang="en-US" dirty="0"/>
                        <a:t>3</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1</a:t>
                      </a:r>
                    </a:p>
                  </a:txBody>
                  <a:tcPr/>
                </a:tc>
                <a:tc>
                  <a:txBody>
                    <a:bodyPr/>
                    <a:lstStyle/>
                    <a:p>
                      <a:r>
                        <a:rPr lang="en-US" dirty="0"/>
                        <a:t>7</a:t>
                      </a:r>
                    </a:p>
                  </a:txBody>
                  <a:tcPr/>
                </a:tc>
                <a:tc>
                  <a:txBody>
                    <a:bodyPr/>
                    <a:lstStyle/>
                    <a:p>
                      <a:r>
                        <a:rPr lang="en-US" dirty="0"/>
                        <a:t>0</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3261533686"/>
                  </a:ext>
                </a:extLst>
              </a:tr>
              <a:tr h="449439">
                <a:tc>
                  <a:txBody>
                    <a:bodyPr/>
                    <a:lstStyle/>
                    <a:p>
                      <a:r>
                        <a:rPr lang="en-US" dirty="0"/>
                        <a:t>F4</a:t>
                      </a:r>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endParaRPr lang="en-US" dirty="0"/>
                    </a:p>
                  </a:txBody>
                  <a:tcPr/>
                </a:tc>
                <a:extLst>
                  <a:ext uri="{0D108BD9-81ED-4DB2-BD59-A6C34878D82A}">
                    <a16:rowId xmlns:a16="http://schemas.microsoft.com/office/drawing/2014/main" val="988153251"/>
                  </a:ext>
                </a:extLst>
              </a:tr>
              <a:tr h="449439">
                <a:tc>
                  <a:txBody>
                    <a:bodyPr/>
                    <a:lstStyle/>
                    <a:p>
                      <a:r>
                        <a:rPr lang="en-US" dirty="0"/>
                        <a:t>F3</a:t>
                      </a:r>
                    </a:p>
                  </a:txBody>
                  <a:tcPr/>
                </a:tc>
                <a:tc>
                  <a:txBody>
                    <a:bodyPr/>
                    <a:lstStyle/>
                    <a:p>
                      <a:endParaRPr lang="en-US" dirty="0"/>
                    </a:p>
                  </a:txBody>
                  <a:tcPr/>
                </a:tc>
                <a:tc>
                  <a:txBody>
                    <a:bodyPr/>
                    <a:lstStyle/>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highlight>
                            <a:srgbClr val="FFFF00"/>
                          </a:highlight>
                        </a:rPr>
                        <a:t>4</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3072264451"/>
                  </a:ext>
                </a:extLst>
              </a:tr>
              <a:tr h="449439">
                <a:tc>
                  <a:txBody>
                    <a:bodyPr/>
                    <a:lstStyle/>
                    <a:p>
                      <a:r>
                        <a:rPr lang="en-US" dirty="0"/>
                        <a:t>F2</a:t>
                      </a:r>
                    </a:p>
                  </a:txBody>
                  <a:tcPr/>
                </a:tc>
                <a:tc>
                  <a:txBody>
                    <a:bodyPr/>
                    <a:lstStyle/>
                    <a:p>
                      <a:endParaRPr lang="en-US" dirty="0"/>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3149871303"/>
                  </a:ext>
                </a:extLst>
              </a:tr>
              <a:tr h="449439">
                <a:tc>
                  <a:txBody>
                    <a:bodyPr/>
                    <a:lstStyle/>
                    <a:p>
                      <a:r>
                        <a:rPr lang="en-US" dirty="0"/>
                        <a:t>F1</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r>
                        <a:rPr lang="en-US" dirty="0">
                          <a:highlight>
                            <a:srgbClr val="FFFF00"/>
                          </a:highlight>
                        </a:rPr>
                        <a:t>7</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highlight>
                            <a:srgbClr val="FFFF00"/>
                          </a:highlight>
                        </a:rPr>
                        <a:t>3</a:t>
                      </a:r>
                    </a:p>
                  </a:txBody>
                  <a:tcPr/>
                </a:tc>
                <a:tc>
                  <a:txBody>
                    <a:bodyPr/>
                    <a:lstStyle/>
                    <a:p>
                      <a:r>
                        <a:rPr lang="en-US" dirty="0"/>
                        <a:t>7</a:t>
                      </a:r>
                    </a:p>
                  </a:txBody>
                  <a:tcPr/>
                </a:tc>
                <a:tc>
                  <a:txBody>
                    <a:bodyPr/>
                    <a:lstStyle/>
                    <a:p>
                      <a:r>
                        <a:rPr lang="en-US" dirty="0"/>
                        <a:t>7</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4173467137"/>
                  </a:ext>
                </a:extLst>
              </a:tr>
              <a:tr h="449439">
                <a:tc>
                  <a:txBody>
                    <a:bodyPr/>
                    <a:lstStyle/>
                    <a:p>
                      <a:endParaRPr lang="en-US" dirty="0"/>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H</a:t>
                      </a:r>
                    </a:p>
                  </a:txBody>
                  <a:tcPr/>
                </a:tc>
                <a:tc>
                  <a:txBody>
                    <a:bodyPr/>
                    <a:lstStyle/>
                    <a:p>
                      <a:r>
                        <a:rPr lang="en-US" dirty="0"/>
                        <a:t>M</a:t>
                      </a:r>
                    </a:p>
                  </a:txBody>
                  <a:tcPr/>
                </a:tc>
                <a:tc>
                  <a:txBody>
                    <a:bodyPr/>
                    <a:lstStyle/>
                    <a:p>
                      <a:r>
                        <a:rPr lang="en-US" dirty="0"/>
                        <a:t>H</a:t>
                      </a:r>
                    </a:p>
                  </a:txBody>
                  <a:tcPr/>
                </a:tc>
                <a:tc>
                  <a:txBody>
                    <a:bodyPr/>
                    <a:lstStyle/>
                    <a:p>
                      <a:r>
                        <a:rPr lang="en-US" dirty="0"/>
                        <a:t>M</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M</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M</a:t>
                      </a:r>
                    </a:p>
                  </a:txBody>
                  <a:tcPr/>
                </a:tc>
                <a:tc>
                  <a:txBody>
                    <a:bodyPr/>
                    <a:lstStyle/>
                    <a:p>
                      <a:r>
                        <a:rPr lang="en-US" dirty="0"/>
                        <a:t>H</a:t>
                      </a:r>
                    </a:p>
                  </a:txBody>
                  <a:tcPr/>
                </a:tc>
                <a:tc>
                  <a:txBody>
                    <a:bodyPr/>
                    <a:lstStyle/>
                    <a:p>
                      <a:r>
                        <a:rPr lang="en-US" dirty="0"/>
                        <a:t>H</a:t>
                      </a:r>
                    </a:p>
                  </a:txBody>
                  <a:tcPr/>
                </a:tc>
                <a:tc>
                  <a:txBody>
                    <a:bodyPr/>
                    <a:lstStyle/>
                    <a:p>
                      <a:endParaRPr lang="en-US" dirty="0"/>
                    </a:p>
                  </a:txBody>
                  <a:tcPr/>
                </a:tc>
                <a:extLst>
                  <a:ext uri="{0D108BD9-81ED-4DB2-BD59-A6C34878D82A}">
                    <a16:rowId xmlns:a16="http://schemas.microsoft.com/office/drawing/2014/main" val="1747200422"/>
                  </a:ext>
                </a:extLst>
              </a:tr>
            </a:tbl>
          </a:graphicData>
        </a:graphic>
      </p:graphicFrame>
    </p:spTree>
    <p:extLst>
      <p:ext uri="{BB962C8B-B14F-4D97-AF65-F5344CB8AC3E}">
        <p14:creationId xmlns:p14="http://schemas.microsoft.com/office/powerpoint/2010/main" val="36343369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E9CF-9DC4-43B9-A3FC-9A627192770F}"/>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20CB8599-9651-491F-BBBD-A3119538C150}"/>
              </a:ext>
            </a:extLst>
          </p:cNvPr>
          <p:cNvSpPr>
            <a:spLocks noGrp="1"/>
          </p:cNvSpPr>
          <p:nvPr>
            <p:ph idx="1"/>
          </p:nvPr>
        </p:nvSpPr>
        <p:spPr/>
        <p:txBody>
          <a:bodyPr/>
          <a:lstStyle/>
          <a:p>
            <a:r>
              <a:rPr lang="en-US" dirty="0"/>
              <a:t>Replace the page which is not used in  longest dimension of time in future.</a:t>
            </a:r>
          </a:p>
          <a:p>
            <a:r>
              <a:rPr lang="en-US" dirty="0"/>
              <a:t>Replaced by the last number in the list.</a:t>
            </a:r>
          </a:p>
          <a:p>
            <a:r>
              <a:rPr lang="en-US" dirty="0"/>
              <a:t>No of hits=12</a:t>
            </a:r>
          </a:p>
          <a:p>
            <a:r>
              <a:rPr lang="en-US" dirty="0"/>
              <a:t>No of Miss=8</a:t>
            </a:r>
          </a:p>
          <a:p>
            <a:r>
              <a:rPr lang="en-US" dirty="0"/>
              <a:t>Hit Ratio=?</a:t>
            </a:r>
          </a:p>
          <a:p>
            <a:r>
              <a:rPr lang="en-US" dirty="0"/>
              <a:t>Miss Ratio=?</a:t>
            </a:r>
          </a:p>
        </p:txBody>
      </p:sp>
    </p:spTree>
    <p:extLst>
      <p:ext uri="{BB962C8B-B14F-4D97-AF65-F5344CB8AC3E}">
        <p14:creationId xmlns:p14="http://schemas.microsoft.com/office/powerpoint/2010/main" val="292060390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B5AAB-9A21-4F5D-B17C-052EF36EDBAC}"/>
              </a:ext>
            </a:extLst>
          </p:cNvPr>
          <p:cNvSpPr>
            <a:spLocks noGrp="1"/>
          </p:cNvSpPr>
          <p:nvPr>
            <p:ph type="title"/>
          </p:nvPr>
        </p:nvSpPr>
        <p:spPr/>
        <p:txBody>
          <a:bodyPr/>
          <a:lstStyle/>
          <a:p>
            <a:r>
              <a:rPr lang="en-US" dirty="0"/>
              <a:t>Problem-Class Work</a:t>
            </a:r>
          </a:p>
        </p:txBody>
      </p:sp>
      <p:sp>
        <p:nvSpPr>
          <p:cNvPr id="3" name="Content Placeholder 2">
            <a:extLst>
              <a:ext uri="{FF2B5EF4-FFF2-40B4-BE49-F238E27FC236}">
                <a16:creationId xmlns:a16="http://schemas.microsoft.com/office/drawing/2014/main" id="{BC4A7884-C439-48AF-82D3-50C9D8C4C6AF}"/>
              </a:ext>
            </a:extLst>
          </p:cNvPr>
          <p:cNvSpPr>
            <a:spLocks noGrp="1"/>
          </p:cNvSpPr>
          <p:nvPr>
            <p:ph idx="1"/>
          </p:nvPr>
        </p:nvSpPr>
        <p:spPr/>
        <p:txBody>
          <a:bodyPr/>
          <a:lstStyle/>
          <a:p>
            <a:pPr algn="just"/>
            <a:r>
              <a:rPr lang="en-US" b="0" i="0" dirty="0">
                <a:effectLst/>
                <a:latin typeface="inter-regular"/>
              </a:rPr>
              <a:t>Consider the reference string 6, 1, 1, 2, 0, 3, 4, 6, 0, 2, 1, 2, 1, 2, 0, 3, 2, 1, 4, 0 for a memory with three frames and calculate number of page faults by using OPTIMAL Page replacement algorithms.</a:t>
            </a:r>
          </a:p>
          <a:p>
            <a:pPr algn="just"/>
            <a:r>
              <a:rPr lang="en-US" b="0" i="0" dirty="0">
                <a:effectLst/>
                <a:latin typeface="inter-regular"/>
              </a:rPr>
              <a:t>Points to Remember</a:t>
            </a:r>
          </a:p>
          <a:p>
            <a:pPr algn="just"/>
            <a:r>
              <a:rPr lang="en-US" b="0" i="0" dirty="0">
                <a:effectLst/>
                <a:latin typeface="inter-regular"/>
              </a:rPr>
              <a:t>Page Not Found - - - &gt; Page Fault</a:t>
            </a:r>
          </a:p>
          <a:p>
            <a:pPr algn="just"/>
            <a:r>
              <a:rPr lang="en-US" b="0" i="0" dirty="0">
                <a:effectLst/>
                <a:latin typeface="inter-regular"/>
              </a:rPr>
              <a:t>Page Found - - - &gt; Page Hit</a:t>
            </a:r>
          </a:p>
          <a:p>
            <a:pPr algn="just"/>
            <a:r>
              <a:rPr lang="en-US" b="0" i="0" dirty="0">
                <a:effectLst/>
                <a:latin typeface="inter-regular"/>
              </a:rPr>
              <a:t>Reference String:</a:t>
            </a:r>
          </a:p>
          <a:p>
            <a:endParaRPr lang="en-US" dirty="0"/>
          </a:p>
        </p:txBody>
      </p:sp>
    </p:spTree>
    <p:extLst>
      <p:ext uri="{BB962C8B-B14F-4D97-AF65-F5344CB8AC3E}">
        <p14:creationId xmlns:p14="http://schemas.microsoft.com/office/powerpoint/2010/main" val="30511858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65BB1007-F616-46F4-8401-07E24E811D99}"/>
              </a:ext>
            </a:extLst>
          </p:cNvPr>
          <p:cNvGraphicFramePr>
            <a:graphicFrameLocks noGrp="1"/>
          </p:cNvGraphicFramePr>
          <p:nvPr>
            <p:extLst>
              <p:ext uri="{D42A27DB-BD31-4B8C-83A1-F6EECF244321}">
                <p14:modId xmlns:p14="http://schemas.microsoft.com/office/powerpoint/2010/main" val="69049448"/>
              </p:ext>
            </p:extLst>
          </p:nvPr>
        </p:nvGraphicFramePr>
        <p:xfrm>
          <a:off x="171450" y="523875"/>
          <a:ext cx="11430006" cy="5067300"/>
        </p:xfrm>
        <a:graphic>
          <a:graphicData uri="http://schemas.openxmlformats.org/drawingml/2006/table">
            <a:tbl>
              <a:tblPr firstRow="1" bandRow="1">
                <a:tableStyleId>{5C22544A-7EE6-4342-B048-85BDC9FD1C3A}</a:tableStyleId>
              </a:tblPr>
              <a:tblGrid>
                <a:gridCol w="544286">
                  <a:extLst>
                    <a:ext uri="{9D8B030D-6E8A-4147-A177-3AD203B41FA5}">
                      <a16:colId xmlns:a16="http://schemas.microsoft.com/office/drawing/2014/main" val="353335676"/>
                    </a:ext>
                  </a:extLst>
                </a:gridCol>
                <a:gridCol w="544286">
                  <a:extLst>
                    <a:ext uri="{9D8B030D-6E8A-4147-A177-3AD203B41FA5}">
                      <a16:colId xmlns:a16="http://schemas.microsoft.com/office/drawing/2014/main" val="1237463724"/>
                    </a:ext>
                  </a:extLst>
                </a:gridCol>
                <a:gridCol w="544286">
                  <a:extLst>
                    <a:ext uri="{9D8B030D-6E8A-4147-A177-3AD203B41FA5}">
                      <a16:colId xmlns:a16="http://schemas.microsoft.com/office/drawing/2014/main" val="2070188216"/>
                    </a:ext>
                  </a:extLst>
                </a:gridCol>
                <a:gridCol w="544286">
                  <a:extLst>
                    <a:ext uri="{9D8B030D-6E8A-4147-A177-3AD203B41FA5}">
                      <a16:colId xmlns:a16="http://schemas.microsoft.com/office/drawing/2014/main" val="2878644683"/>
                    </a:ext>
                  </a:extLst>
                </a:gridCol>
                <a:gridCol w="544286">
                  <a:extLst>
                    <a:ext uri="{9D8B030D-6E8A-4147-A177-3AD203B41FA5}">
                      <a16:colId xmlns:a16="http://schemas.microsoft.com/office/drawing/2014/main" val="2178224966"/>
                    </a:ext>
                  </a:extLst>
                </a:gridCol>
                <a:gridCol w="544286">
                  <a:extLst>
                    <a:ext uri="{9D8B030D-6E8A-4147-A177-3AD203B41FA5}">
                      <a16:colId xmlns:a16="http://schemas.microsoft.com/office/drawing/2014/main" val="468634734"/>
                    </a:ext>
                  </a:extLst>
                </a:gridCol>
                <a:gridCol w="544286">
                  <a:extLst>
                    <a:ext uri="{9D8B030D-6E8A-4147-A177-3AD203B41FA5}">
                      <a16:colId xmlns:a16="http://schemas.microsoft.com/office/drawing/2014/main" val="1423966870"/>
                    </a:ext>
                  </a:extLst>
                </a:gridCol>
                <a:gridCol w="544286">
                  <a:extLst>
                    <a:ext uri="{9D8B030D-6E8A-4147-A177-3AD203B41FA5}">
                      <a16:colId xmlns:a16="http://schemas.microsoft.com/office/drawing/2014/main" val="3829118711"/>
                    </a:ext>
                  </a:extLst>
                </a:gridCol>
                <a:gridCol w="544286">
                  <a:extLst>
                    <a:ext uri="{9D8B030D-6E8A-4147-A177-3AD203B41FA5}">
                      <a16:colId xmlns:a16="http://schemas.microsoft.com/office/drawing/2014/main" val="2858949515"/>
                    </a:ext>
                  </a:extLst>
                </a:gridCol>
                <a:gridCol w="544286">
                  <a:extLst>
                    <a:ext uri="{9D8B030D-6E8A-4147-A177-3AD203B41FA5}">
                      <a16:colId xmlns:a16="http://schemas.microsoft.com/office/drawing/2014/main" val="4024026850"/>
                    </a:ext>
                  </a:extLst>
                </a:gridCol>
                <a:gridCol w="544286">
                  <a:extLst>
                    <a:ext uri="{9D8B030D-6E8A-4147-A177-3AD203B41FA5}">
                      <a16:colId xmlns:a16="http://schemas.microsoft.com/office/drawing/2014/main" val="1615533364"/>
                    </a:ext>
                  </a:extLst>
                </a:gridCol>
                <a:gridCol w="544286">
                  <a:extLst>
                    <a:ext uri="{9D8B030D-6E8A-4147-A177-3AD203B41FA5}">
                      <a16:colId xmlns:a16="http://schemas.microsoft.com/office/drawing/2014/main" val="2015069962"/>
                    </a:ext>
                  </a:extLst>
                </a:gridCol>
                <a:gridCol w="544286">
                  <a:extLst>
                    <a:ext uri="{9D8B030D-6E8A-4147-A177-3AD203B41FA5}">
                      <a16:colId xmlns:a16="http://schemas.microsoft.com/office/drawing/2014/main" val="3159779898"/>
                    </a:ext>
                  </a:extLst>
                </a:gridCol>
                <a:gridCol w="544286">
                  <a:extLst>
                    <a:ext uri="{9D8B030D-6E8A-4147-A177-3AD203B41FA5}">
                      <a16:colId xmlns:a16="http://schemas.microsoft.com/office/drawing/2014/main" val="3529607993"/>
                    </a:ext>
                  </a:extLst>
                </a:gridCol>
                <a:gridCol w="544286">
                  <a:extLst>
                    <a:ext uri="{9D8B030D-6E8A-4147-A177-3AD203B41FA5}">
                      <a16:colId xmlns:a16="http://schemas.microsoft.com/office/drawing/2014/main" val="3314336599"/>
                    </a:ext>
                  </a:extLst>
                </a:gridCol>
                <a:gridCol w="544286">
                  <a:extLst>
                    <a:ext uri="{9D8B030D-6E8A-4147-A177-3AD203B41FA5}">
                      <a16:colId xmlns:a16="http://schemas.microsoft.com/office/drawing/2014/main" val="1093839437"/>
                    </a:ext>
                  </a:extLst>
                </a:gridCol>
                <a:gridCol w="544286">
                  <a:extLst>
                    <a:ext uri="{9D8B030D-6E8A-4147-A177-3AD203B41FA5}">
                      <a16:colId xmlns:a16="http://schemas.microsoft.com/office/drawing/2014/main" val="362895013"/>
                    </a:ext>
                  </a:extLst>
                </a:gridCol>
                <a:gridCol w="544286">
                  <a:extLst>
                    <a:ext uri="{9D8B030D-6E8A-4147-A177-3AD203B41FA5}">
                      <a16:colId xmlns:a16="http://schemas.microsoft.com/office/drawing/2014/main" val="2141401500"/>
                    </a:ext>
                  </a:extLst>
                </a:gridCol>
                <a:gridCol w="544286">
                  <a:extLst>
                    <a:ext uri="{9D8B030D-6E8A-4147-A177-3AD203B41FA5}">
                      <a16:colId xmlns:a16="http://schemas.microsoft.com/office/drawing/2014/main" val="1694376145"/>
                    </a:ext>
                  </a:extLst>
                </a:gridCol>
                <a:gridCol w="544286">
                  <a:extLst>
                    <a:ext uri="{9D8B030D-6E8A-4147-A177-3AD203B41FA5}">
                      <a16:colId xmlns:a16="http://schemas.microsoft.com/office/drawing/2014/main" val="1990975101"/>
                    </a:ext>
                  </a:extLst>
                </a:gridCol>
                <a:gridCol w="544286">
                  <a:extLst>
                    <a:ext uri="{9D8B030D-6E8A-4147-A177-3AD203B41FA5}">
                      <a16:colId xmlns:a16="http://schemas.microsoft.com/office/drawing/2014/main" val="2121369468"/>
                    </a:ext>
                  </a:extLst>
                </a:gridCol>
              </a:tblGrid>
              <a:tr h="844550">
                <a:tc>
                  <a:txBody>
                    <a:bodyPr/>
                    <a:lstStyle/>
                    <a:p>
                      <a:endParaRPr lang="en-US" dirty="0"/>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tc>
                <a:tc>
                  <a:txBody>
                    <a:bodyPr/>
                    <a:lstStyle/>
                    <a:p>
                      <a:r>
                        <a:rPr lang="en-US" dirty="0"/>
                        <a:t>10</a:t>
                      </a:r>
                    </a:p>
                  </a:txBody>
                  <a:tcPr/>
                </a:tc>
                <a:tc>
                  <a:txBody>
                    <a:bodyPr/>
                    <a:lstStyle/>
                    <a:p>
                      <a:r>
                        <a:rPr lang="en-US" dirty="0"/>
                        <a:t>11</a:t>
                      </a:r>
                    </a:p>
                  </a:txBody>
                  <a:tcPr/>
                </a:tc>
                <a:tc>
                  <a:txBody>
                    <a:bodyPr/>
                    <a:lstStyle/>
                    <a:p>
                      <a:r>
                        <a:rPr lang="en-US" dirty="0"/>
                        <a:t>12</a:t>
                      </a:r>
                    </a:p>
                  </a:txBody>
                  <a:tcPr/>
                </a:tc>
                <a:tc>
                  <a:txBody>
                    <a:bodyPr/>
                    <a:lstStyle/>
                    <a:p>
                      <a:r>
                        <a:rPr lang="en-US" dirty="0"/>
                        <a:t>13</a:t>
                      </a:r>
                    </a:p>
                  </a:txBody>
                  <a:tcPr/>
                </a:tc>
                <a:tc>
                  <a:txBody>
                    <a:bodyPr/>
                    <a:lstStyle/>
                    <a:p>
                      <a:r>
                        <a:rPr lang="en-US" dirty="0"/>
                        <a:t>14</a:t>
                      </a:r>
                    </a:p>
                  </a:txBody>
                  <a:tcPr/>
                </a:tc>
                <a:tc>
                  <a:txBody>
                    <a:bodyPr/>
                    <a:lstStyle/>
                    <a:p>
                      <a:r>
                        <a:rPr lang="en-US" dirty="0"/>
                        <a:t>15</a:t>
                      </a:r>
                    </a:p>
                  </a:txBody>
                  <a:tcPr/>
                </a:tc>
                <a:tc>
                  <a:txBody>
                    <a:bodyPr/>
                    <a:lstStyle/>
                    <a:p>
                      <a:r>
                        <a:rPr lang="en-US" dirty="0"/>
                        <a:t>16</a:t>
                      </a:r>
                    </a:p>
                  </a:txBody>
                  <a:tcPr/>
                </a:tc>
                <a:tc>
                  <a:txBody>
                    <a:bodyPr/>
                    <a:lstStyle/>
                    <a:p>
                      <a:r>
                        <a:rPr lang="en-US" dirty="0"/>
                        <a:t>17</a:t>
                      </a:r>
                    </a:p>
                  </a:txBody>
                  <a:tcPr/>
                </a:tc>
                <a:tc>
                  <a:txBody>
                    <a:bodyPr/>
                    <a:lstStyle/>
                    <a:p>
                      <a:r>
                        <a:rPr lang="en-US" dirty="0"/>
                        <a:t>18</a:t>
                      </a:r>
                    </a:p>
                  </a:txBody>
                  <a:tcPr/>
                </a:tc>
                <a:tc>
                  <a:txBody>
                    <a:bodyPr/>
                    <a:lstStyle/>
                    <a:p>
                      <a:r>
                        <a:rPr lang="en-US" dirty="0"/>
                        <a:t>19</a:t>
                      </a:r>
                    </a:p>
                  </a:txBody>
                  <a:tcPr/>
                </a:tc>
                <a:tc>
                  <a:txBody>
                    <a:bodyPr/>
                    <a:lstStyle/>
                    <a:p>
                      <a:r>
                        <a:rPr lang="en-US" dirty="0"/>
                        <a:t>20</a:t>
                      </a:r>
                    </a:p>
                  </a:txBody>
                  <a:tcPr/>
                </a:tc>
                <a:extLst>
                  <a:ext uri="{0D108BD9-81ED-4DB2-BD59-A6C34878D82A}">
                    <a16:rowId xmlns:a16="http://schemas.microsoft.com/office/drawing/2014/main" val="1924246689"/>
                  </a:ext>
                </a:extLst>
              </a:tr>
              <a:tr h="844550">
                <a:tc>
                  <a:txBody>
                    <a:bodyPr/>
                    <a:lstStyle/>
                    <a:p>
                      <a:r>
                        <a:rPr lang="en-US" dirty="0"/>
                        <a:t>S</a:t>
                      </a:r>
                    </a:p>
                  </a:txBody>
                  <a:tcPr/>
                </a:tc>
                <a:tc>
                  <a:txBody>
                    <a:bodyPr/>
                    <a:lstStyle/>
                    <a:p>
                      <a:r>
                        <a:rPr lang="en-US" dirty="0"/>
                        <a:t>6</a:t>
                      </a:r>
                    </a:p>
                  </a:txBody>
                  <a:tcPr/>
                </a:tc>
                <a:tc>
                  <a:txBody>
                    <a:bodyPr/>
                    <a:lstStyle/>
                    <a:p>
                      <a:r>
                        <a:rPr lang="en-US" dirty="0"/>
                        <a:t>1</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3</a:t>
                      </a:r>
                    </a:p>
                  </a:txBody>
                  <a:tcPr/>
                </a:tc>
                <a:tc>
                  <a:txBody>
                    <a:bodyPr/>
                    <a:lstStyle/>
                    <a:p>
                      <a:r>
                        <a:rPr lang="en-US" dirty="0"/>
                        <a:t>4</a:t>
                      </a:r>
                    </a:p>
                  </a:txBody>
                  <a:tcPr/>
                </a:tc>
                <a:tc>
                  <a:txBody>
                    <a:bodyPr/>
                    <a:lstStyle/>
                    <a:p>
                      <a:r>
                        <a:rPr lang="en-US" dirty="0"/>
                        <a:t>6</a:t>
                      </a:r>
                    </a:p>
                  </a:txBody>
                  <a:tcPr/>
                </a:tc>
                <a:tc>
                  <a:txBody>
                    <a:bodyPr/>
                    <a:lstStyle/>
                    <a:p>
                      <a:r>
                        <a:rPr lang="en-US" dirty="0"/>
                        <a:t>0</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2</a:t>
                      </a:r>
                    </a:p>
                  </a:txBody>
                  <a:tcPr/>
                </a:tc>
                <a:tc>
                  <a:txBody>
                    <a:bodyPr/>
                    <a:lstStyle/>
                    <a:p>
                      <a:r>
                        <a:rPr lang="en-US" dirty="0"/>
                        <a:t>0</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4017756366"/>
                  </a:ext>
                </a:extLst>
              </a:tr>
              <a:tr h="844550">
                <a:tc>
                  <a:txBody>
                    <a:bodyPr/>
                    <a:lstStyle/>
                    <a:p>
                      <a:r>
                        <a:rPr lang="en-US" dirty="0"/>
                        <a:t>F3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2</a:t>
                      </a:r>
                    </a:p>
                  </a:txBody>
                  <a:tcPr/>
                </a:tc>
                <a:tc>
                  <a:txBody>
                    <a:bodyPr/>
                    <a:lstStyle/>
                    <a:p>
                      <a:r>
                        <a:rPr lang="en-US" dirty="0"/>
                        <a:t>2</a:t>
                      </a:r>
                    </a:p>
                  </a:txBody>
                  <a:tcPr/>
                </a:tc>
                <a:tc>
                  <a:txBody>
                    <a:bodyPr/>
                    <a:lstStyle/>
                    <a:p>
                      <a:r>
                        <a:rPr lang="en-US" dirty="0">
                          <a:highlight>
                            <a:srgbClr val="FFFF00"/>
                          </a:highlight>
                        </a:rPr>
                        <a:t>2</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highlight>
                            <a:srgbClr val="FFFF00"/>
                          </a:highlight>
                        </a:rPr>
                        <a:t>4</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3476934888"/>
                  </a:ext>
                </a:extLst>
              </a:tr>
              <a:tr h="844550">
                <a:tc>
                  <a:txBody>
                    <a:bodyPr/>
                    <a:lstStyle/>
                    <a:p>
                      <a:r>
                        <a:rPr lang="en-US" dirty="0"/>
                        <a:t>F2</a:t>
                      </a:r>
                    </a:p>
                  </a:txBody>
                  <a:tcPr/>
                </a:tc>
                <a:tc>
                  <a:txBody>
                    <a:bodyPr/>
                    <a:lstStyle/>
                    <a:p>
                      <a:endParaRPr lang="en-US" dirty="0"/>
                    </a:p>
                  </a:txBody>
                  <a:tcPr/>
                </a:tc>
                <a:tc>
                  <a:txBody>
                    <a:bodyPr/>
                    <a:lstStyle/>
                    <a:p>
                      <a:r>
                        <a:rPr lang="en-US" dirty="0"/>
                        <a:t>1</a:t>
                      </a:r>
                    </a:p>
                  </a:txBody>
                  <a:tcPr/>
                </a:tc>
                <a:tc>
                  <a:txBody>
                    <a:bodyPr/>
                    <a:lstStyle/>
                    <a:p>
                      <a:r>
                        <a:rPr lang="en-US" dirty="0"/>
                        <a:t>1</a:t>
                      </a:r>
                    </a:p>
                  </a:txBody>
                  <a:tcPr/>
                </a:tc>
                <a:tc>
                  <a:txBody>
                    <a:bodyPr/>
                    <a:lstStyle/>
                    <a:p>
                      <a:r>
                        <a:rPr lang="en-US" dirty="0">
                          <a:highlight>
                            <a:srgbClr val="FFFF00"/>
                          </a:highlight>
                        </a:rPr>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highlight>
                            <a:srgbClr val="FFFF00"/>
                          </a:highlight>
                        </a:rPr>
                        <a:t>0</a:t>
                      </a:r>
                    </a:p>
                  </a:txBody>
                  <a:tcPr/>
                </a:tc>
                <a:tc>
                  <a:txBody>
                    <a:bodyPr/>
                    <a:lstStyle/>
                    <a:p>
                      <a:r>
                        <a:rPr lang="en-US" dirty="0"/>
                        <a:t>3</a:t>
                      </a:r>
                    </a:p>
                  </a:txBody>
                  <a:tcPr/>
                </a:tc>
                <a:tc>
                  <a:txBody>
                    <a:bodyPr/>
                    <a:lstStyle/>
                    <a:p>
                      <a:r>
                        <a:rPr lang="en-US" dirty="0"/>
                        <a:t>3</a:t>
                      </a:r>
                    </a:p>
                  </a:txBody>
                  <a:tcPr/>
                </a:tc>
                <a:tc>
                  <a:txBody>
                    <a:bodyPr/>
                    <a:lstStyle/>
                    <a:p>
                      <a:r>
                        <a:rPr lang="en-US" dirty="0">
                          <a:highlight>
                            <a:srgbClr val="FFFF00"/>
                          </a:highlight>
                        </a:rPr>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3591528"/>
                  </a:ext>
                </a:extLst>
              </a:tr>
              <a:tr h="844550">
                <a:tc>
                  <a:txBody>
                    <a:bodyPr/>
                    <a:lstStyle/>
                    <a:p>
                      <a:r>
                        <a:rPr lang="en-US" dirty="0"/>
                        <a:t>F1</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t>6</a:t>
                      </a:r>
                    </a:p>
                  </a:txBody>
                  <a:tcPr/>
                </a:tc>
                <a:tc>
                  <a:txBody>
                    <a:bodyPr/>
                    <a:lstStyle/>
                    <a:p>
                      <a:r>
                        <a:rPr lang="en-US" dirty="0">
                          <a:highlight>
                            <a:srgbClr val="FFFF00"/>
                          </a:highlight>
                        </a:rPr>
                        <a:t>6</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4</a:t>
                      </a:r>
                    </a:p>
                  </a:txBody>
                  <a:tcPr/>
                </a:tc>
                <a:tc>
                  <a:txBody>
                    <a:bodyPr/>
                    <a:lstStyle/>
                    <a:p>
                      <a:r>
                        <a:rPr lang="en-US" dirty="0"/>
                        <a:t>0</a:t>
                      </a:r>
                    </a:p>
                  </a:txBody>
                  <a:tcPr/>
                </a:tc>
                <a:extLst>
                  <a:ext uri="{0D108BD9-81ED-4DB2-BD59-A6C34878D82A}">
                    <a16:rowId xmlns:a16="http://schemas.microsoft.com/office/drawing/2014/main" val="3006889786"/>
                  </a:ext>
                </a:extLst>
              </a:tr>
              <a:tr h="844550">
                <a:tc>
                  <a:txBody>
                    <a:bodyPr/>
                    <a:lstStyle/>
                    <a:p>
                      <a:endParaRPr lang="en-US" dirty="0"/>
                    </a:p>
                  </a:txBody>
                  <a:tcPr/>
                </a:tc>
                <a:tc>
                  <a:txBody>
                    <a:bodyPr/>
                    <a:lstStyle/>
                    <a:p>
                      <a:r>
                        <a:rPr lang="en-US" dirty="0"/>
                        <a:t>M</a:t>
                      </a:r>
                    </a:p>
                  </a:txBody>
                  <a:tcPr/>
                </a:tc>
                <a:tc>
                  <a:txBody>
                    <a:bodyPr/>
                    <a:lstStyle/>
                    <a:p>
                      <a:r>
                        <a:rPr lang="en-US" dirty="0"/>
                        <a:t>M</a:t>
                      </a:r>
                    </a:p>
                  </a:txBody>
                  <a:tcPr/>
                </a:tc>
                <a:tc>
                  <a:txBody>
                    <a:bodyPr/>
                    <a:lstStyle/>
                    <a:p>
                      <a:r>
                        <a:rPr lang="en-US" dirty="0"/>
                        <a:t>H</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tc>
                  <a:txBody>
                    <a:bodyPr/>
                    <a:lstStyle/>
                    <a:p>
                      <a:r>
                        <a:rPr lang="en-US" dirty="0"/>
                        <a:t>H</a:t>
                      </a:r>
                    </a:p>
                  </a:txBody>
                  <a:tcPr/>
                </a:tc>
                <a:tc>
                  <a:txBody>
                    <a:bodyPr/>
                    <a:lstStyle/>
                    <a:p>
                      <a:r>
                        <a:rPr lang="en-US" dirty="0"/>
                        <a:t>H</a:t>
                      </a:r>
                    </a:p>
                  </a:txBody>
                  <a:tcPr/>
                </a:tc>
                <a:tc>
                  <a:txBody>
                    <a:bodyPr/>
                    <a:lstStyle/>
                    <a:p>
                      <a:r>
                        <a:rPr lang="en-US" dirty="0"/>
                        <a:t>M</a:t>
                      </a:r>
                    </a:p>
                  </a:txBody>
                  <a:tcPr/>
                </a:tc>
                <a:tc>
                  <a:txBody>
                    <a:bodyPr/>
                    <a:lstStyle/>
                    <a:p>
                      <a:r>
                        <a:rPr lang="en-US" dirty="0"/>
                        <a:t>M</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H</a:t>
                      </a:r>
                    </a:p>
                  </a:txBody>
                  <a:tcPr/>
                </a:tc>
                <a:tc>
                  <a:txBody>
                    <a:bodyPr/>
                    <a:lstStyle/>
                    <a:p>
                      <a:r>
                        <a:rPr lang="en-US" dirty="0"/>
                        <a:t>M</a:t>
                      </a:r>
                    </a:p>
                  </a:txBody>
                  <a:tcPr/>
                </a:tc>
                <a:tc>
                  <a:txBody>
                    <a:bodyPr/>
                    <a:lstStyle/>
                    <a:p>
                      <a:r>
                        <a:rPr lang="en-US" dirty="0"/>
                        <a:t>H</a:t>
                      </a:r>
                    </a:p>
                  </a:txBody>
                  <a:tcPr/>
                </a:tc>
                <a:tc>
                  <a:txBody>
                    <a:bodyPr/>
                    <a:lstStyle/>
                    <a:p>
                      <a:r>
                        <a:rPr lang="en-US" dirty="0"/>
                        <a:t>M</a:t>
                      </a:r>
                    </a:p>
                  </a:txBody>
                  <a:tcPr/>
                </a:tc>
                <a:tc>
                  <a:txBody>
                    <a:bodyPr/>
                    <a:lstStyle/>
                    <a:p>
                      <a:r>
                        <a:rPr lang="en-US" dirty="0"/>
                        <a:t>M</a:t>
                      </a:r>
                    </a:p>
                  </a:txBody>
                  <a:tcPr/>
                </a:tc>
                <a:tc>
                  <a:txBody>
                    <a:bodyPr/>
                    <a:lstStyle/>
                    <a:p>
                      <a:r>
                        <a:rPr lang="en-US" dirty="0"/>
                        <a:t>M</a:t>
                      </a:r>
                    </a:p>
                  </a:txBody>
                  <a:tcPr/>
                </a:tc>
                <a:extLst>
                  <a:ext uri="{0D108BD9-81ED-4DB2-BD59-A6C34878D82A}">
                    <a16:rowId xmlns:a16="http://schemas.microsoft.com/office/drawing/2014/main" val="1408447106"/>
                  </a:ext>
                </a:extLst>
              </a:tr>
            </a:tbl>
          </a:graphicData>
        </a:graphic>
      </p:graphicFrame>
    </p:spTree>
    <p:extLst>
      <p:ext uri="{BB962C8B-B14F-4D97-AF65-F5344CB8AC3E}">
        <p14:creationId xmlns:p14="http://schemas.microsoft.com/office/powerpoint/2010/main" val="29508875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BFF4B-38A1-4FB2-9A93-9C43E328B57F}"/>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05CF9FF1-2874-489B-B501-A37846C43EEA}"/>
              </a:ext>
            </a:extLst>
          </p:cNvPr>
          <p:cNvSpPr>
            <a:spLocks noGrp="1"/>
          </p:cNvSpPr>
          <p:nvPr>
            <p:ph idx="1"/>
          </p:nvPr>
        </p:nvSpPr>
        <p:spPr/>
        <p:txBody>
          <a:bodyPr/>
          <a:lstStyle/>
          <a:p>
            <a:pPr algn="just"/>
            <a:r>
              <a:rPr lang="en-US" b="0" i="0" dirty="0">
                <a:effectLst/>
                <a:latin typeface="inter-regular"/>
              </a:rPr>
              <a:t>Number of Page Hits = 8</a:t>
            </a:r>
          </a:p>
          <a:p>
            <a:pPr algn="just"/>
            <a:r>
              <a:rPr lang="en-US" b="0" i="0" dirty="0">
                <a:effectLst/>
                <a:latin typeface="inter-regular"/>
              </a:rPr>
              <a:t>Number of Page Faults = 12</a:t>
            </a:r>
          </a:p>
          <a:p>
            <a:pPr algn="just"/>
            <a:r>
              <a:rPr lang="en-US" b="0" i="0" dirty="0">
                <a:effectLst/>
                <a:latin typeface="inter-regular"/>
              </a:rPr>
              <a:t>The Ratio of Page Hit to the Page Fault = 8 : 12 - - - &gt; 2 : 3 - - - &gt; 0.66</a:t>
            </a:r>
          </a:p>
          <a:p>
            <a:pPr algn="just"/>
            <a:r>
              <a:rPr lang="en-US" b="0" i="0" dirty="0">
                <a:effectLst/>
                <a:latin typeface="inter-regular"/>
              </a:rPr>
              <a:t>The Page Hit Percentage = 8 *100 / 20 = 40%</a:t>
            </a:r>
          </a:p>
          <a:p>
            <a:r>
              <a:rPr lang="en-US" b="0" i="0" dirty="0">
                <a:effectLst/>
                <a:latin typeface="inter-regular"/>
              </a:rPr>
              <a:t>The Page Fault Percentage = 100 - Page Hit Percentage = 100 - 40 = 60%</a:t>
            </a:r>
            <a:endParaRPr lang="en-US" dirty="0"/>
          </a:p>
        </p:txBody>
      </p:sp>
    </p:spTree>
    <p:extLst>
      <p:ext uri="{BB962C8B-B14F-4D97-AF65-F5344CB8AC3E}">
        <p14:creationId xmlns:p14="http://schemas.microsoft.com/office/powerpoint/2010/main" val="4511201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4D60-C0EC-118D-BB56-EF002AFE6C1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4DF2B00-88C4-226E-0DE3-80268A1F5F82}"/>
              </a:ext>
            </a:extLst>
          </p:cNvPr>
          <p:cNvSpPr>
            <a:spLocks noGrp="1"/>
          </p:cNvSpPr>
          <p:nvPr>
            <p:ph idx="1"/>
          </p:nvPr>
        </p:nvSpPr>
        <p:spPr/>
        <p:txBody>
          <a:bodyPr/>
          <a:lstStyle/>
          <a:p>
            <a:r>
              <a:rPr lang="en-US" dirty="0">
                <a:hlinkClick r:id="rId2"/>
              </a:rPr>
              <a:t>https://afteracademy.com/blog/what-are-the-page-replacement-algorithms/</a:t>
            </a:r>
            <a:endParaRPr lang="en-US" dirty="0"/>
          </a:p>
          <a:p>
            <a:r>
              <a:rPr lang="en-US" dirty="0">
                <a:hlinkClick r:id="rId3"/>
              </a:rPr>
              <a:t>https://www.javatpoint.com/page-fault-handling-in-operating-system</a:t>
            </a:r>
            <a:endParaRPr lang="en-US" dirty="0"/>
          </a:p>
          <a:p>
            <a:r>
              <a:rPr lang="en-US" dirty="0">
                <a:hlinkClick r:id="rId4"/>
              </a:rPr>
              <a:t>https://www.geeksforgeeks.org/page-replacement-algorithms-in-operating-systems/</a:t>
            </a:r>
            <a:endParaRPr lang="en-US" dirty="0"/>
          </a:p>
          <a:p>
            <a:endParaRPr lang="en-US" dirty="0"/>
          </a:p>
        </p:txBody>
      </p:sp>
    </p:spTree>
    <p:extLst>
      <p:ext uri="{BB962C8B-B14F-4D97-AF65-F5344CB8AC3E}">
        <p14:creationId xmlns:p14="http://schemas.microsoft.com/office/powerpoint/2010/main" val="288608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672</TotalTime>
  <Words>6888</Words>
  <Application>Microsoft Office PowerPoint</Application>
  <PresentationFormat>Widescreen</PresentationFormat>
  <Paragraphs>1128</Paragraphs>
  <Slides>97</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97</vt:i4>
      </vt:variant>
    </vt:vector>
  </HeadingPairs>
  <TitlesOfParts>
    <vt:vector size="117" baseType="lpstr">
      <vt:lpstr>__Source_Sans_Pro_fea366</vt:lpstr>
      <vt:lpstr>Arial</vt:lpstr>
      <vt:lpstr>Arimo</vt:lpstr>
      <vt:lpstr>Calibri</vt:lpstr>
      <vt:lpstr>Calibri Light</vt:lpstr>
      <vt:lpstr>Droid Serif</vt:lpstr>
      <vt:lpstr>erdana</vt:lpstr>
      <vt:lpstr>Fira Sans</vt:lpstr>
      <vt:lpstr>inter-bold</vt:lpstr>
      <vt:lpstr>inter-regular</vt:lpstr>
      <vt:lpstr>Lora</vt:lpstr>
      <vt:lpstr>Nunito</vt:lpstr>
      <vt:lpstr>PT Serif</vt:lpstr>
      <vt:lpstr>Roboto</vt:lpstr>
      <vt:lpstr>Roboto Condensed</vt:lpstr>
      <vt:lpstr>Söhne</vt:lpstr>
      <vt:lpstr>Source Sans Pro</vt:lpstr>
      <vt:lpstr>Times New Roman</vt:lpstr>
      <vt:lpstr>Times New Roman</vt:lpstr>
      <vt:lpstr>Office Theme</vt:lpstr>
      <vt:lpstr>Memory Management</vt:lpstr>
      <vt:lpstr>Memory Management</vt:lpstr>
      <vt:lpstr>What is Memory Management?</vt:lpstr>
      <vt:lpstr>Why Memory Management is Required? </vt:lpstr>
      <vt:lpstr>What is memory Management?</vt:lpstr>
      <vt:lpstr>PowerPoint Presentation</vt:lpstr>
      <vt:lpstr>PowerPoint Presentation</vt:lpstr>
      <vt:lpstr>Role of Memory management </vt:lpstr>
      <vt:lpstr>Memory Management Techniques:</vt:lpstr>
      <vt:lpstr>Contiguous memory management schemes: </vt:lpstr>
      <vt:lpstr>Single contiguous memory management schemes: </vt:lpstr>
      <vt:lpstr>Advantages of Single contiguous memory management schemes:</vt:lpstr>
      <vt:lpstr>Multiple Partitioning: </vt:lpstr>
      <vt:lpstr>Fixed/Static Partitioning </vt:lpstr>
      <vt:lpstr>Fixed/Static Partitioning </vt:lpstr>
      <vt:lpstr>Fixed/Static Partitioning  Example</vt:lpstr>
      <vt:lpstr>Fixed/Static Partitioning </vt:lpstr>
      <vt:lpstr>Advantages</vt:lpstr>
      <vt:lpstr>Internal and External Fragmentation</vt:lpstr>
      <vt:lpstr>Disadvantages of Fixed Partitioning – </vt:lpstr>
      <vt:lpstr>Internal and External Fragmentation</vt:lpstr>
      <vt:lpstr>Internal and External Fragmentation</vt:lpstr>
      <vt:lpstr>Dynamic Partitioning</vt:lpstr>
      <vt:lpstr>Dynamic Partitioning</vt:lpstr>
      <vt:lpstr>PowerPoint Presentation</vt:lpstr>
      <vt:lpstr>Advantages of Variable(Dynamic) Partitioning </vt:lpstr>
      <vt:lpstr>Logical and Physical Address Space </vt:lpstr>
      <vt:lpstr>Logical and Physical Address Space </vt:lpstr>
      <vt:lpstr>Logical and Physical Address Space </vt:lpstr>
      <vt:lpstr>Difference between logical address and Physical address</vt:lpstr>
      <vt:lpstr>Static and Dynamic Loading </vt:lpstr>
      <vt:lpstr>Swapping </vt:lpstr>
      <vt:lpstr>PowerPoint Presentation</vt:lpstr>
      <vt:lpstr>PowerPoint Presentation</vt:lpstr>
      <vt:lpstr>Swap-In &amp; Swap Out:</vt:lpstr>
      <vt:lpstr>Advantages: </vt:lpstr>
      <vt:lpstr>Disadvantages: </vt:lpstr>
      <vt:lpstr>Virtual memory  </vt:lpstr>
      <vt:lpstr>Why Need Virtual Memory? </vt:lpstr>
      <vt:lpstr>For example </vt:lpstr>
      <vt:lpstr>For Example </vt:lpstr>
      <vt:lpstr>Advantages of Virtual Memory </vt:lpstr>
      <vt:lpstr>Advantages of Virtual Memory </vt:lpstr>
      <vt:lpstr>Advantages of Virtual Memory </vt:lpstr>
      <vt:lpstr>Virtual Memory</vt:lpstr>
      <vt:lpstr>Virtual Memory</vt:lpstr>
      <vt:lpstr>Non-Contiguous memory management schemes: </vt:lpstr>
      <vt:lpstr>What is Paging?</vt:lpstr>
      <vt:lpstr>What is Paging?</vt:lpstr>
      <vt:lpstr>Paging</vt:lpstr>
      <vt:lpstr>Pages and Frames</vt:lpstr>
      <vt:lpstr>Examples:</vt:lpstr>
      <vt:lpstr>Advantages of paging:</vt:lpstr>
      <vt:lpstr>What is Segmentation? </vt:lpstr>
      <vt:lpstr>Translating Logical Address into Physical Address- </vt:lpstr>
      <vt:lpstr>Translating Logical Address into Physical Address- </vt:lpstr>
      <vt:lpstr>Translating Logical Address into Physical Address- </vt:lpstr>
      <vt:lpstr>Translating Logical Address into Physical Address- </vt:lpstr>
      <vt:lpstr>Translating Logical Address into Physical Address- </vt:lpstr>
      <vt:lpstr>Page Replacement Algorithm </vt:lpstr>
      <vt:lpstr>Page Replacement Algorithm </vt:lpstr>
      <vt:lpstr>FIFO (First-In-First-Out):</vt:lpstr>
      <vt:lpstr>PowerPoint Presentation</vt:lpstr>
      <vt:lpstr>FIFO Page Replacement Algorithm</vt:lpstr>
      <vt:lpstr>Example of FIFO-Problem-01: </vt:lpstr>
      <vt:lpstr>Example of FIFO-Problem-01: </vt:lpstr>
      <vt:lpstr>PowerPoint Presentation</vt:lpstr>
      <vt:lpstr>Operations</vt:lpstr>
      <vt:lpstr>Operations</vt:lpstr>
      <vt:lpstr>Operations</vt:lpstr>
      <vt:lpstr>Problem:02</vt:lpstr>
      <vt:lpstr>PowerPoint Presentation</vt:lpstr>
      <vt:lpstr>Operations:</vt:lpstr>
      <vt:lpstr>Operations</vt:lpstr>
      <vt:lpstr>Advantages of the FIFO Algorithm </vt:lpstr>
      <vt:lpstr>Drawbacks of the FIFO Algorithm </vt:lpstr>
      <vt:lpstr>Page Fault Terminology </vt:lpstr>
      <vt:lpstr>Problem 3</vt:lpstr>
      <vt:lpstr>What is LRU Page Replacement Algorithm? </vt:lpstr>
      <vt:lpstr>What is LRU Page Replacement Algorithm? </vt:lpstr>
      <vt:lpstr>Problem One</vt:lpstr>
      <vt:lpstr>What is LRU Page Replacement Algorithm? </vt:lpstr>
      <vt:lpstr>Problem -02</vt:lpstr>
      <vt:lpstr>Problem One</vt:lpstr>
      <vt:lpstr>Operations:</vt:lpstr>
      <vt:lpstr>Problem 3</vt:lpstr>
      <vt:lpstr>PowerPoint Presentation</vt:lpstr>
      <vt:lpstr>Operation:</vt:lpstr>
      <vt:lpstr>LRU Page Replacement Algorithm</vt:lpstr>
      <vt:lpstr>Optimal Page Replacement Algorithm</vt:lpstr>
      <vt:lpstr>Optimal Page Replacement Algorithm</vt:lpstr>
      <vt:lpstr>Problem</vt:lpstr>
      <vt:lpstr>Operation</vt:lpstr>
      <vt:lpstr>Problem-Class Work</vt:lpstr>
      <vt:lpstr>PowerPoint Presentation</vt:lpstr>
      <vt:lpstr>Operation: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Suvash Cgautam</dc:creator>
  <cp:lastModifiedBy>DELL</cp:lastModifiedBy>
  <cp:revision>175</cp:revision>
  <dcterms:created xsi:type="dcterms:W3CDTF">2024-01-03T11:10:59Z</dcterms:created>
  <dcterms:modified xsi:type="dcterms:W3CDTF">2024-01-06T02:27:28Z</dcterms:modified>
</cp:coreProperties>
</file>