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5" r:id="rId4"/>
    <p:sldId id="259" r:id="rId5"/>
    <p:sldId id="263" r:id="rId6"/>
    <p:sldId id="267" r:id="rId7"/>
    <p:sldId id="266" r:id="rId8"/>
    <p:sldId id="264" r:id="rId9"/>
    <p:sldId id="262" r:id="rId10"/>
    <p:sldId id="260" r:id="rId11"/>
    <p:sldId id="261" r:id="rId12"/>
    <p:sldId id="277" r:id="rId13"/>
    <p:sldId id="278" r:id="rId14"/>
    <p:sldId id="268" r:id="rId15"/>
    <p:sldId id="269" r:id="rId16"/>
    <p:sldId id="270" r:id="rId17"/>
    <p:sldId id="279" r:id="rId18"/>
    <p:sldId id="280" r:id="rId19"/>
    <p:sldId id="281" r:id="rId20"/>
    <p:sldId id="282" r:id="rId21"/>
    <p:sldId id="283" r:id="rId22"/>
    <p:sldId id="271" r:id="rId23"/>
    <p:sldId id="272" r:id="rId24"/>
    <p:sldId id="273" r:id="rId25"/>
    <p:sldId id="274" r:id="rId26"/>
    <p:sldId id="275" r:id="rId27"/>
    <p:sldId id="291" r:id="rId28"/>
    <p:sldId id="292" r:id="rId29"/>
    <p:sldId id="293" r:id="rId30"/>
    <p:sldId id="276" r:id="rId31"/>
    <p:sldId id="284" r:id="rId32"/>
    <p:sldId id="285" r:id="rId33"/>
    <p:sldId id="286" r:id="rId34"/>
    <p:sldId id="287" r:id="rId35"/>
    <p:sldId id="294" r:id="rId36"/>
    <p:sldId id="295" r:id="rId37"/>
    <p:sldId id="296" r:id="rId38"/>
    <p:sldId id="288" r:id="rId39"/>
    <p:sldId id="289"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290" r:id="rId56"/>
    <p:sldId id="297" r:id="rId57"/>
    <p:sldId id="298" r:id="rId58"/>
    <p:sldId id="299" r:id="rId59"/>
    <p:sldId id="300" r:id="rId60"/>
    <p:sldId id="301" r:id="rId61"/>
    <p:sldId id="302" r:id="rId62"/>
    <p:sldId id="303" r:id="rId63"/>
    <p:sldId id="319" r:id="rId64"/>
    <p:sldId id="320" r:id="rId65"/>
    <p:sldId id="321" r:id="rId66"/>
    <p:sldId id="322" r:id="rId67"/>
    <p:sldId id="323" r:id="rId68"/>
    <p:sldId id="324" r:id="rId69"/>
    <p:sldId id="325" r:id="rId70"/>
    <p:sldId id="326" r:id="rId71"/>
    <p:sldId id="327" r:id="rId72"/>
    <p:sldId id="330" r:id="rId73"/>
    <p:sldId id="329" r:id="rId74"/>
    <p:sldId id="331" r:id="rId75"/>
    <p:sldId id="332" r:id="rId76"/>
    <p:sldId id="333" r:id="rId77"/>
    <p:sldId id="334" r:id="rId78"/>
    <p:sldId id="337" r:id="rId79"/>
    <p:sldId id="335" r:id="rId80"/>
    <p:sldId id="338" r:id="rId81"/>
    <p:sldId id="336"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63" r:id="rId103"/>
    <p:sldId id="359" r:id="rId104"/>
    <p:sldId id="360" r:id="rId105"/>
    <p:sldId id="361" r:id="rId106"/>
    <p:sldId id="362" r:id="rId107"/>
    <p:sldId id="364"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F3D2-77E5-B78E-95D8-514495330D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7A9B7C-281A-697C-8F78-32C27716E4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B94B30-BCDA-319B-02F4-374547D385BA}"/>
              </a:ext>
            </a:extLst>
          </p:cNvPr>
          <p:cNvSpPr>
            <a:spLocks noGrp="1"/>
          </p:cNvSpPr>
          <p:nvPr>
            <p:ph type="dt" sz="half" idx="10"/>
          </p:nvPr>
        </p:nvSpPr>
        <p:spPr/>
        <p:txBody>
          <a:bodyPr/>
          <a:lstStyle/>
          <a:p>
            <a:fld id="{5FFA1550-104E-45DD-BDAB-9DDD2F0D88E7}" type="datetimeFigureOut">
              <a:rPr lang="en-US" smtClean="0"/>
              <a:t>2/1/2024</a:t>
            </a:fld>
            <a:endParaRPr lang="en-US"/>
          </a:p>
        </p:txBody>
      </p:sp>
      <p:sp>
        <p:nvSpPr>
          <p:cNvPr id="5" name="Footer Placeholder 4">
            <a:extLst>
              <a:ext uri="{FF2B5EF4-FFF2-40B4-BE49-F238E27FC236}">
                <a16:creationId xmlns:a16="http://schemas.microsoft.com/office/drawing/2014/main" id="{E87716CC-C213-E3E4-D25E-200192219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3E9A5C-82CA-A145-BFF5-752B9E9E4BE4}"/>
              </a:ext>
            </a:extLst>
          </p:cNvPr>
          <p:cNvSpPr>
            <a:spLocks noGrp="1"/>
          </p:cNvSpPr>
          <p:nvPr>
            <p:ph type="sldNum" sz="quarter" idx="12"/>
          </p:nvPr>
        </p:nvSpPr>
        <p:spPr/>
        <p:txBody>
          <a:bodyPr/>
          <a:lstStyle/>
          <a:p>
            <a:fld id="{7FA80FBD-16F2-4C55-9705-449EEC4BA225}" type="slidenum">
              <a:rPr lang="en-US" smtClean="0"/>
              <a:t>‹#›</a:t>
            </a:fld>
            <a:endParaRPr lang="en-US"/>
          </a:p>
        </p:txBody>
      </p:sp>
    </p:spTree>
    <p:extLst>
      <p:ext uri="{BB962C8B-B14F-4D97-AF65-F5344CB8AC3E}">
        <p14:creationId xmlns:p14="http://schemas.microsoft.com/office/powerpoint/2010/main" val="3003000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EE5D-6DFC-D1AC-BEB2-82B3754E37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D2F2B3-36F6-882B-2B3B-66C94E2C1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187A0-FEA4-9E5E-C239-1D8AEA7CDF83}"/>
              </a:ext>
            </a:extLst>
          </p:cNvPr>
          <p:cNvSpPr>
            <a:spLocks noGrp="1"/>
          </p:cNvSpPr>
          <p:nvPr>
            <p:ph type="dt" sz="half" idx="10"/>
          </p:nvPr>
        </p:nvSpPr>
        <p:spPr/>
        <p:txBody>
          <a:bodyPr/>
          <a:lstStyle/>
          <a:p>
            <a:fld id="{5FFA1550-104E-45DD-BDAB-9DDD2F0D88E7}" type="datetimeFigureOut">
              <a:rPr lang="en-US" smtClean="0"/>
              <a:t>2/1/2024</a:t>
            </a:fld>
            <a:endParaRPr lang="en-US"/>
          </a:p>
        </p:txBody>
      </p:sp>
      <p:sp>
        <p:nvSpPr>
          <p:cNvPr id="5" name="Footer Placeholder 4">
            <a:extLst>
              <a:ext uri="{FF2B5EF4-FFF2-40B4-BE49-F238E27FC236}">
                <a16:creationId xmlns:a16="http://schemas.microsoft.com/office/drawing/2014/main" id="{E4526541-9914-1CD3-D660-58B10F54DC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57829-07B5-39D0-12F8-69D4E27858B4}"/>
              </a:ext>
            </a:extLst>
          </p:cNvPr>
          <p:cNvSpPr>
            <a:spLocks noGrp="1"/>
          </p:cNvSpPr>
          <p:nvPr>
            <p:ph type="sldNum" sz="quarter" idx="12"/>
          </p:nvPr>
        </p:nvSpPr>
        <p:spPr/>
        <p:txBody>
          <a:bodyPr/>
          <a:lstStyle/>
          <a:p>
            <a:fld id="{7FA80FBD-16F2-4C55-9705-449EEC4BA225}" type="slidenum">
              <a:rPr lang="en-US" smtClean="0"/>
              <a:t>‹#›</a:t>
            </a:fld>
            <a:endParaRPr lang="en-US"/>
          </a:p>
        </p:txBody>
      </p:sp>
    </p:spTree>
    <p:extLst>
      <p:ext uri="{BB962C8B-B14F-4D97-AF65-F5344CB8AC3E}">
        <p14:creationId xmlns:p14="http://schemas.microsoft.com/office/powerpoint/2010/main" val="346177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1D5966-2B07-2643-A086-266489B92F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66351B-8E1F-5288-2F16-F39DECF44F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F2597E-D975-8179-CB78-AB0E5D5B6314}"/>
              </a:ext>
            </a:extLst>
          </p:cNvPr>
          <p:cNvSpPr>
            <a:spLocks noGrp="1"/>
          </p:cNvSpPr>
          <p:nvPr>
            <p:ph type="dt" sz="half" idx="10"/>
          </p:nvPr>
        </p:nvSpPr>
        <p:spPr/>
        <p:txBody>
          <a:bodyPr/>
          <a:lstStyle/>
          <a:p>
            <a:fld id="{5FFA1550-104E-45DD-BDAB-9DDD2F0D88E7}" type="datetimeFigureOut">
              <a:rPr lang="en-US" smtClean="0"/>
              <a:t>2/1/2024</a:t>
            </a:fld>
            <a:endParaRPr lang="en-US"/>
          </a:p>
        </p:txBody>
      </p:sp>
      <p:sp>
        <p:nvSpPr>
          <p:cNvPr id="5" name="Footer Placeholder 4">
            <a:extLst>
              <a:ext uri="{FF2B5EF4-FFF2-40B4-BE49-F238E27FC236}">
                <a16:creationId xmlns:a16="http://schemas.microsoft.com/office/drawing/2014/main" id="{F75779AD-6328-FEA7-B96F-FD23BE57D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984B0-425E-4C40-C53A-B307458215EA}"/>
              </a:ext>
            </a:extLst>
          </p:cNvPr>
          <p:cNvSpPr>
            <a:spLocks noGrp="1"/>
          </p:cNvSpPr>
          <p:nvPr>
            <p:ph type="sldNum" sz="quarter" idx="12"/>
          </p:nvPr>
        </p:nvSpPr>
        <p:spPr/>
        <p:txBody>
          <a:bodyPr/>
          <a:lstStyle/>
          <a:p>
            <a:fld id="{7FA80FBD-16F2-4C55-9705-449EEC4BA225}" type="slidenum">
              <a:rPr lang="en-US" smtClean="0"/>
              <a:t>‹#›</a:t>
            </a:fld>
            <a:endParaRPr lang="en-US"/>
          </a:p>
        </p:txBody>
      </p:sp>
    </p:spTree>
    <p:extLst>
      <p:ext uri="{BB962C8B-B14F-4D97-AF65-F5344CB8AC3E}">
        <p14:creationId xmlns:p14="http://schemas.microsoft.com/office/powerpoint/2010/main" val="270028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6C52C-94BE-82C6-3A21-1D60627AC3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95C936-A6D1-CB11-C819-7F5BFABAB1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D616C-6260-3B25-1C12-0B079CEF2CB8}"/>
              </a:ext>
            </a:extLst>
          </p:cNvPr>
          <p:cNvSpPr>
            <a:spLocks noGrp="1"/>
          </p:cNvSpPr>
          <p:nvPr>
            <p:ph type="dt" sz="half" idx="10"/>
          </p:nvPr>
        </p:nvSpPr>
        <p:spPr/>
        <p:txBody>
          <a:bodyPr/>
          <a:lstStyle/>
          <a:p>
            <a:fld id="{5FFA1550-104E-45DD-BDAB-9DDD2F0D88E7}" type="datetimeFigureOut">
              <a:rPr lang="en-US" smtClean="0"/>
              <a:t>2/1/2024</a:t>
            </a:fld>
            <a:endParaRPr lang="en-US"/>
          </a:p>
        </p:txBody>
      </p:sp>
      <p:sp>
        <p:nvSpPr>
          <p:cNvPr id="5" name="Footer Placeholder 4">
            <a:extLst>
              <a:ext uri="{FF2B5EF4-FFF2-40B4-BE49-F238E27FC236}">
                <a16:creationId xmlns:a16="http://schemas.microsoft.com/office/drawing/2014/main" id="{F0FB17C5-41FF-02FD-5A96-9DA98A7FD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6110-9DA5-E67E-1E58-17417D01D630}"/>
              </a:ext>
            </a:extLst>
          </p:cNvPr>
          <p:cNvSpPr>
            <a:spLocks noGrp="1"/>
          </p:cNvSpPr>
          <p:nvPr>
            <p:ph type="sldNum" sz="quarter" idx="12"/>
          </p:nvPr>
        </p:nvSpPr>
        <p:spPr/>
        <p:txBody>
          <a:bodyPr/>
          <a:lstStyle/>
          <a:p>
            <a:fld id="{7FA80FBD-16F2-4C55-9705-449EEC4BA225}" type="slidenum">
              <a:rPr lang="en-US" smtClean="0"/>
              <a:t>‹#›</a:t>
            </a:fld>
            <a:endParaRPr lang="en-US"/>
          </a:p>
        </p:txBody>
      </p:sp>
    </p:spTree>
    <p:extLst>
      <p:ext uri="{BB962C8B-B14F-4D97-AF65-F5344CB8AC3E}">
        <p14:creationId xmlns:p14="http://schemas.microsoft.com/office/powerpoint/2010/main" val="220627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4A24-B983-3C50-FCD9-0575C677EB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E3B0D3-1E16-6E4C-28E1-61AA524654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84D659-4763-8CBD-6FCB-A54E50E72C50}"/>
              </a:ext>
            </a:extLst>
          </p:cNvPr>
          <p:cNvSpPr>
            <a:spLocks noGrp="1"/>
          </p:cNvSpPr>
          <p:nvPr>
            <p:ph type="dt" sz="half" idx="10"/>
          </p:nvPr>
        </p:nvSpPr>
        <p:spPr/>
        <p:txBody>
          <a:bodyPr/>
          <a:lstStyle/>
          <a:p>
            <a:fld id="{5FFA1550-104E-45DD-BDAB-9DDD2F0D88E7}" type="datetimeFigureOut">
              <a:rPr lang="en-US" smtClean="0"/>
              <a:t>2/1/2024</a:t>
            </a:fld>
            <a:endParaRPr lang="en-US"/>
          </a:p>
        </p:txBody>
      </p:sp>
      <p:sp>
        <p:nvSpPr>
          <p:cNvPr id="5" name="Footer Placeholder 4">
            <a:extLst>
              <a:ext uri="{FF2B5EF4-FFF2-40B4-BE49-F238E27FC236}">
                <a16:creationId xmlns:a16="http://schemas.microsoft.com/office/drawing/2014/main" id="{661EDA78-C9F3-A1A1-6B4F-67083D615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08552-F742-C206-4348-D23C7BE0C706}"/>
              </a:ext>
            </a:extLst>
          </p:cNvPr>
          <p:cNvSpPr>
            <a:spLocks noGrp="1"/>
          </p:cNvSpPr>
          <p:nvPr>
            <p:ph type="sldNum" sz="quarter" idx="12"/>
          </p:nvPr>
        </p:nvSpPr>
        <p:spPr/>
        <p:txBody>
          <a:bodyPr/>
          <a:lstStyle/>
          <a:p>
            <a:fld id="{7FA80FBD-16F2-4C55-9705-449EEC4BA225}" type="slidenum">
              <a:rPr lang="en-US" smtClean="0"/>
              <a:t>‹#›</a:t>
            </a:fld>
            <a:endParaRPr lang="en-US"/>
          </a:p>
        </p:txBody>
      </p:sp>
    </p:spTree>
    <p:extLst>
      <p:ext uri="{BB962C8B-B14F-4D97-AF65-F5344CB8AC3E}">
        <p14:creationId xmlns:p14="http://schemas.microsoft.com/office/powerpoint/2010/main" val="390078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60F8-ACCC-9958-4CD4-E6DCC351EF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87EB5C-02B5-C08E-3D83-49E5C69381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3BCFBC-1E96-29E2-AA3E-4CB6FF55EF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23158D-C89B-8C81-D460-6136515641E4}"/>
              </a:ext>
            </a:extLst>
          </p:cNvPr>
          <p:cNvSpPr>
            <a:spLocks noGrp="1"/>
          </p:cNvSpPr>
          <p:nvPr>
            <p:ph type="dt" sz="half" idx="10"/>
          </p:nvPr>
        </p:nvSpPr>
        <p:spPr/>
        <p:txBody>
          <a:bodyPr/>
          <a:lstStyle/>
          <a:p>
            <a:fld id="{5FFA1550-104E-45DD-BDAB-9DDD2F0D88E7}" type="datetimeFigureOut">
              <a:rPr lang="en-US" smtClean="0"/>
              <a:t>2/1/2024</a:t>
            </a:fld>
            <a:endParaRPr lang="en-US"/>
          </a:p>
        </p:txBody>
      </p:sp>
      <p:sp>
        <p:nvSpPr>
          <p:cNvPr id="6" name="Footer Placeholder 5">
            <a:extLst>
              <a:ext uri="{FF2B5EF4-FFF2-40B4-BE49-F238E27FC236}">
                <a16:creationId xmlns:a16="http://schemas.microsoft.com/office/drawing/2014/main" id="{5C58F5A0-3290-AE57-BEC4-EA3FECB0C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D995F-8D2F-997C-86B5-734943AF5375}"/>
              </a:ext>
            </a:extLst>
          </p:cNvPr>
          <p:cNvSpPr>
            <a:spLocks noGrp="1"/>
          </p:cNvSpPr>
          <p:nvPr>
            <p:ph type="sldNum" sz="quarter" idx="12"/>
          </p:nvPr>
        </p:nvSpPr>
        <p:spPr/>
        <p:txBody>
          <a:bodyPr/>
          <a:lstStyle/>
          <a:p>
            <a:fld id="{7FA80FBD-16F2-4C55-9705-449EEC4BA225}" type="slidenum">
              <a:rPr lang="en-US" smtClean="0"/>
              <a:t>‹#›</a:t>
            </a:fld>
            <a:endParaRPr lang="en-US"/>
          </a:p>
        </p:txBody>
      </p:sp>
    </p:spTree>
    <p:extLst>
      <p:ext uri="{BB962C8B-B14F-4D97-AF65-F5344CB8AC3E}">
        <p14:creationId xmlns:p14="http://schemas.microsoft.com/office/powerpoint/2010/main" val="267083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8309-086B-1CAF-9AFA-7F3F646D6B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9665D1-DC7D-2CBC-4C68-4C44077B01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93D95C-1BDC-2EBF-FD47-D4373D93F8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3BF82D-CE46-11D7-A4D9-AA0E9EE4DB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8E60C2-5A5D-23C5-4616-4C26173E54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536C87-522C-1011-4F45-DD1619857DDA}"/>
              </a:ext>
            </a:extLst>
          </p:cNvPr>
          <p:cNvSpPr>
            <a:spLocks noGrp="1"/>
          </p:cNvSpPr>
          <p:nvPr>
            <p:ph type="dt" sz="half" idx="10"/>
          </p:nvPr>
        </p:nvSpPr>
        <p:spPr/>
        <p:txBody>
          <a:bodyPr/>
          <a:lstStyle/>
          <a:p>
            <a:fld id="{5FFA1550-104E-45DD-BDAB-9DDD2F0D88E7}" type="datetimeFigureOut">
              <a:rPr lang="en-US" smtClean="0"/>
              <a:t>2/1/2024</a:t>
            </a:fld>
            <a:endParaRPr lang="en-US"/>
          </a:p>
        </p:txBody>
      </p:sp>
      <p:sp>
        <p:nvSpPr>
          <p:cNvPr id="8" name="Footer Placeholder 7">
            <a:extLst>
              <a:ext uri="{FF2B5EF4-FFF2-40B4-BE49-F238E27FC236}">
                <a16:creationId xmlns:a16="http://schemas.microsoft.com/office/drawing/2014/main" id="{3E425BE4-8AE4-03D7-C57F-91EBC60ACE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A93C17-5D69-599C-DC16-5FDB6ED93F5C}"/>
              </a:ext>
            </a:extLst>
          </p:cNvPr>
          <p:cNvSpPr>
            <a:spLocks noGrp="1"/>
          </p:cNvSpPr>
          <p:nvPr>
            <p:ph type="sldNum" sz="quarter" idx="12"/>
          </p:nvPr>
        </p:nvSpPr>
        <p:spPr/>
        <p:txBody>
          <a:bodyPr/>
          <a:lstStyle/>
          <a:p>
            <a:fld id="{7FA80FBD-16F2-4C55-9705-449EEC4BA225}" type="slidenum">
              <a:rPr lang="en-US" smtClean="0"/>
              <a:t>‹#›</a:t>
            </a:fld>
            <a:endParaRPr lang="en-US"/>
          </a:p>
        </p:txBody>
      </p:sp>
    </p:spTree>
    <p:extLst>
      <p:ext uri="{BB962C8B-B14F-4D97-AF65-F5344CB8AC3E}">
        <p14:creationId xmlns:p14="http://schemas.microsoft.com/office/powerpoint/2010/main" val="4096858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B1DC-1118-BE87-E76B-128E71C8E9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490FA1-CE82-CFD8-AB9B-92EA9640B2FA}"/>
              </a:ext>
            </a:extLst>
          </p:cNvPr>
          <p:cNvSpPr>
            <a:spLocks noGrp="1"/>
          </p:cNvSpPr>
          <p:nvPr>
            <p:ph type="dt" sz="half" idx="10"/>
          </p:nvPr>
        </p:nvSpPr>
        <p:spPr/>
        <p:txBody>
          <a:bodyPr/>
          <a:lstStyle/>
          <a:p>
            <a:fld id="{5FFA1550-104E-45DD-BDAB-9DDD2F0D88E7}" type="datetimeFigureOut">
              <a:rPr lang="en-US" smtClean="0"/>
              <a:t>2/1/2024</a:t>
            </a:fld>
            <a:endParaRPr lang="en-US"/>
          </a:p>
        </p:txBody>
      </p:sp>
      <p:sp>
        <p:nvSpPr>
          <p:cNvPr id="4" name="Footer Placeholder 3">
            <a:extLst>
              <a:ext uri="{FF2B5EF4-FFF2-40B4-BE49-F238E27FC236}">
                <a16:creationId xmlns:a16="http://schemas.microsoft.com/office/drawing/2014/main" id="{48E1F163-9208-024C-3FD1-D2DAF43421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EB4AD7-5B51-EFD0-9256-948998990146}"/>
              </a:ext>
            </a:extLst>
          </p:cNvPr>
          <p:cNvSpPr>
            <a:spLocks noGrp="1"/>
          </p:cNvSpPr>
          <p:nvPr>
            <p:ph type="sldNum" sz="quarter" idx="12"/>
          </p:nvPr>
        </p:nvSpPr>
        <p:spPr/>
        <p:txBody>
          <a:bodyPr/>
          <a:lstStyle/>
          <a:p>
            <a:fld id="{7FA80FBD-16F2-4C55-9705-449EEC4BA225}" type="slidenum">
              <a:rPr lang="en-US" smtClean="0"/>
              <a:t>‹#›</a:t>
            </a:fld>
            <a:endParaRPr lang="en-US"/>
          </a:p>
        </p:txBody>
      </p:sp>
    </p:spTree>
    <p:extLst>
      <p:ext uri="{BB962C8B-B14F-4D97-AF65-F5344CB8AC3E}">
        <p14:creationId xmlns:p14="http://schemas.microsoft.com/office/powerpoint/2010/main" val="158520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778687-A549-D0C8-AED4-15601B452DD9}"/>
              </a:ext>
            </a:extLst>
          </p:cNvPr>
          <p:cNvSpPr>
            <a:spLocks noGrp="1"/>
          </p:cNvSpPr>
          <p:nvPr>
            <p:ph type="dt" sz="half" idx="10"/>
          </p:nvPr>
        </p:nvSpPr>
        <p:spPr/>
        <p:txBody>
          <a:bodyPr/>
          <a:lstStyle/>
          <a:p>
            <a:fld id="{5FFA1550-104E-45DD-BDAB-9DDD2F0D88E7}" type="datetimeFigureOut">
              <a:rPr lang="en-US" smtClean="0"/>
              <a:t>2/1/2024</a:t>
            </a:fld>
            <a:endParaRPr lang="en-US"/>
          </a:p>
        </p:txBody>
      </p:sp>
      <p:sp>
        <p:nvSpPr>
          <p:cNvPr id="3" name="Footer Placeholder 2">
            <a:extLst>
              <a:ext uri="{FF2B5EF4-FFF2-40B4-BE49-F238E27FC236}">
                <a16:creationId xmlns:a16="http://schemas.microsoft.com/office/drawing/2014/main" id="{A4F69DEB-82BA-C16F-6C8E-0C019C6CB4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157476-A16D-9941-8979-23A421D622E2}"/>
              </a:ext>
            </a:extLst>
          </p:cNvPr>
          <p:cNvSpPr>
            <a:spLocks noGrp="1"/>
          </p:cNvSpPr>
          <p:nvPr>
            <p:ph type="sldNum" sz="quarter" idx="12"/>
          </p:nvPr>
        </p:nvSpPr>
        <p:spPr/>
        <p:txBody>
          <a:bodyPr/>
          <a:lstStyle/>
          <a:p>
            <a:fld id="{7FA80FBD-16F2-4C55-9705-449EEC4BA225}" type="slidenum">
              <a:rPr lang="en-US" smtClean="0"/>
              <a:t>‹#›</a:t>
            </a:fld>
            <a:endParaRPr lang="en-US"/>
          </a:p>
        </p:txBody>
      </p:sp>
    </p:spTree>
    <p:extLst>
      <p:ext uri="{BB962C8B-B14F-4D97-AF65-F5344CB8AC3E}">
        <p14:creationId xmlns:p14="http://schemas.microsoft.com/office/powerpoint/2010/main" val="1997487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9221A-3D7D-1708-CEC0-6BBA1ABB7E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858EC2-77E7-A514-5EF1-1DA981FA38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8764C7-83ED-A756-5342-BE58E6580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E5DD0-A05A-28E7-62F7-F73C1AD26CA9}"/>
              </a:ext>
            </a:extLst>
          </p:cNvPr>
          <p:cNvSpPr>
            <a:spLocks noGrp="1"/>
          </p:cNvSpPr>
          <p:nvPr>
            <p:ph type="dt" sz="half" idx="10"/>
          </p:nvPr>
        </p:nvSpPr>
        <p:spPr/>
        <p:txBody>
          <a:bodyPr/>
          <a:lstStyle/>
          <a:p>
            <a:fld id="{5FFA1550-104E-45DD-BDAB-9DDD2F0D88E7}" type="datetimeFigureOut">
              <a:rPr lang="en-US" smtClean="0"/>
              <a:t>2/1/2024</a:t>
            </a:fld>
            <a:endParaRPr lang="en-US"/>
          </a:p>
        </p:txBody>
      </p:sp>
      <p:sp>
        <p:nvSpPr>
          <p:cNvPr id="6" name="Footer Placeholder 5">
            <a:extLst>
              <a:ext uri="{FF2B5EF4-FFF2-40B4-BE49-F238E27FC236}">
                <a16:creationId xmlns:a16="http://schemas.microsoft.com/office/drawing/2014/main" id="{C83E89B3-7726-8B00-76BF-9FE92E227F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30925-AA5B-2A2A-01DC-8DCAE951E9F0}"/>
              </a:ext>
            </a:extLst>
          </p:cNvPr>
          <p:cNvSpPr>
            <a:spLocks noGrp="1"/>
          </p:cNvSpPr>
          <p:nvPr>
            <p:ph type="sldNum" sz="quarter" idx="12"/>
          </p:nvPr>
        </p:nvSpPr>
        <p:spPr/>
        <p:txBody>
          <a:bodyPr/>
          <a:lstStyle/>
          <a:p>
            <a:fld id="{7FA80FBD-16F2-4C55-9705-449EEC4BA225}" type="slidenum">
              <a:rPr lang="en-US" smtClean="0"/>
              <a:t>‹#›</a:t>
            </a:fld>
            <a:endParaRPr lang="en-US"/>
          </a:p>
        </p:txBody>
      </p:sp>
    </p:spTree>
    <p:extLst>
      <p:ext uri="{BB962C8B-B14F-4D97-AF65-F5344CB8AC3E}">
        <p14:creationId xmlns:p14="http://schemas.microsoft.com/office/powerpoint/2010/main" val="381195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1933-B714-C22B-FCBA-5D8A1C919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6040F6-2029-92D3-888E-6B2E3F1BE6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62512F-03D6-BCE0-5D17-0F3BD013F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6CCA71-B170-CA03-9E24-594D9711624A}"/>
              </a:ext>
            </a:extLst>
          </p:cNvPr>
          <p:cNvSpPr>
            <a:spLocks noGrp="1"/>
          </p:cNvSpPr>
          <p:nvPr>
            <p:ph type="dt" sz="half" idx="10"/>
          </p:nvPr>
        </p:nvSpPr>
        <p:spPr/>
        <p:txBody>
          <a:bodyPr/>
          <a:lstStyle/>
          <a:p>
            <a:fld id="{5FFA1550-104E-45DD-BDAB-9DDD2F0D88E7}" type="datetimeFigureOut">
              <a:rPr lang="en-US" smtClean="0"/>
              <a:t>2/1/2024</a:t>
            </a:fld>
            <a:endParaRPr lang="en-US"/>
          </a:p>
        </p:txBody>
      </p:sp>
      <p:sp>
        <p:nvSpPr>
          <p:cNvPr id="6" name="Footer Placeholder 5">
            <a:extLst>
              <a:ext uri="{FF2B5EF4-FFF2-40B4-BE49-F238E27FC236}">
                <a16:creationId xmlns:a16="http://schemas.microsoft.com/office/drawing/2014/main" id="{89C68F1E-A5E3-2E1D-C149-F5917E2240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0626BA-305C-B0EF-678F-8491C331AADC}"/>
              </a:ext>
            </a:extLst>
          </p:cNvPr>
          <p:cNvSpPr>
            <a:spLocks noGrp="1"/>
          </p:cNvSpPr>
          <p:nvPr>
            <p:ph type="sldNum" sz="quarter" idx="12"/>
          </p:nvPr>
        </p:nvSpPr>
        <p:spPr/>
        <p:txBody>
          <a:bodyPr/>
          <a:lstStyle/>
          <a:p>
            <a:fld id="{7FA80FBD-16F2-4C55-9705-449EEC4BA225}" type="slidenum">
              <a:rPr lang="en-US" smtClean="0"/>
              <a:t>‹#›</a:t>
            </a:fld>
            <a:endParaRPr lang="en-US"/>
          </a:p>
        </p:txBody>
      </p:sp>
    </p:spTree>
    <p:extLst>
      <p:ext uri="{BB962C8B-B14F-4D97-AF65-F5344CB8AC3E}">
        <p14:creationId xmlns:p14="http://schemas.microsoft.com/office/powerpoint/2010/main" val="145466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6EA951-571A-2411-FEBB-70BF61CFD3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D70082-C285-DFA1-9CCC-C7FAE33DE6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B244A-5FDC-210F-6F4A-94F5FA34DF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A1550-104E-45DD-BDAB-9DDD2F0D88E7}" type="datetimeFigureOut">
              <a:rPr lang="en-US" smtClean="0"/>
              <a:t>2/1/2024</a:t>
            </a:fld>
            <a:endParaRPr lang="en-US"/>
          </a:p>
        </p:txBody>
      </p:sp>
      <p:sp>
        <p:nvSpPr>
          <p:cNvPr id="5" name="Footer Placeholder 4">
            <a:extLst>
              <a:ext uri="{FF2B5EF4-FFF2-40B4-BE49-F238E27FC236}">
                <a16:creationId xmlns:a16="http://schemas.microsoft.com/office/drawing/2014/main" id="{9227711B-F825-734B-BE4B-459DC646B1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627C0C-026F-F964-D383-9A365FE300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A80FBD-16F2-4C55-9705-449EEC4BA225}" type="slidenum">
              <a:rPr lang="en-US" smtClean="0"/>
              <a:t>‹#›</a:t>
            </a:fld>
            <a:endParaRPr lang="en-US"/>
          </a:p>
        </p:txBody>
      </p:sp>
    </p:spTree>
    <p:extLst>
      <p:ext uri="{BB962C8B-B14F-4D97-AF65-F5344CB8AC3E}">
        <p14:creationId xmlns:p14="http://schemas.microsoft.com/office/powerpoint/2010/main" val="3259834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s://www.cs.uic.edu/~jbell/CourseNotes/OperatingSystems/13_IOSystems.html%20deplayer.com/slide/5120224/" TargetMode="External"/><Relationship Id="rId2" Type="http://schemas.openxmlformats.org/officeDocument/2006/relationships/hyperlink" Target="https://slihttps/www.cs.uic.edu/~jbell/CourseNotes/OperatingSystems/" TargetMode="External"/><Relationship Id="rId1" Type="http://schemas.openxmlformats.org/officeDocument/2006/relationships/slideLayout" Target="../slideLayouts/slideLayout2.xml"/><Relationship Id="rId4" Type="http://schemas.openxmlformats.org/officeDocument/2006/relationships/hyperlink" Target="https://www.cs.uic.edu/~jbell/CourseNotes/OperatingSystems/13_IOSystems.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1BDD-3C11-FEC0-7D68-B62F9F2EC8D1}"/>
              </a:ext>
            </a:extLst>
          </p:cNvPr>
          <p:cNvSpPr>
            <a:spLocks noGrp="1"/>
          </p:cNvSpPr>
          <p:nvPr>
            <p:ph type="ctrTitle"/>
          </p:nvPr>
        </p:nvSpPr>
        <p:spPr/>
        <p:txBody>
          <a:bodyPr>
            <a:normAutofit fontScale="90000"/>
          </a:bodyPr>
          <a:lstStyle/>
          <a:p>
            <a:br>
              <a:rPr lang="en-US" dirty="0"/>
            </a:br>
            <a:r>
              <a:rPr lang="en-US" dirty="0"/>
              <a:t>CHAPTER -5</a:t>
            </a:r>
            <a:br>
              <a:rPr lang="en-US" dirty="0"/>
            </a:br>
            <a:r>
              <a:rPr lang="en-US" dirty="0"/>
              <a:t>Input Output</a:t>
            </a:r>
          </a:p>
        </p:txBody>
      </p:sp>
      <p:sp>
        <p:nvSpPr>
          <p:cNvPr id="3" name="Subtitle 2">
            <a:extLst>
              <a:ext uri="{FF2B5EF4-FFF2-40B4-BE49-F238E27FC236}">
                <a16:creationId xmlns:a16="http://schemas.microsoft.com/office/drawing/2014/main" id="{FF21DB49-1F89-ECEC-ACAE-965C2D5DF713}"/>
              </a:ext>
            </a:extLst>
          </p:cNvPr>
          <p:cNvSpPr>
            <a:spLocks noGrp="1"/>
          </p:cNvSpPr>
          <p:nvPr>
            <p:ph type="subTitle" idx="1"/>
          </p:nvPr>
        </p:nvSpPr>
        <p:spPr/>
        <p:txBody>
          <a:bodyPr/>
          <a:lstStyle/>
          <a:p>
            <a:r>
              <a:rPr lang="en-US" dirty="0"/>
              <a:t>By: Suvash Chandra Gautam (PhD Scholar)</a:t>
            </a:r>
          </a:p>
          <a:p>
            <a:r>
              <a:rPr lang="en-US" dirty="0"/>
              <a:t>(System Development and Implementation Expert-JICA)</a:t>
            </a:r>
          </a:p>
        </p:txBody>
      </p:sp>
    </p:spTree>
    <p:extLst>
      <p:ext uri="{BB962C8B-B14F-4D97-AF65-F5344CB8AC3E}">
        <p14:creationId xmlns:p14="http://schemas.microsoft.com/office/powerpoint/2010/main" val="46770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6E64-6B99-454C-80BB-B5E915B02403}"/>
              </a:ext>
            </a:extLst>
          </p:cNvPr>
          <p:cNvSpPr>
            <a:spLocks noGrp="1"/>
          </p:cNvSpPr>
          <p:nvPr>
            <p:ph type="title"/>
          </p:nvPr>
        </p:nvSpPr>
        <p:spPr/>
        <p:txBody>
          <a:bodyPr>
            <a:normAutofit fontScale="90000"/>
          </a:bodyPr>
          <a:lstStyle/>
          <a:p>
            <a:r>
              <a:rPr lang="en-US" sz="4000" b="1" i="0" dirty="0">
                <a:effectLst/>
                <a:latin typeface="Nunito" pitchFamily="2" charset="0"/>
              </a:rPr>
              <a:t>Key Terms Associated with Disk Scheduling</a:t>
            </a:r>
            <a:br>
              <a:rPr lang="en-US" b="1" i="0" dirty="0">
                <a:effectLst/>
                <a:latin typeface="Nunito" pitchFamily="2" charset="0"/>
              </a:rPr>
            </a:br>
            <a:endParaRPr lang="en-US" dirty="0"/>
          </a:p>
        </p:txBody>
      </p:sp>
      <p:sp>
        <p:nvSpPr>
          <p:cNvPr id="3" name="Content Placeholder 2">
            <a:extLst>
              <a:ext uri="{FF2B5EF4-FFF2-40B4-BE49-F238E27FC236}">
                <a16:creationId xmlns:a16="http://schemas.microsoft.com/office/drawing/2014/main" id="{BDBAA200-74F2-0738-5CF8-23A7CC7ADE44}"/>
              </a:ext>
            </a:extLst>
          </p:cNvPr>
          <p:cNvSpPr>
            <a:spLocks noGrp="1"/>
          </p:cNvSpPr>
          <p:nvPr>
            <p:ph idx="1"/>
          </p:nvPr>
        </p:nvSpPr>
        <p:spPr/>
        <p:txBody>
          <a:bodyPr/>
          <a:lstStyle/>
          <a:p>
            <a:pPr algn="l" rtl="0" fontAlgn="base"/>
            <a:r>
              <a:rPr lang="en-US" b="0" i="1" dirty="0">
                <a:solidFill>
                  <a:srgbClr val="273239"/>
                </a:solidFill>
                <a:effectLst/>
                <a:latin typeface="Nunito" pitchFamily="2" charset="0"/>
              </a:rPr>
              <a:t>Disk Access Time = Seek Time + Rotational Latency + Transfer Time</a:t>
            </a:r>
          </a:p>
          <a:p>
            <a:pPr algn="l" rtl="0" fontAlgn="base"/>
            <a:r>
              <a:rPr lang="en-US" b="0" i="1" dirty="0">
                <a:solidFill>
                  <a:srgbClr val="273239"/>
                </a:solidFill>
                <a:effectLst/>
                <a:latin typeface="Nunito" pitchFamily="2" charset="0"/>
              </a:rPr>
              <a:t>Total Seek Time = Total head Movement * Seek Time</a:t>
            </a:r>
          </a:p>
          <a:p>
            <a:pPr algn="l" rtl="0" fontAlgn="base"/>
            <a:endParaRPr lang="en-US" b="0" i="1" dirty="0">
              <a:solidFill>
                <a:srgbClr val="273239"/>
              </a:solidFill>
              <a:effectLst/>
              <a:latin typeface="Nunito" pitchFamily="2" charset="0"/>
            </a:endParaRPr>
          </a:p>
          <a:p>
            <a:endParaRPr lang="en-US" dirty="0"/>
          </a:p>
        </p:txBody>
      </p:sp>
      <p:pic>
        <p:nvPicPr>
          <p:cNvPr id="4" name="Picture 3">
            <a:extLst>
              <a:ext uri="{FF2B5EF4-FFF2-40B4-BE49-F238E27FC236}">
                <a16:creationId xmlns:a16="http://schemas.microsoft.com/office/drawing/2014/main" id="{E5C94FD7-A82D-8E78-5D86-2D166EF07125}"/>
              </a:ext>
            </a:extLst>
          </p:cNvPr>
          <p:cNvPicPr>
            <a:picLocks noChangeAspect="1"/>
          </p:cNvPicPr>
          <p:nvPr/>
        </p:nvPicPr>
        <p:blipFill>
          <a:blip r:embed="rId2"/>
          <a:stretch>
            <a:fillRect/>
          </a:stretch>
        </p:blipFill>
        <p:spPr>
          <a:xfrm>
            <a:off x="838200" y="3429000"/>
            <a:ext cx="9248775" cy="2324100"/>
          </a:xfrm>
          <a:prstGeom prst="rect">
            <a:avLst/>
          </a:prstGeom>
        </p:spPr>
      </p:pic>
    </p:spTree>
    <p:extLst>
      <p:ext uri="{BB962C8B-B14F-4D97-AF65-F5344CB8AC3E}">
        <p14:creationId xmlns:p14="http://schemas.microsoft.com/office/powerpoint/2010/main" val="6138874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40B77-89FA-72E3-4160-5A85E9113550}"/>
              </a:ext>
            </a:extLst>
          </p:cNvPr>
          <p:cNvSpPr>
            <a:spLocks noGrp="1"/>
          </p:cNvSpPr>
          <p:nvPr>
            <p:ph type="title"/>
          </p:nvPr>
        </p:nvSpPr>
        <p:spPr/>
        <p:txBody>
          <a:bodyPr/>
          <a:lstStyle/>
          <a:p>
            <a:r>
              <a:rPr lang="en-US" altLang="en-US" dirty="0"/>
              <a:t>Organization of the I/O Function</a:t>
            </a:r>
            <a:endParaRPr lang="en-US" dirty="0"/>
          </a:p>
        </p:txBody>
      </p:sp>
      <p:sp>
        <p:nvSpPr>
          <p:cNvPr id="3" name="Content Placeholder 2">
            <a:extLst>
              <a:ext uri="{FF2B5EF4-FFF2-40B4-BE49-F238E27FC236}">
                <a16:creationId xmlns:a16="http://schemas.microsoft.com/office/drawing/2014/main" id="{DDAC8252-B2CB-9305-A3AD-9F596D21F64B}"/>
              </a:ext>
            </a:extLst>
          </p:cNvPr>
          <p:cNvSpPr>
            <a:spLocks noGrp="1"/>
          </p:cNvSpPr>
          <p:nvPr>
            <p:ph idx="1"/>
          </p:nvPr>
        </p:nvSpPr>
        <p:spPr/>
        <p:txBody>
          <a:bodyPr/>
          <a:lstStyle/>
          <a:p>
            <a:pPr>
              <a:lnSpc>
                <a:spcPct val="90000"/>
              </a:lnSpc>
            </a:pPr>
            <a:r>
              <a:rPr lang="en-US" altLang="en-US" sz="2400" dirty="0">
                <a:highlight>
                  <a:srgbClr val="FFFF00"/>
                </a:highlight>
              </a:rPr>
              <a:t>Programmed I/O with polling:</a:t>
            </a:r>
            <a:r>
              <a:rPr lang="en-US" altLang="en-US" sz="2000" dirty="0">
                <a:highlight>
                  <a:srgbClr val="FFFF00"/>
                </a:highlight>
              </a:rPr>
              <a:t> </a:t>
            </a:r>
          </a:p>
          <a:p>
            <a:pPr lvl="1">
              <a:lnSpc>
                <a:spcPct val="90000"/>
              </a:lnSpc>
            </a:pPr>
            <a:r>
              <a:rPr lang="en-US" altLang="en-US" sz="1800" dirty="0"/>
              <a:t>The processor issues an I/O command on behalf of a process </a:t>
            </a:r>
          </a:p>
          <a:p>
            <a:pPr lvl="1">
              <a:lnSpc>
                <a:spcPct val="90000"/>
              </a:lnSpc>
            </a:pPr>
            <a:r>
              <a:rPr lang="en-US" altLang="en-US" sz="1800" dirty="0"/>
              <a:t>The process busy waits for completion of the operation before proceeding</a:t>
            </a:r>
          </a:p>
          <a:p>
            <a:pPr>
              <a:lnSpc>
                <a:spcPct val="90000"/>
              </a:lnSpc>
            </a:pPr>
            <a:r>
              <a:rPr lang="en-US" altLang="en-US" sz="2400" dirty="0">
                <a:highlight>
                  <a:srgbClr val="FFFF00"/>
                </a:highlight>
              </a:rPr>
              <a:t>Interrupt-driven I/O:</a:t>
            </a:r>
            <a:endParaRPr lang="en-US" altLang="en-US" sz="2000" dirty="0">
              <a:highlight>
                <a:srgbClr val="FFFF00"/>
              </a:highlight>
            </a:endParaRPr>
          </a:p>
          <a:p>
            <a:pPr lvl="1">
              <a:lnSpc>
                <a:spcPct val="90000"/>
              </a:lnSpc>
            </a:pPr>
            <a:r>
              <a:rPr lang="en-US" altLang="en-US" sz="1800" dirty="0"/>
              <a:t>The processor issues an I/O command and continues to execute</a:t>
            </a:r>
          </a:p>
          <a:p>
            <a:pPr lvl="1">
              <a:lnSpc>
                <a:spcPct val="90000"/>
              </a:lnSpc>
            </a:pPr>
            <a:r>
              <a:rPr lang="en-US" altLang="en-US" sz="1800" dirty="0"/>
              <a:t>The I/O module interrupts the processor when it has finished I/O</a:t>
            </a:r>
          </a:p>
          <a:p>
            <a:pPr lvl="1">
              <a:lnSpc>
                <a:spcPct val="90000"/>
              </a:lnSpc>
            </a:pPr>
            <a:r>
              <a:rPr lang="en-US" altLang="en-US" sz="1800" dirty="0"/>
              <a:t>The initiator process may be suspended pending the interrupt</a:t>
            </a:r>
          </a:p>
          <a:p>
            <a:pPr>
              <a:lnSpc>
                <a:spcPct val="90000"/>
              </a:lnSpc>
            </a:pPr>
            <a:r>
              <a:rPr lang="en-US" altLang="en-US" sz="2400" dirty="0">
                <a:highlight>
                  <a:srgbClr val="FFFF00"/>
                </a:highlight>
              </a:rPr>
              <a:t>Direct memory access (DMA):</a:t>
            </a:r>
            <a:endParaRPr lang="en-US" altLang="en-US" sz="2000" dirty="0">
              <a:highlight>
                <a:srgbClr val="FFFF00"/>
              </a:highlight>
            </a:endParaRPr>
          </a:p>
          <a:p>
            <a:pPr lvl="1" algn="just">
              <a:lnSpc>
                <a:spcPct val="90000"/>
              </a:lnSpc>
            </a:pPr>
            <a:r>
              <a:rPr lang="en-US" altLang="en-US" sz="1800" dirty="0"/>
              <a:t>A DMA module controls exchange of data between I/O module and main memory</a:t>
            </a:r>
          </a:p>
          <a:p>
            <a:pPr lvl="1" algn="just">
              <a:lnSpc>
                <a:spcPct val="90000"/>
              </a:lnSpc>
            </a:pPr>
            <a:r>
              <a:rPr lang="en-US" altLang="en-US" sz="1800" dirty="0"/>
              <a:t>The processor requests transfer of a block of data from DMA and is interrupted only after the entire block has been transferred</a:t>
            </a:r>
          </a:p>
          <a:p>
            <a:endParaRPr lang="en-US" dirty="0"/>
          </a:p>
        </p:txBody>
      </p:sp>
    </p:spTree>
    <p:extLst>
      <p:ext uri="{BB962C8B-B14F-4D97-AF65-F5344CB8AC3E}">
        <p14:creationId xmlns:p14="http://schemas.microsoft.com/office/powerpoint/2010/main" val="6032978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5487-F402-EAF1-D736-69B3E7FD47FA}"/>
              </a:ext>
            </a:extLst>
          </p:cNvPr>
          <p:cNvSpPr>
            <a:spLocks noGrp="1"/>
          </p:cNvSpPr>
          <p:nvPr>
            <p:ph type="title"/>
          </p:nvPr>
        </p:nvSpPr>
        <p:spPr/>
        <p:txBody>
          <a:bodyPr/>
          <a:lstStyle/>
          <a:p>
            <a:r>
              <a:rPr lang="en-US" altLang="en-US" dirty="0"/>
              <a:t>Principles of I/O Software</a:t>
            </a:r>
            <a:endParaRPr lang="en-US" dirty="0"/>
          </a:p>
        </p:txBody>
      </p:sp>
      <p:pic>
        <p:nvPicPr>
          <p:cNvPr id="5" name="Content Placeholder 4">
            <a:extLst>
              <a:ext uri="{FF2B5EF4-FFF2-40B4-BE49-F238E27FC236}">
                <a16:creationId xmlns:a16="http://schemas.microsoft.com/office/drawing/2014/main" id="{EB5B71C9-4FF8-714F-3ADB-B5F61A571CD7}"/>
              </a:ext>
            </a:extLst>
          </p:cNvPr>
          <p:cNvPicPr>
            <a:picLocks noGrp="1" noChangeAspect="1"/>
          </p:cNvPicPr>
          <p:nvPr>
            <p:ph idx="1"/>
          </p:nvPr>
        </p:nvPicPr>
        <p:blipFill>
          <a:blip r:embed="rId2"/>
          <a:stretch>
            <a:fillRect/>
          </a:stretch>
        </p:blipFill>
        <p:spPr>
          <a:xfrm>
            <a:off x="1198620" y="1690688"/>
            <a:ext cx="6805753" cy="4351338"/>
          </a:xfrm>
        </p:spPr>
      </p:pic>
    </p:spTree>
    <p:extLst>
      <p:ext uri="{BB962C8B-B14F-4D97-AF65-F5344CB8AC3E}">
        <p14:creationId xmlns:p14="http://schemas.microsoft.com/office/powerpoint/2010/main" val="16716980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DB8277-6875-EC00-BCDC-DAC246E432E0}"/>
              </a:ext>
            </a:extLst>
          </p:cNvPr>
          <p:cNvPicPr>
            <a:picLocks noGrp="1" noChangeAspect="1"/>
          </p:cNvPicPr>
          <p:nvPr>
            <p:ph idx="1"/>
          </p:nvPr>
        </p:nvPicPr>
        <p:blipFill>
          <a:blip r:embed="rId2"/>
          <a:stretch>
            <a:fillRect/>
          </a:stretch>
        </p:blipFill>
        <p:spPr>
          <a:xfrm>
            <a:off x="1661651" y="921057"/>
            <a:ext cx="6904765" cy="4351338"/>
          </a:xfrm>
        </p:spPr>
      </p:pic>
    </p:spTree>
    <p:extLst>
      <p:ext uri="{BB962C8B-B14F-4D97-AF65-F5344CB8AC3E}">
        <p14:creationId xmlns:p14="http://schemas.microsoft.com/office/powerpoint/2010/main" val="17348782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54F0-9286-435C-152F-7F2E2343F8D9}"/>
              </a:ext>
            </a:extLst>
          </p:cNvPr>
          <p:cNvSpPr>
            <a:spLocks noGrp="1"/>
          </p:cNvSpPr>
          <p:nvPr>
            <p:ph type="title"/>
          </p:nvPr>
        </p:nvSpPr>
        <p:spPr/>
        <p:txBody>
          <a:bodyPr/>
          <a:lstStyle/>
          <a:p>
            <a:r>
              <a:rPr lang="en-US" altLang="en-US" dirty="0"/>
              <a:t>Interrupt Handlers</a:t>
            </a:r>
            <a:endParaRPr lang="en-US" dirty="0"/>
          </a:p>
        </p:txBody>
      </p:sp>
      <p:sp>
        <p:nvSpPr>
          <p:cNvPr id="3" name="Content Placeholder 2">
            <a:extLst>
              <a:ext uri="{FF2B5EF4-FFF2-40B4-BE49-F238E27FC236}">
                <a16:creationId xmlns:a16="http://schemas.microsoft.com/office/drawing/2014/main" id="{06D35709-CD1C-5EAA-61C1-A0800C383082}"/>
              </a:ext>
            </a:extLst>
          </p:cNvPr>
          <p:cNvSpPr>
            <a:spLocks noGrp="1"/>
          </p:cNvSpPr>
          <p:nvPr>
            <p:ph idx="1"/>
          </p:nvPr>
        </p:nvSpPr>
        <p:spPr/>
        <p:txBody>
          <a:bodyPr/>
          <a:lstStyle/>
          <a:p>
            <a:r>
              <a:rPr lang="en-US" altLang="en-US" sz="2800" dirty="0"/>
              <a:t>Should be hidden by the operating system</a:t>
            </a:r>
          </a:p>
          <a:p>
            <a:r>
              <a:rPr lang="en-US" altLang="en-US" sz="2800" dirty="0"/>
              <a:t>Every thread starting an I/O operation should block until I/O has completed and interrupt occurs</a:t>
            </a:r>
          </a:p>
          <a:p>
            <a:r>
              <a:rPr lang="en-US" altLang="en-US" sz="2800" dirty="0"/>
              <a:t>Interrupt handler transfers data from device (controller) and un-blocks process</a:t>
            </a:r>
          </a:p>
          <a:p>
            <a:endParaRPr lang="en-US" dirty="0"/>
          </a:p>
        </p:txBody>
      </p:sp>
    </p:spTree>
    <p:extLst>
      <p:ext uri="{BB962C8B-B14F-4D97-AF65-F5344CB8AC3E}">
        <p14:creationId xmlns:p14="http://schemas.microsoft.com/office/powerpoint/2010/main" val="22191321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0F14-11DF-EFA9-6A4F-D89FD633B434}"/>
              </a:ext>
            </a:extLst>
          </p:cNvPr>
          <p:cNvSpPr>
            <a:spLocks noGrp="1"/>
          </p:cNvSpPr>
          <p:nvPr>
            <p:ph type="title"/>
          </p:nvPr>
        </p:nvSpPr>
        <p:spPr/>
        <p:txBody>
          <a:bodyPr/>
          <a:lstStyle/>
          <a:p>
            <a:r>
              <a:rPr lang="en-US" altLang="en-US" dirty="0"/>
              <a:t>Device Driver</a:t>
            </a:r>
            <a:endParaRPr lang="en-US" dirty="0"/>
          </a:p>
        </p:txBody>
      </p:sp>
      <p:sp>
        <p:nvSpPr>
          <p:cNvPr id="3" name="Content Placeholder 2">
            <a:extLst>
              <a:ext uri="{FF2B5EF4-FFF2-40B4-BE49-F238E27FC236}">
                <a16:creationId xmlns:a16="http://schemas.microsoft.com/office/drawing/2014/main" id="{873321E7-6210-FE01-1284-06FA568065BC}"/>
              </a:ext>
            </a:extLst>
          </p:cNvPr>
          <p:cNvSpPr>
            <a:spLocks noGrp="1"/>
          </p:cNvSpPr>
          <p:nvPr>
            <p:ph idx="1"/>
          </p:nvPr>
        </p:nvSpPr>
        <p:spPr/>
        <p:txBody>
          <a:bodyPr/>
          <a:lstStyle/>
          <a:p>
            <a:r>
              <a:rPr lang="en-US" altLang="en-US" sz="2400" dirty="0"/>
              <a:t>Contains all device-dependent code</a:t>
            </a:r>
          </a:p>
          <a:p>
            <a:r>
              <a:rPr lang="en-US" altLang="en-US" sz="2400" dirty="0"/>
              <a:t>Handles one device</a:t>
            </a:r>
          </a:p>
          <a:p>
            <a:r>
              <a:rPr lang="en-US" altLang="en-US" sz="2400" dirty="0"/>
              <a:t>Translates abstract requests into device commands</a:t>
            </a:r>
          </a:p>
          <a:p>
            <a:pPr lvl="1"/>
            <a:r>
              <a:rPr lang="en-US" altLang="en-US" sz="2000" dirty="0"/>
              <a:t>Writes controller registers</a:t>
            </a:r>
          </a:p>
          <a:p>
            <a:pPr lvl="1"/>
            <a:r>
              <a:rPr lang="en-US" altLang="en-US" sz="2000" dirty="0"/>
              <a:t>Accesses mapped memory</a:t>
            </a:r>
          </a:p>
          <a:p>
            <a:pPr lvl="1"/>
            <a:r>
              <a:rPr lang="en-US" altLang="en-US" sz="2000" dirty="0"/>
              <a:t>Queues requests</a:t>
            </a:r>
          </a:p>
          <a:p>
            <a:r>
              <a:rPr lang="en-US" altLang="en-US" sz="2400" dirty="0"/>
              <a:t>Driver may block after issuing a request:</a:t>
            </a:r>
          </a:p>
          <a:p>
            <a:pPr lvl="1"/>
            <a:r>
              <a:rPr lang="en-US" altLang="en-US" sz="2000" dirty="0"/>
              <a:t>Interrupt will un-block driver (returning status information) </a:t>
            </a:r>
          </a:p>
          <a:p>
            <a:endParaRPr lang="en-US" dirty="0"/>
          </a:p>
        </p:txBody>
      </p:sp>
    </p:spTree>
    <p:extLst>
      <p:ext uri="{BB962C8B-B14F-4D97-AF65-F5344CB8AC3E}">
        <p14:creationId xmlns:p14="http://schemas.microsoft.com/office/powerpoint/2010/main" val="7641454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A135-F11B-6DE4-6111-E1BFB6A7A3F7}"/>
              </a:ext>
            </a:extLst>
          </p:cNvPr>
          <p:cNvSpPr>
            <a:spLocks noGrp="1"/>
          </p:cNvSpPr>
          <p:nvPr>
            <p:ph type="title"/>
          </p:nvPr>
        </p:nvSpPr>
        <p:spPr/>
        <p:txBody>
          <a:bodyPr/>
          <a:lstStyle/>
          <a:p>
            <a:r>
              <a:rPr lang="en-US" altLang="en-US" dirty="0"/>
              <a:t>Device-independent I/O Software</a:t>
            </a:r>
            <a:endParaRPr lang="en-US" dirty="0"/>
          </a:p>
        </p:txBody>
      </p:sp>
      <p:sp>
        <p:nvSpPr>
          <p:cNvPr id="3" name="Content Placeholder 2">
            <a:extLst>
              <a:ext uri="{FF2B5EF4-FFF2-40B4-BE49-F238E27FC236}">
                <a16:creationId xmlns:a16="http://schemas.microsoft.com/office/drawing/2014/main" id="{9219093B-5016-B570-889A-5A5C32E350CA}"/>
              </a:ext>
            </a:extLst>
          </p:cNvPr>
          <p:cNvSpPr>
            <a:spLocks noGrp="1"/>
          </p:cNvSpPr>
          <p:nvPr>
            <p:ph idx="1"/>
          </p:nvPr>
        </p:nvSpPr>
        <p:spPr/>
        <p:txBody>
          <a:bodyPr>
            <a:normAutofit fontScale="92500" lnSpcReduction="20000"/>
          </a:bodyPr>
          <a:lstStyle/>
          <a:p>
            <a:pPr>
              <a:lnSpc>
                <a:spcPct val="90000"/>
              </a:lnSpc>
              <a:buFontTx/>
              <a:buNone/>
            </a:pPr>
            <a:r>
              <a:rPr lang="en-US" altLang="en-US" sz="2800" dirty="0"/>
              <a:t>Functions of device-independent I/O software:</a:t>
            </a:r>
          </a:p>
          <a:p>
            <a:pPr>
              <a:lnSpc>
                <a:spcPct val="90000"/>
              </a:lnSpc>
              <a:buFontTx/>
              <a:buNone/>
            </a:pPr>
            <a:endParaRPr lang="en-US" altLang="en-US" sz="2800" dirty="0"/>
          </a:p>
          <a:p>
            <a:pPr>
              <a:lnSpc>
                <a:spcPct val="90000"/>
              </a:lnSpc>
            </a:pPr>
            <a:r>
              <a:rPr lang="en-US" altLang="en-US" sz="2800" dirty="0"/>
              <a:t>Uniform interfacing for the device drivers</a:t>
            </a:r>
          </a:p>
          <a:p>
            <a:pPr>
              <a:lnSpc>
                <a:spcPct val="90000"/>
              </a:lnSpc>
            </a:pPr>
            <a:r>
              <a:rPr lang="en-US" altLang="en-US" sz="2800" dirty="0"/>
              <a:t>Device naming</a:t>
            </a:r>
          </a:p>
          <a:p>
            <a:pPr>
              <a:lnSpc>
                <a:spcPct val="90000"/>
              </a:lnSpc>
            </a:pPr>
            <a:r>
              <a:rPr lang="en-US" altLang="en-US" sz="2800" dirty="0"/>
              <a:t>Device protection</a:t>
            </a:r>
          </a:p>
          <a:p>
            <a:pPr>
              <a:lnSpc>
                <a:spcPct val="90000"/>
              </a:lnSpc>
            </a:pPr>
            <a:r>
              <a:rPr lang="en-US" altLang="en-US" sz="2800" dirty="0"/>
              <a:t>Providing a device-independent block size</a:t>
            </a:r>
          </a:p>
          <a:p>
            <a:pPr>
              <a:lnSpc>
                <a:spcPct val="90000"/>
              </a:lnSpc>
            </a:pPr>
            <a:r>
              <a:rPr lang="en-US" altLang="en-US" sz="2800" dirty="0"/>
              <a:t>Buffering</a:t>
            </a:r>
          </a:p>
          <a:p>
            <a:pPr>
              <a:lnSpc>
                <a:spcPct val="90000"/>
              </a:lnSpc>
            </a:pPr>
            <a:r>
              <a:rPr lang="en-US" altLang="en-US" sz="2800" dirty="0"/>
              <a:t>Storage allocation on block devices</a:t>
            </a:r>
          </a:p>
          <a:p>
            <a:pPr>
              <a:lnSpc>
                <a:spcPct val="90000"/>
              </a:lnSpc>
            </a:pPr>
            <a:r>
              <a:rPr lang="en-US" altLang="en-US" sz="2800" dirty="0"/>
              <a:t>Allocating and releasing dedicated devices</a:t>
            </a:r>
          </a:p>
          <a:p>
            <a:pPr>
              <a:lnSpc>
                <a:spcPct val="90000"/>
              </a:lnSpc>
            </a:pPr>
            <a:r>
              <a:rPr lang="en-US" altLang="en-US" sz="2800" dirty="0"/>
              <a:t>Error reporting</a:t>
            </a:r>
          </a:p>
          <a:p>
            <a:endParaRPr lang="en-US" dirty="0"/>
          </a:p>
        </p:txBody>
      </p:sp>
    </p:spTree>
    <p:extLst>
      <p:ext uri="{BB962C8B-B14F-4D97-AF65-F5344CB8AC3E}">
        <p14:creationId xmlns:p14="http://schemas.microsoft.com/office/powerpoint/2010/main" val="34089157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E8D3-3EC2-AE8C-9C42-2AA91D700398}"/>
              </a:ext>
            </a:extLst>
          </p:cNvPr>
          <p:cNvSpPr>
            <a:spLocks noGrp="1"/>
          </p:cNvSpPr>
          <p:nvPr>
            <p:ph type="title"/>
          </p:nvPr>
        </p:nvSpPr>
        <p:spPr/>
        <p:txBody>
          <a:bodyPr/>
          <a:lstStyle/>
          <a:p>
            <a:r>
              <a:rPr lang="en-US" altLang="en-US" dirty="0"/>
              <a:t>Layers of the I/O System</a:t>
            </a:r>
            <a:endParaRPr lang="en-US" dirty="0"/>
          </a:p>
        </p:txBody>
      </p:sp>
      <p:pic>
        <p:nvPicPr>
          <p:cNvPr id="5" name="Content Placeholder 4">
            <a:extLst>
              <a:ext uri="{FF2B5EF4-FFF2-40B4-BE49-F238E27FC236}">
                <a16:creationId xmlns:a16="http://schemas.microsoft.com/office/drawing/2014/main" id="{2F0F127E-533B-24CF-D966-7C385A4B1161}"/>
              </a:ext>
            </a:extLst>
          </p:cNvPr>
          <p:cNvPicPr>
            <a:picLocks noGrp="1" noChangeAspect="1"/>
          </p:cNvPicPr>
          <p:nvPr>
            <p:ph idx="1"/>
          </p:nvPr>
        </p:nvPicPr>
        <p:blipFill>
          <a:blip r:embed="rId2"/>
          <a:stretch>
            <a:fillRect/>
          </a:stretch>
        </p:blipFill>
        <p:spPr>
          <a:xfrm>
            <a:off x="1031216" y="1594310"/>
            <a:ext cx="7140559" cy="3909399"/>
          </a:xfrm>
        </p:spPr>
      </p:pic>
    </p:spTree>
    <p:extLst>
      <p:ext uri="{BB962C8B-B14F-4D97-AF65-F5344CB8AC3E}">
        <p14:creationId xmlns:p14="http://schemas.microsoft.com/office/powerpoint/2010/main" val="20666026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5D10-D04D-C70C-EDEF-EF429824366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07CB037-7062-0A81-B8A6-42674AC716CF}"/>
              </a:ext>
            </a:extLst>
          </p:cNvPr>
          <p:cNvSpPr>
            <a:spLocks noGrp="1"/>
          </p:cNvSpPr>
          <p:nvPr>
            <p:ph idx="1"/>
          </p:nvPr>
        </p:nvSpPr>
        <p:spPr/>
        <p:txBody>
          <a:bodyPr/>
          <a:lstStyle/>
          <a:p>
            <a:r>
              <a:rPr lang="en-US" dirty="0">
                <a:hlinkClick r:id="rId2"/>
              </a:rPr>
              <a:t>https://slihttps://www.cs.uic.edu/~jbell/CourseNotes/OperatingSystems/</a:t>
            </a:r>
            <a:endParaRPr lang="en-US" dirty="0">
              <a:hlinkClick r:id="rId3"/>
            </a:endParaRPr>
          </a:p>
          <a:p>
            <a:r>
              <a:rPr lang="en-US" dirty="0">
                <a:hlinkClick r:id="rId3"/>
              </a:rPr>
              <a:t>13_IOSystems.html deplayer.com/slide/5120224/</a:t>
            </a:r>
            <a:endParaRPr lang="en-US" dirty="0"/>
          </a:p>
          <a:p>
            <a:r>
              <a:rPr lang="en-US" dirty="0">
                <a:hlinkClick r:id="rId4"/>
              </a:rPr>
              <a:t>https://www.cs.uic.edu/~jbell/CourseNotes/OperatingSystems/13_IOSystems.html</a:t>
            </a:r>
            <a:endParaRPr lang="en-US" dirty="0"/>
          </a:p>
          <a:p>
            <a:endParaRPr lang="en-US" dirty="0"/>
          </a:p>
          <a:p>
            <a:endParaRPr lang="en-US" dirty="0"/>
          </a:p>
        </p:txBody>
      </p:sp>
    </p:spTree>
    <p:extLst>
      <p:ext uri="{BB962C8B-B14F-4D97-AF65-F5344CB8AC3E}">
        <p14:creationId xmlns:p14="http://schemas.microsoft.com/office/powerpoint/2010/main" val="1127478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3D72-78CF-26E7-EA0F-FB63BB878119}"/>
              </a:ext>
            </a:extLst>
          </p:cNvPr>
          <p:cNvSpPr>
            <a:spLocks noGrp="1"/>
          </p:cNvSpPr>
          <p:nvPr>
            <p:ph type="title"/>
          </p:nvPr>
        </p:nvSpPr>
        <p:spPr/>
        <p:txBody>
          <a:bodyPr>
            <a:normAutofit fontScale="90000"/>
          </a:bodyPr>
          <a:lstStyle/>
          <a:p>
            <a:r>
              <a:rPr lang="en-US" sz="4000" b="1" i="0" dirty="0">
                <a:effectLst/>
                <a:latin typeface="Nunito" pitchFamily="2" charset="0"/>
              </a:rPr>
              <a:t>Key Terms Associated with Disk Scheduling</a:t>
            </a:r>
            <a:br>
              <a:rPr lang="en-US" b="1" i="0" dirty="0">
                <a:effectLst/>
                <a:latin typeface="Nunito" pitchFamily="2" charset="0"/>
              </a:rPr>
            </a:br>
            <a:endParaRPr lang="en-US" dirty="0"/>
          </a:p>
        </p:txBody>
      </p:sp>
      <p:sp>
        <p:nvSpPr>
          <p:cNvPr id="3" name="Content Placeholder 2">
            <a:extLst>
              <a:ext uri="{FF2B5EF4-FFF2-40B4-BE49-F238E27FC236}">
                <a16:creationId xmlns:a16="http://schemas.microsoft.com/office/drawing/2014/main" id="{7A726A01-4466-956B-15C5-5707CC88B6E0}"/>
              </a:ext>
            </a:extLst>
          </p:cNvPr>
          <p:cNvSpPr>
            <a:spLocks noGrp="1"/>
          </p:cNvSpPr>
          <p:nvPr>
            <p:ph idx="1"/>
          </p:nvPr>
        </p:nvSpPr>
        <p:spPr/>
        <p:txBody>
          <a:bodyPr/>
          <a:lstStyle/>
          <a:p>
            <a:pPr algn="just"/>
            <a:r>
              <a:rPr lang="en-US" dirty="0"/>
              <a:t>Disk Response Time: Response Time is the average time spent by a request waiting to perform its I/O operation.</a:t>
            </a:r>
          </a:p>
          <a:p>
            <a:pPr algn="just"/>
            <a:r>
              <a:rPr lang="en-US" dirty="0"/>
              <a:t> The average Response time is the response time of all requests. Variance Response Time is the measure of how individual requests are serviced with respect to average response time. </a:t>
            </a:r>
          </a:p>
          <a:p>
            <a:pPr algn="just"/>
            <a:r>
              <a:rPr lang="en-US" dirty="0"/>
              <a:t>So the disk scheduling algorithm that gives minimum variance response time is better.</a:t>
            </a:r>
          </a:p>
        </p:txBody>
      </p:sp>
    </p:spTree>
    <p:extLst>
      <p:ext uri="{BB962C8B-B14F-4D97-AF65-F5344CB8AC3E}">
        <p14:creationId xmlns:p14="http://schemas.microsoft.com/office/powerpoint/2010/main" val="2565991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5B9A-5E5F-5816-9EB5-30E3E85A427B}"/>
              </a:ext>
            </a:extLst>
          </p:cNvPr>
          <p:cNvSpPr>
            <a:spLocks noGrp="1"/>
          </p:cNvSpPr>
          <p:nvPr>
            <p:ph type="title"/>
          </p:nvPr>
        </p:nvSpPr>
        <p:spPr/>
        <p:txBody>
          <a:bodyPr/>
          <a:lstStyle/>
          <a:p>
            <a:r>
              <a:rPr lang="en-US" dirty="0"/>
              <a:t>DISK Scheduling Algorithm</a:t>
            </a:r>
          </a:p>
        </p:txBody>
      </p:sp>
      <p:sp>
        <p:nvSpPr>
          <p:cNvPr id="3" name="Content Placeholder 2">
            <a:extLst>
              <a:ext uri="{FF2B5EF4-FFF2-40B4-BE49-F238E27FC236}">
                <a16:creationId xmlns:a16="http://schemas.microsoft.com/office/drawing/2014/main" id="{EB3988E7-1FDB-9DCC-6E68-D823292C241D}"/>
              </a:ext>
            </a:extLst>
          </p:cNvPr>
          <p:cNvSpPr>
            <a:spLocks noGrp="1"/>
          </p:cNvSpPr>
          <p:nvPr>
            <p:ph idx="1"/>
          </p:nvPr>
        </p:nvSpPr>
        <p:spPr/>
        <p:txBody>
          <a:bodyPr>
            <a:normAutofit lnSpcReduction="10000"/>
          </a:bodyPr>
          <a:lstStyle/>
          <a:p>
            <a:pPr algn="just"/>
            <a:r>
              <a:rPr lang="en-US" b="1" i="0" dirty="0">
                <a:effectLst/>
              </a:rPr>
              <a:t>Disk scheduling </a:t>
            </a:r>
            <a:r>
              <a:rPr lang="en-US" b="0" i="0" dirty="0">
                <a:effectLst/>
              </a:rPr>
              <a:t>is done by operating systems to schedule I/O requests arriving for the disk. Disk scheduling is also known as I/O Scheduling.</a:t>
            </a:r>
          </a:p>
          <a:p>
            <a:pPr algn="just"/>
            <a:r>
              <a:rPr lang="en-US" dirty="0"/>
              <a:t>Multiple I/O requests may arrive by different processes and only one I/O request can be served at a time by the disk controller. Thus other I/O requests need to wait in the waiting queue and need to be scheduled.</a:t>
            </a:r>
          </a:p>
          <a:p>
            <a:pPr algn="just"/>
            <a:r>
              <a:rPr lang="en-US" dirty="0"/>
              <a:t>Two or more requests may be far from each other so this can result in greater disk arm movement.</a:t>
            </a:r>
          </a:p>
          <a:p>
            <a:pPr algn="just"/>
            <a:r>
              <a:rPr lang="en-US" dirty="0"/>
              <a:t>Hard drives are one of the slowest parts of the computer system and thus need to be accessed in an efficient manner.</a:t>
            </a:r>
          </a:p>
        </p:txBody>
      </p:sp>
    </p:spTree>
    <p:extLst>
      <p:ext uri="{BB962C8B-B14F-4D97-AF65-F5344CB8AC3E}">
        <p14:creationId xmlns:p14="http://schemas.microsoft.com/office/powerpoint/2010/main" val="678660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9A5F-902C-81F3-7549-94FA1B5C9B50}"/>
              </a:ext>
            </a:extLst>
          </p:cNvPr>
          <p:cNvSpPr>
            <a:spLocks noGrp="1"/>
          </p:cNvSpPr>
          <p:nvPr>
            <p:ph type="title"/>
          </p:nvPr>
        </p:nvSpPr>
        <p:spPr/>
        <p:txBody>
          <a:bodyPr/>
          <a:lstStyle/>
          <a:p>
            <a:r>
              <a:rPr lang="en-US" dirty="0"/>
              <a:t>DISK Scheduling Algorithm</a:t>
            </a:r>
          </a:p>
        </p:txBody>
      </p:sp>
      <p:sp>
        <p:nvSpPr>
          <p:cNvPr id="3" name="Content Placeholder 2">
            <a:extLst>
              <a:ext uri="{FF2B5EF4-FFF2-40B4-BE49-F238E27FC236}">
                <a16:creationId xmlns:a16="http://schemas.microsoft.com/office/drawing/2014/main" id="{B1F1F218-7DA6-F4FA-6FDB-2B7680385B24}"/>
              </a:ext>
            </a:extLst>
          </p:cNvPr>
          <p:cNvSpPr>
            <a:spLocks noGrp="1"/>
          </p:cNvSpPr>
          <p:nvPr>
            <p:ph idx="1"/>
          </p:nvPr>
        </p:nvSpPr>
        <p:spPr/>
        <p:txBody>
          <a:bodyPr/>
          <a:lstStyle/>
          <a:p>
            <a:pPr algn="just"/>
            <a:r>
              <a:rPr lang="en-US" b="0" i="0" dirty="0">
                <a:effectLst/>
                <a:latin typeface="arial" panose="020B0604020202020204" pitchFamily="34" charset="0"/>
              </a:rPr>
              <a:t>The algorithms used for disk scheduling are called as </a:t>
            </a:r>
            <a:r>
              <a:rPr lang="en-US" b="1" i="0" dirty="0">
                <a:effectLst/>
                <a:latin typeface="arial" panose="020B0604020202020204" pitchFamily="34" charset="0"/>
              </a:rPr>
              <a:t>disk scheduling algorithms</a:t>
            </a:r>
            <a:r>
              <a:rPr lang="en-US" b="0" i="0" dirty="0">
                <a:effectLst/>
                <a:latin typeface="arial" panose="020B0604020202020204" pitchFamily="34" charset="0"/>
              </a:rPr>
              <a:t>. The purpose of </a:t>
            </a:r>
            <a:r>
              <a:rPr lang="en-US" b="1" i="0" dirty="0">
                <a:effectLst/>
                <a:latin typeface="arial" panose="020B0604020202020204" pitchFamily="34" charset="0"/>
              </a:rPr>
              <a:t>disk scheduling algorithms</a:t>
            </a:r>
            <a:r>
              <a:rPr lang="en-US" b="0" i="0" dirty="0">
                <a:effectLst/>
                <a:latin typeface="arial" panose="020B0604020202020204" pitchFamily="34" charset="0"/>
              </a:rPr>
              <a:t> is to reduce the total seek time.</a:t>
            </a:r>
          </a:p>
          <a:p>
            <a:br>
              <a:rPr lang="en-US" b="0" i="0" dirty="0">
                <a:solidFill>
                  <a:srgbClr val="202124"/>
                </a:solidFill>
                <a:effectLst/>
                <a:latin typeface="arial" panose="020B0604020202020204" pitchFamily="34" charset="0"/>
              </a:rPr>
            </a:br>
            <a:endParaRPr lang="en-US" dirty="0"/>
          </a:p>
        </p:txBody>
      </p:sp>
    </p:spTree>
    <p:extLst>
      <p:ext uri="{BB962C8B-B14F-4D97-AF65-F5344CB8AC3E}">
        <p14:creationId xmlns:p14="http://schemas.microsoft.com/office/powerpoint/2010/main" val="1524645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F55A-4F0E-6AC7-E288-CE9396213660}"/>
              </a:ext>
            </a:extLst>
          </p:cNvPr>
          <p:cNvSpPr>
            <a:spLocks noGrp="1"/>
          </p:cNvSpPr>
          <p:nvPr>
            <p:ph type="title"/>
          </p:nvPr>
        </p:nvSpPr>
        <p:spPr/>
        <p:txBody>
          <a:bodyPr/>
          <a:lstStyle/>
          <a:p>
            <a:r>
              <a:rPr lang="en-US" dirty="0"/>
              <a:t>Types of Disk Scheduling Algorithm</a:t>
            </a:r>
          </a:p>
        </p:txBody>
      </p:sp>
      <p:pic>
        <p:nvPicPr>
          <p:cNvPr id="4" name="Content Placeholder 3">
            <a:extLst>
              <a:ext uri="{FF2B5EF4-FFF2-40B4-BE49-F238E27FC236}">
                <a16:creationId xmlns:a16="http://schemas.microsoft.com/office/drawing/2014/main" id="{C5A6E3ED-B36C-7F5D-9001-ABE475687F75}"/>
              </a:ext>
            </a:extLst>
          </p:cNvPr>
          <p:cNvPicPr>
            <a:picLocks noGrp="1" noChangeAspect="1"/>
          </p:cNvPicPr>
          <p:nvPr>
            <p:ph idx="1"/>
          </p:nvPr>
        </p:nvPicPr>
        <p:blipFill>
          <a:blip r:embed="rId2"/>
          <a:stretch>
            <a:fillRect/>
          </a:stretch>
        </p:blipFill>
        <p:spPr>
          <a:xfrm>
            <a:off x="838200" y="1690688"/>
            <a:ext cx="9724103" cy="3804486"/>
          </a:xfrm>
          <a:prstGeom prst="rect">
            <a:avLst/>
          </a:prstGeom>
        </p:spPr>
      </p:pic>
    </p:spTree>
    <p:extLst>
      <p:ext uri="{BB962C8B-B14F-4D97-AF65-F5344CB8AC3E}">
        <p14:creationId xmlns:p14="http://schemas.microsoft.com/office/powerpoint/2010/main" val="518807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EE25-45E8-BF15-DCA1-BD13B9FCAAC4}"/>
              </a:ext>
            </a:extLst>
          </p:cNvPr>
          <p:cNvSpPr>
            <a:spLocks noGrp="1"/>
          </p:cNvSpPr>
          <p:nvPr>
            <p:ph type="title"/>
          </p:nvPr>
        </p:nvSpPr>
        <p:spPr/>
        <p:txBody>
          <a:bodyPr/>
          <a:lstStyle/>
          <a:p>
            <a:r>
              <a:rPr lang="en-US" dirty="0"/>
              <a:t>FCFS</a:t>
            </a:r>
          </a:p>
        </p:txBody>
      </p:sp>
      <p:sp>
        <p:nvSpPr>
          <p:cNvPr id="3" name="Content Placeholder 2">
            <a:extLst>
              <a:ext uri="{FF2B5EF4-FFF2-40B4-BE49-F238E27FC236}">
                <a16:creationId xmlns:a16="http://schemas.microsoft.com/office/drawing/2014/main" id="{3818E9AC-F319-2BEE-F960-1B8B1DA3D996}"/>
              </a:ext>
            </a:extLst>
          </p:cNvPr>
          <p:cNvSpPr>
            <a:spLocks noGrp="1"/>
          </p:cNvSpPr>
          <p:nvPr>
            <p:ph idx="1"/>
          </p:nvPr>
        </p:nvSpPr>
        <p:spPr/>
        <p:txBody>
          <a:bodyPr>
            <a:normAutofit fontScale="92500"/>
          </a:bodyPr>
          <a:lstStyle/>
          <a:p>
            <a:pPr algn="just"/>
            <a:r>
              <a:rPr lang="en-US" dirty="0"/>
              <a:t>FCFS stands for First-Come-First-Serve. It is a very easy algorithm among the all-disk scheduling algorithms. It is an OS disk scheduling algorithm that runs the queued requests and processes in the way that they arrive in the disk queue. It is a very easy and simple CPU scheduling algorithm. </a:t>
            </a:r>
          </a:p>
          <a:p>
            <a:pPr algn="just"/>
            <a:r>
              <a:rPr lang="en-US" dirty="0"/>
              <a:t>In this scheduling algorithm, the process which requests the processor first receives the processor allocation first. It is managed with a FIFO queue.</a:t>
            </a:r>
          </a:p>
          <a:p>
            <a:r>
              <a:rPr lang="en-US" dirty="0"/>
              <a:t>It is the simplest Disk Scheduling algorithm. </a:t>
            </a:r>
          </a:p>
          <a:p>
            <a:r>
              <a:rPr lang="en-US" dirty="0"/>
              <a:t>It services the IO requests in the order in which they arrive.</a:t>
            </a:r>
          </a:p>
          <a:p>
            <a:r>
              <a:rPr lang="en-US" dirty="0"/>
              <a:t> There is no starvation in this algorithm, every request is serviced.</a:t>
            </a:r>
          </a:p>
          <a:p>
            <a:endParaRPr lang="en-US" dirty="0"/>
          </a:p>
        </p:txBody>
      </p:sp>
    </p:spTree>
    <p:extLst>
      <p:ext uri="{BB962C8B-B14F-4D97-AF65-F5344CB8AC3E}">
        <p14:creationId xmlns:p14="http://schemas.microsoft.com/office/powerpoint/2010/main" val="2436288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AAE7-DBCD-EB2E-35B2-DD84387EACD5}"/>
              </a:ext>
            </a:extLst>
          </p:cNvPr>
          <p:cNvSpPr>
            <a:spLocks noGrp="1"/>
          </p:cNvSpPr>
          <p:nvPr>
            <p:ph type="title"/>
          </p:nvPr>
        </p:nvSpPr>
        <p:spPr/>
        <p:txBody>
          <a:bodyPr/>
          <a:lstStyle/>
          <a:p>
            <a:r>
              <a:rPr lang="en-US" dirty="0"/>
              <a:t>Algorithm</a:t>
            </a:r>
            <a:br>
              <a:rPr lang="en-US" dirty="0"/>
            </a:br>
            <a:endParaRPr lang="en-US" dirty="0"/>
          </a:p>
        </p:txBody>
      </p:sp>
      <p:sp>
        <p:nvSpPr>
          <p:cNvPr id="3" name="Content Placeholder 2">
            <a:extLst>
              <a:ext uri="{FF2B5EF4-FFF2-40B4-BE49-F238E27FC236}">
                <a16:creationId xmlns:a16="http://schemas.microsoft.com/office/drawing/2014/main" id="{2DFD4F2A-6DA9-BE00-D3EC-6E7BD89B329E}"/>
              </a:ext>
            </a:extLst>
          </p:cNvPr>
          <p:cNvSpPr>
            <a:spLocks noGrp="1"/>
          </p:cNvSpPr>
          <p:nvPr>
            <p:ph idx="1"/>
          </p:nvPr>
        </p:nvSpPr>
        <p:spPr/>
        <p:txBody>
          <a:bodyPr>
            <a:normAutofit lnSpcReduction="10000"/>
          </a:bodyPr>
          <a:lstStyle/>
          <a:p>
            <a:pPr algn="l" fontAlgn="base">
              <a:buFont typeface="+mj-lt"/>
              <a:buAutoNum type="arabicPeriod"/>
            </a:pPr>
            <a:r>
              <a:rPr lang="en-US" b="0" i="0" dirty="0">
                <a:solidFill>
                  <a:srgbClr val="273239"/>
                </a:solidFill>
                <a:effectLst/>
                <a:latin typeface="Nunito" pitchFamily="2" charset="0"/>
              </a:rPr>
              <a:t>Let Request array represents an array storing indexes of tracks that have been requested in ascending order of their time of arrival. ‘head’ is the position of disk head.</a:t>
            </a:r>
          </a:p>
          <a:p>
            <a:pPr algn="l" fontAlgn="base">
              <a:buFont typeface="+mj-lt"/>
              <a:buAutoNum type="arabicPeriod"/>
            </a:pPr>
            <a:r>
              <a:rPr lang="en-US" b="0" i="0" dirty="0">
                <a:solidFill>
                  <a:srgbClr val="273239"/>
                </a:solidFill>
                <a:effectLst/>
                <a:latin typeface="Nunito" pitchFamily="2" charset="0"/>
              </a:rPr>
              <a:t>Let us one by one take the tracks in default order and calculate the absolute distance of the track from the head.</a:t>
            </a:r>
          </a:p>
          <a:p>
            <a:pPr algn="l" fontAlgn="base">
              <a:buFont typeface="+mj-lt"/>
              <a:buAutoNum type="arabicPeriod"/>
            </a:pPr>
            <a:r>
              <a:rPr lang="en-US" b="0" i="0" dirty="0">
                <a:solidFill>
                  <a:srgbClr val="273239"/>
                </a:solidFill>
                <a:effectLst/>
                <a:latin typeface="Nunito" pitchFamily="2" charset="0"/>
              </a:rPr>
              <a:t>Increment the total seek count with this distance.</a:t>
            </a:r>
          </a:p>
          <a:p>
            <a:pPr algn="l" fontAlgn="base">
              <a:buFont typeface="+mj-lt"/>
              <a:buAutoNum type="arabicPeriod"/>
            </a:pPr>
            <a:r>
              <a:rPr lang="en-US" b="0" i="0" dirty="0">
                <a:solidFill>
                  <a:srgbClr val="273239"/>
                </a:solidFill>
                <a:effectLst/>
                <a:latin typeface="Nunito" pitchFamily="2" charset="0"/>
              </a:rPr>
              <a:t>Currently serviced track position now becomes the new head position.</a:t>
            </a:r>
          </a:p>
          <a:p>
            <a:pPr algn="l" fontAlgn="base">
              <a:buFont typeface="+mj-lt"/>
              <a:buAutoNum type="arabicPeriod"/>
            </a:pPr>
            <a:r>
              <a:rPr lang="en-US" b="0" i="0" dirty="0">
                <a:solidFill>
                  <a:srgbClr val="273239"/>
                </a:solidFill>
                <a:effectLst/>
                <a:latin typeface="Nunito" pitchFamily="2" charset="0"/>
              </a:rPr>
              <a:t>Go to step 2 until all tracks in request array have not been serviced.</a:t>
            </a:r>
          </a:p>
          <a:p>
            <a:endParaRPr lang="en-US" dirty="0"/>
          </a:p>
        </p:txBody>
      </p:sp>
    </p:spTree>
    <p:extLst>
      <p:ext uri="{BB962C8B-B14F-4D97-AF65-F5344CB8AC3E}">
        <p14:creationId xmlns:p14="http://schemas.microsoft.com/office/powerpoint/2010/main" val="891911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5905-B15C-BC0C-FE6F-3FB6A44E33A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28C1CA6-5C39-FDA3-8112-2A4B2C5B1177}"/>
              </a:ext>
            </a:extLst>
          </p:cNvPr>
          <p:cNvSpPr>
            <a:spLocks noGrp="1"/>
          </p:cNvSpPr>
          <p:nvPr>
            <p:ph idx="1"/>
          </p:nvPr>
        </p:nvSpPr>
        <p:spPr/>
        <p:txBody>
          <a:bodyPr/>
          <a:lstStyle/>
          <a:p>
            <a:pPr algn="just"/>
            <a:r>
              <a:rPr lang="en-US" dirty="0"/>
              <a:t>Let's take a disk with 180 tracks (0-179) and the disk queue having input/output requests in the following order: 81, 110, 38, 156, 68, 172, 92, 10. The initial head position of the Read/Write head is 45. Find the total number of track movements of the Read/Write head using the FCFS algorithm.</a:t>
            </a:r>
          </a:p>
        </p:txBody>
      </p:sp>
    </p:spTree>
    <p:extLst>
      <p:ext uri="{BB962C8B-B14F-4D97-AF65-F5344CB8AC3E}">
        <p14:creationId xmlns:p14="http://schemas.microsoft.com/office/powerpoint/2010/main" val="2217457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C6DA30-4C51-DB56-CF45-8416E996D9E6}"/>
              </a:ext>
            </a:extLst>
          </p:cNvPr>
          <p:cNvSpPr>
            <a:spLocks noGrp="1"/>
          </p:cNvSpPr>
          <p:nvPr>
            <p:ph idx="1"/>
          </p:nvPr>
        </p:nvSpPr>
        <p:spPr/>
        <p:txBody>
          <a:bodyPr/>
          <a:lstStyle/>
          <a:p>
            <a:endParaRPr lang="en-US" dirty="0"/>
          </a:p>
          <a:p>
            <a:endParaRPr lang="en-US" dirty="0"/>
          </a:p>
        </p:txBody>
      </p:sp>
      <p:pic>
        <p:nvPicPr>
          <p:cNvPr id="4" name="Picture 3">
            <a:extLst>
              <a:ext uri="{FF2B5EF4-FFF2-40B4-BE49-F238E27FC236}">
                <a16:creationId xmlns:a16="http://schemas.microsoft.com/office/drawing/2014/main" id="{0BFB9470-4FCD-3A1D-C693-643FB4495AD3}"/>
              </a:ext>
            </a:extLst>
          </p:cNvPr>
          <p:cNvPicPr>
            <a:picLocks noChangeAspect="1"/>
          </p:cNvPicPr>
          <p:nvPr/>
        </p:nvPicPr>
        <p:blipFill>
          <a:blip r:embed="rId2"/>
          <a:stretch>
            <a:fillRect/>
          </a:stretch>
        </p:blipFill>
        <p:spPr>
          <a:xfrm>
            <a:off x="1015181" y="445759"/>
            <a:ext cx="8885903" cy="5082736"/>
          </a:xfrm>
          <a:prstGeom prst="rect">
            <a:avLst/>
          </a:prstGeom>
        </p:spPr>
      </p:pic>
    </p:spTree>
    <p:extLst>
      <p:ext uri="{BB962C8B-B14F-4D97-AF65-F5344CB8AC3E}">
        <p14:creationId xmlns:p14="http://schemas.microsoft.com/office/powerpoint/2010/main" val="3046272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6270-961D-4D25-4BDC-58F446F6F951}"/>
              </a:ext>
            </a:extLst>
          </p:cNvPr>
          <p:cNvSpPr>
            <a:spLocks noGrp="1"/>
          </p:cNvSpPr>
          <p:nvPr>
            <p:ph type="title"/>
          </p:nvPr>
        </p:nvSpPr>
        <p:spPr/>
        <p:txBody>
          <a:bodyPr/>
          <a:lstStyle/>
          <a:p>
            <a:r>
              <a:rPr lang="en-US" dirty="0"/>
              <a:t>FCFS Example</a:t>
            </a:r>
          </a:p>
        </p:txBody>
      </p:sp>
      <p:sp>
        <p:nvSpPr>
          <p:cNvPr id="3" name="Content Placeholder 2">
            <a:extLst>
              <a:ext uri="{FF2B5EF4-FFF2-40B4-BE49-F238E27FC236}">
                <a16:creationId xmlns:a16="http://schemas.microsoft.com/office/drawing/2014/main" id="{61893EA6-B22C-C1A2-FA79-AB5FA55F827B}"/>
              </a:ext>
            </a:extLst>
          </p:cNvPr>
          <p:cNvSpPr>
            <a:spLocks noGrp="1"/>
          </p:cNvSpPr>
          <p:nvPr>
            <p:ph idx="1"/>
          </p:nvPr>
        </p:nvSpPr>
        <p:spPr/>
        <p:txBody>
          <a:bodyPr>
            <a:normAutofit fontScale="92500" lnSpcReduction="10000"/>
          </a:bodyPr>
          <a:lstStyle/>
          <a:p>
            <a:pPr algn="just"/>
            <a:r>
              <a:rPr lang="en-US" b="0" i="0" dirty="0">
                <a:effectLst/>
                <a:latin typeface="inter-regular"/>
              </a:rPr>
              <a:t>The initial head point is </a:t>
            </a:r>
            <a:r>
              <a:rPr lang="en-US" b="1" i="0" dirty="0">
                <a:effectLst/>
                <a:latin typeface="inter-bold"/>
              </a:rPr>
              <a:t>45</a:t>
            </a:r>
            <a:r>
              <a:rPr lang="en-US" b="0" i="0" dirty="0">
                <a:effectLst/>
                <a:latin typeface="inter-regular"/>
              </a:rPr>
              <a:t>,</a:t>
            </a:r>
          </a:p>
          <a:p>
            <a:pPr algn="just"/>
            <a:r>
              <a:rPr lang="en-US" b="0" i="0" dirty="0">
                <a:effectLst/>
                <a:latin typeface="inter-regular"/>
              </a:rPr>
              <a:t>= (81-45) + (110-81) + (110-38) + (156-</a:t>
            </a:r>
            <a:r>
              <a:rPr lang="en-US" b="0" i="0" dirty="0">
                <a:solidFill>
                  <a:srgbClr val="FF0000"/>
                </a:solidFill>
                <a:effectLst/>
                <a:latin typeface="inter-regular"/>
              </a:rPr>
              <a:t>38</a:t>
            </a:r>
            <a:r>
              <a:rPr lang="en-US" b="0" i="0" dirty="0">
                <a:effectLst/>
                <a:latin typeface="inter-regular"/>
              </a:rPr>
              <a:t>) + (156-68) + (172-68) + (172-92) + (92-10)</a:t>
            </a:r>
          </a:p>
          <a:p>
            <a:r>
              <a:rPr lang="en-US" dirty="0"/>
              <a:t>= 36 + 29 + 72 + 118 + 88 + 104 + 80 + 82</a:t>
            </a:r>
          </a:p>
          <a:p>
            <a:endParaRPr lang="en-US" dirty="0"/>
          </a:p>
          <a:p>
            <a:r>
              <a:rPr lang="en-US" dirty="0"/>
              <a:t>Adding these values together:</a:t>
            </a:r>
          </a:p>
          <a:p>
            <a:endParaRPr lang="en-US" dirty="0"/>
          </a:p>
          <a:p>
            <a:r>
              <a:rPr lang="en-US" dirty="0"/>
              <a:t>36 + 29 + 72 + 118 + 88 + 104 + 80 + 82 = 609</a:t>
            </a:r>
          </a:p>
          <a:p>
            <a:endParaRPr lang="en-US" dirty="0"/>
          </a:p>
          <a:p>
            <a:r>
              <a:rPr lang="en-US" dirty="0"/>
              <a:t>So, the result is 609.</a:t>
            </a:r>
          </a:p>
        </p:txBody>
      </p:sp>
    </p:spTree>
    <p:extLst>
      <p:ext uri="{BB962C8B-B14F-4D97-AF65-F5344CB8AC3E}">
        <p14:creationId xmlns:p14="http://schemas.microsoft.com/office/powerpoint/2010/main" val="378596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9F45-6547-489B-E97F-1423B8BEE2D0}"/>
              </a:ext>
            </a:extLst>
          </p:cNvPr>
          <p:cNvSpPr>
            <a:spLocks noGrp="1"/>
          </p:cNvSpPr>
          <p:nvPr>
            <p:ph type="title"/>
          </p:nvPr>
        </p:nvSpPr>
        <p:spPr/>
        <p:txBody>
          <a:bodyPr/>
          <a:lstStyle/>
          <a:p>
            <a:r>
              <a:rPr lang="en-US" b="1" i="0" dirty="0">
                <a:effectLst/>
                <a:latin typeface="Source Sans 3"/>
              </a:rPr>
              <a:t>Disk Scheduling Algorithms</a:t>
            </a:r>
            <a:br>
              <a:rPr lang="en-US" b="1" i="0" dirty="0">
                <a:effectLst/>
                <a:latin typeface="Source Sans 3"/>
              </a:rPr>
            </a:br>
            <a:endParaRPr lang="en-US" dirty="0"/>
          </a:p>
        </p:txBody>
      </p:sp>
      <p:sp>
        <p:nvSpPr>
          <p:cNvPr id="3" name="Content Placeholder 2">
            <a:extLst>
              <a:ext uri="{FF2B5EF4-FFF2-40B4-BE49-F238E27FC236}">
                <a16:creationId xmlns:a16="http://schemas.microsoft.com/office/drawing/2014/main" id="{76980790-60BB-87CA-464C-8E8B443FB054}"/>
              </a:ext>
            </a:extLst>
          </p:cNvPr>
          <p:cNvSpPr>
            <a:spLocks noGrp="1"/>
          </p:cNvSpPr>
          <p:nvPr>
            <p:ph idx="1"/>
          </p:nvPr>
        </p:nvSpPr>
        <p:spPr/>
        <p:txBody>
          <a:bodyPr>
            <a:normAutofit lnSpcReduction="10000"/>
          </a:bodyPr>
          <a:lstStyle/>
          <a:p>
            <a:pPr algn="just"/>
            <a:r>
              <a:rPr lang="en-US" b="1" i="0" dirty="0">
                <a:effectLst/>
                <a:latin typeface="Nunito" pitchFamily="2" charset="0"/>
              </a:rPr>
              <a:t>Disk scheduling </a:t>
            </a:r>
            <a:r>
              <a:rPr lang="en-US" b="0" i="0" dirty="0">
                <a:effectLst/>
                <a:latin typeface="Nunito" pitchFamily="2" charset="0"/>
              </a:rPr>
              <a:t>is done by operating systems to schedule I/O requests arriving for the disk. Disk scheduling is also known as I/O Scheduling.</a:t>
            </a:r>
          </a:p>
          <a:p>
            <a:pPr algn="just" fontAlgn="base">
              <a:buFont typeface="Arial" panose="020B0604020202020204" pitchFamily="34" charset="0"/>
              <a:buChar char="•"/>
            </a:pPr>
            <a:r>
              <a:rPr lang="en-US" b="0" i="0" dirty="0">
                <a:effectLst/>
                <a:latin typeface="Nunito" pitchFamily="2" charset="0"/>
              </a:rPr>
              <a:t>Multiple I/O requests may arrive by different processes and only one I/O request can be served at a time by the disk controller. Thus other I/O requests need to wait in the waiting queue and need to be scheduled.</a:t>
            </a:r>
          </a:p>
          <a:p>
            <a:pPr algn="just" fontAlgn="base">
              <a:buFont typeface="Arial" panose="020B0604020202020204" pitchFamily="34" charset="0"/>
              <a:buChar char="•"/>
            </a:pPr>
            <a:r>
              <a:rPr lang="en-US" b="0" i="0" dirty="0">
                <a:effectLst/>
                <a:latin typeface="Nunito" pitchFamily="2" charset="0"/>
              </a:rPr>
              <a:t>Two or more requests may be far from each other so this can result in greater disk arm movement.</a:t>
            </a:r>
          </a:p>
          <a:p>
            <a:pPr algn="just" fontAlgn="base">
              <a:buFont typeface="Arial" panose="020B0604020202020204" pitchFamily="34" charset="0"/>
              <a:buChar char="•"/>
            </a:pPr>
            <a:r>
              <a:rPr lang="en-US" b="0" i="0" dirty="0">
                <a:effectLst/>
                <a:latin typeface="Nunito" pitchFamily="2" charset="0"/>
              </a:rPr>
              <a:t>Hard drives are one of the slowest parts of the computer system and thus need to be accessed in an efficient manner.</a:t>
            </a:r>
          </a:p>
          <a:p>
            <a:endParaRPr lang="en-US" dirty="0"/>
          </a:p>
        </p:txBody>
      </p:sp>
    </p:spTree>
    <p:extLst>
      <p:ext uri="{BB962C8B-B14F-4D97-AF65-F5344CB8AC3E}">
        <p14:creationId xmlns:p14="http://schemas.microsoft.com/office/powerpoint/2010/main" val="3354564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474D-23CB-D2E4-D26C-3C83B741EC78}"/>
              </a:ext>
            </a:extLst>
          </p:cNvPr>
          <p:cNvSpPr>
            <a:spLocks noGrp="1"/>
          </p:cNvSpPr>
          <p:nvPr>
            <p:ph type="title"/>
          </p:nvPr>
        </p:nvSpPr>
        <p:spPr/>
        <p:txBody>
          <a:bodyPr/>
          <a:lstStyle/>
          <a:p>
            <a:r>
              <a:rPr lang="en-US" b="1" i="0" dirty="0">
                <a:solidFill>
                  <a:srgbClr val="333333"/>
                </a:solidFill>
                <a:effectLst/>
                <a:latin typeface="inter-bold"/>
              </a:rPr>
              <a:t>Advantages</a:t>
            </a:r>
            <a:endParaRPr lang="en-US" dirty="0"/>
          </a:p>
        </p:txBody>
      </p:sp>
      <p:sp>
        <p:nvSpPr>
          <p:cNvPr id="3" name="Content Placeholder 2">
            <a:extLst>
              <a:ext uri="{FF2B5EF4-FFF2-40B4-BE49-F238E27FC236}">
                <a16:creationId xmlns:a16="http://schemas.microsoft.com/office/drawing/2014/main" id="{9640AE65-56AC-3C11-CE1B-62F39193FEB5}"/>
              </a:ext>
            </a:extLst>
          </p:cNvPr>
          <p:cNvSpPr>
            <a:spLocks noGrp="1"/>
          </p:cNvSpPr>
          <p:nvPr>
            <p:ph idx="1"/>
          </p:nvPr>
        </p:nvSpPr>
        <p:spPr/>
        <p:txBody>
          <a:bodyPr/>
          <a:lstStyle/>
          <a:p>
            <a:r>
              <a:rPr lang="en-US" dirty="0"/>
              <a:t>It is the very easy type of disk scheduling algorithm.</a:t>
            </a:r>
          </a:p>
          <a:p>
            <a:r>
              <a:rPr lang="en-US" dirty="0"/>
              <a:t>It is easy to use.</a:t>
            </a:r>
          </a:p>
          <a:p>
            <a:r>
              <a:rPr lang="en-US" dirty="0"/>
              <a:t>It provides first come first served process.</a:t>
            </a:r>
          </a:p>
          <a:p>
            <a:r>
              <a:rPr lang="en-US" dirty="0"/>
              <a:t>In FCFS, each process eventually has a chance to execute, therefore there is no starvation.</a:t>
            </a:r>
          </a:p>
        </p:txBody>
      </p:sp>
    </p:spTree>
    <p:extLst>
      <p:ext uri="{BB962C8B-B14F-4D97-AF65-F5344CB8AC3E}">
        <p14:creationId xmlns:p14="http://schemas.microsoft.com/office/powerpoint/2010/main" val="387853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3C55-B2EA-0B2D-A441-A58212C109CF}"/>
              </a:ext>
            </a:extLst>
          </p:cNvPr>
          <p:cNvSpPr>
            <a:spLocks noGrp="1"/>
          </p:cNvSpPr>
          <p:nvPr>
            <p:ph type="title"/>
          </p:nvPr>
        </p:nvSpPr>
        <p:spPr/>
        <p:txBody>
          <a:bodyPr/>
          <a:lstStyle/>
          <a:p>
            <a:r>
              <a:rPr lang="en-US" b="1" i="0" dirty="0">
                <a:solidFill>
                  <a:srgbClr val="333333"/>
                </a:solidFill>
                <a:effectLst/>
                <a:latin typeface="inter-bold"/>
              </a:rPr>
              <a:t>Disadvantages</a:t>
            </a:r>
            <a:endParaRPr lang="en-US" dirty="0"/>
          </a:p>
        </p:txBody>
      </p:sp>
      <p:sp>
        <p:nvSpPr>
          <p:cNvPr id="3" name="Content Placeholder 2">
            <a:extLst>
              <a:ext uri="{FF2B5EF4-FFF2-40B4-BE49-F238E27FC236}">
                <a16:creationId xmlns:a16="http://schemas.microsoft.com/office/drawing/2014/main" id="{0016965C-1885-C792-29EC-A290A2F09CC0}"/>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It is not very efficient because of its simplicity.</a:t>
            </a:r>
          </a:p>
          <a:p>
            <a:pPr algn="just">
              <a:buFont typeface="+mj-lt"/>
              <a:buAutoNum type="arabicPeriod"/>
            </a:pPr>
            <a:r>
              <a:rPr lang="en-US" b="0" i="0" dirty="0">
                <a:solidFill>
                  <a:srgbClr val="000000"/>
                </a:solidFill>
                <a:effectLst/>
                <a:latin typeface="inter-regular"/>
              </a:rPr>
              <a:t>Its average waiting time is high.</a:t>
            </a:r>
          </a:p>
          <a:p>
            <a:pPr algn="just">
              <a:buFont typeface="+mj-lt"/>
              <a:buAutoNum type="arabicPeriod"/>
            </a:pPr>
            <a:r>
              <a:rPr lang="en-US" b="0" i="0" dirty="0">
                <a:solidFill>
                  <a:srgbClr val="000000"/>
                </a:solidFill>
                <a:effectLst/>
                <a:latin typeface="inter-regular"/>
              </a:rPr>
              <a:t>It is a Non-Preemptive CPU Scheduling Algorithm, which implies that once a process has been assigned to a CPU, it would never release the CPU until the process has completed executing.</a:t>
            </a:r>
          </a:p>
          <a:p>
            <a:endParaRPr lang="en-US" dirty="0"/>
          </a:p>
        </p:txBody>
      </p:sp>
    </p:spTree>
    <p:extLst>
      <p:ext uri="{BB962C8B-B14F-4D97-AF65-F5344CB8AC3E}">
        <p14:creationId xmlns:p14="http://schemas.microsoft.com/office/powerpoint/2010/main" val="1812104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37DE-BBF1-AFF4-2524-E82851F685D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AC9A4E6-CFA4-C906-89E0-29F5087D115F}"/>
              </a:ext>
            </a:extLst>
          </p:cNvPr>
          <p:cNvSpPr>
            <a:spLocks noGrp="1"/>
          </p:cNvSpPr>
          <p:nvPr>
            <p:ph idx="1"/>
          </p:nvPr>
        </p:nvSpPr>
        <p:spPr/>
        <p:txBody>
          <a:bodyPr/>
          <a:lstStyle/>
          <a:p>
            <a:r>
              <a:rPr lang="en-US" dirty="0"/>
              <a:t>Consider the following disk request sequence for a disk with 100 tracks 45, 21, 67, 90, 4, 50, 89, 52, 61, 87, 25</a:t>
            </a:r>
          </a:p>
          <a:p>
            <a:endParaRPr lang="en-US" dirty="0"/>
          </a:p>
          <a:p>
            <a:r>
              <a:rPr lang="en-US" dirty="0"/>
              <a:t>Head pointer starting at 50 and moving in left direction. Find the number of head movements in cylinders using FCFS scheduling.</a:t>
            </a:r>
          </a:p>
        </p:txBody>
      </p:sp>
    </p:spTree>
    <p:extLst>
      <p:ext uri="{BB962C8B-B14F-4D97-AF65-F5344CB8AC3E}">
        <p14:creationId xmlns:p14="http://schemas.microsoft.com/office/powerpoint/2010/main" val="3460475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1026" name="Picture 2" descr="os fcfs scheduling algorithm">
            <a:extLst>
              <a:ext uri="{FF2B5EF4-FFF2-40B4-BE49-F238E27FC236}">
                <a16:creationId xmlns:a16="http://schemas.microsoft.com/office/drawing/2014/main" id="{A3946B36-5D5E-5E40-2D61-AA7A53CB7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4104" y="248194"/>
            <a:ext cx="6990736" cy="6505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36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AF16-FD70-9834-A5A4-29D0201B157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7BBF796-8AE2-9F6C-82D1-FB437D5CEA82}"/>
              </a:ext>
            </a:extLst>
          </p:cNvPr>
          <p:cNvSpPr>
            <a:spLocks noGrp="1"/>
          </p:cNvSpPr>
          <p:nvPr>
            <p:ph idx="1"/>
          </p:nvPr>
        </p:nvSpPr>
        <p:spPr/>
        <p:txBody>
          <a:bodyPr/>
          <a:lstStyle/>
          <a:p>
            <a:r>
              <a:rPr lang="en-US" dirty="0"/>
              <a:t>= (50-45)+(45-21)+(67-21)+(90-67)+(90-4)+(50-4)+(89-50)+(61-52)+(87-61)+(87-25)</a:t>
            </a:r>
          </a:p>
          <a:p>
            <a:endParaRPr lang="en-US" dirty="0"/>
          </a:p>
          <a:p>
            <a:r>
              <a:rPr lang="en-US" dirty="0"/>
              <a:t>= 5 + 24 + 46 + 23 + 86 + 46 + 49 + 9 + 26 + 62</a:t>
            </a:r>
          </a:p>
          <a:p>
            <a:endParaRPr lang="en-US" dirty="0"/>
          </a:p>
          <a:p>
            <a:r>
              <a:rPr lang="en-US" dirty="0"/>
              <a:t>= 376</a:t>
            </a:r>
          </a:p>
        </p:txBody>
      </p:sp>
    </p:spTree>
    <p:extLst>
      <p:ext uri="{BB962C8B-B14F-4D97-AF65-F5344CB8AC3E}">
        <p14:creationId xmlns:p14="http://schemas.microsoft.com/office/powerpoint/2010/main" val="1552540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F545B-3E7D-7F99-3EE8-7E838EB2ED94}"/>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698AF760-3085-856F-B007-75246CDF88F1}"/>
              </a:ext>
            </a:extLst>
          </p:cNvPr>
          <p:cNvSpPr>
            <a:spLocks noGrp="1"/>
          </p:cNvSpPr>
          <p:nvPr>
            <p:ph idx="1"/>
          </p:nvPr>
        </p:nvSpPr>
        <p:spPr/>
        <p:txBody>
          <a:bodyPr/>
          <a:lstStyle/>
          <a:p>
            <a:r>
              <a:rPr lang="en-US" dirty="0"/>
              <a:t>Suppose the order of request is- (82,170,43,140,24,16,190).And current position of Read/Write head is: 50 </a:t>
            </a:r>
          </a:p>
          <a:p>
            <a:r>
              <a:rPr lang="en-US" dirty="0"/>
              <a:t>So, total overhead movement  (total distance covered by the disk arm) = </a:t>
            </a:r>
          </a:p>
          <a:p>
            <a:r>
              <a:rPr lang="en-US" dirty="0"/>
              <a:t>(82-50)+(170-82)+(170-43)+(140-43)+(140-24)+(24-16)+(190-16) =642</a:t>
            </a:r>
          </a:p>
        </p:txBody>
      </p:sp>
    </p:spTree>
    <p:extLst>
      <p:ext uri="{BB962C8B-B14F-4D97-AF65-F5344CB8AC3E}">
        <p14:creationId xmlns:p14="http://schemas.microsoft.com/office/powerpoint/2010/main" val="3037235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D02D153-BD5F-CF95-3E1C-B425A6F2F954}"/>
              </a:ext>
            </a:extLst>
          </p:cNvPr>
          <p:cNvPicPr>
            <a:picLocks noGrp="1" noChangeAspect="1"/>
          </p:cNvPicPr>
          <p:nvPr>
            <p:ph idx="1"/>
          </p:nvPr>
        </p:nvPicPr>
        <p:blipFill>
          <a:blip r:embed="rId2"/>
          <a:stretch>
            <a:fillRect/>
          </a:stretch>
        </p:blipFill>
        <p:spPr>
          <a:xfrm>
            <a:off x="1022555" y="358060"/>
            <a:ext cx="9072869" cy="5790534"/>
          </a:xfrm>
          <a:prstGeom prst="rect">
            <a:avLst/>
          </a:prstGeom>
        </p:spPr>
      </p:pic>
    </p:spTree>
    <p:extLst>
      <p:ext uri="{BB962C8B-B14F-4D97-AF65-F5344CB8AC3E}">
        <p14:creationId xmlns:p14="http://schemas.microsoft.com/office/powerpoint/2010/main" val="1560500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EA43-99EA-8330-1EA2-668E71DE2E1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5FA5B24-8A55-E312-984D-207AE77367B5}"/>
              </a:ext>
            </a:extLst>
          </p:cNvPr>
          <p:cNvSpPr>
            <a:spLocks noGrp="1"/>
          </p:cNvSpPr>
          <p:nvPr>
            <p:ph idx="1"/>
          </p:nvPr>
        </p:nvSpPr>
        <p:spPr/>
        <p:txBody>
          <a:bodyPr/>
          <a:lstStyle/>
          <a:p>
            <a:pPr algn="just"/>
            <a:r>
              <a:rPr lang="en-US" dirty="0"/>
              <a:t>Suppose a disk contains 200 tracks (0-199) and the request queue contains track no: 93, 176, 42, 148, 27, 14,180. The current position of the read/write head is 55. Now we have to calculate the total number of track movements of read/write head using FCFS scheduling.</a:t>
            </a:r>
          </a:p>
        </p:txBody>
      </p:sp>
    </p:spTree>
    <p:extLst>
      <p:ext uri="{BB962C8B-B14F-4D97-AF65-F5344CB8AC3E}">
        <p14:creationId xmlns:p14="http://schemas.microsoft.com/office/powerpoint/2010/main" val="521506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A0318B2-515D-397F-DD20-3B7B2C646BC1}"/>
              </a:ext>
            </a:extLst>
          </p:cNvPr>
          <p:cNvPicPr>
            <a:picLocks noGrp="1" noChangeAspect="1"/>
          </p:cNvPicPr>
          <p:nvPr>
            <p:ph idx="1"/>
          </p:nvPr>
        </p:nvPicPr>
        <p:blipFill>
          <a:blip r:embed="rId2"/>
          <a:stretch>
            <a:fillRect/>
          </a:stretch>
        </p:blipFill>
        <p:spPr>
          <a:xfrm>
            <a:off x="641403" y="599770"/>
            <a:ext cx="10321932" cy="5168104"/>
          </a:xfrm>
          <a:prstGeom prst="rect">
            <a:avLst/>
          </a:prstGeom>
        </p:spPr>
      </p:pic>
    </p:spTree>
    <p:extLst>
      <p:ext uri="{BB962C8B-B14F-4D97-AF65-F5344CB8AC3E}">
        <p14:creationId xmlns:p14="http://schemas.microsoft.com/office/powerpoint/2010/main" val="1770667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CEA68C-02CD-5BB5-4461-BA8FB36520F1}"/>
              </a:ext>
            </a:extLst>
          </p:cNvPr>
          <p:cNvSpPr>
            <a:spLocks noGrp="1"/>
          </p:cNvSpPr>
          <p:nvPr>
            <p:ph idx="1"/>
          </p:nvPr>
        </p:nvSpPr>
        <p:spPr>
          <a:xfrm>
            <a:off x="838200" y="1071716"/>
            <a:ext cx="10515600" cy="5105247"/>
          </a:xfrm>
        </p:spPr>
        <p:txBody>
          <a:bodyPr>
            <a:normAutofit/>
          </a:bodyPr>
          <a:lstStyle/>
          <a:p>
            <a:pPr algn="just" fontAlgn="base"/>
            <a:r>
              <a:rPr lang="en-US" b="0" i="0" dirty="0">
                <a:effectLst/>
                <a:latin typeface="Quicksand"/>
              </a:rPr>
              <a:t>As mentioned in the following example, the disk contains 200 tracks, so we take a track line between 0 to 199.</a:t>
            </a:r>
          </a:p>
          <a:p>
            <a:pPr algn="just" fontAlgn="base"/>
            <a:r>
              <a:rPr lang="en-US" b="0" i="0" dirty="0">
                <a:effectLst/>
                <a:latin typeface="Quicksand"/>
              </a:rPr>
              <a:t>The current position of the read/write head is 55. So, we start from 55, then move read/write head in the FCFS order. When all the requests are addressed, then we calculate a total number of cylinders moved by the head.</a:t>
            </a:r>
          </a:p>
          <a:p>
            <a:pPr algn="just"/>
            <a:r>
              <a:rPr lang="en-US" dirty="0"/>
              <a:t>Total Number of cylinders moved by the head = (176-55) + (176-42) + (148-42) + (148-14) + (180-14)</a:t>
            </a:r>
          </a:p>
          <a:p>
            <a:pPr algn="just"/>
            <a:r>
              <a:rPr lang="en-US" dirty="0"/>
              <a:t>= 121+134+106+134+166</a:t>
            </a:r>
          </a:p>
          <a:p>
            <a:pPr algn="just"/>
            <a:r>
              <a:rPr lang="en-US" dirty="0"/>
              <a:t>=661 </a:t>
            </a:r>
          </a:p>
        </p:txBody>
      </p:sp>
    </p:spTree>
    <p:extLst>
      <p:ext uri="{BB962C8B-B14F-4D97-AF65-F5344CB8AC3E}">
        <p14:creationId xmlns:p14="http://schemas.microsoft.com/office/powerpoint/2010/main" val="120310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F811C-3639-0577-A0CD-5E05511DFF14}"/>
              </a:ext>
            </a:extLst>
          </p:cNvPr>
          <p:cNvSpPr>
            <a:spLocks noGrp="1"/>
          </p:cNvSpPr>
          <p:nvPr>
            <p:ph type="title"/>
          </p:nvPr>
        </p:nvSpPr>
        <p:spPr/>
        <p:txBody>
          <a:bodyPr/>
          <a:lstStyle/>
          <a:p>
            <a:r>
              <a:rPr lang="en-US" b="1" i="0" dirty="0">
                <a:effectLst/>
                <a:latin typeface="Source Sans 3"/>
              </a:rPr>
              <a:t>Disk Scheduling Algorithms</a:t>
            </a:r>
            <a:br>
              <a:rPr lang="en-US" b="1" i="0" dirty="0">
                <a:effectLst/>
                <a:latin typeface="Source Sans 3"/>
              </a:rPr>
            </a:br>
            <a:endParaRPr lang="en-US" dirty="0"/>
          </a:p>
        </p:txBody>
      </p:sp>
      <p:sp>
        <p:nvSpPr>
          <p:cNvPr id="3" name="Content Placeholder 2">
            <a:extLst>
              <a:ext uri="{FF2B5EF4-FFF2-40B4-BE49-F238E27FC236}">
                <a16:creationId xmlns:a16="http://schemas.microsoft.com/office/drawing/2014/main" id="{ACAE5345-8B84-DE87-AB73-293F71132905}"/>
              </a:ext>
            </a:extLst>
          </p:cNvPr>
          <p:cNvSpPr>
            <a:spLocks noGrp="1"/>
          </p:cNvSpPr>
          <p:nvPr>
            <p:ph idx="1"/>
          </p:nvPr>
        </p:nvSpPr>
        <p:spPr/>
        <p:txBody>
          <a:bodyPr/>
          <a:lstStyle/>
          <a:p>
            <a:r>
              <a:rPr lang="en-US" dirty="0"/>
              <a:t>Goal: To minimize the seek time.</a:t>
            </a:r>
          </a:p>
          <a:p>
            <a:r>
              <a:rPr lang="en-US" dirty="0"/>
              <a:t>Seek Time: Time taken to reach desired track.</a:t>
            </a:r>
          </a:p>
          <a:p>
            <a:r>
              <a:rPr lang="en-US" dirty="0"/>
              <a:t>PLATTER</a:t>
            </a:r>
            <a:r>
              <a:rPr lang="en-US" dirty="0">
                <a:sym typeface="Wingdings" panose="05000000000000000000" pitchFamily="2" charset="2"/>
              </a:rPr>
              <a:t>SURFACETRACKSECTOR</a:t>
            </a:r>
            <a:endParaRPr lang="en-US" dirty="0"/>
          </a:p>
        </p:txBody>
      </p:sp>
    </p:spTree>
    <p:extLst>
      <p:ext uri="{BB962C8B-B14F-4D97-AF65-F5344CB8AC3E}">
        <p14:creationId xmlns:p14="http://schemas.microsoft.com/office/powerpoint/2010/main" val="6104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73B5-6E33-9F9D-97B6-DA6710A36A7E}"/>
              </a:ext>
            </a:extLst>
          </p:cNvPr>
          <p:cNvSpPr>
            <a:spLocks noGrp="1"/>
          </p:cNvSpPr>
          <p:nvPr>
            <p:ph type="title"/>
          </p:nvPr>
        </p:nvSpPr>
        <p:spPr/>
        <p:txBody>
          <a:bodyPr/>
          <a:lstStyle/>
          <a:p>
            <a:r>
              <a:rPr lang="en-US" dirty="0"/>
              <a:t>Some Features</a:t>
            </a:r>
          </a:p>
        </p:txBody>
      </p:sp>
      <p:sp>
        <p:nvSpPr>
          <p:cNvPr id="3" name="Content Placeholder 2">
            <a:extLst>
              <a:ext uri="{FF2B5EF4-FFF2-40B4-BE49-F238E27FC236}">
                <a16:creationId xmlns:a16="http://schemas.microsoft.com/office/drawing/2014/main" id="{869CA92E-5456-31BA-8E5A-D9D38F33526D}"/>
              </a:ext>
            </a:extLst>
          </p:cNvPr>
          <p:cNvSpPr>
            <a:spLocks noGrp="1"/>
          </p:cNvSpPr>
          <p:nvPr>
            <p:ph idx="1"/>
          </p:nvPr>
        </p:nvSpPr>
        <p:spPr/>
        <p:txBody>
          <a:bodyPr/>
          <a:lstStyle/>
          <a:p>
            <a:pPr algn="l" rtl="0" fontAlgn="base"/>
            <a:r>
              <a:rPr lang="en-US" b="0" i="0" dirty="0">
                <a:solidFill>
                  <a:srgbClr val="273239"/>
                </a:solidFill>
                <a:effectLst/>
                <a:latin typeface="Nunito" pitchFamily="2" charset="0"/>
              </a:rPr>
              <a:t>Here are some of the advantages of First Come First Serve.</a:t>
            </a:r>
          </a:p>
          <a:p>
            <a:pPr algn="l" fontAlgn="base">
              <a:buFont typeface="Arial" panose="020B0604020202020204" pitchFamily="34" charset="0"/>
              <a:buChar char="•"/>
            </a:pPr>
            <a:r>
              <a:rPr lang="en-US" b="0" i="0" dirty="0">
                <a:solidFill>
                  <a:srgbClr val="273239"/>
                </a:solidFill>
                <a:effectLst/>
                <a:latin typeface="Nunito" pitchFamily="2" charset="0"/>
              </a:rPr>
              <a:t>Every request gets a fair chance</a:t>
            </a:r>
          </a:p>
          <a:p>
            <a:pPr algn="l" fontAlgn="base">
              <a:buFont typeface="Arial" panose="020B0604020202020204" pitchFamily="34" charset="0"/>
              <a:buChar char="•"/>
            </a:pPr>
            <a:r>
              <a:rPr lang="en-US" b="0" i="0" dirty="0">
                <a:solidFill>
                  <a:srgbClr val="273239"/>
                </a:solidFill>
                <a:effectLst/>
                <a:latin typeface="Nunito" pitchFamily="2" charset="0"/>
              </a:rPr>
              <a:t>No indefinite postponement</a:t>
            </a:r>
          </a:p>
          <a:p>
            <a:pPr algn="l" fontAlgn="base">
              <a:buFont typeface="Arial" panose="020B0604020202020204" pitchFamily="34" charset="0"/>
              <a:buChar char="•"/>
            </a:pPr>
            <a:r>
              <a:rPr lang="en-US" b="0" i="0" dirty="0">
                <a:solidFill>
                  <a:srgbClr val="273239"/>
                </a:solidFill>
                <a:effectLst/>
                <a:latin typeface="Nunito" pitchFamily="2" charset="0"/>
              </a:rPr>
              <a:t>Does not try to optimize seek time</a:t>
            </a:r>
          </a:p>
          <a:p>
            <a:pPr algn="l" fontAlgn="base">
              <a:buFont typeface="Arial" panose="020B0604020202020204" pitchFamily="34" charset="0"/>
              <a:buChar char="•"/>
            </a:pPr>
            <a:r>
              <a:rPr lang="en-US" b="0" i="0" dirty="0">
                <a:solidFill>
                  <a:srgbClr val="273239"/>
                </a:solidFill>
                <a:effectLst/>
                <a:latin typeface="Nunito" pitchFamily="2" charset="0"/>
              </a:rPr>
              <a:t>May not provide the best possible service</a:t>
            </a:r>
          </a:p>
          <a:p>
            <a:endParaRPr lang="en-US" dirty="0"/>
          </a:p>
        </p:txBody>
      </p:sp>
    </p:spTree>
    <p:extLst>
      <p:ext uri="{BB962C8B-B14F-4D97-AF65-F5344CB8AC3E}">
        <p14:creationId xmlns:p14="http://schemas.microsoft.com/office/powerpoint/2010/main" val="4062033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A681-5792-5257-0BC9-AF493C2F7489}"/>
              </a:ext>
            </a:extLst>
          </p:cNvPr>
          <p:cNvSpPr>
            <a:spLocks noGrp="1"/>
          </p:cNvSpPr>
          <p:nvPr>
            <p:ph type="title"/>
          </p:nvPr>
        </p:nvSpPr>
        <p:spPr/>
        <p:txBody>
          <a:bodyPr/>
          <a:lstStyle/>
          <a:p>
            <a:r>
              <a:rPr lang="en-US" b="1" i="0" dirty="0">
                <a:solidFill>
                  <a:srgbClr val="333333"/>
                </a:solidFill>
                <a:effectLst/>
                <a:latin typeface="inter-bold"/>
              </a:rPr>
              <a:t>Shortest Seek Time</a:t>
            </a:r>
            <a:r>
              <a:rPr lang="en-US" b="0" i="0" dirty="0">
                <a:solidFill>
                  <a:srgbClr val="333333"/>
                </a:solidFill>
                <a:effectLst/>
                <a:latin typeface="inter-regular"/>
              </a:rPr>
              <a:t> </a:t>
            </a:r>
            <a:r>
              <a:rPr lang="en-US" b="1" i="0" dirty="0">
                <a:solidFill>
                  <a:srgbClr val="333333"/>
                </a:solidFill>
                <a:effectLst/>
                <a:latin typeface="inter-bold"/>
              </a:rPr>
              <a:t>First</a:t>
            </a:r>
            <a:endParaRPr lang="en-US" dirty="0"/>
          </a:p>
        </p:txBody>
      </p:sp>
      <p:sp>
        <p:nvSpPr>
          <p:cNvPr id="3" name="Content Placeholder 2">
            <a:extLst>
              <a:ext uri="{FF2B5EF4-FFF2-40B4-BE49-F238E27FC236}">
                <a16:creationId xmlns:a16="http://schemas.microsoft.com/office/drawing/2014/main" id="{656E1076-CC87-4541-59A2-377224A1F323}"/>
              </a:ext>
            </a:extLst>
          </p:cNvPr>
          <p:cNvSpPr>
            <a:spLocks noGrp="1"/>
          </p:cNvSpPr>
          <p:nvPr>
            <p:ph idx="1"/>
          </p:nvPr>
        </p:nvSpPr>
        <p:spPr/>
        <p:txBody>
          <a:bodyPr/>
          <a:lstStyle/>
          <a:p>
            <a:pPr algn="just"/>
            <a:r>
              <a:rPr lang="en-US" b="0" i="0" dirty="0">
                <a:effectLst/>
                <a:latin typeface="inter-regular"/>
              </a:rPr>
              <a:t>SSTF stands for </a:t>
            </a:r>
            <a:r>
              <a:rPr lang="en-US" b="1" i="0" dirty="0">
                <a:effectLst/>
                <a:latin typeface="inter-bold"/>
              </a:rPr>
              <a:t>Shortest Seek Time</a:t>
            </a:r>
            <a:r>
              <a:rPr lang="en-US" b="0" i="0" dirty="0">
                <a:effectLst/>
                <a:latin typeface="inter-regular"/>
              </a:rPr>
              <a:t> </a:t>
            </a:r>
            <a:r>
              <a:rPr lang="en-US" b="1" i="0" dirty="0">
                <a:effectLst/>
                <a:latin typeface="inter-bold"/>
              </a:rPr>
              <a:t>First</a:t>
            </a:r>
            <a:r>
              <a:rPr lang="en-US" b="0" i="0" dirty="0">
                <a:effectLst/>
                <a:latin typeface="inter-regular"/>
              </a:rPr>
              <a:t>, and it serves the request that is closest to the current position of the head.</a:t>
            </a:r>
          </a:p>
          <a:p>
            <a:pPr algn="just"/>
            <a:r>
              <a:rPr lang="en-US" b="0" i="0" dirty="0">
                <a:effectLst/>
                <a:latin typeface="inter-regular"/>
              </a:rPr>
              <a:t> The direction of the head pointer is quite important in this algorithm. When a tie happens between requests, the head will serve the request in its current direction.</a:t>
            </a:r>
          </a:p>
          <a:p>
            <a:pPr algn="just"/>
            <a:r>
              <a:rPr lang="en-US" b="0" i="0" dirty="0">
                <a:effectLst/>
                <a:latin typeface="inter-regular"/>
              </a:rPr>
              <a:t> In comparison to the FCFS, the SSTF algorithm is very efficient in terms of the total seek time.</a:t>
            </a:r>
          </a:p>
          <a:p>
            <a:pPr algn="just"/>
            <a:r>
              <a:rPr lang="en-US" dirty="0"/>
              <a:t>SSTF is certainly an improvement over FCFS as it decreases the average response time and increases the throughput of the system. Let us understand this with the help of an example.</a:t>
            </a:r>
          </a:p>
        </p:txBody>
      </p:sp>
    </p:spTree>
    <p:extLst>
      <p:ext uri="{BB962C8B-B14F-4D97-AF65-F5344CB8AC3E}">
        <p14:creationId xmlns:p14="http://schemas.microsoft.com/office/powerpoint/2010/main" val="1436372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1B9C-327A-63AF-6BF9-D869698C21DB}"/>
              </a:ext>
            </a:extLst>
          </p:cNvPr>
          <p:cNvSpPr>
            <a:spLocks noGrp="1"/>
          </p:cNvSpPr>
          <p:nvPr>
            <p:ph type="title"/>
          </p:nvPr>
        </p:nvSpPr>
        <p:spPr/>
        <p:txBody>
          <a:bodyPr/>
          <a:lstStyle/>
          <a:p>
            <a:r>
              <a:rPr lang="en-US" b="1" i="0" dirty="0">
                <a:solidFill>
                  <a:srgbClr val="333333"/>
                </a:solidFill>
                <a:effectLst/>
                <a:latin typeface="inter-bold"/>
              </a:rPr>
              <a:t>Example:</a:t>
            </a:r>
            <a:endParaRPr lang="en-US" dirty="0"/>
          </a:p>
        </p:txBody>
      </p:sp>
      <p:sp>
        <p:nvSpPr>
          <p:cNvPr id="3" name="Content Placeholder 2">
            <a:extLst>
              <a:ext uri="{FF2B5EF4-FFF2-40B4-BE49-F238E27FC236}">
                <a16:creationId xmlns:a16="http://schemas.microsoft.com/office/drawing/2014/main" id="{6230C2C7-6ED9-4370-273D-F2F681CD8B5B}"/>
              </a:ext>
            </a:extLst>
          </p:cNvPr>
          <p:cNvSpPr>
            <a:spLocks noGrp="1"/>
          </p:cNvSpPr>
          <p:nvPr>
            <p:ph idx="1"/>
          </p:nvPr>
        </p:nvSpPr>
        <p:spPr/>
        <p:txBody>
          <a:bodyPr/>
          <a:lstStyle/>
          <a:p>
            <a:pPr algn="just"/>
            <a:r>
              <a:rPr lang="en-US" b="0" i="0" dirty="0">
                <a:effectLst/>
                <a:latin typeface="inter-regular"/>
              </a:rPr>
              <a:t>Let's take an example to understand the SSTF Disk Scheduling Algorithm. Let's take a disk with </a:t>
            </a:r>
            <a:r>
              <a:rPr lang="en-US" b="1" i="0" dirty="0">
                <a:effectLst/>
                <a:latin typeface="inter-bold"/>
              </a:rPr>
              <a:t>180</a:t>
            </a:r>
            <a:r>
              <a:rPr lang="en-US" b="0" i="0" dirty="0">
                <a:effectLst/>
                <a:latin typeface="inter-regular"/>
              </a:rPr>
              <a:t> tracks </a:t>
            </a:r>
            <a:r>
              <a:rPr lang="en-US" b="1" i="0" dirty="0">
                <a:effectLst/>
                <a:latin typeface="inter-bold"/>
              </a:rPr>
              <a:t>(0-179)</a:t>
            </a:r>
            <a:r>
              <a:rPr lang="en-US" b="0" i="0" dirty="0">
                <a:effectLst/>
                <a:latin typeface="inter-regular"/>
              </a:rPr>
              <a:t> and the disk queue having input/output requests in the following order: </a:t>
            </a:r>
            <a:r>
              <a:rPr lang="en-US" b="1" i="0" dirty="0">
                <a:effectLst/>
                <a:latin typeface="inter-bold"/>
              </a:rPr>
              <a:t>87, 110, 50, 172, 67, 156, 39, 15</a:t>
            </a:r>
            <a:r>
              <a:rPr lang="en-US" b="0" i="0" dirty="0">
                <a:effectLst/>
                <a:latin typeface="inter-regular"/>
              </a:rPr>
              <a:t>. The initial head position of the Read/Write head is 45 and will move in the left-hand side direction. Find the total number of track movements of the Read/Write head using the SSTF algorithm.</a:t>
            </a:r>
            <a:endParaRPr lang="en-US" dirty="0"/>
          </a:p>
        </p:txBody>
      </p:sp>
    </p:spTree>
    <p:extLst>
      <p:ext uri="{BB962C8B-B14F-4D97-AF65-F5344CB8AC3E}">
        <p14:creationId xmlns:p14="http://schemas.microsoft.com/office/powerpoint/2010/main" val="647675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ED7CF-5110-CB35-057A-3362C498972C}"/>
              </a:ext>
            </a:extLst>
          </p:cNvPr>
          <p:cNvSpPr>
            <a:spLocks noGrp="1"/>
          </p:cNvSpPr>
          <p:nvPr>
            <p:ph type="title"/>
          </p:nvPr>
        </p:nvSpPr>
        <p:spPr/>
        <p:txBody>
          <a:bodyPr/>
          <a:lstStyle/>
          <a:p>
            <a:r>
              <a:rPr lang="en-US" dirty="0"/>
              <a:t>SSTF</a:t>
            </a:r>
          </a:p>
        </p:txBody>
      </p:sp>
      <p:pic>
        <p:nvPicPr>
          <p:cNvPr id="4" name="Content Placeholder 3">
            <a:extLst>
              <a:ext uri="{FF2B5EF4-FFF2-40B4-BE49-F238E27FC236}">
                <a16:creationId xmlns:a16="http://schemas.microsoft.com/office/drawing/2014/main" id="{CCA1E9EB-89B3-520D-D7BC-8EF37C6B40C2}"/>
              </a:ext>
            </a:extLst>
          </p:cNvPr>
          <p:cNvPicPr>
            <a:picLocks noGrp="1" noChangeAspect="1"/>
          </p:cNvPicPr>
          <p:nvPr>
            <p:ph idx="1"/>
          </p:nvPr>
        </p:nvPicPr>
        <p:blipFill>
          <a:blip r:embed="rId2"/>
          <a:stretch>
            <a:fillRect/>
          </a:stretch>
        </p:blipFill>
        <p:spPr>
          <a:xfrm>
            <a:off x="1415846" y="1962754"/>
            <a:ext cx="8318090" cy="3479734"/>
          </a:xfrm>
          <a:prstGeom prst="rect">
            <a:avLst/>
          </a:prstGeom>
        </p:spPr>
      </p:pic>
    </p:spTree>
    <p:extLst>
      <p:ext uri="{BB962C8B-B14F-4D97-AF65-F5344CB8AC3E}">
        <p14:creationId xmlns:p14="http://schemas.microsoft.com/office/powerpoint/2010/main" val="858288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27BC7-4AEB-EC9B-A2C0-FEF01F2EC8F5}"/>
              </a:ext>
            </a:extLst>
          </p:cNvPr>
          <p:cNvSpPr>
            <a:spLocks noGrp="1"/>
          </p:cNvSpPr>
          <p:nvPr>
            <p:ph type="title"/>
          </p:nvPr>
        </p:nvSpPr>
        <p:spPr/>
        <p:txBody>
          <a:bodyPr/>
          <a:lstStyle/>
          <a:p>
            <a:r>
              <a:rPr lang="en-US" dirty="0"/>
              <a:t>SSTF</a:t>
            </a:r>
          </a:p>
        </p:txBody>
      </p:sp>
      <p:sp>
        <p:nvSpPr>
          <p:cNvPr id="3" name="Content Placeholder 2">
            <a:extLst>
              <a:ext uri="{FF2B5EF4-FFF2-40B4-BE49-F238E27FC236}">
                <a16:creationId xmlns:a16="http://schemas.microsoft.com/office/drawing/2014/main" id="{F5D94811-7132-E608-2007-58BF0F2BB5C5}"/>
              </a:ext>
            </a:extLst>
          </p:cNvPr>
          <p:cNvSpPr>
            <a:spLocks noGrp="1"/>
          </p:cNvSpPr>
          <p:nvPr>
            <p:ph idx="1"/>
          </p:nvPr>
        </p:nvSpPr>
        <p:spPr/>
        <p:txBody>
          <a:bodyPr/>
          <a:lstStyle/>
          <a:p>
            <a:r>
              <a:rPr lang="en-US" dirty="0"/>
              <a:t>Total head movements,</a:t>
            </a:r>
          </a:p>
          <a:p>
            <a:r>
              <a:rPr lang="en-US" dirty="0"/>
              <a:t>Initial head point is 45,</a:t>
            </a:r>
          </a:p>
          <a:p>
            <a:r>
              <a:rPr lang="en-US" dirty="0"/>
              <a:t>= (50-45) + (50-39) + (39-15) + (67-15) + (87-67) + (110-87) + (156-110) + (172-156)</a:t>
            </a:r>
          </a:p>
          <a:p>
            <a:pPr algn="just"/>
            <a:r>
              <a:rPr lang="en-US" b="0" i="0" dirty="0">
                <a:solidFill>
                  <a:srgbClr val="333333"/>
                </a:solidFill>
                <a:effectLst/>
                <a:latin typeface="inter-regular"/>
              </a:rPr>
              <a:t>= 5 + 11 + 24 + 52 + 20 + 23 + 46 + 16</a:t>
            </a:r>
          </a:p>
          <a:p>
            <a:pPr algn="just"/>
            <a:r>
              <a:rPr lang="en-US" b="0" i="0">
                <a:solidFill>
                  <a:srgbClr val="333333"/>
                </a:solidFill>
                <a:effectLst/>
                <a:latin typeface="inter-regular"/>
              </a:rPr>
              <a:t>= 197</a:t>
            </a:r>
            <a:endParaRPr lang="en-US" b="0" i="0" dirty="0">
              <a:solidFill>
                <a:srgbClr val="333333"/>
              </a:solidFill>
              <a:effectLst/>
              <a:latin typeface="inter-regular"/>
            </a:endParaRPr>
          </a:p>
          <a:p>
            <a:endParaRPr lang="en-US" dirty="0"/>
          </a:p>
        </p:txBody>
      </p:sp>
    </p:spTree>
    <p:extLst>
      <p:ext uri="{BB962C8B-B14F-4D97-AF65-F5344CB8AC3E}">
        <p14:creationId xmlns:p14="http://schemas.microsoft.com/office/powerpoint/2010/main" val="2720143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B8C6-BE62-E4CD-FF26-D17716907BD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48DEB265-B978-0397-8705-DE291E8D5E65}"/>
              </a:ext>
            </a:extLst>
          </p:cNvPr>
          <p:cNvSpPr>
            <a:spLocks noGrp="1"/>
          </p:cNvSpPr>
          <p:nvPr>
            <p:ph idx="1"/>
          </p:nvPr>
        </p:nvSpPr>
        <p:spPr/>
        <p:txBody>
          <a:bodyPr/>
          <a:lstStyle/>
          <a:p>
            <a:r>
              <a:rPr lang="en-US" b="0" i="0" dirty="0">
                <a:effectLst/>
                <a:latin typeface="Quicksand"/>
              </a:rPr>
              <a:t>Consider a disk that contains 200 tracks (0-199). The request queue includes track number 82, 170, 43, 140, 24, 16, 190, respectively. The current position of the read/write head is 50.</a:t>
            </a:r>
          </a:p>
          <a:p>
            <a:r>
              <a:rPr lang="en-US" dirty="0"/>
              <a:t>Seek Time: -Seek time is the time required to move the desired track.</a:t>
            </a:r>
          </a:p>
          <a:p>
            <a:endParaRPr lang="en-US" dirty="0"/>
          </a:p>
          <a:p>
            <a:r>
              <a:rPr lang="en-US" dirty="0"/>
              <a:t>To find the seek time, we can use this simple formula.</a:t>
            </a:r>
          </a:p>
          <a:p>
            <a:endParaRPr lang="en-US" dirty="0"/>
          </a:p>
          <a:p>
            <a:r>
              <a:rPr lang="en-US" dirty="0"/>
              <a:t>   seek time = Destination – Source</a:t>
            </a:r>
          </a:p>
        </p:txBody>
      </p:sp>
    </p:spTree>
    <p:extLst>
      <p:ext uri="{BB962C8B-B14F-4D97-AF65-F5344CB8AC3E}">
        <p14:creationId xmlns:p14="http://schemas.microsoft.com/office/powerpoint/2010/main" val="2067892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56C4AE7-26C6-95DD-C411-1EE5241881A0}"/>
              </a:ext>
            </a:extLst>
          </p:cNvPr>
          <p:cNvPicPr>
            <a:picLocks noGrp="1" noChangeAspect="1"/>
          </p:cNvPicPr>
          <p:nvPr>
            <p:ph idx="1"/>
          </p:nvPr>
        </p:nvPicPr>
        <p:blipFill>
          <a:blip r:embed="rId2"/>
          <a:stretch>
            <a:fillRect/>
          </a:stretch>
        </p:blipFill>
        <p:spPr>
          <a:xfrm>
            <a:off x="689130" y="1140543"/>
            <a:ext cx="10282901" cy="4190872"/>
          </a:xfrm>
          <a:prstGeom prst="rect">
            <a:avLst/>
          </a:prstGeom>
        </p:spPr>
      </p:pic>
    </p:spTree>
    <p:extLst>
      <p:ext uri="{BB962C8B-B14F-4D97-AF65-F5344CB8AC3E}">
        <p14:creationId xmlns:p14="http://schemas.microsoft.com/office/powerpoint/2010/main" val="1307130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EEBE9-E5C2-FFFB-C0D1-60C1075A3066}"/>
              </a:ext>
            </a:extLst>
          </p:cNvPr>
          <p:cNvSpPr>
            <a:spLocks noGrp="1"/>
          </p:cNvSpPr>
          <p:nvPr>
            <p:ph idx="1"/>
          </p:nvPr>
        </p:nvSpPr>
        <p:spPr>
          <a:xfrm>
            <a:off x="838200" y="757084"/>
            <a:ext cx="10515600" cy="5419879"/>
          </a:xfrm>
        </p:spPr>
        <p:txBody>
          <a:bodyPr/>
          <a:lstStyle/>
          <a:p>
            <a:pPr algn="just"/>
            <a:r>
              <a:rPr lang="en-US" dirty="0"/>
              <a:t>We can see in the following figure that the current or initial position of read/write head is 50. Now for further movement of read/write head, we calculate the seek time. </a:t>
            </a:r>
          </a:p>
          <a:p>
            <a:pPr algn="just"/>
            <a:endParaRPr lang="en-US" dirty="0"/>
          </a:p>
          <a:p>
            <a:pPr algn="just"/>
            <a:r>
              <a:rPr lang="en-US" dirty="0"/>
              <a:t>Total Number of cylinders moved by the head = (50-16) + (190-16)</a:t>
            </a:r>
          </a:p>
          <a:p>
            <a:pPr algn="just"/>
            <a:endParaRPr lang="en-US" dirty="0"/>
          </a:p>
          <a:p>
            <a:pPr algn="just"/>
            <a:r>
              <a:rPr lang="en-US" dirty="0"/>
              <a:t> = 208</a:t>
            </a:r>
          </a:p>
        </p:txBody>
      </p:sp>
    </p:spTree>
    <p:extLst>
      <p:ext uri="{BB962C8B-B14F-4D97-AF65-F5344CB8AC3E}">
        <p14:creationId xmlns:p14="http://schemas.microsoft.com/office/powerpoint/2010/main" val="3299008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909F-7C43-C0BD-D715-48287B12A834}"/>
              </a:ext>
            </a:extLst>
          </p:cNvPr>
          <p:cNvSpPr>
            <a:spLocks noGrp="1"/>
          </p:cNvSpPr>
          <p:nvPr>
            <p:ph type="title"/>
          </p:nvPr>
        </p:nvSpPr>
        <p:spPr/>
        <p:txBody>
          <a:bodyPr/>
          <a:lstStyle/>
          <a:p>
            <a:r>
              <a:rPr lang="en-US" b="1" i="0" dirty="0">
                <a:solidFill>
                  <a:srgbClr val="333333"/>
                </a:solidFill>
                <a:effectLst/>
                <a:latin typeface="inter-bold"/>
              </a:rPr>
              <a:t>Advantages</a:t>
            </a:r>
            <a:endParaRPr lang="en-US" dirty="0"/>
          </a:p>
        </p:txBody>
      </p:sp>
      <p:sp>
        <p:nvSpPr>
          <p:cNvPr id="3" name="Content Placeholder 2">
            <a:extLst>
              <a:ext uri="{FF2B5EF4-FFF2-40B4-BE49-F238E27FC236}">
                <a16:creationId xmlns:a16="http://schemas.microsoft.com/office/drawing/2014/main" id="{D1E519E7-A329-A38B-C78D-B7100AD50CFC}"/>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It improves and increase the throughput.</a:t>
            </a:r>
          </a:p>
          <a:p>
            <a:pPr algn="just">
              <a:buFont typeface="+mj-lt"/>
              <a:buAutoNum type="arabicPeriod"/>
            </a:pPr>
            <a:r>
              <a:rPr lang="en-US" b="0" i="0" dirty="0">
                <a:solidFill>
                  <a:srgbClr val="000000"/>
                </a:solidFill>
                <a:effectLst/>
                <a:latin typeface="inter-regular"/>
              </a:rPr>
              <a:t>SSTF's total seek time is lower than the FCFS.</a:t>
            </a:r>
          </a:p>
          <a:p>
            <a:pPr algn="just">
              <a:buFont typeface="+mj-lt"/>
              <a:buAutoNum type="arabicPeriod"/>
            </a:pPr>
            <a:r>
              <a:rPr lang="en-US" b="0" i="0" dirty="0">
                <a:solidFill>
                  <a:srgbClr val="000000"/>
                </a:solidFill>
                <a:effectLst/>
                <a:latin typeface="inter-regular"/>
              </a:rPr>
              <a:t>It has less response time and average waiting time.</a:t>
            </a:r>
          </a:p>
          <a:p>
            <a:endParaRPr lang="en-US" dirty="0"/>
          </a:p>
        </p:txBody>
      </p:sp>
    </p:spTree>
    <p:extLst>
      <p:ext uri="{BB962C8B-B14F-4D97-AF65-F5344CB8AC3E}">
        <p14:creationId xmlns:p14="http://schemas.microsoft.com/office/powerpoint/2010/main" val="33448908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A769-7579-B3F3-85D3-BFB59DC30DEC}"/>
              </a:ext>
            </a:extLst>
          </p:cNvPr>
          <p:cNvSpPr>
            <a:spLocks noGrp="1"/>
          </p:cNvSpPr>
          <p:nvPr>
            <p:ph type="title"/>
          </p:nvPr>
        </p:nvSpPr>
        <p:spPr/>
        <p:txBody>
          <a:bodyPr/>
          <a:lstStyle/>
          <a:p>
            <a:r>
              <a:rPr lang="en-US" b="1" i="0" dirty="0">
                <a:solidFill>
                  <a:srgbClr val="333333"/>
                </a:solidFill>
                <a:effectLst/>
                <a:latin typeface="inter-bold"/>
              </a:rPr>
              <a:t>Disadvantages</a:t>
            </a:r>
            <a:endParaRPr lang="en-US" dirty="0"/>
          </a:p>
        </p:txBody>
      </p:sp>
      <p:sp>
        <p:nvSpPr>
          <p:cNvPr id="3" name="Content Placeholder 2">
            <a:extLst>
              <a:ext uri="{FF2B5EF4-FFF2-40B4-BE49-F238E27FC236}">
                <a16:creationId xmlns:a16="http://schemas.microsoft.com/office/drawing/2014/main" id="{B9EC4991-9F00-07CD-D8F8-E5D4CD2ED623}"/>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Starvation can happen for requests far from the head.</a:t>
            </a:r>
          </a:p>
          <a:p>
            <a:pPr algn="just">
              <a:buFont typeface="+mj-lt"/>
              <a:buAutoNum type="arabicPeriod"/>
            </a:pPr>
            <a:r>
              <a:rPr lang="en-US" b="0" i="0" dirty="0">
                <a:solidFill>
                  <a:srgbClr val="000000"/>
                </a:solidFill>
                <a:effectLst/>
                <a:latin typeface="inter-regular"/>
              </a:rPr>
              <a:t>In the SSTF disk scheduling algorithm, the high variance is available in waiting time and response time.</a:t>
            </a:r>
          </a:p>
          <a:p>
            <a:pPr algn="just">
              <a:buFont typeface="+mj-lt"/>
              <a:buAutoNum type="arabicPeriod"/>
            </a:pPr>
            <a:r>
              <a:rPr lang="en-US" b="0" i="0" dirty="0">
                <a:solidFill>
                  <a:srgbClr val="000000"/>
                </a:solidFill>
                <a:effectLst/>
                <a:latin typeface="inter-regular"/>
              </a:rPr>
              <a:t>The algorithm is slowed by frequent changes in the head's direction.</a:t>
            </a:r>
          </a:p>
          <a:p>
            <a:endParaRPr lang="en-US" dirty="0"/>
          </a:p>
        </p:txBody>
      </p:sp>
    </p:spTree>
    <p:extLst>
      <p:ext uri="{BB962C8B-B14F-4D97-AF65-F5344CB8AC3E}">
        <p14:creationId xmlns:p14="http://schemas.microsoft.com/office/powerpoint/2010/main" val="1982745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0228-8F59-85AF-1D66-E832EBA763CE}"/>
              </a:ext>
            </a:extLst>
          </p:cNvPr>
          <p:cNvSpPr>
            <a:spLocks noGrp="1"/>
          </p:cNvSpPr>
          <p:nvPr>
            <p:ph type="title"/>
          </p:nvPr>
        </p:nvSpPr>
        <p:spPr/>
        <p:txBody>
          <a:bodyPr>
            <a:normAutofit/>
          </a:bodyPr>
          <a:lstStyle/>
          <a:p>
            <a:r>
              <a:rPr lang="en-US" sz="3600" b="1" i="0" dirty="0">
                <a:effectLst/>
                <a:latin typeface="Nunito" pitchFamily="2" charset="0"/>
              </a:rPr>
              <a:t>Key Terms Associated with Disk Scheduling</a:t>
            </a:r>
            <a:br>
              <a:rPr lang="en-US" b="1" i="0" dirty="0">
                <a:effectLst/>
                <a:latin typeface="Nunito" pitchFamily="2" charset="0"/>
              </a:rPr>
            </a:br>
            <a:endParaRPr lang="en-US" b="1" dirty="0"/>
          </a:p>
        </p:txBody>
      </p:sp>
      <p:sp>
        <p:nvSpPr>
          <p:cNvPr id="3" name="Content Placeholder 2">
            <a:extLst>
              <a:ext uri="{FF2B5EF4-FFF2-40B4-BE49-F238E27FC236}">
                <a16:creationId xmlns:a16="http://schemas.microsoft.com/office/drawing/2014/main" id="{E5A5A97D-ED25-D66B-136F-EB275399866C}"/>
              </a:ext>
            </a:extLst>
          </p:cNvPr>
          <p:cNvSpPr>
            <a:spLocks noGrp="1"/>
          </p:cNvSpPr>
          <p:nvPr>
            <p:ph idx="1"/>
          </p:nvPr>
        </p:nvSpPr>
        <p:spPr/>
        <p:txBody>
          <a:bodyPr>
            <a:normAutofit fontScale="92500"/>
          </a:bodyPr>
          <a:lstStyle/>
          <a:p>
            <a:pPr algn="just"/>
            <a:r>
              <a:rPr lang="en-US" dirty="0"/>
              <a:t>Seek Time: Seek time is the time taken to locate the disk arm to a specified track where the data is to be read or written. </a:t>
            </a:r>
            <a:r>
              <a:rPr lang="en-US" dirty="0">
                <a:solidFill>
                  <a:srgbClr val="FF0000"/>
                </a:solidFill>
              </a:rPr>
              <a:t>So the disk scheduling algorithm that gives a minimum average seek time is better.</a:t>
            </a:r>
          </a:p>
          <a:p>
            <a:pPr algn="just"/>
            <a:r>
              <a:rPr lang="en-US" dirty="0"/>
              <a:t>Rotational Latency: Rotational Latency is the time taken by the desired sector of the disk to rotate into a position so that it can access the read/write heads. So the disk scheduling algorithm that gives minimum rotational latency is better.</a:t>
            </a:r>
          </a:p>
          <a:p>
            <a:pPr algn="just"/>
            <a:r>
              <a:rPr lang="en-US" dirty="0"/>
              <a:t>Transfer Time: Transfer time is the time to transfer the data. It depends on the rotating speed of the disk and the number of bytes to be transferred.</a:t>
            </a:r>
          </a:p>
          <a:p>
            <a:r>
              <a:rPr lang="en-US" dirty="0"/>
              <a:t>Disk Access Time:</a:t>
            </a:r>
          </a:p>
        </p:txBody>
      </p:sp>
    </p:spTree>
    <p:extLst>
      <p:ext uri="{BB962C8B-B14F-4D97-AF65-F5344CB8AC3E}">
        <p14:creationId xmlns:p14="http://schemas.microsoft.com/office/powerpoint/2010/main" val="3737533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E31D-20C8-51F8-8295-7C3EE5DDE77E}"/>
              </a:ext>
            </a:extLst>
          </p:cNvPr>
          <p:cNvSpPr>
            <a:spLocks noGrp="1"/>
          </p:cNvSpPr>
          <p:nvPr>
            <p:ph type="title"/>
          </p:nvPr>
        </p:nvSpPr>
        <p:spPr/>
        <p:txBody>
          <a:bodyPr/>
          <a:lstStyle/>
          <a:p>
            <a:r>
              <a:rPr lang="en-US" b="0" i="0" dirty="0">
                <a:solidFill>
                  <a:srgbClr val="FF0000"/>
                </a:solidFill>
                <a:effectLst/>
                <a:latin typeface="erdana"/>
              </a:rPr>
              <a:t>Scan Algorithm</a:t>
            </a:r>
            <a:r>
              <a:rPr lang="en-US" dirty="0">
                <a:solidFill>
                  <a:srgbClr val="FF0000"/>
                </a:solidFill>
                <a:latin typeface="erdana"/>
              </a:rPr>
              <a:t>/</a:t>
            </a:r>
            <a:r>
              <a:rPr lang="en-US" b="0" i="0" dirty="0">
                <a:solidFill>
                  <a:srgbClr val="FF0000"/>
                </a:solidFill>
                <a:effectLst/>
                <a:latin typeface="inter-regular"/>
              </a:rPr>
              <a:t> Elevator Algorithm</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EEB8ACD7-A5C2-14E9-9C3A-A9685A80895D}"/>
              </a:ext>
            </a:extLst>
          </p:cNvPr>
          <p:cNvSpPr>
            <a:spLocks noGrp="1"/>
          </p:cNvSpPr>
          <p:nvPr>
            <p:ph idx="1"/>
          </p:nvPr>
        </p:nvSpPr>
        <p:spPr/>
        <p:txBody>
          <a:bodyPr/>
          <a:lstStyle/>
          <a:p>
            <a:pPr algn="just"/>
            <a:r>
              <a:rPr lang="en-US" b="0" i="0" dirty="0">
                <a:effectLst/>
                <a:latin typeface="inter-regular"/>
              </a:rPr>
              <a:t>It is also called as Elevator Algorithm. </a:t>
            </a:r>
          </a:p>
          <a:p>
            <a:pPr algn="just"/>
            <a:r>
              <a:rPr lang="en-US" b="0" i="0" dirty="0">
                <a:effectLst/>
                <a:latin typeface="inter-regular"/>
              </a:rPr>
              <a:t>In this algorithm, the disk arm moves into a particular direction till the end, satisfying all the requests coming in its path, and then it turns back and moves in the reverse direction satisfying requests coming in its path.</a:t>
            </a:r>
          </a:p>
          <a:p>
            <a:pPr algn="just"/>
            <a:r>
              <a:rPr lang="en-US" b="0" i="0" dirty="0">
                <a:solidFill>
                  <a:srgbClr val="FF0000"/>
                </a:solidFill>
                <a:effectLst/>
                <a:latin typeface="inter-regular"/>
              </a:rPr>
              <a:t>It works in the way an elevator works, elevator moves in a direction completely till the last floor of that direction and then turns back.</a:t>
            </a:r>
          </a:p>
          <a:p>
            <a:endParaRPr lang="en-US" dirty="0"/>
          </a:p>
        </p:txBody>
      </p:sp>
    </p:spTree>
    <p:extLst>
      <p:ext uri="{BB962C8B-B14F-4D97-AF65-F5344CB8AC3E}">
        <p14:creationId xmlns:p14="http://schemas.microsoft.com/office/powerpoint/2010/main" val="3321900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4E7EF-4AFF-869C-AACA-A9B31120E5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1D6107-7C9B-F67B-6A06-9549A42FE68B}"/>
              </a:ext>
            </a:extLst>
          </p:cNvPr>
          <p:cNvSpPr>
            <a:spLocks noGrp="1"/>
          </p:cNvSpPr>
          <p:nvPr>
            <p:ph idx="1"/>
          </p:nvPr>
        </p:nvSpPr>
        <p:spPr/>
        <p:txBody>
          <a:bodyPr/>
          <a:lstStyle/>
          <a:p>
            <a:pPr algn="just"/>
            <a:r>
              <a:rPr lang="en-US" b="0" i="0" dirty="0">
                <a:effectLst/>
                <a:latin typeface="Nunito" pitchFamily="2" charset="0"/>
              </a:rPr>
              <a:t>Given an array of disk track numbers and initial head position, our task is to find the total number of seek operations to access all the requested tracks if the SCAN disk scheduling algorithm is used.</a:t>
            </a:r>
          </a:p>
          <a:p>
            <a:pPr algn="just"/>
            <a:r>
              <a:rPr lang="en-US" b="0" i="0" dirty="0">
                <a:effectLst/>
                <a:latin typeface="Nunito" pitchFamily="2" charset="0"/>
              </a:rPr>
              <a:t>In the </a:t>
            </a:r>
            <a:r>
              <a:rPr lang="en-US" b="1" i="0" dirty="0">
                <a:effectLst/>
                <a:latin typeface="Nunito" pitchFamily="2" charset="0"/>
              </a:rPr>
              <a:t>SCAN Disk Scheduling Algorithm</a:t>
            </a:r>
            <a:r>
              <a:rPr lang="en-US" b="0" i="0" dirty="0">
                <a:effectLst/>
                <a:latin typeface="Nunito" pitchFamily="2" charset="0"/>
              </a:rPr>
              <a:t>, the head starts from one end of the disk and moves towards the other end, servicing requests in between one by one and reaching the other end. Then the direction of the head is reversed and the process continues as the head continuously scans back and forth to access the disk.</a:t>
            </a:r>
            <a:endParaRPr lang="en-US" dirty="0"/>
          </a:p>
        </p:txBody>
      </p:sp>
    </p:spTree>
    <p:extLst>
      <p:ext uri="{BB962C8B-B14F-4D97-AF65-F5344CB8AC3E}">
        <p14:creationId xmlns:p14="http://schemas.microsoft.com/office/powerpoint/2010/main" val="1529237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C0ACC-9A69-277B-1433-94149346A020}"/>
              </a:ext>
            </a:extLst>
          </p:cNvPr>
          <p:cNvSpPr>
            <a:spLocks noGrp="1"/>
          </p:cNvSpPr>
          <p:nvPr>
            <p:ph idx="1"/>
          </p:nvPr>
        </p:nvSpPr>
        <p:spPr/>
        <p:txBody>
          <a:bodyPr/>
          <a:lstStyle/>
          <a:p>
            <a:pPr algn="just"/>
            <a:r>
              <a:rPr lang="en-US" b="0" i="0" dirty="0">
                <a:solidFill>
                  <a:srgbClr val="273239"/>
                </a:solidFill>
                <a:effectLst/>
                <a:latin typeface="Nunito" pitchFamily="2" charset="0"/>
              </a:rPr>
              <a:t>So, this algorithm works as an elevator and is hence also known as the </a:t>
            </a:r>
            <a:r>
              <a:rPr lang="en-US" b="1" i="0" dirty="0">
                <a:solidFill>
                  <a:srgbClr val="273239"/>
                </a:solidFill>
                <a:effectLst/>
                <a:latin typeface="Nunito" pitchFamily="2" charset="0"/>
              </a:rPr>
              <a:t>elevator algorithm</a:t>
            </a:r>
            <a:r>
              <a:rPr lang="en-US" b="0" i="0" dirty="0">
                <a:solidFill>
                  <a:srgbClr val="273239"/>
                </a:solidFill>
                <a:effectLst/>
                <a:latin typeface="Nunito" pitchFamily="2" charset="0"/>
              </a:rPr>
              <a:t>. As a result, the requests at the midrange are serviced more and those arriving behind the disk arm will have to wait.</a:t>
            </a:r>
          </a:p>
          <a:p>
            <a:pPr algn="just" fontAlgn="base">
              <a:buFont typeface="Arial" panose="020B0604020202020204" pitchFamily="34" charset="0"/>
              <a:buChar char="•"/>
            </a:pPr>
            <a:r>
              <a:rPr lang="en-US" b="0" i="0" dirty="0">
                <a:solidFill>
                  <a:srgbClr val="273239"/>
                </a:solidFill>
                <a:effectLst/>
                <a:latin typeface="Nunito" pitchFamily="2" charset="0"/>
              </a:rPr>
              <a:t>This algorithm is simple and easy to understand.</a:t>
            </a:r>
          </a:p>
          <a:p>
            <a:pPr algn="just" fontAlgn="base">
              <a:buFont typeface="Arial" panose="020B0604020202020204" pitchFamily="34" charset="0"/>
              <a:buChar char="•"/>
            </a:pPr>
            <a:r>
              <a:rPr lang="en-US" b="0" i="0" dirty="0">
                <a:solidFill>
                  <a:srgbClr val="273239"/>
                </a:solidFill>
                <a:effectLst/>
                <a:latin typeface="Nunito" pitchFamily="2" charset="0"/>
              </a:rPr>
              <a:t>SCAN algorithm has no starvation.</a:t>
            </a:r>
          </a:p>
          <a:p>
            <a:pPr algn="just" fontAlgn="base">
              <a:buFont typeface="Arial" panose="020B0604020202020204" pitchFamily="34" charset="0"/>
              <a:buChar char="•"/>
            </a:pPr>
            <a:r>
              <a:rPr lang="en-US" b="0" i="0" dirty="0">
                <a:solidFill>
                  <a:srgbClr val="273239"/>
                </a:solidFill>
                <a:effectLst/>
                <a:latin typeface="Nunito" pitchFamily="2" charset="0"/>
              </a:rPr>
              <a:t>This algorithm is better than the</a:t>
            </a:r>
            <a:r>
              <a:rPr lang="en-US" b="0" i="0" u="sng" dirty="0">
                <a:solidFill>
                  <a:srgbClr val="273239"/>
                </a:solidFill>
                <a:effectLst/>
                <a:latin typeface="Nunito" pitchFamily="2" charset="0"/>
              </a:rPr>
              <a:t> </a:t>
            </a:r>
            <a:r>
              <a:rPr lang="en-US" b="0" i="0" dirty="0">
                <a:solidFill>
                  <a:srgbClr val="273239"/>
                </a:solidFill>
                <a:effectLst/>
                <a:latin typeface="Nunito" pitchFamily="2" charset="0"/>
              </a:rPr>
              <a:t>FCFS Disk Scheduling algorithm.</a:t>
            </a:r>
          </a:p>
          <a:p>
            <a:endParaRPr lang="en-US" dirty="0"/>
          </a:p>
        </p:txBody>
      </p:sp>
    </p:spTree>
    <p:extLst>
      <p:ext uri="{BB962C8B-B14F-4D97-AF65-F5344CB8AC3E}">
        <p14:creationId xmlns:p14="http://schemas.microsoft.com/office/powerpoint/2010/main" val="1332625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A342-DEBC-375F-EEEB-02F4081A8B87}"/>
              </a:ext>
            </a:extLst>
          </p:cNvPr>
          <p:cNvSpPr>
            <a:spLocks noGrp="1"/>
          </p:cNvSpPr>
          <p:nvPr>
            <p:ph type="title"/>
          </p:nvPr>
        </p:nvSpPr>
        <p:spPr/>
        <p:txBody>
          <a:bodyPr>
            <a:normAutofit fontScale="90000"/>
          </a:bodyPr>
          <a:lstStyle/>
          <a:p>
            <a:r>
              <a:rPr lang="en-US" sz="3600" b="1" i="0" dirty="0">
                <a:solidFill>
                  <a:srgbClr val="273239"/>
                </a:solidFill>
                <a:effectLst/>
                <a:latin typeface="Nunito" pitchFamily="2" charset="0"/>
              </a:rPr>
              <a:t>Disadvantages of the SCAN (Elevator) Algorithm </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1252E2C1-B0CC-B6E8-F61F-40F611D494B5}"/>
              </a:ext>
            </a:extLst>
          </p:cNvPr>
          <p:cNvSpPr>
            <a:spLocks noGrp="1"/>
          </p:cNvSpPr>
          <p:nvPr>
            <p:ph idx="1"/>
          </p:nvPr>
        </p:nvSpPr>
        <p:spPr/>
        <p:txBody>
          <a:bodyPr/>
          <a:lstStyle/>
          <a:p>
            <a:pPr algn="l" fontAlgn="base">
              <a:buFont typeface="Arial" panose="020B0604020202020204" pitchFamily="34" charset="0"/>
              <a:buChar char="•"/>
            </a:pPr>
            <a:r>
              <a:rPr lang="en-US" b="0" i="0" dirty="0">
                <a:effectLst/>
                <a:latin typeface="Nunito" pitchFamily="2" charset="0"/>
              </a:rPr>
              <a:t>More complex algorithm to implement.</a:t>
            </a:r>
          </a:p>
          <a:p>
            <a:pPr algn="l" fontAlgn="base">
              <a:buFont typeface="Arial" panose="020B0604020202020204" pitchFamily="34" charset="0"/>
              <a:buChar char="•"/>
            </a:pPr>
            <a:r>
              <a:rPr lang="en-US" b="0" i="0" dirty="0">
                <a:effectLst/>
                <a:latin typeface="Nunito" pitchFamily="2" charset="0"/>
              </a:rPr>
              <a:t>This algorithm is not fair because it causes a long waiting time for the cylinders just visited by the head.</a:t>
            </a:r>
          </a:p>
          <a:p>
            <a:pPr algn="l" fontAlgn="base">
              <a:buFont typeface="Arial" panose="020B0604020202020204" pitchFamily="34" charset="0"/>
              <a:buChar char="•"/>
            </a:pPr>
            <a:r>
              <a:rPr lang="en-US" b="0" i="0" dirty="0">
                <a:effectLst/>
                <a:latin typeface="Nunito" pitchFamily="2" charset="0"/>
              </a:rPr>
              <a:t>It causes the head to move till the end of the disk in this way the requests arriving ahead of the arm position would get immediate service but some other requests that arrive behind the arm position will have to wait for the request to complete.</a:t>
            </a:r>
          </a:p>
          <a:p>
            <a:endParaRPr lang="en-US" dirty="0"/>
          </a:p>
        </p:txBody>
      </p:sp>
    </p:spTree>
    <p:extLst>
      <p:ext uri="{BB962C8B-B14F-4D97-AF65-F5344CB8AC3E}">
        <p14:creationId xmlns:p14="http://schemas.microsoft.com/office/powerpoint/2010/main" val="109487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AB29-5645-03EC-BFA0-9CFA450A63B2}"/>
              </a:ext>
            </a:extLst>
          </p:cNvPr>
          <p:cNvSpPr>
            <a:spLocks noGrp="1"/>
          </p:cNvSpPr>
          <p:nvPr>
            <p:ph type="title"/>
          </p:nvPr>
        </p:nvSpPr>
        <p:spPr/>
        <p:txBody>
          <a:bodyPr/>
          <a:lstStyle/>
          <a:p>
            <a:r>
              <a:rPr lang="en-US" b="1" i="0" dirty="0">
                <a:solidFill>
                  <a:srgbClr val="273239"/>
                </a:solidFill>
                <a:effectLst/>
                <a:latin typeface="Nunito" pitchFamily="2" charset="0"/>
              </a:rPr>
              <a:t>Algorithm</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CDC1D049-2EE1-8AC7-6673-2ECCA5670A93}"/>
              </a:ext>
            </a:extLst>
          </p:cNvPr>
          <p:cNvSpPr>
            <a:spLocks noGrp="1"/>
          </p:cNvSpPr>
          <p:nvPr>
            <p:ph idx="1"/>
          </p:nvPr>
        </p:nvSpPr>
        <p:spPr/>
        <p:txBody>
          <a:bodyPr>
            <a:normAutofit lnSpcReduction="10000"/>
          </a:bodyPr>
          <a:lstStyle/>
          <a:p>
            <a:pPr algn="just" rtl="0" fontAlgn="base"/>
            <a:r>
              <a:rPr lang="en-US" b="1" i="0" dirty="0">
                <a:solidFill>
                  <a:srgbClr val="273239"/>
                </a:solidFill>
                <a:effectLst/>
                <a:latin typeface="Nunito" pitchFamily="2" charset="0"/>
              </a:rPr>
              <a:t>Step 1: </a:t>
            </a:r>
            <a:r>
              <a:rPr lang="en-US" b="0" i="0" dirty="0">
                <a:solidFill>
                  <a:srgbClr val="273239"/>
                </a:solidFill>
                <a:effectLst/>
                <a:latin typeface="Nunito" pitchFamily="2" charset="0"/>
              </a:rPr>
              <a:t>Let the Request array represents an array storing indexes of tracks that have been requested in ascending order of their time of arrival. ‘head’ is the position of the disk head.</a:t>
            </a:r>
          </a:p>
          <a:p>
            <a:pPr algn="just" rtl="0" fontAlgn="base"/>
            <a:r>
              <a:rPr lang="en-US" b="1" i="0" dirty="0">
                <a:solidFill>
                  <a:srgbClr val="273239"/>
                </a:solidFill>
                <a:effectLst/>
                <a:latin typeface="Nunito" pitchFamily="2" charset="0"/>
              </a:rPr>
              <a:t>Step 2: </a:t>
            </a:r>
            <a:r>
              <a:rPr lang="en-US" b="0" i="0" dirty="0">
                <a:solidFill>
                  <a:srgbClr val="273239"/>
                </a:solidFill>
                <a:effectLst/>
                <a:latin typeface="Nunito" pitchFamily="2" charset="0"/>
              </a:rPr>
              <a:t>Let direction represents whether the head is moving towards left or right.</a:t>
            </a:r>
          </a:p>
          <a:p>
            <a:pPr algn="just" rtl="0" fontAlgn="base"/>
            <a:r>
              <a:rPr lang="en-US" b="1" i="0" dirty="0">
                <a:solidFill>
                  <a:srgbClr val="273239"/>
                </a:solidFill>
                <a:effectLst/>
                <a:latin typeface="Nunito" pitchFamily="2" charset="0"/>
              </a:rPr>
              <a:t>Step 3: </a:t>
            </a:r>
            <a:r>
              <a:rPr lang="en-US" b="0" i="0" dirty="0">
                <a:solidFill>
                  <a:srgbClr val="273239"/>
                </a:solidFill>
                <a:effectLst/>
                <a:latin typeface="Nunito" pitchFamily="2" charset="0"/>
              </a:rPr>
              <a:t>In the direction in which the head is moving, service all tracks one by one.</a:t>
            </a:r>
          </a:p>
          <a:p>
            <a:pPr algn="just" rtl="0" fontAlgn="base"/>
            <a:r>
              <a:rPr lang="en-US" b="1" i="0" dirty="0">
                <a:solidFill>
                  <a:srgbClr val="273239"/>
                </a:solidFill>
                <a:effectLst/>
                <a:latin typeface="Nunito" pitchFamily="2" charset="0"/>
              </a:rPr>
              <a:t>Step 4: </a:t>
            </a:r>
            <a:r>
              <a:rPr lang="en-US" b="0" i="0" dirty="0">
                <a:solidFill>
                  <a:srgbClr val="273239"/>
                </a:solidFill>
                <a:effectLst/>
                <a:latin typeface="Nunito" pitchFamily="2" charset="0"/>
              </a:rPr>
              <a:t>Calculate the absolute distance of the track from the head.</a:t>
            </a:r>
          </a:p>
          <a:p>
            <a:pPr algn="just" rtl="0" fontAlgn="base"/>
            <a:r>
              <a:rPr lang="en-US" b="1" i="0" dirty="0">
                <a:solidFill>
                  <a:srgbClr val="273239"/>
                </a:solidFill>
                <a:effectLst/>
                <a:latin typeface="Nunito" pitchFamily="2" charset="0"/>
              </a:rPr>
              <a:t>Step 5: </a:t>
            </a:r>
            <a:r>
              <a:rPr lang="en-US" b="0" i="0" dirty="0">
                <a:solidFill>
                  <a:srgbClr val="273239"/>
                </a:solidFill>
                <a:effectLst/>
                <a:latin typeface="Nunito" pitchFamily="2" charset="0"/>
              </a:rPr>
              <a:t>Increment the total seek count with this distance.</a:t>
            </a:r>
          </a:p>
          <a:p>
            <a:endParaRPr lang="en-US" dirty="0"/>
          </a:p>
        </p:txBody>
      </p:sp>
    </p:spTree>
    <p:extLst>
      <p:ext uri="{BB962C8B-B14F-4D97-AF65-F5344CB8AC3E}">
        <p14:creationId xmlns:p14="http://schemas.microsoft.com/office/powerpoint/2010/main" val="17179826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B7FF-75F1-3AE5-4391-F766009B9757}"/>
              </a:ext>
            </a:extLst>
          </p:cNvPr>
          <p:cNvSpPr>
            <a:spLocks noGrp="1"/>
          </p:cNvSpPr>
          <p:nvPr>
            <p:ph type="title"/>
          </p:nvPr>
        </p:nvSpPr>
        <p:spPr/>
        <p:txBody>
          <a:bodyPr/>
          <a:lstStyle/>
          <a:p>
            <a:r>
              <a:rPr lang="en-US" b="1" i="0" dirty="0">
                <a:solidFill>
                  <a:srgbClr val="273239"/>
                </a:solidFill>
                <a:effectLst/>
                <a:latin typeface="Nunito" pitchFamily="2" charset="0"/>
              </a:rPr>
              <a:t>Algorithm</a:t>
            </a:r>
            <a:endParaRPr lang="en-US" dirty="0"/>
          </a:p>
        </p:txBody>
      </p:sp>
      <p:sp>
        <p:nvSpPr>
          <p:cNvPr id="3" name="Content Placeholder 2">
            <a:extLst>
              <a:ext uri="{FF2B5EF4-FFF2-40B4-BE49-F238E27FC236}">
                <a16:creationId xmlns:a16="http://schemas.microsoft.com/office/drawing/2014/main" id="{88F33079-F919-BFF1-2041-9E84ECAB490C}"/>
              </a:ext>
            </a:extLst>
          </p:cNvPr>
          <p:cNvSpPr>
            <a:spLocks noGrp="1"/>
          </p:cNvSpPr>
          <p:nvPr>
            <p:ph idx="1"/>
          </p:nvPr>
        </p:nvSpPr>
        <p:spPr/>
        <p:txBody>
          <a:bodyPr/>
          <a:lstStyle/>
          <a:p>
            <a:pPr algn="just" rtl="0" fontAlgn="base"/>
            <a:r>
              <a:rPr lang="en-US" b="1" i="0" dirty="0">
                <a:solidFill>
                  <a:srgbClr val="273239"/>
                </a:solidFill>
                <a:effectLst/>
                <a:latin typeface="Nunito" pitchFamily="2" charset="0"/>
              </a:rPr>
              <a:t>Step 6: </a:t>
            </a:r>
            <a:r>
              <a:rPr lang="en-US" b="0" i="0" dirty="0">
                <a:solidFill>
                  <a:srgbClr val="273239"/>
                </a:solidFill>
                <a:effectLst/>
                <a:latin typeface="Nunito" pitchFamily="2" charset="0"/>
              </a:rPr>
              <a:t>Currently serviced track position now becomes the new head position.</a:t>
            </a:r>
          </a:p>
          <a:p>
            <a:pPr algn="just" rtl="0" fontAlgn="base"/>
            <a:r>
              <a:rPr lang="en-US" b="1" i="0" dirty="0">
                <a:solidFill>
                  <a:srgbClr val="273239"/>
                </a:solidFill>
                <a:effectLst/>
                <a:latin typeface="Nunito" pitchFamily="2" charset="0"/>
              </a:rPr>
              <a:t>Step 7: </a:t>
            </a:r>
            <a:r>
              <a:rPr lang="en-US" b="0" i="0" dirty="0">
                <a:solidFill>
                  <a:srgbClr val="273239"/>
                </a:solidFill>
                <a:effectLst/>
                <a:latin typeface="Nunito" pitchFamily="2" charset="0"/>
              </a:rPr>
              <a:t>Go to step 3 until we reach one of the ends of the disk.</a:t>
            </a:r>
          </a:p>
          <a:p>
            <a:pPr algn="just" rtl="0" fontAlgn="base"/>
            <a:r>
              <a:rPr lang="en-US" b="1" i="0" dirty="0">
                <a:solidFill>
                  <a:srgbClr val="273239"/>
                </a:solidFill>
                <a:effectLst/>
                <a:latin typeface="Nunito" pitchFamily="2" charset="0"/>
              </a:rPr>
              <a:t>Step 8: </a:t>
            </a:r>
            <a:r>
              <a:rPr lang="en-US" b="0" i="0" dirty="0">
                <a:solidFill>
                  <a:srgbClr val="273239"/>
                </a:solidFill>
                <a:effectLst/>
                <a:latin typeface="Nunito" pitchFamily="2" charset="0"/>
              </a:rPr>
              <a:t>If we reach the end of the disk reverse the direction and go to step 2 until all tracks in the request array have not been serviced.</a:t>
            </a:r>
          </a:p>
          <a:p>
            <a:endParaRPr lang="en-US" dirty="0"/>
          </a:p>
        </p:txBody>
      </p:sp>
    </p:spTree>
    <p:extLst>
      <p:ext uri="{BB962C8B-B14F-4D97-AF65-F5344CB8AC3E}">
        <p14:creationId xmlns:p14="http://schemas.microsoft.com/office/powerpoint/2010/main" val="768229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616E-AAE6-0C9C-1A29-10B01F0B250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82734C3-7F71-9B03-4EB7-834AD55FF11A}"/>
              </a:ext>
            </a:extLst>
          </p:cNvPr>
          <p:cNvSpPr>
            <a:spLocks noGrp="1"/>
          </p:cNvSpPr>
          <p:nvPr>
            <p:ph idx="1"/>
          </p:nvPr>
        </p:nvSpPr>
        <p:spPr/>
        <p:txBody>
          <a:bodyPr>
            <a:normAutofit/>
          </a:bodyPr>
          <a:lstStyle/>
          <a:p>
            <a:r>
              <a:rPr lang="en-US" dirty="0"/>
              <a:t>Input: </a:t>
            </a:r>
          </a:p>
          <a:p>
            <a:r>
              <a:rPr lang="en-US" dirty="0"/>
              <a:t>Request sequence = {176, 79, 34, 60, 92, 11, 41, 114}</a:t>
            </a:r>
          </a:p>
          <a:p>
            <a:r>
              <a:rPr lang="en-US" dirty="0"/>
              <a:t>Initial head position = 50</a:t>
            </a:r>
          </a:p>
          <a:p>
            <a:r>
              <a:rPr lang="en-US" dirty="0">
                <a:solidFill>
                  <a:srgbClr val="FF0000"/>
                </a:solidFill>
              </a:rPr>
              <a:t>Direction = left (We are moving from right to left)</a:t>
            </a:r>
          </a:p>
          <a:p>
            <a:r>
              <a:rPr lang="en-US" dirty="0"/>
              <a:t>Output:</a:t>
            </a:r>
          </a:p>
          <a:p>
            <a:r>
              <a:rPr lang="en-US" dirty="0"/>
              <a:t>Total number of seek operations = 226</a:t>
            </a:r>
          </a:p>
          <a:p>
            <a:r>
              <a:rPr lang="en-US" dirty="0"/>
              <a:t>Seek Sequence is</a:t>
            </a:r>
          </a:p>
          <a:p>
            <a:r>
              <a:rPr lang="en-US" dirty="0"/>
              <a:t>41,34,11,0,60,79,92,114,176</a:t>
            </a:r>
          </a:p>
          <a:p>
            <a:endParaRPr lang="en-US" dirty="0"/>
          </a:p>
        </p:txBody>
      </p:sp>
    </p:spTree>
    <p:extLst>
      <p:ext uri="{BB962C8B-B14F-4D97-AF65-F5344CB8AC3E}">
        <p14:creationId xmlns:p14="http://schemas.microsoft.com/office/powerpoint/2010/main" val="26189391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5A7B460-1212-79CB-A434-63AB530C209E}"/>
              </a:ext>
            </a:extLst>
          </p:cNvPr>
          <p:cNvPicPr>
            <a:picLocks noGrp="1" noChangeAspect="1"/>
          </p:cNvPicPr>
          <p:nvPr>
            <p:ph idx="1"/>
          </p:nvPr>
        </p:nvPicPr>
        <p:blipFill>
          <a:blip r:embed="rId2"/>
          <a:stretch>
            <a:fillRect/>
          </a:stretch>
        </p:blipFill>
        <p:spPr>
          <a:xfrm>
            <a:off x="901245" y="1061885"/>
            <a:ext cx="10211685" cy="3431457"/>
          </a:xfrm>
          <a:prstGeom prst="rect">
            <a:avLst/>
          </a:prstGeom>
        </p:spPr>
      </p:pic>
    </p:spTree>
    <p:extLst>
      <p:ext uri="{BB962C8B-B14F-4D97-AF65-F5344CB8AC3E}">
        <p14:creationId xmlns:p14="http://schemas.microsoft.com/office/powerpoint/2010/main" val="3128214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88C472-0CCF-6881-644B-E76C5886C840}"/>
              </a:ext>
            </a:extLst>
          </p:cNvPr>
          <p:cNvSpPr>
            <a:spLocks noGrp="1"/>
          </p:cNvSpPr>
          <p:nvPr>
            <p:ph idx="1"/>
          </p:nvPr>
        </p:nvSpPr>
        <p:spPr>
          <a:xfrm>
            <a:off x="838200" y="1052052"/>
            <a:ext cx="10515600" cy="5124911"/>
          </a:xfrm>
        </p:spPr>
        <p:txBody>
          <a:bodyPr/>
          <a:lstStyle/>
          <a:p>
            <a:r>
              <a:rPr lang="en-US" dirty="0"/>
              <a:t>Therefore, the total seek count is calculated as: </a:t>
            </a:r>
          </a:p>
          <a:p>
            <a:endParaRPr lang="en-US" dirty="0"/>
          </a:p>
          <a:p>
            <a:r>
              <a:rPr lang="en-US" dirty="0"/>
              <a:t>= (50-41) + (41-34) + (34-11) + (11-0) + (60-0) + (79-60) + (92-79) + (114-92) + (176-114)</a:t>
            </a:r>
          </a:p>
          <a:p>
            <a:r>
              <a:rPr lang="en-US" dirty="0"/>
              <a:t>= 226</a:t>
            </a:r>
          </a:p>
        </p:txBody>
      </p:sp>
    </p:spTree>
    <p:extLst>
      <p:ext uri="{BB962C8B-B14F-4D97-AF65-F5344CB8AC3E}">
        <p14:creationId xmlns:p14="http://schemas.microsoft.com/office/powerpoint/2010/main" val="24399726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21119F-50FD-F8BE-5C7E-A4663EA65F3B}"/>
              </a:ext>
            </a:extLst>
          </p:cNvPr>
          <p:cNvSpPr>
            <a:spLocks noGrp="1"/>
          </p:cNvSpPr>
          <p:nvPr>
            <p:ph idx="1"/>
          </p:nvPr>
        </p:nvSpPr>
        <p:spPr/>
        <p:txBody>
          <a:bodyPr/>
          <a:lstStyle/>
          <a:p>
            <a:pPr algn="just"/>
            <a:r>
              <a:rPr lang="en-US" b="0" i="0" dirty="0">
                <a:solidFill>
                  <a:srgbClr val="610B4B"/>
                </a:solidFill>
                <a:effectLst/>
                <a:latin typeface="erdana"/>
              </a:rPr>
              <a:t>Example</a:t>
            </a:r>
          </a:p>
          <a:p>
            <a:pPr algn="just"/>
            <a:r>
              <a:rPr lang="en-US" b="0" i="0" dirty="0">
                <a:solidFill>
                  <a:srgbClr val="333333"/>
                </a:solidFill>
                <a:effectLst/>
                <a:latin typeface="inter-regular"/>
              </a:rPr>
              <a:t>Consider the following disk request sequence for a disk with 100 tracks</a:t>
            </a:r>
          </a:p>
          <a:p>
            <a:pPr algn="just"/>
            <a:r>
              <a:rPr lang="en-US" b="0" i="0" dirty="0">
                <a:solidFill>
                  <a:srgbClr val="333333"/>
                </a:solidFill>
                <a:effectLst/>
                <a:latin typeface="inter-regular"/>
              </a:rPr>
              <a:t>98, 137, 122, 183, 14, 133, 65, 78</a:t>
            </a:r>
          </a:p>
          <a:p>
            <a:r>
              <a:rPr lang="en-US" b="0" i="0" dirty="0">
                <a:solidFill>
                  <a:srgbClr val="333333"/>
                </a:solidFill>
                <a:effectLst/>
                <a:latin typeface="inter-regular"/>
              </a:rPr>
              <a:t>Head pointer starting at 54 and moving in left direction. Find the number of head movements in cylinders using SCAN scheduling.</a:t>
            </a:r>
            <a:endParaRPr lang="en-US" dirty="0"/>
          </a:p>
        </p:txBody>
      </p:sp>
    </p:spTree>
    <p:extLst>
      <p:ext uri="{BB962C8B-B14F-4D97-AF65-F5344CB8AC3E}">
        <p14:creationId xmlns:p14="http://schemas.microsoft.com/office/powerpoint/2010/main" val="475355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9C18-8E03-F4B8-8EE7-D43D8FA04F32}"/>
              </a:ext>
            </a:extLst>
          </p:cNvPr>
          <p:cNvSpPr>
            <a:spLocks noGrp="1"/>
          </p:cNvSpPr>
          <p:nvPr>
            <p:ph type="title"/>
          </p:nvPr>
        </p:nvSpPr>
        <p:spPr/>
        <p:txBody>
          <a:bodyPr/>
          <a:lstStyle/>
          <a:p>
            <a:r>
              <a:rPr lang="en-US" b="1" i="0" dirty="0">
                <a:solidFill>
                  <a:srgbClr val="273239"/>
                </a:solidFill>
                <a:effectLst/>
                <a:latin typeface="Nunito" pitchFamily="2" charset="0"/>
              </a:rPr>
              <a:t>What is a Hard Disk Drive?</a:t>
            </a:r>
            <a:br>
              <a:rPr lang="en-US" b="1" i="0" dirty="0">
                <a:solidFill>
                  <a:srgbClr val="273239"/>
                </a:solidFill>
                <a:effectLst/>
                <a:latin typeface="Nunito" pitchFamily="2" charset="0"/>
              </a:rPr>
            </a:br>
            <a:endParaRPr lang="en-US" dirty="0"/>
          </a:p>
        </p:txBody>
      </p:sp>
      <p:pic>
        <p:nvPicPr>
          <p:cNvPr id="4" name="Content Placeholder 3">
            <a:extLst>
              <a:ext uri="{FF2B5EF4-FFF2-40B4-BE49-F238E27FC236}">
                <a16:creationId xmlns:a16="http://schemas.microsoft.com/office/drawing/2014/main" id="{C138B6C6-4BD7-0AB1-E02B-F7D515134D35}"/>
              </a:ext>
            </a:extLst>
          </p:cNvPr>
          <p:cNvPicPr>
            <a:picLocks noGrp="1" noChangeAspect="1"/>
          </p:cNvPicPr>
          <p:nvPr>
            <p:ph idx="1"/>
          </p:nvPr>
        </p:nvPicPr>
        <p:blipFill>
          <a:blip r:embed="rId2"/>
          <a:stretch>
            <a:fillRect/>
          </a:stretch>
        </p:blipFill>
        <p:spPr>
          <a:xfrm>
            <a:off x="3050063" y="1825625"/>
            <a:ext cx="6091873" cy="4351338"/>
          </a:xfrm>
          <a:prstGeom prst="rect">
            <a:avLst/>
          </a:prstGeom>
        </p:spPr>
      </p:pic>
    </p:spTree>
    <p:extLst>
      <p:ext uri="{BB962C8B-B14F-4D97-AF65-F5344CB8AC3E}">
        <p14:creationId xmlns:p14="http://schemas.microsoft.com/office/powerpoint/2010/main" val="3841363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S SCAN and C-SCAN algorithm">
            <a:extLst>
              <a:ext uri="{FF2B5EF4-FFF2-40B4-BE49-F238E27FC236}">
                <a16:creationId xmlns:a16="http://schemas.microsoft.com/office/drawing/2014/main" id="{D91166AA-E17C-5DB5-66E0-6A79D1096C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9742" y="608163"/>
            <a:ext cx="6715431" cy="5088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208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98D4F1-DE16-2DA5-4AAD-0BD6FA0E9881}"/>
              </a:ext>
            </a:extLst>
          </p:cNvPr>
          <p:cNvSpPr>
            <a:spLocks noGrp="1"/>
          </p:cNvSpPr>
          <p:nvPr>
            <p:ph idx="1"/>
          </p:nvPr>
        </p:nvSpPr>
        <p:spPr/>
        <p:txBody>
          <a:bodyPr/>
          <a:lstStyle/>
          <a:p>
            <a:r>
              <a:rPr lang="en-US" b="0" i="0" dirty="0">
                <a:solidFill>
                  <a:srgbClr val="333333"/>
                </a:solidFill>
                <a:effectLst/>
                <a:latin typeface="inter-regular"/>
              </a:rPr>
              <a:t>Number of Cylinders = 40 + 14 + 65 + 13 + 20 + 24 + 11 + 4 + 46 = 237</a:t>
            </a:r>
            <a:endParaRPr lang="en-US" dirty="0"/>
          </a:p>
        </p:txBody>
      </p:sp>
    </p:spTree>
    <p:extLst>
      <p:ext uri="{BB962C8B-B14F-4D97-AF65-F5344CB8AC3E}">
        <p14:creationId xmlns:p14="http://schemas.microsoft.com/office/powerpoint/2010/main" val="36460598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5D4AA-58CE-D264-24F3-835135D2702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DF53E1C-D2E6-0B54-B161-3D8D9FCB37F4}"/>
              </a:ext>
            </a:extLst>
          </p:cNvPr>
          <p:cNvSpPr>
            <a:spLocks noGrp="1"/>
          </p:cNvSpPr>
          <p:nvPr>
            <p:ph idx="1"/>
          </p:nvPr>
        </p:nvSpPr>
        <p:spPr/>
        <p:txBody>
          <a:bodyPr/>
          <a:lstStyle/>
          <a:p>
            <a:r>
              <a:rPr lang="en-US" b="0" i="0" dirty="0">
                <a:solidFill>
                  <a:srgbClr val="000000"/>
                </a:solidFill>
                <a:effectLst/>
                <a:latin typeface="Raleway" panose="020F0502020204030204" pitchFamily="2" charset="0"/>
              </a:rPr>
              <a:t>A disk has 251 tracks and a queue of access requests: 240, 94, 179, 51, 118, 15, 137, 29, and 75. The Read/Write head (C) is initially located at track 55 and is moving to the LEFT:</a:t>
            </a:r>
          </a:p>
          <a:p>
            <a:r>
              <a:rPr lang="en-US" b="0" i="0" dirty="0">
                <a:solidFill>
                  <a:srgbClr val="000000"/>
                </a:solidFill>
                <a:effectLst/>
                <a:latin typeface="Raleway" panose="020F0502020204030204" pitchFamily="2" charset="0"/>
              </a:rPr>
              <a:t>The diagram below illustrates the SCAN algorithm in a case where the head direction is towards the left:</a:t>
            </a:r>
            <a:endParaRPr lang="en-US" dirty="0"/>
          </a:p>
        </p:txBody>
      </p:sp>
    </p:spTree>
    <p:extLst>
      <p:ext uri="{BB962C8B-B14F-4D97-AF65-F5344CB8AC3E}">
        <p14:creationId xmlns:p14="http://schemas.microsoft.com/office/powerpoint/2010/main" val="9265043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CAN_algorithm">
            <a:extLst>
              <a:ext uri="{FF2B5EF4-FFF2-40B4-BE49-F238E27FC236}">
                <a16:creationId xmlns:a16="http://schemas.microsoft.com/office/drawing/2014/main" id="{A1DBCD4B-8E50-86D7-BF50-DF7401327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971" y="483009"/>
            <a:ext cx="10710650" cy="4629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9246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53C168-DB8D-D2BF-BC36-6CA9F866C606}"/>
              </a:ext>
            </a:extLst>
          </p:cNvPr>
          <p:cNvSpPr>
            <a:spLocks noGrp="1"/>
          </p:cNvSpPr>
          <p:nvPr>
            <p:ph idx="1"/>
          </p:nvPr>
        </p:nvSpPr>
        <p:spPr/>
        <p:txBody>
          <a:bodyPr/>
          <a:lstStyle/>
          <a:p>
            <a:r>
              <a:rPr lang="en-US" dirty="0"/>
              <a:t>The movement towards the left stops at the end of the disk (0), even though there’s no request at 0. Then, the head reverses its direction and stops at the last request (in track 240). Hence, the total head movement (THM) is:</a:t>
            </a:r>
          </a:p>
          <a:p>
            <a:endParaRPr lang="en-US" dirty="0"/>
          </a:p>
          <a:p>
            <a:r>
              <a:rPr lang="en-US" dirty="0"/>
              <a:t>  [THM = (55-0) + (240-0) = 55 + 240 = 295</a:t>
            </a:r>
          </a:p>
        </p:txBody>
      </p:sp>
    </p:spTree>
    <p:extLst>
      <p:ext uri="{BB962C8B-B14F-4D97-AF65-F5344CB8AC3E}">
        <p14:creationId xmlns:p14="http://schemas.microsoft.com/office/powerpoint/2010/main" val="23500717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E306-B175-CB5E-E1D3-46E6C2EE0305}"/>
              </a:ext>
            </a:extLst>
          </p:cNvPr>
          <p:cNvSpPr>
            <a:spLocks noGrp="1"/>
          </p:cNvSpPr>
          <p:nvPr>
            <p:ph type="title"/>
          </p:nvPr>
        </p:nvSpPr>
        <p:spPr/>
        <p:txBody>
          <a:bodyPr>
            <a:normAutofit/>
          </a:bodyPr>
          <a:lstStyle/>
          <a:p>
            <a:r>
              <a:rPr lang="en-US" sz="3600" b="1" i="0" dirty="0">
                <a:effectLst/>
                <a:latin typeface="Source Sans 3"/>
              </a:rPr>
              <a:t>LOOK Disk Scheduling Algorithm</a:t>
            </a:r>
            <a:br>
              <a:rPr lang="en-US" sz="3600" b="1" i="0" dirty="0">
                <a:effectLst/>
                <a:latin typeface="Source Sans 3"/>
              </a:rPr>
            </a:br>
            <a:endParaRPr lang="en-US" sz="3600" dirty="0"/>
          </a:p>
        </p:txBody>
      </p:sp>
      <p:sp>
        <p:nvSpPr>
          <p:cNvPr id="3" name="Content Placeholder 2">
            <a:extLst>
              <a:ext uri="{FF2B5EF4-FFF2-40B4-BE49-F238E27FC236}">
                <a16:creationId xmlns:a16="http://schemas.microsoft.com/office/drawing/2014/main" id="{F0864C67-0833-4C69-5E56-A9FABC6D311C}"/>
              </a:ext>
            </a:extLst>
          </p:cNvPr>
          <p:cNvSpPr>
            <a:spLocks noGrp="1"/>
          </p:cNvSpPr>
          <p:nvPr>
            <p:ph idx="1"/>
          </p:nvPr>
        </p:nvSpPr>
        <p:spPr/>
        <p:txBody>
          <a:bodyPr>
            <a:normAutofit fontScale="92500"/>
          </a:bodyPr>
          <a:lstStyle/>
          <a:p>
            <a:pPr algn="just"/>
            <a:r>
              <a:rPr lang="en-US" dirty="0"/>
              <a:t>The LOOK Disk Scheduling Algorithm is the advanced version of the SCAN (elevator) disk scheduling algorithm which gives slightly better seek time than any other algorithm in the hierarchy (FCFS-&gt;SRTF-&gt;SCAN-&gt;C-SCAN-&gt;LOOK). </a:t>
            </a:r>
          </a:p>
          <a:p>
            <a:pPr algn="just"/>
            <a:r>
              <a:rPr lang="en-US" dirty="0"/>
              <a:t>It is used to reduce the amount of time it takes to access data on a hard disk drive by minimizing the seek time between read/write operations.</a:t>
            </a:r>
          </a:p>
          <a:p>
            <a:pPr algn="just"/>
            <a:r>
              <a:rPr lang="en-US" dirty="0"/>
              <a:t> The LOOK algorithm operates by scanning the disk in a specific direction, but instead of going all the way to the end of the disk before reversing direction like the SCAN algorithm, it reverses direction as soon as it reaches the last request in the current direction.</a:t>
            </a:r>
          </a:p>
        </p:txBody>
      </p:sp>
    </p:spTree>
    <p:extLst>
      <p:ext uri="{BB962C8B-B14F-4D97-AF65-F5344CB8AC3E}">
        <p14:creationId xmlns:p14="http://schemas.microsoft.com/office/powerpoint/2010/main" val="1350546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538E-8C27-DA83-9C6E-A09BDBF95981}"/>
              </a:ext>
            </a:extLst>
          </p:cNvPr>
          <p:cNvSpPr>
            <a:spLocks noGrp="1"/>
          </p:cNvSpPr>
          <p:nvPr>
            <p:ph type="title"/>
          </p:nvPr>
        </p:nvSpPr>
        <p:spPr/>
        <p:txBody>
          <a:bodyPr/>
          <a:lstStyle/>
          <a:p>
            <a:r>
              <a:rPr lang="en-US" sz="4400" b="1" i="0" dirty="0">
                <a:effectLst/>
                <a:latin typeface="Source Sans 3"/>
              </a:rPr>
              <a:t>LOOK Disk Scheduling Algorithm</a:t>
            </a:r>
            <a:br>
              <a:rPr lang="en-US" sz="4400" b="1" i="0" dirty="0">
                <a:effectLst/>
                <a:latin typeface="Source Sans 3"/>
              </a:rPr>
            </a:br>
            <a:endParaRPr lang="en-US" dirty="0"/>
          </a:p>
        </p:txBody>
      </p:sp>
      <p:sp>
        <p:nvSpPr>
          <p:cNvPr id="3" name="Content Placeholder 2">
            <a:extLst>
              <a:ext uri="{FF2B5EF4-FFF2-40B4-BE49-F238E27FC236}">
                <a16:creationId xmlns:a16="http://schemas.microsoft.com/office/drawing/2014/main" id="{7BD44621-8EC4-BA9F-3B30-F048F47B3C0B}"/>
              </a:ext>
            </a:extLst>
          </p:cNvPr>
          <p:cNvSpPr>
            <a:spLocks noGrp="1"/>
          </p:cNvSpPr>
          <p:nvPr>
            <p:ph idx="1"/>
          </p:nvPr>
        </p:nvSpPr>
        <p:spPr/>
        <p:txBody>
          <a:bodyPr/>
          <a:lstStyle/>
          <a:p>
            <a:pPr algn="just"/>
            <a:r>
              <a:rPr lang="en-US" dirty="0"/>
              <a:t>The LOOK algorithm services request similarly to the SCAN Algorithm meanwhile it also “looks” ahead as if there are more tracks that are needed to be serviced in the same direction. </a:t>
            </a:r>
          </a:p>
          <a:p>
            <a:pPr algn="just"/>
            <a:r>
              <a:rPr lang="en-US" dirty="0">
                <a:solidFill>
                  <a:srgbClr val="FF0000"/>
                </a:solidFill>
              </a:rPr>
              <a:t>The main reason behind the better performance of the LOOK algorithm in comparison to SCAN is that in this algorithm the head is not allowed to move till the end of the disk.</a:t>
            </a:r>
          </a:p>
        </p:txBody>
      </p:sp>
    </p:spTree>
    <p:extLst>
      <p:ext uri="{BB962C8B-B14F-4D97-AF65-F5344CB8AC3E}">
        <p14:creationId xmlns:p14="http://schemas.microsoft.com/office/powerpoint/2010/main" val="37859187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74F4-888E-C6C1-A684-57C093C0FE69}"/>
              </a:ext>
            </a:extLst>
          </p:cNvPr>
          <p:cNvSpPr>
            <a:spLocks noGrp="1"/>
          </p:cNvSpPr>
          <p:nvPr>
            <p:ph type="title"/>
          </p:nvPr>
        </p:nvSpPr>
        <p:spPr/>
        <p:txBody>
          <a:bodyPr>
            <a:normAutofit/>
          </a:bodyPr>
          <a:lstStyle/>
          <a:p>
            <a:r>
              <a:rPr lang="en-US" sz="4000" b="1" i="0" dirty="0">
                <a:solidFill>
                  <a:srgbClr val="273239"/>
                </a:solidFill>
                <a:effectLst/>
                <a:latin typeface="Nunito" pitchFamily="2" charset="0"/>
              </a:rPr>
              <a:t>Steps Involved in the LOOK Algorithm</a:t>
            </a:r>
            <a:br>
              <a:rPr lang="en-US" sz="4000" b="1" i="0" dirty="0">
                <a:solidFill>
                  <a:srgbClr val="273239"/>
                </a:solidFill>
                <a:effectLst/>
                <a:latin typeface="Nunito" pitchFamily="2" charset="0"/>
              </a:rPr>
            </a:br>
            <a:endParaRPr lang="en-US" sz="4000" dirty="0"/>
          </a:p>
        </p:txBody>
      </p:sp>
      <p:sp>
        <p:nvSpPr>
          <p:cNvPr id="3" name="Content Placeholder 2">
            <a:extLst>
              <a:ext uri="{FF2B5EF4-FFF2-40B4-BE49-F238E27FC236}">
                <a16:creationId xmlns:a16="http://schemas.microsoft.com/office/drawing/2014/main" id="{BA6DD71A-BDD3-A467-EA77-6BA4FCA2D757}"/>
              </a:ext>
            </a:extLst>
          </p:cNvPr>
          <p:cNvSpPr>
            <a:spLocks noGrp="1"/>
          </p:cNvSpPr>
          <p:nvPr>
            <p:ph idx="1"/>
          </p:nvPr>
        </p:nvSpPr>
        <p:spPr/>
        <p:txBody>
          <a:bodyPr/>
          <a:lstStyle/>
          <a:p>
            <a:pPr algn="just"/>
            <a:r>
              <a:rPr lang="en-US" dirty="0"/>
              <a:t>Determine the initial direction of disk head movement.</a:t>
            </a:r>
          </a:p>
          <a:p>
            <a:pPr algn="just"/>
            <a:r>
              <a:rPr lang="en-US" dirty="0"/>
              <a:t>Sort the pending disk requests in the order in which they will be serviced.</a:t>
            </a:r>
          </a:p>
          <a:p>
            <a:pPr algn="just"/>
            <a:r>
              <a:rPr lang="en-US" dirty="0"/>
              <a:t>Scan the disk in the chosen direction, servicing requests as they are encountered.</a:t>
            </a:r>
          </a:p>
          <a:p>
            <a:pPr algn="just"/>
            <a:r>
              <a:rPr lang="en-US" dirty="0"/>
              <a:t>When the last request in the current direction has been serviced, reverse the direction and continue scanning until all requests have been serviced.</a:t>
            </a:r>
          </a:p>
        </p:txBody>
      </p:sp>
    </p:spTree>
    <p:extLst>
      <p:ext uri="{BB962C8B-B14F-4D97-AF65-F5344CB8AC3E}">
        <p14:creationId xmlns:p14="http://schemas.microsoft.com/office/powerpoint/2010/main" val="8697579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7F4CE-5CC1-6081-0BC3-171F3DC801BA}"/>
              </a:ext>
            </a:extLst>
          </p:cNvPr>
          <p:cNvSpPr>
            <a:spLocks noGrp="1"/>
          </p:cNvSpPr>
          <p:nvPr>
            <p:ph type="title"/>
          </p:nvPr>
        </p:nvSpPr>
        <p:spPr/>
        <p:txBody>
          <a:bodyPr/>
          <a:lstStyle/>
          <a:p>
            <a:r>
              <a:rPr lang="en-US" b="1" i="0" dirty="0">
                <a:solidFill>
                  <a:srgbClr val="273239"/>
                </a:solidFill>
                <a:effectLst/>
                <a:latin typeface="Nunito" pitchFamily="2" charset="0"/>
              </a:rPr>
              <a:t>Algorithm for LOOK Disk Scheduling</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D06A9846-23E2-54D3-3173-6917519F1F65}"/>
              </a:ext>
            </a:extLst>
          </p:cNvPr>
          <p:cNvSpPr>
            <a:spLocks noGrp="1"/>
          </p:cNvSpPr>
          <p:nvPr>
            <p:ph idx="1"/>
          </p:nvPr>
        </p:nvSpPr>
        <p:spPr/>
        <p:txBody>
          <a:bodyPr/>
          <a:lstStyle/>
          <a:p>
            <a:pPr algn="just" rtl="0" fontAlgn="base"/>
            <a:r>
              <a:rPr lang="en-US" b="1" i="0" dirty="0">
                <a:effectLst/>
                <a:latin typeface="Nunito" pitchFamily="2" charset="0"/>
              </a:rPr>
              <a:t>Step 1:</a:t>
            </a:r>
            <a:r>
              <a:rPr lang="en-US" b="0" i="0" dirty="0">
                <a:effectLst/>
                <a:latin typeface="Nunito" pitchFamily="2" charset="0"/>
              </a:rPr>
              <a:t> Let the Request array represents an array storing indexes of tracks that have been requested in ascending order of their time of arrival. ‘head’ is the position of the disk head.</a:t>
            </a:r>
          </a:p>
          <a:p>
            <a:pPr algn="just" rtl="0" fontAlgn="base"/>
            <a:r>
              <a:rPr lang="en-US" b="1" i="0" dirty="0">
                <a:effectLst/>
                <a:latin typeface="Nunito" pitchFamily="2" charset="0"/>
              </a:rPr>
              <a:t>Step 2:</a:t>
            </a:r>
            <a:r>
              <a:rPr lang="en-US" b="0" i="0" dirty="0">
                <a:effectLst/>
                <a:latin typeface="Nunito" pitchFamily="2" charset="0"/>
              </a:rPr>
              <a:t> The initial direction in which the head is moving is given and it services in the same direction.</a:t>
            </a:r>
          </a:p>
          <a:p>
            <a:pPr algn="just" rtl="0" fontAlgn="base"/>
            <a:r>
              <a:rPr lang="en-US" b="1" i="0" dirty="0">
                <a:effectLst/>
                <a:latin typeface="Nunito" pitchFamily="2" charset="0"/>
              </a:rPr>
              <a:t>Step 3:</a:t>
            </a:r>
            <a:r>
              <a:rPr lang="en-US" b="0" i="0" dirty="0">
                <a:effectLst/>
                <a:latin typeface="Nunito" pitchFamily="2" charset="0"/>
              </a:rPr>
              <a:t> The head services all the requests one by one in the direction head is moving.</a:t>
            </a:r>
          </a:p>
          <a:p>
            <a:pPr algn="just" rtl="0" fontAlgn="base"/>
            <a:r>
              <a:rPr lang="en-US" b="1" i="0" dirty="0">
                <a:effectLst/>
                <a:latin typeface="Nunito" pitchFamily="2" charset="0"/>
              </a:rPr>
              <a:t>Step 4:</a:t>
            </a:r>
            <a:r>
              <a:rPr lang="en-US" b="0" i="0" dirty="0">
                <a:effectLst/>
                <a:latin typeface="Nunito" pitchFamily="2" charset="0"/>
              </a:rPr>
              <a:t> The head continues to move in the same direction until all the requests in this direction are finished</a:t>
            </a:r>
          </a:p>
          <a:p>
            <a:endParaRPr lang="en-US" dirty="0"/>
          </a:p>
        </p:txBody>
      </p:sp>
    </p:spTree>
    <p:extLst>
      <p:ext uri="{BB962C8B-B14F-4D97-AF65-F5344CB8AC3E}">
        <p14:creationId xmlns:p14="http://schemas.microsoft.com/office/powerpoint/2010/main" val="37191472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4AF1-28D2-D223-8CE0-B1FE7D7346AD}"/>
              </a:ext>
            </a:extLst>
          </p:cNvPr>
          <p:cNvSpPr>
            <a:spLocks noGrp="1"/>
          </p:cNvSpPr>
          <p:nvPr>
            <p:ph type="title"/>
          </p:nvPr>
        </p:nvSpPr>
        <p:spPr/>
        <p:txBody>
          <a:bodyPr/>
          <a:lstStyle/>
          <a:p>
            <a:r>
              <a:rPr lang="en-US" b="1" i="0" dirty="0">
                <a:solidFill>
                  <a:srgbClr val="273239"/>
                </a:solidFill>
                <a:effectLst/>
                <a:latin typeface="Nunito" pitchFamily="2" charset="0"/>
              </a:rPr>
              <a:t>Algorithm for LOOK Disk Scheduling</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8DF151D7-595C-B1EA-C17F-7947CC077FA3}"/>
              </a:ext>
            </a:extLst>
          </p:cNvPr>
          <p:cNvSpPr>
            <a:spLocks noGrp="1"/>
          </p:cNvSpPr>
          <p:nvPr>
            <p:ph idx="1"/>
          </p:nvPr>
        </p:nvSpPr>
        <p:spPr/>
        <p:txBody>
          <a:bodyPr>
            <a:normAutofit lnSpcReduction="10000"/>
          </a:bodyPr>
          <a:lstStyle/>
          <a:p>
            <a:pPr algn="just" rtl="0" fontAlgn="base"/>
            <a:r>
              <a:rPr lang="en-US" b="1" i="0" dirty="0">
                <a:solidFill>
                  <a:srgbClr val="273239"/>
                </a:solidFill>
                <a:effectLst/>
                <a:latin typeface="Nunito" pitchFamily="2" charset="0"/>
              </a:rPr>
              <a:t>Step 5:</a:t>
            </a:r>
            <a:r>
              <a:rPr lang="en-US" b="0" i="0" dirty="0">
                <a:solidFill>
                  <a:srgbClr val="273239"/>
                </a:solidFill>
                <a:effectLst/>
                <a:latin typeface="Nunito" pitchFamily="2" charset="0"/>
              </a:rPr>
              <a:t> While moving in this direction calculate the absolute distance of the track from the head.</a:t>
            </a:r>
          </a:p>
          <a:p>
            <a:pPr algn="just" rtl="0" fontAlgn="base"/>
            <a:r>
              <a:rPr lang="en-US" b="1" i="0" dirty="0">
                <a:solidFill>
                  <a:srgbClr val="273239"/>
                </a:solidFill>
                <a:effectLst/>
                <a:latin typeface="Nunito" pitchFamily="2" charset="0"/>
              </a:rPr>
              <a:t>Step 6:</a:t>
            </a:r>
            <a:r>
              <a:rPr lang="en-US" b="0" i="0" dirty="0">
                <a:solidFill>
                  <a:srgbClr val="273239"/>
                </a:solidFill>
                <a:effectLst/>
                <a:latin typeface="Nunito" pitchFamily="2" charset="0"/>
              </a:rPr>
              <a:t> Increment the total seek count with this distance.</a:t>
            </a:r>
          </a:p>
          <a:p>
            <a:pPr algn="just" rtl="0" fontAlgn="base"/>
            <a:r>
              <a:rPr lang="en-US" b="1" i="0" dirty="0">
                <a:solidFill>
                  <a:srgbClr val="273239"/>
                </a:solidFill>
                <a:effectLst/>
                <a:latin typeface="Nunito" pitchFamily="2" charset="0"/>
              </a:rPr>
              <a:t>Step 7:</a:t>
            </a:r>
            <a:r>
              <a:rPr lang="en-US" b="0" i="0" dirty="0">
                <a:solidFill>
                  <a:srgbClr val="273239"/>
                </a:solidFill>
                <a:effectLst/>
                <a:latin typeface="Nunito" pitchFamily="2" charset="0"/>
              </a:rPr>
              <a:t> Currently serviced track position now becomes the new head position.</a:t>
            </a:r>
          </a:p>
          <a:p>
            <a:pPr algn="just" rtl="0" fontAlgn="base"/>
            <a:r>
              <a:rPr lang="en-US" b="1" i="0" dirty="0">
                <a:solidFill>
                  <a:srgbClr val="273239"/>
                </a:solidFill>
                <a:effectLst/>
                <a:latin typeface="Nunito" pitchFamily="2" charset="0"/>
              </a:rPr>
              <a:t>Step 8:</a:t>
            </a:r>
            <a:r>
              <a:rPr lang="en-US" b="0" i="0" dirty="0">
                <a:solidFill>
                  <a:srgbClr val="273239"/>
                </a:solidFill>
                <a:effectLst/>
                <a:latin typeface="Nunito" pitchFamily="2" charset="0"/>
              </a:rPr>
              <a:t> Go to step 5 until we reach at last request in this direction.</a:t>
            </a:r>
          </a:p>
          <a:p>
            <a:pPr algn="just" rtl="0" fontAlgn="base"/>
            <a:r>
              <a:rPr lang="en-US" b="1" i="0" dirty="0">
                <a:solidFill>
                  <a:srgbClr val="273239"/>
                </a:solidFill>
                <a:effectLst/>
                <a:latin typeface="Nunito" pitchFamily="2" charset="0"/>
              </a:rPr>
              <a:t>Step 9:</a:t>
            </a:r>
            <a:r>
              <a:rPr lang="en-US" b="0" i="0" dirty="0">
                <a:solidFill>
                  <a:srgbClr val="273239"/>
                </a:solidFill>
                <a:effectLst/>
                <a:latin typeface="Nunito" pitchFamily="2" charset="0"/>
              </a:rPr>
              <a:t> If we reach where no requests are needed to be serviced in this direction reverse the direction and go to step 3 until all tracks in the request array have not been serviced.</a:t>
            </a:r>
          </a:p>
          <a:p>
            <a:endParaRPr lang="en-US" dirty="0"/>
          </a:p>
        </p:txBody>
      </p:sp>
    </p:spTree>
    <p:extLst>
      <p:ext uri="{BB962C8B-B14F-4D97-AF65-F5344CB8AC3E}">
        <p14:creationId xmlns:p14="http://schemas.microsoft.com/office/powerpoint/2010/main" val="256154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CCF9-5E50-4A38-5685-E1C7D1A32B0E}"/>
              </a:ext>
            </a:extLst>
          </p:cNvPr>
          <p:cNvSpPr>
            <a:spLocks noGrp="1"/>
          </p:cNvSpPr>
          <p:nvPr>
            <p:ph type="title"/>
          </p:nvPr>
        </p:nvSpPr>
        <p:spPr/>
        <p:txBody>
          <a:bodyPr/>
          <a:lstStyle/>
          <a:p>
            <a:r>
              <a:rPr lang="en-US" dirty="0"/>
              <a:t>Platter</a:t>
            </a:r>
          </a:p>
        </p:txBody>
      </p:sp>
      <p:pic>
        <p:nvPicPr>
          <p:cNvPr id="5" name="Content Placeholder 4">
            <a:extLst>
              <a:ext uri="{FF2B5EF4-FFF2-40B4-BE49-F238E27FC236}">
                <a16:creationId xmlns:a16="http://schemas.microsoft.com/office/drawing/2014/main" id="{F74E0F2D-629C-9CF2-3198-100C0A515001}"/>
              </a:ext>
            </a:extLst>
          </p:cNvPr>
          <p:cNvPicPr>
            <a:picLocks noGrp="1" noChangeAspect="1"/>
          </p:cNvPicPr>
          <p:nvPr>
            <p:ph idx="1"/>
          </p:nvPr>
        </p:nvPicPr>
        <p:blipFill>
          <a:blip r:embed="rId2"/>
          <a:stretch>
            <a:fillRect/>
          </a:stretch>
        </p:blipFill>
        <p:spPr>
          <a:xfrm>
            <a:off x="658760" y="1292637"/>
            <a:ext cx="5145793" cy="3285391"/>
          </a:xfrm>
        </p:spPr>
      </p:pic>
      <p:pic>
        <p:nvPicPr>
          <p:cNvPr id="7" name="Picture 6">
            <a:extLst>
              <a:ext uri="{FF2B5EF4-FFF2-40B4-BE49-F238E27FC236}">
                <a16:creationId xmlns:a16="http://schemas.microsoft.com/office/drawing/2014/main" id="{D3DD80E8-8591-8EEE-F5CF-73C960444133}"/>
              </a:ext>
            </a:extLst>
          </p:cNvPr>
          <p:cNvPicPr>
            <a:picLocks noChangeAspect="1"/>
          </p:cNvPicPr>
          <p:nvPr/>
        </p:nvPicPr>
        <p:blipFill>
          <a:blip r:embed="rId3"/>
          <a:stretch>
            <a:fillRect/>
          </a:stretch>
        </p:blipFill>
        <p:spPr>
          <a:xfrm>
            <a:off x="5895503" y="1072524"/>
            <a:ext cx="4740051" cy="3505504"/>
          </a:xfrm>
          <a:prstGeom prst="rect">
            <a:avLst/>
          </a:prstGeom>
        </p:spPr>
      </p:pic>
      <p:pic>
        <p:nvPicPr>
          <p:cNvPr id="9" name="Picture 8">
            <a:extLst>
              <a:ext uri="{FF2B5EF4-FFF2-40B4-BE49-F238E27FC236}">
                <a16:creationId xmlns:a16="http://schemas.microsoft.com/office/drawing/2014/main" id="{D3C126DC-39F3-4DD3-225F-B21025F9102D}"/>
              </a:ext>
            </a:extLst>
          </p:cNvPr>
          <p:cNvPicPr>
            <a:picLocks noChangeAspect="1"/>
          </p:cNvPicPr>
          <p:nvPr/>
        </p:nvPicPr>
        <p:blipFill>
          <a:blip r:embed="rId4"/>
          <a:stretch>
            <a:fillRect/>
          </a:stretch>
        </p:blipFill>
        <p:spPr>
          <a:xfrm>
            <a:off x="4933849" y="4596653"/>
            <a:ext cx="2324301" cy="2377646"/>
          </a:xfrm>
          <a:prstGeom prst="rect">
            <a:avLst/>
          </a:prstGeom>
        </p:spPr>
      </p:pic>
    </p:spTree>
    <p:extLst>
      <p:ext uri="{BB962C8B-B14F-4D97-AF65-F5344CB8AC3E}">
        <p14:creationId xmlns:p14="http://schemas.microsoft.com/office/powerpoint/2010/main" val="33732509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156A9-2338-69DD-79D2-489283D8FAC7}"/>
              </a:ext>
            </a:extLst>
          </p:cNvPr>
          <p:cNvSpPr>
            <a:spLocks noGrp="1"/>
          </p:cNvSpPr>
          <p:nvPr>
            <p:ph type="title"/>
          </p:nvPr>
        </p:nvSpPr>
        <p:spPr/>
        <p:txBody>
          <a:bodyPr/>
          <a:lstStyle/>
          <a:p>
            <a:r>
              <a:rPr lang="en-US" b="1" i="0" dirty="0">
                <a:solidFill>
                  <a:srgbClr val="273239"/>
                </a:solidFill>
                <a:effectLst/>
                <a:latin typeface="Nunito" pitchFamily="2" charset="0"/>
              </a:rPr>
              <a:t>Example </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44851555-DF70-EC6F-0944-B7BE443DE25B}"/>
              </a:ext>
            </a:extLst>
          </p:cNvPr>
          <p:cNvSpPr>
            <a:spLocks noGrp="1"/>
          </p:cNvSpPr>
          <p:nvPr>
            <p:ph idx="1"/>
          </p:nvPr>
        </p:nvSpPr>
        <p:spPr/>
        <p:txBody>
          <a:bodyPr>
            <a:normAutofit fontScale="92500" lnSpcReduction="10000"/>
          </a:bodyPr>
          <a:lstStyle/>
          <a:p>
            <a:r>
              <a:rPr lang="en-US" dirty="0"/>
              <a:t>Input:  </a:t>
            </a:r>
          </a:p>
          <a:p>
            <a:r>
              <a:rPr lang="en-US" dirty="0"/>
              <a:t>Request sequence = {176, 79, 34, 60, 92, 11, 41, 114}</a:t>
            </a:r>
          </a:p>
          <a:p>
            <a:r>
              <a:rPr lang="en-US" dirty="0"/>
              <a:t>Initial head position = 50</a:t>
            </a:r>
          </a:p>
          <a:p>
            <a:r>
              <a:rPr lang="en-US" dirty="0"/>
              <a:t>Direction = right (We are moving from left to right)</a:t>
            </a:r>
          </a:p>
          <a:p>
            <a:r>
              <a:rPr lang="en-US" dirty="0"/>
              <a:t>Output:</a:t>
            </a:r>
          </a:p>
          <a:p>
            <a:r>
              <a:rPr lang="en-US" dirty="0"/>
              <a:t>Initial position of head: 50</a:t>
            </a:r>
          </a:p>
          <a:p>
            <a:r>
              <a:rPr lang="en-US" dirty="0"/>
              <a:t>Total number of seek operations = 291</a:t>
            </a:r>
          </a:p>
          <a:p>
            <a:r>
              <a:rPr lang="en-US" dirty="0"/>
              <a:t>Seek Sequence: 60, 79, 92, 114, 176, 41, 34, 11</a:t>
            </a:r>
          </a:p>
          <a:p>
            <a:r>
              <a:rPr lang="en-US" b="0" i="0" dirty="0">
                <a:effectLst/>
                <a:latin typeface="Nunito" pitchFamily="2" charset="0"/>
              </a:rPr>
              <a:t>The following chart shows the sequence in which requested tracks are serviced using LOOK</a:t>
            </a:r>
            <a:endParaRPr lang="en-US" dirty="0"/>
          </a:p>
          <a:p>
            <a:endParaRPr lang="en-US" dirty="0"/>
          </a:p>
        </p:txBody>
      </p:sp>
    </p:spTree>
    <p:extLst>
      <p:ext uri="{BB962C8B-B14F-4D97-AF65-F5344CB8AC3E}">
        <p14:creationId xmlns:p14="http://schemas.microsoft.com/office/powerpoint/2010/main" val="3689382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D97D352-0D29-CDE6-F7EF-5AD00A175D2F}"/>
              </a:ext>
            </a:extLst>
          </p:cNvPr>
          <p:cNvPicPr>
            <a:picLocks noGrp="1" noChangeAspect="1"/>
          </p:cNvPicPr>
          <p:nvPr>
            <p:ph idx="1"/>
          </p:nvPr>
        </p:nvPicPr>
        <p:blipFill>
          <a:blip r:embed="rId2"/>
          <a:stretch>
            <a:fillRect/>
          </a:stretch>
        </p:blipFill>
        <p:spPr>
          <a:xfrm>
            <a:off x="605155" y="1297859"/>
            <a:ext cx="10239058" cy="3855192"/>
          </a:xfrm>
          <a:prstGeom prst="rect">
            <a:avLst/>
          </a:prstGeom>
        </p:spPr>
      </p:pic>
    </p:spTree>
    <p:extLst>
      <p:ext uri="{BB962C8B-B14F-4D97-AF65-F5344CB8AC3E}">
        <p14:creationId xmlns:p14="http://schemas.microsoft.com/office/powerpoint/2010/main" val="7232027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2BAFA-5E5A-122F-FAEE-3C460F9B58DC}"/>
              </a:ext>
            </a:extLst>
          </p:cNvPr>
          <p:cNvSpPr>
            <a:spLocks noGrp="1"/>
          </p:cNvSpPr>
          <p:nvPr>
            <p:ph type="title"/>
          </p:nvPr>
        </p:nvSpPr>
        <p:spPr/>
        <p:txBody>
          <a:bodyPr/>
          <a:lstStyle/>
          <a:p>
            <a:r>
              <a:rPr lang="en-US" b="1" i="0" dirty="0">
                <a:solidFill>
                  <a:srgbClr val="273239"/>
                </a:solidFill>
                <a:effectLst/>
                <a:latin typeface="Nunito" pitchFamily="2" charset="0"/>
              </a:rPr>
              <a:t>Example </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CA86AF43-8CAE-2166-B1BE-5FDDE2DF2F30}"/>
              </a:ext>
            </a:extLst>
          </p:cNvPr>
          <p:cNvSpPr>
            <a:spLocks noGrp="1"/>
          </p:cNvSpPr>
          <p:nvPr>
            <p:ph idx="1"/>
          </p:nvPr>
        </p:nvSpPr>
        <p:spPr/>
        <p:txBody>
          <a:bodyPr/>
          <a:lstStyle/>
          <a:p>
            <a:r>
              <a:rPr lang="en-US" dirty="0"/>
              <a:t>Therefore, the total seek count is calculated as</a:t>
            </a:r>
          </a:p>
          <a:p>
            <a:endParaRPr lang="en-US" dirty="0"/>
          </a:p>
          <a:p>
            <a:r>
              <a:rPr lang="en-US" dirty="0"/>
              <a:t>Total Seek Time = (60-50) + (79-60) + (92-79) + (114-92) + (176-114) + (176-41) + (41-34) + (34-11)</a:t>
            </a:r>
          </a:p>
          <a:p>
            <a:pPr marL="0" indent="0">
              <a:buNone/>
            </a:pPr>
            <a:r>
              <a:rPr lang="en-US" dirty="0"/>
              <a:t>             = 291</a:t>
            </a:r>
          </a:p>
        </p:txBody>
      </p:sp>
    </p:spTree>
    <p:extLst>
      <p:ext uri="{BB962C8B-B14F-4D97-AF65-F5344CB8AC3E}">
        <p14:creationId xmlns:p14="http://schemas.microsoft.com/office/powerpoint/2010/main" val="4921698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AE9FE-9D7D-E8D3-F340-78245C82057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F232E2E-7191-8B7B-9B16-0B3CF82F200A}"/>
              </a:ext>
            </a:extLst>
          </p:cNvPr>
          <p:cNvSpPr>
            <a:spLocks noGrp="1"/>
          </p:cNvSpPr>
          <p:nvPr>
            <p:ph idx="1"/>
          </p:nvPr>
        </p:nvSpPr>
        <p:spPr/>
        <p:txBody>
          <a:bodyPr/>
          <a:lstStyle/>
          <a:p>
            <a:pPr algn="just"/>
            <a:r>
              <a:rPr lang="en-US" b="0" i="0" dirty="0">
                <a:solidFill>
                  <a:srgbClr val="333333"/>
                </a:solidFill>
                <a:effectLst/>
                <a:latin typeface="inter-regular"/>
              </a:rPr>
              <a:t>Consider the following disk request sequence for a disk with 100 tracks</a:t>
            </a:r>
          </a:p>
          <a:p>
            <a:pPr algn="just"/>
            <a:r>
              <a:rPr lang="en-US" b="0" i="0" dirty="0">
                <a:solidFill>
                  <a:srgbClr val="333333"/>
                </a:solidFill>
                <a:effectLst/>
                <a:latin typeface="inter-regular"/>
              </a:rPr>
              <a:t>98, 137, 122, 183, 14, 133, 65, 78</a:t>
            </a:r>
          </a:p>
          <a:p>
            <a:pPr algn="just"/>
            <a:r>
              <a:rPr lang="en-US" b="0" i="0" dirty="0">
                <a:solidFill>
                  <a:srgbClr val="333333"/>
                </a:solidFill>
                <a:effectLst/>
                <a:latin typeface="inter-regular"/>
              </a:rPr>
              <a:t>Head pointer starting at 54 and moving in left direction. Find the number of head movements in cylinders using LOOK scheduling.</a:t>
            </a:r>
          </a:p>
          <a:p>
            <a:endParaRPr lang="en-US" dirty="0"/>
          </a:p>
        </p:txBody>
      </p:sp>
    </p:spTree>
    <p:extLst>
      <p:ext uri="{BB962C8B-B14F-4D97-AF65-F5344CB8AC3E}">
        <p14:creationId xmlns:p14="http://schemas.microsoft.com/office/powerpoint/2010/main" val="21757060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91873C5-7E9B-1F26-3379-014B08BD45D1}"/>
              </a:ext>
            </a:extLst>
          </p:cNvPr>
          <p:cNvPicPr>
            <a:picLocks noGrp="1" noChangeAspect="1"/>
          </p:cNvPicPr>
          <p:nvPr>
            <p:ph idx="1"/>
          </p:nvPr>
        </p:nvPicPr>
        <p:blipFill>
          <a:blip r:embed="rId2"/>
          <a:stretch>
            <a:fillRect/>
          </a:stretch>
        </p:blipFill>
        <p:spPr>
          <a:xfrm>
            <a:off x="1779639" y="1061884"/>
            <a:ext cx="6618646" cy="4894340"/>
          </a:xfrm>
          <a:prstGeom prst="rect">
            <a:avLst/>
          </a:prstGeom>
        </p:spPr>
      </p:pic>
    </p:spTree>
    <p:extLst>
      <p:ext uri="{BB962C8B-B14F-4D97-AF65-F5344CB8AC3E}">
        <p14:creationId xmlns:p14="http://schemas.microsoft.com/office/powerpoint/2010/main" val="5780312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87A1-471B-310A-10D6-00EA1EA0E7A4}"/>
              </a:ext>
            </a:extLst>
          </p:cNvPr>
          <p:cNvSpPr>
            <a:spLocks noGrp="1"/>
          </p:cNvSpPr>
          <p:nvPr>
            <p:ph type="title"/>
          </p:nvPr>
        </p:nvSpPr>
        <p:spPr/>
        <p:txBody>
          <a:bodyPr/>
          <a:lstStyle/>
          <a:p>
            <a:r>
              <a:rPr lang="en-US" dirty="0"/>
              <a:t>C-Scan Algorithm</a:t>
            </a:r>
          </a:p>
        </p:txBody>
      </p:sp>
      <p:pic>
        <p:nvPicPr>
          <p:cNvPr id="5" name="Content Placeholder 4">
            <a:extLst>
              <a:ext uri="{FF2B5EF4-FFF2-40B4-BE49-F238E27FC236}">
                <a16:creationId xmlns:a16="http://schemas.microsoft.com/office/drawing/2014/main" id="{4CF38515-D271-C178-3EF4-D79181AC9AFF}"/>
              </a:ext>
            </a:extLst>
          </p:cNvPr>
          <p:cNvPicPr>
            <a:picLocks noGrp="1" noChangeAspect="1"/>
          </p:cNvPicPr>
          <p:nvPr>
            <p:ph idx="1"/>
          </p:nvPr>
        </p:nvPicPr>
        <p:blipFill rotWithShape="1">
          <a:blip r:embed="rId2"/>
          <a:srcRect b="10601"/>
          <a:stretch/>
        </p:blipFill>
        <p:spPr>
          <a:xfrm>
            <a:off x="543233" y="1399915"/>
            <a:ext cx="10712245" cy="4719069"/>
          </a:xfrm>
        </p:spPr>
      </p:pic>
    </p:spTree>
    <p:extLst>
      <p:ext uri="{BB962C8B-B14F-4D97-AF65-F5344CB8AC3E}">
        <p14:creationId xmlns:p14="http://schemas.microsoft.com/office/powerpoint/2010/main" val="20860985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AD51D6-CB42-4BC1-02FD-A5A7CDF6AFC0}"/>
              </a:ext>
            </a:extLst>
          </p:cNvPr>
          <p:cNvSpPr>
            <a:spLocks noGrp="1"/>
          </p:cNvSpPr>
          <p:nvPr>
            <p:ph idx="1"/>
          </p:nvPr>
        </p:nvSpPr>
        <p:spPr>
          <a:xfrm>
            <a:off x="838200" y="314632"/>
            <a:ext cx="10515600" cy="5862331"/>
          </a:xfrm>
        </p:spPr>
        <p:txBody>
          <a:bodyPr>
            <a:normAutofit lnSpcReduction="10000"/>
          </a:bodyPr>
          <a:lstStyle/>
          <a:p>
            <a:pPr algn="just" rtl="0" fontAlgn="base"/>
            <a:r>
              <a:rPr lang="en-US" b="0" i="0" dirty="0">
                <a:effectLst/>
              </a:rPr>
              <a:t>Given an array of disk track numbers and initial head position, our task is to find the total number of seek operations to access all the requested tracks if a </a:t>
            </a:r>
            <a:r>
              <a:rPr lang="en-US" b="1" i="0" dirty="0">
                <a:effectLst/>
              </a:rPr>
              <a:t>C-SCAN Disk Scheduling</a:t>
            </a:r>
            <a:r>
              <a:rPr lang="en-US" b="0" i="0" dirty="0">
                <a:effectLst/>
              </a:rPr>
              <a:t> algorithm is used.</a:t>
            </a:r>
          </a:p>
          <a:p>
            <a:pPr algn="just" rtl="0" fontAlgn="base"/>
            <a:r>
              <a:rPr lang="en-US" b="0" i="0" dirty="0">
                <a:effectLst/>
              </a:rPr>
              <a:t>The</a:t>
            </a:r>
            <a:r>
              <a:rPr lang="en-US" b="1" i="0" dirty="0">
                <a:effectLst/>
              </a:rPr>
              <a:t> Circular SCAN (C-SCAN) Scheduling Algorithm</a:t>
            </a:r>
            <a:r>
              <a:rPr lang="en-US" b="0" i="0" dirty="0">
                <a:effectLst/>
              </a:rPr>
              <a:t> is a modified version of the </a:t>
            </a:r>
            <a:r>
              <a:rPr lang="en-US" b="0" i="0" u="sng" dirty="0">
                <a:effectLst/>
              </a:rPr>
              <a:t>SCAN Disk Scheduling Algorithm</a:t>
            </a:r>
            <a:r>
              <a:rPr lang="en-US" b="0" i="0" dirty="0">
                <a:effectLst/>
              </a:rPr>
              <a:t> that deals with the inefficiency of the SCAN algorithm by servicing the requests more uniformly. Like SCAN (Elevator Algorithm), </a:t>
            </a:r>
            <a:r>
              <a:rPr lang="en-US" b="1" i="0" dirty="0">
                <a:effectLst/>
              </a:rPr>
              <a:t>C-SCAN</a:t>
            </a:r>
            <a:r>
              <a:rPr lang="en-US" b="0" i="0" dirty="0">
                <a:effectLst/>
              </a:rPr>
              <a:t> moves the head from one end servicing all the requests to the other end. </a:t>
            </a:r>
          </a:p>
          <a:p>
            <a:pPr algn="just" rtl="0" fontAlgn="base"/>
            <a:r>
              <a:rPr lang="en-US" b="0" i="0" dirty="0">
                <a:effectLst/>
              </a:rPr>
              <a:t>However, as soon as the head reaches the other end, it immediately returns to the beginning of the disk without servicing any requests on the return trip (see chart below) and starts servicing again once reaches the beginning.</a:t>
            </a:r>
          </a:p>
          <a:p>
            <a:pPr algn="just" rtl="0" fontAlgn="base"/>
            <a:r>
              <a:rPr lang="en-US" b="0" i="0" dirty="0">
                <a:effectLst/>
              </a:rPr>
              <a:t> This is also known as the “Circular Elevator Algorithm” as it essentially treats the cylinders as a circular list that wraps around from the final cylinder to the first one.</a:t>
            </a:r>
          </a:p>
          <a:p>
            <a:endParaRPr lang="en-US" dirty="0"/>
          </a:p>
        </p:txBody>
      </p:sp>
    </p:spTree>
    <p:extLst>
      <p:ext uri="{BB962C8B-B14F-4D97-AF65-F5344CB8AC3E}">
        <p14:creationId xmlns:p14="http://schemas.microsoft.com/office/powerpoint/2010/main" val="12744894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660DBB-39C3-C276-AD4C-2E56CE2FE34C}"/>
              </a:ext>
            </a:extLst>
          </p:cNvPr>
          <p:cNvSpPr>
            <a:spLocks noGrp="1"/>
          </p:cNvSpPr>
          <p:nvPr>
            <p:ph idx="1"/>
          </p:nvPr>
        </p:nvSpPr>
        <p:spPr>
          <a:xfrm>
            <a:off x="838200" y="344130"/>
            <a:ext cx="10515600" cy="5832834"/>
          </a:xfrm>
        </p:spPr>
        <p:txBody>
          <a:bodyPr>
            <a:normAutofit fontScale="62500" lnSpcReduction="20000"/>
          </a:bodyPr>
          <a:lstStyle/>
          <a:p>
            <a:pPr marL="0" indent="0" algn="l" fontAlgn="base">
              <a:lnSpc>
                <a:spcPct val="120000"/>
              </a:lnSpc>
              <a:buNone/>
            </a:pPr>
            <a:r>
              <a:rPr lang="en-US" b="1" i="0" dirty="0">
                <a:solidFill>
                  <a:srgbClr val="FF0000"/>
                </a:solidFill>
                <a:effectLst/>
                <a:latin typeface="Nunito" pitchFamily="2" charset="0"/>
              </a:rPr>
              <a:t>Algorithm</a:t>
            </a:r>
          </a:p>
          <a:p>
            <a:pPr algn="l" rtl="0" fontAlgn="base">
              <a:lnSpc>
                <a:spcPct val="120000"/>
              </a:lnSpc>
            </a:pPr>
            <a:r>
              <a:rPr lang="en-US" b="1" i="0" dirty="0">
                <a:solidFill>
                  <a:srgbClr val="273239"/>
                </a:solidFill>
                <a:effectLst/>
                <a:latin typeface="Nunito" pitchFamily="2" charset="0"/>
              </a:rPr>
              <a:t>Step 1:</a:t>
            </a:r>
            <a:r>
              <a:rPr lang="en-US" b="0" i="0" dirty="0">
                <a:solidFill>
                  <a:srgbClr val="273239"/>
                </a:solidFill>
                <a:effectLst/>
                <a:latin typeface="Nunito" pitchFamily="2" charset="0"/>
              </a:rPr>
              <a:t> Let the Request array represents an array storing indexes of tracks that have been requested in ascending order of their time of arrival. ‘head’ is the position of the disk head.</a:t>
            </a:r>
          </a:p>
          <a:p>
            <a:pPr algn="l" rtl="0" fontAlgn="base">
              <a:lnSpc>
                <a:spcPct val="120000"/>
              </a:lnSpc>
            </a:pPr>
            <a:r>
              <a:rPr lang="en-US" b="1" i="0" dirty="0">
                <a:solidFill>
                  <a:srgbClr val="273239"/>
                </a:solidFill>
                <a:effectLst/>
                <a:latin typeface="Nunito" pitchFamily="2" charset="0"/>
              </a:rPr>
              <a:t>Step 2:</a:t>
            </a:r>
            <a:r>
              <a:rPr lang="en-US" b="0" i="0" dirty="0">
                <a:solidFill>
                  <a:srgbClr val="273239"/>
                </a:solidFill>
                <a:effectLst/>
                <a:latin typeface="Nunito" pitchFamily="2" charset="0"/>
              </a:rPr>
              <a:t> The head services only in the right direction from 0 to the disk size.</a:t>
            </a:r>
          </a:p>
          <a:p>
            <a:pPr algn="l" rtl="0" fontAlgn="base">
              <a:lnSpc>
                <a:spcPct val="120000"/>
              </a:lnSpc>
            </a:pPr>
            <a:r>
              <a:rPr lang="en-US" b="1" i="0" dirty="0">
                <a:solidFill>
                  <a:srgbClr val="273239"/>
                </a:solidFill>
                <a:effectLst/>
                <a:latin typeface="Nunito" pitchFamily="2" charset="0"/>
              </a:rPr>
              <a:t>Step 3: </a:t>
            </a:r>
            <a:r>
              <a:rPr lang="en-US" b="0" i="0" dirty="0">
                <a:solidFill>
                  <a:srgbClr val="273239"/>
                </a:solidFill>
                <a:effectLst/>
                <a:latin typeface="Nunito" pitchFamily="2" charset="0"/>
              </a:rPr>
              <a:t>While moving in the left direction do not service any of the tracks.</a:t>
            </a:r>
          </a:p>
          <a:p>
            <a:pPr algn="l" rtl="0" fontAlgn="base">
              <a:lnSpc>
                <a:spcPct val="120000"/>
              </a:lnSpc>
            </a:pPr>
            <a:r>
              <a:rPr lang="en-US" b="1" i="0" dirty="0">
                <a:solidFill>
                  <a:srgbClr val="273239"/>
                </a:solidFill>
                <a:effectLst/>
                <a:latin typeface="Nunito" pitchFamily="2" charset="0"/>
              </a:rPr>
              <a:t>Step 4: </a:t>
            </a:r>
            <a:r>
              <a:rPr lang="en-US" b="0" i="0" dirty="0">
                <a:solidFill>
                  <a:srgbClr val="273239"/>
                </a:solidFill>
                <a:effectLst/>
                <a:latin typeface="Nunito" pitchFamily="2" charset="0"/>
              </a:rPr>
              <a:t>When we reach the beginning(left end) reverse the direction.</a:t>
            </a:r>
          </a:p>
          <a:p>
            <a:pPr algn="l" rtl="0" fontAlgn="base">
              <a:lnSpc>
                <a:spcPct val="120000"/>
              </a:lnSpc>
            </a:pPr>
            <a:r>
              <a:rPr lang="en-US" b="1" i="0" dirty="0">
                <a:solidFill>
                  <a:srgbClr val="273239"/>
                </a:solidFill>
                <a:effectLst/>
                <a:latin typeface="Nunito" pitchFamily="2" charset="0"/>
              </a:rPr>
              <a:t>Step 5: </a:t>
            </a:r>
            <a:r>
              <a:rPr lang="en-US" b="0" i="0" dirty="0">
                <a:solidFill>
                  <a:srgbClr val="273239"/>
                </a:solidFill>
                <a:effectLst/>
                <a:latin typeface="Nunito" pitchFamily="2" charset="0"/>
              </a:rPr>
              <a:t>While moving in the right direction it services all tracks one by one.</a:t>
            </a:r>
          </a:p>
          <a:p>
            <a:pPr algn="l" rtl="0" fontAlgn="base">
              <a:lnSpc>
                <a:spcPct val="120000"/>
              </a:lnSpc>
            </a:pPr>
            <a:r>
              <a:rPr lang="en-US" b="1" i="0" dirty="0">
                <a:solidFill>
                  <a:srgbClr val="273239"/>
                </a:solidFill>
                <a:effectLst/>
                <a:latin typeface="Nunito" pitchFamily="2" charset="0"/>
              </a:rPr>
              <a:t>Step 6:</a:t>
            </a:r>
            <a:r>
              <a:rPr lang="en-US" b="0" i="0" dirty="0">
                <a:solidFill>
                  <a:srgbClr val="273239"/>
                </a:solidFill>
                <a:effectLst/>
                <a:latin typeface="Nunito" pitchFamily="2" charset="0"/>
              </a:rPr>
              <a:t> While moving in the right direction calculate the absolute distance of the track from the head.</a:t>
            </a:r>
          </a:p>
          <a:p>
            <a:pPr algn="l" rtl="0" fontAlgn="base">
              <a:lnSpc>
                <a:spcPct val="120000"/>
              </a:lnSpc>
            </a:pPr>
            <a:r>
              <a:rPr lang="en-US" b="1" i="0" dirty="0">
                <a:solidFill>
                  <a:srgbClr val="273239"/>
                </a:solidFill>
                <a:effectLst/>
                <a:latin typeface="Nunito" pitchFamily="2" charset="0"/>
              </a:rPr>
              <a:t>Step 7:</a:t>
            </a:r>
            <a:r>
              <a:rPr lang="en-US" b="0" i="0" dirty="0">
                <a:solidFill>
                  <a:srgbClr val="273239"/>
                </a:solidFill>
                <a:effectLst/>
                <a:latin typeface="Nunito" pitchFamily="2" charset="0"/>
              </a:rPr>
              <a:t> Increment the total seek count with this distance.</a:t>
            </a:r>
          </a:p>
          <a:p>
            <a:pPr algn="l" rtl="0" fontAlgn="base">
              <a:lnSpc>
                <a:spcPct val="120000"/>
              </a:lnSpc>
            </a:pPr>
            <a:r>
              <a:rPr lang="en-US" b="1" i="0" dirty="0">
                <a:solidFill>
                  <a:srgbClr val="273239"/>
                </a:solidFill>
                <a:effectLst/>
                <a:latin typeface="Nunito" pitchFamily="2" charset="0"/>
              </a:rPr>
              <a:t>Step 8: </a:t>
            </a:r>
            <a:r>
              <a:rPr lang="en-US" b="0" i="0" dirty="0">
                <a:solidFill>
                  <a:srgbClr val="273239"/>
                </a:solidFill>
                <a:effectLst/>
                <a:latin typeface="Nunito" pitchFamily="2" charset="0"/>
              </a:rPr>
              <a:t>Currently serviced track position now becomes the new head position.</a:t>
            </a:r>
          </a:p>
          <a:p>
            <a:pPr algn="l" rtl="0" fontAlgn="base">
              <a:lnSpc>
                <a:spcPct val="120000"/>
              </a:lnSpc>
            </a:pPr>
            <a:r>
              <a:rPr lang="en-US" b="1" i="0" dirty="0">
                <a:solidFill>
                  <a:srgbClr val="273239"/>
                </a:solidFill>
                <a:effectLst/>
                <a:latin typeface="Nunito" pitchFamily="2" charset="0"/>
              </a:rPr>
              <a:t>Step 9: </a:t>
            </a:r>
            <a:r>
              <a:rPr lang="en-US" b="0" i="0" dirty="0">
                <a:solidFill>
                  <a:srgbClr val="273239"/>
                </a:solidFill>
                <a:effectLst/>
                <a:latin typeface="Nunito" pitchFamily="2" charset="0"/>
              </a:rPr>
              <a:t>Go to step 6 until we reach the right end of the disk.</a:t>
            </a:r>
          </a:p>
          <a:p>
            <a:pPr algn="l" rtl="0" fontAlgn="base">
              <a:lnSpc>
                <a:spcPct val="120000"/>
              </a:lnSpc>
            </a:pPr>
            <a:r>
              <a:rPr lang="en-US" b="1" i="0" dirty="0">
                <a:solidFill>
                  <a:srgbClr val="273239"/>
                </a:solidFill>
                <a:effectLst/>
                <a:latin typeface="Nunito" pitchFamily="2" charset="0"/>
              </a:rPr>
              <a:t>Step 9:</a:t>
            </a:r>
            <a:r>
              <a:rPr lang="en-US" b="0" i="0" dirty="0">
                <a:solidFill>
                  <a:srgbClr val="273239"/>
                </a:solidFill>
                <a:effectLst/>
                <a:latin typeface="Nunito" pitchFamily="2" charset="0"/>
              </a:rPr>
              <a:t> If we reach the right end of the disk reverse the direction and go to step 3 until all tracks in the request array have not been serviced.</a:t>
            </a:r>
          </a:p>
          <a:p>
            <a:pPr algn="l" rtl="0" fontAlgn="base"/>
            <a:endParaRPr lang="en-US" b="0" i="0" dirty="0">
              <a:solidFill>
                <a:srgbClr val="273239"/>
              </a:solidFill>
              <a:effectLst/>
              <a:latin typeface="Nunito" pitchFamily="2" charset="0"/>
            </a:endParaRPr>
          </a:p>
          <a:p>
            <a:endParaRPr lang="en-US" dirty="0"/>
          </a:p>
        </p:txBody>
      </p:sp>
    </p:spTree>
    <p:extLst>
      <p:ext uri="{BB962C8B-B14F-4D97-AF65-F5344CB8AC3E}">
        <p14:creationId xmlns:p14="http://schemas.microsoft.com/office/powerpoint/2010/main" val="25948493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5B71D-B98D-302F-1EB8-3BCD1A355AED}"/>
              </a:ext>
            </a:extLst>
          </p:cNvPr>
          <p:cNvSpPr>
            <a:spLocks noGrp="1"/>
          </p:cNvSpPr>
          <p:nvPr>
            <p:ph type="title"/>
          </p:nvPr>
        </p:nvSpPr>
        <p:spPr/>
        <p:txBody>
          <a:bodyPr/>
          <a:lstStyle/>
          <a:p>
            <a:r>
              <a:rPr lang="en-US" b="1" i="0" dirty="0">
                <a:solidFill>
                  <a:srgbClr val="273239"/>
                </a:solidFill>
                <a:effectLst/>
                <a:latin typeface="Nunito" pitchFamily="2" charset="0"/>
              </a:rPr>
              <a:t>Example:</a:t>
            </a:r>
            <a:endParaRPr lang="en-US" dirty="0"/>
          </a:p>
        </p:txBody>
      </p:sp>
      <p:sp>
        <p:nvSpPr>
          <p:cNvPr id="4" name="Rectangle 1">
            <a:extLst>
              <a:ext uri="{FF2B5EF4-FFF2-40B4-BE49-F238E27FC236}">
                <a16:creationId xmlns:a16="http://schemas.microsoft.com/office/drawing/2014/main" id="{D29E5508-44A7-4C46-1D76-0911F34FEEFA}"/>
              </a:ext>
            </a:extLst>
          </p:cNvPr>
          <p:cNvSpPr>
            <a:spLocks noGrp="1" noChangeArrowheads="1"/>
          </p:cNvSpPr>
          <p:nvPr>
            <p:ph idx="1"/>
          </p:nvPr>
        </p:nvSpPr>
        <p:spPr bwMode="auto">
          <a:xfrm>
            <a:off x="838200" y="2277745"/>
            <a:ext cx="10926068"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73239"/>
                </a:solidFill>
                <a:effectLst/>
                <a:latin typeface="Consolas" panose="020B0609020204030204" pitchFamily="49" charset="0"/>
              </a:rPr>
              <a:t>Input:</a:t>
            </a:r>
            <a:r>
              <a:rPr kumimoji="0" lang="en-US" altLang="en-US" b="0" i="0" u="none" strike="noStrike" cap="none" normalizeH="0" baseline="0" dirty="0">
                <a:ln>
                  <a:noFill/>
                </a:ln>
                <a:solidFill>
                  <a:srgbClr val="273239"/>
                </a:solidFill>
                <a:effectLst/>
                <a:latin typeface="Consolas" panose="020B0609020204030204" pitchFamily="49" charset="0"/>
              </a:rPr>
              <a:t> </a:t>
            </a:r>
            <a:br>
              <a:rPr kumimoji="0" lang="en-US" altLang="en-US" b="0" i="0" u="none" strike="noStrike" cap="none" normalizeH="0" baseline="0" dirty="0">
                <a:ln>
                  <a:noFill/>
                </a:ln>
                <a:solidFill>
                  <a:srgbClr val="273239"/>
                </a:solidFill>
                <a:effectLst/>
                <a:latin typeface="Consolas" panose="020B0609020204030204" pitchFamily="49" charset="0"/>
              </a:rPr>
            </a:br>
            <a:r>
              <a:rPr kumimoji="0" lang="en-US" altLang="en-US" b="0" i="0" u="none" strike="noStrike" cap="none" normalizeH="0" baseline="0" dirty="0">
                <a:ln>
                  <a:noFill/>
                </a:ln>
                <a:solidFill>
                  <a:srgbClr val="273239"/>
                </a:solidFill>
                <a:effectLst/>
                <a:latin typeface="Consolas" panose="020B0609020204030204" pitchFamily="49" charset="0"/>
              </a:rPr>
              <a:t>Request sequence = {176, 79, 34, 60, 92, 11, 41, 114}</a:t>
            </a:r>
            <a:br>
              <a:rPr kumimoji="0" lang="en-US" altLang="en-US" b="0" i="0" u="none" strike="noStrike" cap="none" normalizeH="0" baseline="0" dirty="0">
                <a:ln>
                  <a:noFill/>
                </a:ln>
                <a:solidFill>
                  <a:srgbClr val="273239"/>
                </a:solidFill>
                <a:effectLst/>
                <a:latin typeface="Consolas" panose="020B0609020204030204" pitchFamily="49" charset="0"/>
              </a:rPr>
            </a:br>
            <a:r>
              <a:rPr kumimoji="0" lang="en-US" altLang="en-US" b="0" i="0" u="none" strike="noStrike" cap="none" normalizeH="0" baseline="0" dirty="0">
                <a:ln>
                  <a:noFill/>
                </a:ln>
                <a:solidFill>
                  <a:srgbClr val="273239"/>
                </a:solidFill>
                <a:effectLst/>
                <a:latin typeface="Consolas" panose="020B0609020204030204" pitchFamily="49" charset="0"/>
              </a:rPr>
              <a:t>Initial head position = 50</a:t>
            </a:r>
            <a:br>
              <a:rPr kumimoji="0" lang="en-US" altLang="en-US" b="0" i="0" u="none" strike="noStrike" cap="none" normalizeH="0" baseline="0" dirty="0">
                <a:ln>
                  <a:noFill/>
                </a:ln>
                <a:solidFill>
                  <a:srgbClr val="273239"/>
                </a:solidFill>
                <a:effectLst/>
                <a:latin typeface="Consolas" panose="020B0609020204030204" pitchFamily="49" charset="0"/>
              </a:rPr>
            </a:br>
            <a:r>
              <a:rPr kumimoji="0" lang="en-US" altLang="en-US" b="0" i="0" u="none" strike="noStrike" cap="none" normalizeH="0" baseline="0" dirty="0">
                <a:ln>
                  <a:noFill/>
                </a:ln>
                <a:solidFill>
                  <a:srgbClr val="273239"/>
                </a:solidFill>
                <a:effectLst/>
                <a:latin typeface="Consolas" panose="020B0609020204030204" pitchFamily="49" charset="0"/>
              </a:rPr>
              <a:t>Direction </a:t>
            </a:r>
            <a:r>
              <a:rPr kumimoji="0" lang="en-US" altLang="en-US" b="0" i="0" u="none" strike="noStrike" cap="none" normalizeH="0" baseline="0" dirty="0">
                <a:ln>
                  <a:noFill/>
                </a:ln>
                <a:solidFill>
                  <a:srgbClr val="FF0000"/>
                </a:solidFill>
                <a:effectLst/>
                <a:latin typeface="Consolas" panose="020B0609020204030204" pitchFamily="49" charset="0"/>
              </a:rPr>
              <a:t>= right(We are moving from left to right)</a:t>
            </a:r>
            <a:br>
              <a:rPr kumimoji="0" lang="en-US" altLang="en-US" b="0" i="0" u="none" strike="noStrike" cap="none" normalizeH="0" baseline="0" dirty="0">
                <a:ln>
                  <a:noFill/>
                </a:ln>
                <a:solidFill>
                  <a:srgbClr val="FF0000"/>
                </a:solidFill>
                <a:effectLst/>
                <a:latin typeface="Consolas" panose="020B0609020204030204" pitchFamily="49" charset="0"/>
              </a:rPr>
            </a:br>
            <a:r>
              <a:rPr kumimoji="0" lang="en-US" altLang="en-US" b="1" i="0" u="none" strike="noStrike" cap="none" normalizeH="0" baseline="0" dirty="0">
                <a:ln>
                  <a:noFill/>
                </a:ln>
                <a:solidFill>
                  <a:srgbClr val="273239"/>
                </a:solidFill>
                <a:effectLst/>
                <a:latin typeface="Consolas" panose="020B0609020204030204" pitchFamily="49" charset="0"/>
              </a:rPr>
              <a:t>Output:</a:t>
            </a:r>
            <a:br>
              <a:rPr kumimoji="0" lang="en-US" altLang="en-US" b="0" i="0" u="none" strike="noStrike" cap="none" normalizeH="0" baseline="0" dirty="0">
                <a:ln>
                  <a:noFill/>
                </a:ln>
                <a:solidFill>
                  <a:srgbClr val="273239"/>
                </a:solidFill>
                <a:effectLst/>
                <a:latin typeface="Consolas" panose="020B0609020204030204" pitchFamily="49" charset="0"/>
              </a:rPr>
            </a:br>
            <a:r>
              <a:rPr kumimoji="0" lang="en-US" altLang="en-US" b="0" i="0" u="none" strike="noStrike" cap="none" normalizeH="0" baseline="0" dirty="0">
                <a:ln>
                  <a:noFill/>
                </a:ln>
                <a:solidFill>
                  <a:srgbClr val="273239"/>
                </a:solidFill>
                <a:effectLst/>
                <a:latin typeface="Consolas" panose="020B0609020204030204" pitchFamily="49" charset="0"/>
              </a:rPr>
              <a:t>Initial position of head: 50</a:t>
            </a:r>
            <a:br>
              <a:rPr kumimoji="0" lang="en-US" altLang="en-US" b="0" i="0" u="none" strike="noStrike" cap="none" normalizeH="0" baseline="0" dirty="0">
                <a:ln>
                  <a:noFill/>
                </a:ln>
                <a:solidFill>
                  <a:srgbClr val="273239"/>
                </a:solidFill>
                <a:effectLst/>
                <a:latin typeface="Consolas" panose="020B0609020204030204" pitchFamily="49" charset="0"/>
              </a:rPr>
            </a:br>
            <a:r>
              <a:rPr kumimoji="0" lang="en-US" altLang="en-US" b="0" i="0" u="none" strike="noStrike" cap="none" normalizeH="0" baseline="0" dirty="0">
                <a:ln>
                  <a:noFill/>
                </a:ln>
                <a:solidFill>
                  <a:srgbClr val="273239"/>
                </a:solidFill>
                <a:effectLst/>
                <a:latin typeface="Consolas" panose="020B0609020204030204" pitchFamily="49" charset="0"/>
              </a:rPr>
              <a:t>Total number of seek operations = 389</a:t>
            </a:r>
            <a:br>
              <a:rPr kumimoji="0" lang="en-US" altLang="en-US" b="0" i="0" u="none" strike="noStrike" cap="none" normalizeH="0" baseline="0" dirty="0">
                <a:ln>
                  <a:noFill/>
                </a:ln>
                <a:solidFill>
                  <a:srgbClr val="273239"/>
                </a:solidFill>
                <a:effectLst/>
                <a:latin typeface="Consolas" panose="020B0609020204030204" pitchFamily="49" charset="0"/>
              </a:rPr>
            </a:br>
            <a:r>
              <a:rPr kumimoji="0" lang="en-US" altLang="en-US" b="0" i="0" u="none" strike="noStrike" cap="none" normalizeH="0" baseline="0" dirty="0">
                <a:ln>
                  <a:noFill/>
                </a:ln>
                <a:solidFill>
                  <a:srgbClr val="273239"/>
                </a:solidFill>
                <a:effectLst/>
                <a:latin typeface="Consolas" panose="020B0609020204030204" pitchFamily="49" charset="0"/>
              </a:rPr>
              <a:t>Seek Sequence: </a:t>
            </a:r>
            <a:r>
              <a:rPr kumimoji="0" lang="en-US" altLang="en-US" b="1" i="0" u="none" strike="noStrike" cap="none" normalizeH="0" baseline="0" dirty="0">
                <a:ln>
                  <a:noFill/>
                </a:ln>
                <a:solidFill>
                  <a:srgbClr val="273239"/>
                </a:solidFill>
                <a:effectLst/>
                <a:latin typeface="Consolas" panose="020B0609020204030204" pitchFamily="49" charset="0"/>
              </a:rPr>
              <a:t>60, 79, 92, 114, 176, 199, 0, 11, 34, 41</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18878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A239630-4FDA-FE9C-493F-3E5C0E1FCED0}"/>
              </a:ext>
            </a:extLst>
          </p:cNvPr>
          <p:cNvPicPr>
            <a:picLocks noGrp="1" noChangeAspect="1"/>
          </p:cNvPicPr>
          <p:nvPr>
            <p:ph idx="1"/>
          </p:nvPr>
        </p:nvPicPr>
        <p:blipFill>
          <a:blip r:embed="rId2"/>
          <a:stretch>
            <a:fillRect/>
          </a:stretch>
        </p:blipFill>
        <p:spPr>
          <a:xfrm>
            <a:off x="412918" y="570271"/>
            <a:ext cx="11145527" cy="4798142"/>
          </a:xfrm>
          <a:prstGeom prst="rect">
            <a:avLst/>
          </a:prstGeom>
        </p:spPr>
      </p:pic>
    </p:spTree>
    <p:extLst>
      <p:ext uri="{BB962C8B-B14F-4D97-AF65-F5344CB8AC3E}">
        <p14:creationId xmlns:p14="http://schemas.microsoft.com/office/powerpoint/2010/main" val="111174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19C7-4719-B623-D871-01DD2292B7A8}"/>
              </a:ext>
            </a:extLst>
          </p:cNvPr>
          <p:cNvSpPr>
            <a:spLocks noGrp="1"/>
          </p:cNvSpPr>
          <p:nvPr>
            <p:ph type="title"/>
          </p:nvPr>
        </p:nvSpPr>
        <p:spPr/>
        <p:txBody>
          <a:bodyPr/>
          <a:lstStyle/>
          <a:p>
            <a:r>
              <a:rPr lang="en-US" dirty="0"/>
              <a:t>Track</a:t>
            </a:r>
          </a:p>
        </p:txBody>
      </p:sp>
      <p:pic>
        <p:nvPicPr>
          <p:cNvPr id="5" name="Content Placeholder 4">
            <a:extLst>
              <a:ext uri="{FF2B5EF4-FFF2-40B4-BE49-F238E27FC236}">
                <a16:creationId xmlns:a16="http://schemas.microsoft.com/office/drawing/2014/main" id="{9DB13931-D75D-F5C4-BD60-3F53FCBAE1D8}"/>
              </a:ext>
            </a:extLst>
          </p:cNvPr>
          <p:cNvPicPr>
            <a:picLocks noGrp="1" noChangeAspect="1"/>
          </p:cNvPicPr>
          <p:nvPr>
            <p:ph idx="1"/>
          </p:nvPr>
        </p:nvPicPr>
        <p:blipFill>
          <a:blip r:embed="rId2"/>
          <a:stretch>
            <a:fillRect/>
          </a:stretch>
        </p:blipFill>
        <p:spPr>
          <a:xfrm>
            <a:off x="838200" y="1604562"/>
            <a:ext cx="6668961" cy="3648875"/>
          </a:xfrm>
        </p:spPr>
      </p:pic>
      <p:pic>
        <p:nvPicPr>
          <p:cNvPr id="7" name="Picture 6">
            <a:extLst>
              <a:ext uri="{FF2B5EF4-FFF2-40B4-BE49-F238E27FC236}">
                <a16:creationId xmlns:a16="http://schemas.microsoft.com/office/drawing/2014/main" id="{332149E8-E326-81E0-A0A9-DFE19E5A03C3}"/>
              </a:ext>
            </a:extLst>
          </p:cNvPr>
          <p:cNvPicPr>
            <a:picLocks noChangeAspect="1"/>
          </p:cNvPicPr>
          <p:nvPr/>
        </p:nvPicPr>
        <p:blipFill>
          <a:blip r:embed="rId3"/>
          <a:stretch>
            <a:fillRect/>
          </a:stretch>
        </p:blipFill>
        <p:spPr>
          <a:xfrm>
            <a:off x="7507161" y="1838631"/>
            <a:ext cx="4191363" cy="3414805"/>
          </a:xfrm>
          <a:prstGeom prst="rect">
            <a:avLst/>
          </a:prstGeom>
        </p:spPr>
      </p:pic>
    </p:spTree>
    <p:extLst>
      <p:ext uri="{BB962C8B-B14F-4D97-AF65-F5344CB8AC3E}">
        <p14:creationId xmlns:p14="http://schemas.microsoft.com/office/powerpoint/2010/main" val="26841447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3D117A-FFA4-6E47-B024-5381CADBDEDE}"/>
              </a:ext>
            </a:extLst>
          </p:cNvPr>
          <p:cNvSpPr>
            <a:spLocks noGrp="1"/>
          </p:cNvSpPr>
          <p:nvPr>
            <p:ph idx="1"/>
          </p:nvPr>
        </p:nvSpPr>
        <p:spPr/>
        <p:txBody>
          <a:bodyPr/>
          <a:lstStyle/>
          <a:p>
            <a:pPr lvl="1"/>
            <a:r>
              <a:rPr lang="en-US" dirty="0"/>
              <a:t>= (60-50) + (79-60) + (92-79) + (114-92) + (176-114) + (199-176) + (199-0) + (11-0) + (34-11) + (41-34)</a:t>
            </a:r>
          </a:p>
          <a:p>
            <a:pPr lvl="1"/>
            <a:r>
              <a:rPr lang="en-US" dirty="0"/>
              <a:t>= 389</a:t>
            </a:r>
          </a:p>
        </p:txBody>
      </p:sp>
    </p:spTree>
    <p:extLst>
      <p:ext uri="{BB962C8B-B14F-4D97-AF65-F5344CB8AC3E}">
        <p14:creationId xmlns:p14="http://schemas.microsoft.com/office/powerpoint/2010/main" val="34025461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D7ADEB-420E-9392-D0CE-A63CCC13B0E8}"/>
              </a:ext>
            </a:extLst>
          </p:cNvPr>
          <p:cNvSpPr>
            <a:spLocks noGrp="1"/>
          </p:cNvSpPr>
          <p:nvPr>
            <p:ph idx="1"/>
          </p:nvPr>
        </p:nvSpPr>
        <p:spPr>
          <a:xfrm>
            <a:off x="838200" y="462116"/>
            <a:ext cx="10515600" cy="5714847"/>
          </a:xfrm>
        </p:spPr>
        <p:txBody>
          <a:bodyPr/>
          <a:lstStyle/>
          <a:p>
            <a:pPr algn="just"/>
            <a:r>
              <a:rPr lang="en-US" dirty="0"/>
              <a:t>In C-SCAN algorithm, the arm of the disk moves in a particular direction servicing requests until it reaches the last cylinder, then it jumps to the last cylinder of the opposite direction without servicing any request then it turns back and start moving in that direction servicing the remaining requests.</a:t>
            </a:r>
          </a:p>
          <a:p>
            <a:pPr algn="just"/>
            <a:r>
              <a:rPr lang="en-US" dirty="0"/>
              <a:t>Consider the following disk request sequence for a disk with 100 tracks</a:t>
            </a:r>
          </a:p>
          <a:p>
            <a:pPr algn="just"/>
            <a:r>
              <a:rPr lang="en-US" dirty="0"/>
              <a:t>98, 137, 122, 183, 14, 133, 65, 78</a:t>
            </a:r>
          </a:p>
          <a:p>
            <a:pPr algn="just"/>
            <a:endParaRPr lang="en-US" dirty="0"/>
          </a:p>
          <a:p>
            <a:pPr algn="just"/>
            <a:r>
              <a:rPr lang="en-US" dirty="0"/>
              <a:t>Head pointer starting at 54 and moving in left direction. Find the number of head movements in cylinders using C-SCAN scheduling.</a:t>
            </a:r>
          </a:p>
        </p:txBody>
      </p:sp>
    </p:spTree>
    <p:extLst>
      <p:ext uri="{BB962C8B-B14F-4D97-AF65-F5344CB8AC3E}">
        <p14:creationId xmlns:p14="http://schemas.microsoft.com/office/powerpoint/2010/main" val="39813898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S SCAN and C-SCAN algorithm1">
            <a:extLst>
              <a:ext uri="{FF2B5EF4-FFF2-40B4-BE49-F238E27FC236}">
                <a16:creationId xmlns:a16="http://schemas.microsoft.com/office/drawing/2014/main" id="{9174D999-6327-42CC-B019-FB6D5AD26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922" y="496932"/>
            <a:ext cx="5674442" cy="5584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4034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AA2135-4A98-2E30-F118-DAD0F9299C2A}"/>
              </a:ext>
            </a:extLst>
          </p:cNvPr>
          <p:cNvSpPr>
            <a:spLocks noGrp="1"/>
          </p:cNvSpPr>
          <p:nvPr>
            <p:ph idx="1"/>
          </p:nvPr>
        </p:nvSpPr>
        <p:spPr/>
        <p:txBody>
          <a:bodyPr/>
          <a:lstStyle/>
          <a:p>
            <a:r>
              <a:rPr lang="en-US" dirty="0"/>
              <a:t>No. of cylinders crossed = 40 + 14 + 199 + 16 + 46 + 4 + 11 + 24 + 20 + 13 = 387</a:t>
            </a:r>
          </a:p>
          <a:p>
            <a:endParaRPr lang="en-US" dirty="0"/>
          </a:p>
          <a:p>
            <a:endParaRPr lang="en-US" dirty="0"/>
          </a:p>
        </p:txBody>
      </p:sp>
    </p:spTree>
    <p:extLst>
      <p:ext uri="{BB962C8B-B14F-4D97-AF65-F5344CB8AC3E}">
        <p14:creationId xmlns:p14="http://schemas.microsoft.com/office/powerpoint/2010/main" val="36042064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63C19-F0E6-8387-A385-FF4A81D7AF3D}"/>
              </a:ext>
            </a:extLst>
          </p:cNvPr>
          <p:cNvSpPr>
            <a:spLocks noGrp="1"/>
          </p:cNvSpPr>
          <p:nvPr>
            <p:ph type="title"/>
          </p:nvPr>
        </p:nvSpPr>
        <p:spPr/>
        <p:txBody>
          <a:bodyPr/>
          <a:lstStyle/>
          <a:p>
            <a:r>
              <a:rPr lang="en-US" dirty="0"/>
              <a:t>Example: C-Scan</a:t>
            </a:r>
          </a:p>
        </p:txBody>
      </p:sp>
      <p:sp>
        <p:nvSpPr>
          <p:cNvPr id="3" name="Content Placeholder 2">
            <a:extLst>
              <a:ext uri="{FF2B5EF4-FFF2-40B4-BE49-F238E27FC236}">
                <a16:creationId xmlns:a16="http://schemas.microsoft.com/office/drawing/2014/main" id="{52AD46A8-A074-C354-DAE7-A76628BFDE04}"/>
              </a:ext>
            </a:extLst>
          </p:cNvPr>
          <p:cNvSpPr>
            <a:spLocks noGrp="1"/>
          </p:cNvSpPr>
          <p:nvPr>
            <p:ph idx="1"/>
          </p:nvPr>
        </p:nvSpPr>
        <p:spPr/>
        <p:txBody>
          <a:bodyPr/>
          <a:lstStyle/>
          <a:p>
            <a:r>
              <a:rPr lang="en-US" dirty="0"/>
              <a:t>Consider a disk queue with requests for I/O to blocks on cylinders 98, 183, 41, 122, 14, 124, 65, 67. The C-SCAN scheduling algorithm is used. The head is initially at cylinder number </a:t>
            </a:r>
            <a:r>
              <a:rPr lang="en-US" dirty="0">
                <a:solidFill>
                  <a:srgbClr val="FF0000"/>
                </a:solidFill>
              </a:rPr>
              <a:t>53 moving towards larger cylinder numbers on its servicing pass</a:t>
            </a:r>
            <a:r>
              <a:rPr lang="en-US" dirty="0"/>
              <a:t>. The cylinders are numbered from 0 to 199. The total head movement (in number of cylinders) incurred while servicing these requests is _______???</a:t>
            </a:r>
          </a:p>
          <a:p>
            <a:r>
              <a:rPr lang="en-US" dirty="0"/>
              <a:t>(65-53)+(67-65)+(122-67)+(124-122)+(199-124)+(199-0)+(14-0)+(41-14)</a:t>
            </a:r>
          </a:p>
        </p:txBody>
      </p:sp>
    </p:spTree>
    <p:extLst>
      <p:ext uri="{BB962C8B-B14F-4D97-AF65-F5344CB8AC3E}">
        <p14:creationId xmlns:p14="http://schemas.microsoft.com/office/powerpoint/2010/main" val="36461607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D06249-D8D2-63BB-4032-439192C2CCA7}"/>
              </a:ext>
            </a:extLst>
          </p:cNvPr>
          <p:cNvPicPr>
            <a:picLocks noChangeAspect="1"/>
          </p:cNvPicPr>
          <p:nvPr/>
        </p:nvPicPr>
        <p:blipFill>
          <a:blip r:embed="rId2"/>
          <a:stretch>
            <a:fillRect/>
          </a:stretch>
        </p:blipFill>
        <p:spPr>
          <a:xfrm>
            <a:off x="1179872" y="363382"/>
            <a:ext cx="8785276" cy="5095672"/>
          </a:xfrm>
          <a:prstGeom prst="rect">
            <a:avLst/>
          </a:prstGeom>
        </p:spPr>
      </p:pic>
    </p:spTree>
    <p:extLst>
      <p:ext uri="{BB962C8B-B14F-4D97-AF65-F5344CB8AC3E}">
        <p14:creationId xmlns:p14="http://schemas.microsoft.com/office/powerpoint/2010/main" val="25055036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267B48-80C8-FD1B-C4F5-E0B2641AB95E}"/>
              </a:ext>
            </a:extLst>
          </p:cNvPr>
          <p:cNvSpPr>
            <a:spLocks noGrp="1"/>
          </p:cNvSpPr>
          <p:nvPr>
            <p:ph idx="1"/>
          </p:nvPr>
        </p:nvSpPr>
        <p:spPr>
          <a:xfrm>
            <a:off x="838200" y="324465"/>
            <a:ext cx="10515600" cy="5852498"/>
          </a:xfrm>
        </p:spPr>
        <p:txBody>
          <a:bodyPr>
            <a:normAutofit fontScale="77500" lnSpcReduction="20000"/>
          </a:bodyPr>
          <a:lstStyle/>
          <a:p>
            <a:r>
              <a:rPr lang="en-US" dirty="0"/>
              <a:t>Total head movements incurred while servicing these requests</a:t>
            </a:r>
          </a:p>
          <a:p>
            <a:r>
              <a:rPr lang="en-US" dirty="0"/>
              <a:t>= (65 – 53) + (67 – 65) + (98 – 67) + (122 – 98) + (124 – 122) + (183 – 124) + (199 – 183) + (199 – 0) + (14 – 0) + (41 – 14)</a:t>
            </a:r>
          </a:p>
          <a:p>
            <a:r>
              <a:rPr lang="en-US" dirty="0"/>
              <a:t>= 12 + 2 + 31 + 24 + 2 + 59 + 16 + 199 + 14 + 27</a:t>
            </a:r>
          </a:p>
          <a:p>
            <a:r>
              <a:rPr lang="en-US" dirty="0"/>
              <a:t>= 386</a:t>
            </a:r>
          </a:p>
          <a:p>
            <a:pPr marL="0" indent="0">
              <a:buNone/>
            </a:pPr>
            <a:r>
              <a:rPr lang="en-US" dirty="0"/>
              <a:t>Alternatively,</a:t>
            </a:r>
          </a:p>
          <a:p>
            <a:pPr marL="0" indent="0">
              <a:buNone/>
            </a:pPr>
            <a:endParaRPr lang="en-US" dirty="0"/>
          </a:p>
          <a:p>
            <a:pPr marL="0" indent="0">
              <a:buNone/>
            </a:pPr>
            <a:r>
              <a:rPr lang="en-US" dirty="0"/>
              <a:t>Total head movements incurred while servicing these requests</a:t>
            </a:r>
          </a:p>
          <a:p>
            <a:pPr marL="0" indent="0">
              <a:buNone/>
            </a:pPr>
            <a:endParaRPr lang="en-US" dirty="0"/>
          </a:p>
          <a:p>
            <a:pPr marL="0" indent="0">
              <a:buNone/>
            </a:pPr>
            <a:r>
              <a:rPr lang="en-US" dirty="0"/>
              <a:t>= (199 – 53) + (199 – 0) + (41 – 0)</a:t>
            </a:r>
          </a:p>
          <a:p>
            <a:pPr marL="0" indent="0">
              <a:buNone/>
            </a:pPr>
            <a:endParaRPr lang="en-US" dirty="0"/>
          </a:p>
          <a:p>
            <a:pPr marL="0" indent="0">
              <a:buNone/>
            </a:pPr>
            <a:r>
              <a:rPr lang="en-US" dirty="0"/>
              <a:t>= 146 + 199 + 41</a:t>
            </a:r>
          </a:p>
          <a:p>
            <a:pPr marL="0" indent="0">
              <a:buNone/>
            </a:pPr>
            <a:endParaRPr lang="en-US" dirty="0"/>
          </a:p>
          <a:p>
            <a:pPr marL="0" indent="0">
              <a:buNone/>
            </a:pPr>
            <a:r>
              <a:rPr lang="en-US" dirty="0"/>
              <a:t>= 386</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0204910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40F3-C3E5-DE67-977F-368D9E7C3912}"/>
              </a:ext>
            </a:extLst>
          </p:cNvPr>
          <p:cNvSpPr>
            <a:spLocks noGrp="1"/>
          </p:cNvSpPr>
          <p:nvPr>
            <p:ph type="title"/>
          </p:nvPr>
        </p:nvSpPr>
        <p:spPr/>
        <p:txBody>
          <a:bodyPr/>
          <a:lstStyle/>
          <a:p>
            <a:r>
              <a:rPr lang="en-US" b="1" i="0" dirty="0">
                <a:solidFill>
                  <a:srgbClr val="303030"/>
                </a:solidFill>
                <a:effectLst/>
                <a:latin typeface="Roboto Condensed" panose="02000000000000000000" pitchFamily="2" charset="0"/>
              </a:rPr>
              <a:t>C-LOOK Disk Scheduling Algorithm-</a:t>
            </a:r>
            <a:br>
              <a:rPr lang="en-US" b="1" i="0" dirty="0">
                <a:solidFill>
                  <a:srgbClr val="303030"/>
                </a:solidFill>
                <a:effectLst/>
                <a:latin typeface="Roboto Condensed" panose="02000000000000000000" pitchFamily="2" charset="0"/>
              </a:rPr>
            </a:br>
            <a:endParaRPr lang="en-US" dirty="0"/>
          </a:p>
        </p:txBody>
      </p:sp>
      <p:sp>
        <p:nvSpPr>
          <p:cNvPr id="3" name="Content Placeholder 2">
            <a:extLst>
              <a:ext uri="{FF2B5EF4-FFF2-40B4-BE49-F238E27FC236}">
                <a16:creationId xmlns:a16="http://schemas.microsoft.com/office/drawing/2014/main" id="{BE5CEE39-950F-E01E-7785-784B936A9907}"/>
              </a:ext>
            </a:extLst>
          </p:cNvPr>
          <p:cNvSpPr>
            <a:spLocks noGrp="1"/>
          </p:cNvSpPr>
          <p:nvPr>
            <p:ph idx="1"/>
          </p:nvPr>
        </p:nvSpPr>
        <p:spPr/>
        <p:txBody>
          <a:bodyPr>
            <a:normAutofit lnSpcReduction="10000"/>
          </a:bodyPr>
          <a:lstStyle/>
          <a:p>
            <a:pPr algn="just" fontAlgn="base">
              <a:buFont typeface="Arial" panose="020B0604020202020204" pitchFamily="34" charset="0"/>
              <a:buChar char="•"/>
            </a:pPr>
            <a:r>
              <a:rPr lang="en-US" b="0" i="0" dirty="0">
                <a:effectLst/>
                <a:latin typeface="Arimo"/>
              </a:rPr>
              <a:t>Circular-LOOK Algorithm is an improved version of the </a:t>
            </a:r>
            <a:r>
              <a:rPr lang="en-US" b="1" i="0" u="sng" dirty="0">
                <a:effectLst/>
                <a:latin typeface="Arimo"/>
              </a:rPr>
              <a:t>LOOK Algorithm</a:t>
            </a:r>
            <a:r>
              <a:rPr lang="en-US" b="0" i="0" dirty="0">
                <a:effectLst/>
                <a:latin typeface="Arimo"/>
              </a:rPr>
              <a:t>.</a:t>
            </a:r>
          </a:p>
          <a:p>
            <a:pPr algn="just" fontAlgn="base">
              <a:buFont typeface="Arial" panose="020B0604020202020204" pitchFamily="34" charset="0"/>
              <a:buChar char="•"/>
            </a:pPr>
            <a:r>
              <a:rPr lang="en-US" b="0" i="0" dirty="0">
                <a:effectLst/>
                <a:latin typeface="Arimo"/>
              </a:rPr>
              <a:t>Head starts from the first request at one end of the disk and moves towards the last request at the other end servicing all the requests in between.</a:t>
            </a:r>
          </a:p>
          <a:p>
            <a:pPr algn="just" fontAlgn="base">
              <a:buFont typeface="Arial" panose="020B0604020202020204" pitchFamily="34" charset="0"/>
              <a:buChar char="•"/>
            </a:pPr>
            <a:r>
              <a:rPr lang="en-US" b="0" i="0" dirty="0">
                <a:effectLst/>
                <a:latin typeface="Arimo"/>
              </a:rPr>
              <a:t>After reaching the last request at the other end, head reverses its direction.</a:t>
            </a:r>
          </a:p>
          <a:p>
            <a:pPr algn="just" fontAlgn="base">
              <a:buFont typeface="Arial" panose="020B0604020202020204" pitchFamily="34" charset="0"/>
              <a:buChar char="•"/>
            </a:pPr>
            <a:r>
              <a:rPr lang="en-US" b="0" i="0" dirty="0">
                <a:effectLst/>
                <a:latin typeface="Arimo"/>
              </a:rPr>
              <a:t>It then returns to the first request at the starting end without servicing any request in between.</a:t>
            </a:r>
          </a:p>
          <a:p>
            <a:pPr algn="just" fontAlgn="base">
              <a:buFont typeface="Arial" panose="020B0604020202020204" pitchFamily="34" charset="0"/>
              <a:buChar char="•"/>
            </a:pPr>
            <a:r>
              <a:rPr lang="en-US" b="0" i="0" dirty="0">
                <a:effectLst/>
                <a:latin typeface="Arimo"/>
              </a:rPr>
              <a:t>The same process repeats.</a:t>
            </a:r>
          </a:p>
          <a:p>
            <a:endParaRPr lang="en-US" dirty="0"/>
          </a:p>
        </p:txBody>
      </p:sp>
    </p:spTree>
    <p:extLst>
      <p:ext uri="{BB962C8B-B14F-4D97-AF65-F5344CB8AC3E}">
        <p14:creationId xmlns:p14="http://schemas.microsoft.com/office/powerpoint/2010/main" val="30382661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1452-9E67-3348-4765-FEAC5AE7881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95DCB76-4F9A-251F-8AA6-EDFBAB569A83}"/>
              </a:ext>
            </a:extLst>
          </p:cNvPr>
          <p:cNvSpPr>
            <a:spLocks noGrp="1"/>
          </p:cNvSpPr>
          <p:nvPr>
            <p:ph idx="1"/>
          </p:nvPr>
        </p:nvSpPr>
        <p:spPr/>
        <p:txBody>
          <a:bodyPr/>
          <a:lstStyle/>
          <a:p>
            <a:pPr algn="just"/>
            <a:r>
              <a:rPr lang="en-US" b="0" i="0" dirty="0">
                <a:effectLst/>
                <a:latin typeface="Arimo"/>
              </a:rPr>
              <a:t>Consider a disk queue with requests for I/O to blocks on cylinders 98, 183, 41, 122, 14, 124, 65, 67. The C-LOOK scheduling algorithm is used. The head is initially at cylinder number 53 moving towards larger cylinder numbers on its servicing pass. The cylinders are numbered from 0 to 199. The total head movement (in number of cylinders) incurred while servicing these requests is _______.</a:t>
            </a:r>
            <a:endParaRPr lang="en-US" dirty="0"/>
          </a:p>
        </p:txBody>
      </p:sp>
    </p:spTree>
    <p:extLst>
      <p:ext uri="{BB962C8B-B14F-4D97-AF65-F5344CB8AC3E}">
        <p14:creationId xmlns:p14="http://schemas.microsoft.com/office/powerpoint/2010/main" val="243309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50FE8103-ACD1-0167-E0AF-576E1BC1146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8C17D013-175B-5D9B-39CE-AAE5192F6D2A}"/>
              </a:ext>
            </a:extLst>
          </p:cNvPr>
          <p:cNvPicPr>
            <a:picLocks noChangeAspect="1"/>
          </p:cNvPicPr>
          <p:nvPr/>
        </p:nvPicPr>
        <p:blipFill>
          <a:blip r:embed="rId2"/>
          <a:stretch>
            <a:fillRect/>
          </a:stretch>
        </p:blipFill>
        <p:spPr>
          <a:xfrm>
            <a:off x="1101213" y="694710"/>
            <a:ext cx="8981921" cy="4993559"/>
          </a:xfrm>
          <a:prstGeom prst="rect">
            <a:avLst/>
          </a:prstGeom>
        </p:spPr>
      </p:pic>
    </p:spTree>
    <p:extLst>
      <p:ext uri="{BB962C8B-B14F-4D97-AF65-F5344CB8AC3E}">
        <p14:creationId xmlns:p14="http://schemas.microsoft.com/office/powerpoint/2010/main" val="1632319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33AC-FBF5-B29C-CF5B-672D0BF3D941}"/>
              </a:ext>
            </a:extLst>
          </p:cNvPr>
          <p:cNvSpPr>
            <a:spLocks noGrp="1"/>
          </p:cNvSpPr>
          <p:nvPr>
            <p:ph type="title"/>
          </p:nvPr>
        </p:nvSpPr>
        <p:spPr/>
        <p:txBody>
          <a:bodyPr/>
          <a:lstStyle/>
          <a:p>
            <a:r>
              <a:rPr lang="en-US" dirty="0"/>
              <a:t>Hard Disk</a:t>
            </a:r>
          </a:p>
        </p:txBody>
      </p:sp>
      <p:sp>
        <p:nvSpPr>
          <p:cNvPr id="3" name="Content Placeholder 2">
            <a:extLst>
              <a:ext uri="{FF2B5EF4-FFF2-40B4-BE49-F238E27FC236}">
                <a16:creationId xmlns:a16="http://schemas.microsoft.com/office/drawing/2014/main" id="{9D2B23BA-4A97-A65F-85BC-15620E96F7DB}"/>
              </a:ext>
            </a:extLst>
          </p:cNvPr>
          <p:cNvSpPr>
            <a:spLocks noGrp="1"/>
          </p:cNvSpPr>
          <p:nvPr>
            <p:ph idx="1"/>
          </p:nvPr>
        </p:nvSpPr>
        <p:spPr/>
        <p:txBody>
          <a:bodyPr/>
          <a:lstStyle/>
          <a:p>
            <a:r>
              <a:rPr lang="en-US" b="0" i="0" dirty="0">
                <a:solidFill>
                  <a:srgbClr val="040C28"/>
                </a:solidFill>
                <a:effectLst/>
                <a:latin typeface="Google Sans"/>
              </a:rPr>
              <a:t>Each platter of a hard disk is divided into a number of concentric tracks.</a:t>
            </a:r>
            <a:r>
              <a:rPr lang="en-US" b="0" i="0" dirty="0">
                <a:solidFill>
                  <a:srgbClr val="202124"/>
                </a:solidFill>
                <a:effectLst/>
                <a:latin typeface="Google Sans"/>
              </a:rPr>
              <a:t> The Circular ring is called Track. </a:t>
            </a:r>
          </a:p>
          <a:p>
            <a:r>
              <a:rPr lang="en-US" b="0" i="0" dirty="0">
                <a:solidFill>
                  <a:srgbClr val="040C28"/>
                </a:solidFill>
                <a:effectLst/>
                <a:latin typeface="Google Sans"/>
              </a:rPr>
              <a:t>Each track is divided into a number of sectors, each of which can store the same amount of data</a:t>
            </a:r>
            <a:r>
              <a:rPr lang="en-US" b="0" i="0" dirty="0">
                <a:solidFill>
                  <a:srgbClr val="202124"/>
                </a:solidFill>
                <a:effectLst/>
                <a:latin typeface="Google Sans"/>
              </a:rPr>
              <a:t>. </a:t>
            </a:r>
          </a:p>
          <a:p>
            <a:r>
              <a:rPr lang="en-US" b="0" i="0" dirty="0">
                <a:solidFill>
                  <a:srgbClr val="202124"/>
                </a:solidFill>
                <a:effectLst/>
                <a:latin typeface="Google Sans"/>
              </a:rPr>
              <a:t>A sector is the smallest physical storage unit on the disk, and on most file systems it is fixed at 512 bytes in size.</a:t>
            </a:r>
            <a:endParaRPr lang="en-US" dirty="0"/>
          </a:p>
        </p:txBody>
      </p:sp>
    </p:spTree>
    <p:extLst>
      <p:ext uri="{BB962C8B-B14F-4D97-AF65-F5344CB8AC3E}">
        <p14:creationId xmlns:p14="http://schemas.microsoft.com/office/powerpoint/2010/main" val="24654940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B3317-BBFF-D096-EA84-142BFF791D11}"/>
              </a:ext>
            </a:extLst>
          </p:cNvPr>
          <p:cNvSpPr>
            <a:spLocks noGrp="1"/>
          </p:cNvSpPr>
          <p:nvPr>
            <p:ph idx="1"/>
          </p:nvPr>
        </p:nvSpPr>
        <p:spPr>
          <a:xfrm>
            <a:off x="838200" y="344129"/>
            <a:ext cx="10515600" cy="5832834"/>
          </a:xfrm>
        </p:spPr>
        <p:txBody>
          <a:bodyPr>
            <a:normAutofit/>
          </a:bodyPr>
          <a:lstStyle/>
          <a:p>
            <a:pPr marL="0" indent="0" algn="just">
              <a:buNone/>
            </a:pPr>
            <a:r>
              <a:rPr lang="en-US" dirty="0"/>
              <a:t>Total head movements incurred while servicing these requests</a:t>
            </a:r>
          </a:p>
          <a:p>
            <a:pPr algn="just"/>
            <a:r>
              <a:rPr lang="en-US" dirty="0"/>
              <a:t>= (65 – 53) + (67 – 65) + (98 – 67) + (122 – 98) + (124 – 122) + (183 – 124) + (183 – 14) + (41 – 14)</a:t>
            </a:r>
          </a:p>
          <a:p>
            <a:pPr algn="just"/>
            <a:r>
              <a:rPr lang="en-US" dirty="0"/>
              <a:t>= 12 + 2 + 31 + 24 + 2 + 59 + 169 + 27</a:t>
            </a:r>
          </a:p>
          <a:p>
            <a:pPr algn="just"/>
            <a:r>
              <a:rPr lang="en-US" dirty="0"/>
              <a:t>= 326</a:t>
            </a:r>
          </a:p>
          <a:p>
            <a:pPr algn="just"/>
            <a:r>
              <a:rPr lang="en-US" dirty="0"/>
              <a:t>Alternatively,</a:t>
            </a:r>
          </a:p>
          <a:p>
            <a:pPr algn="just"/>
            <a:r>
              <a:rPr lang="en-US" dirty="0"/>
              <a:t>Total head movements incurred while servicing these requests</a:t>
            </a:r>
          </a:p>
          <a:p>
            <a:pPr algn="just"/>
            <a:r>
              <a:rPr lang="en-US" dirty="0"/>
              <a:t>= (183 – 53) + (183 – 14) + (41 – 14)</a:t>
            </a:r>
          </a:p>
          <a:p>
            <a:pPr algn="just"/>
            <a:r>
              <a:rPr lang="en-US" dirty="0"/>
              <a:t>= 130 + 169 + 27</a:t>
            </a:r>
          </a:p>
          <a:p>
            <a:pPr algn="just"/>
            <a:r>
              <a:rPr lang="en-US" dirty="0"/>
              <a:t>= 326</a:t>
            </a:r>
          </a:p>
        </p:txBody>
      </p:sp>
    </p:spTree>
    <p:extLst>
      <p:ext uri="{BB962C8B-B14F-4D97-AF65-F5344CB8AC3E}">
        <p14:creationId xmlns:p14="http://schemas.microsoft.com/office/powerpoint/2010/main" val="8396493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2B0E8D-3F3F-156E-6772-911D1F70CB45}"/>
              </a:ext>
            </a:extLst>
          </p:cNvPr>
          <p:cNvSpPr>
            <a:spLocks noGrp="1"/>
          </p:cNvSpPr>
          <p:nvPr>
            <p:ph idx="1"/>
          </p:nvPr>
        </p:nvSpPr>
        <p:spPr/>
        <p:txBody>
          <a:bodyPr/>
          <a:lstStyle/>
          <a:p>
            <a:pPr algn="l" fontAlgn="base"/>
            <a:r>
              <a:rPr lang="en-US" b="1" i="0" u="sng" dirty="0">
                <a:solidFill>
                  <a:srgbClr val="303030"/>
                </a:solidFill>
                <a:effectLst/>
                <a:latin typeface="Roboto Condensed" panose="02000000000000000000" pitchFamily="2" charset="0"/>
              </a:rPr>
              <a:t>Problem-02:</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Consider a disk queue with requests for I/O to blocks on cylinders 47, 38, 121, 191, 87, 11, 92, 10. The C-LOOK scheduling algorithm is used. The head is initially at cylinder number 63 moving towards larger cylinder numbers on its servicing pass. The cylinders are numbered from 0 to 199. The total head movement (in number of cylinders) incurred while servicing these requests is _______.</a:t>
            </a:r>
          </a:p>
          <a:p>
            <a:endParaRPr lang="en-US" dirty="0"/>
          </a:p>
        </p:txBody>
      </p:sp>
    </p:spTree>
    <p:extLst>
      <p:ext uri="{BB962C8B-B14F-4D97-AF65-F5344CB8AC3E}">
        <p14:creationId xmlns:p14="http://schemas.microsoft.com/office/powerpoint/2010/main" val="34472380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ECBB1D-6B87-15BD-D662-5C4CFD250C16}"/>
              </a:ext>
            </a:extLst>
          </p:cNvPr>
          <p:cNvPicPr>
            <a:picLocks noChangeAspect="1"/>
          </p:cNvPicPr>
          <p:nvPr/>
        </p:nvPicPr>
        <p:blipFill>
          <a:blip r:embed="rId2"/>
          <a:stretch>
            <a:fillRect/>
          </a:stretch>
        </p:blipFill>
        <p:spPr>
          <a:xfrm>
            <a:off x="1061885" y="898145"/>
            <a:ext cx="9228780" cy="4686577"/>
          </a:xfrm>
          <a:prstGeom prst="rect">
            <a:avLst/>
          </a:prstGeom>
        </p:spPr>
      </p:pic>
    </p:spTree>
    <p:extLst>
      <p:ext uri="{BB962C8B-B14F-4D97-AF65-F5344CB8AC3E}">
        <p14:creationId xmlns:p14="http://schemas.microsoft.com/office/powerpoint/2010/main" val="2071024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1DC848-B185-3227-B40A-027FFC997504}"/>
              </a:ext>
            </a:extLst>
          </p:cNvPr>
          <p:cNvSpPr>
            <a:spLocks noGrp="1"/>
          </p:cNvSpPr>
          <p:nvPr>
            <p:ph idx="1"/>
          </p:nvPr>
        </p:nvSpPr>
        <p:spPr>
          <a:xfrm>
            <a:off x="838200" y="786581"/>
            <a:ext cx="10515600" cy="5390382"/>
          </a:xfrm>
        </p:spPr>
        <p:txBody>
          <a:bodyPr>
            <a:normAutofit/>
          </a:bodyPr>
          <a:lstStyle/>
          <a:p>
            <a:pPr algn="just" fontAlgn="base"/>
            <a:r>
              <a:rPr lang="en-US" b="0" i="0" dirty="0">
                <a:solidFill>
                  <a:srgbClr val="303030"/>
                </a:solidFill>
                <a:effectLst/>
                <a:latin typeface="Arimo"/>
              </a:rPr>
              <a:t>Total head movements incurred while servicing these requests</a:t>
            </a:r>
          </a:p>
          <a:p>
            <a:pPr algn="just" fontAlgn="base"/>
            <a:r>
              <a:rPr lang="en-US" b="0" i="0" dirty="0">
                <a:solidFill>
                  <a:srgbClr val="303030"/>
                </a:solidFill>
                <a:effectLst/>
                <a:latin typeface="Arimo"/>
              </a:rPr>
              <a:t>= (87 – 63) + (92 – 87) + (121 – 92) + (191 – 121) + (191 – 10) + (11 – 10) + (38 – 11) + (47 – 38)</a:t>
            </a:r>
          </a:p>
          <a:p>
            <a:pPr algn="just" fontAlgn="base"/>
            <a:r>
              <a:rPr lang="en-US" b="0" i="0" dirty="0">
                <a:solidFill>
                  <a:srgbClr val="303030"/>
                </a:solidFill>
                <a:effectLst/>
                <a:latin typeface="Arimo"/>
              </a:rPr>
              <a:t>= 24 + 5 + 29 + 70 + 181 + 1 + 27 + 9</a:t>
            </a:r>
          </a:p>
          <a:p>
            <a:pPr algn="just" fontAlgn="base"/>
            <a:r>
              <a:rPr lang="en-US" b="0" i="0" dirty="0">
                <a:solidFill>
                  <a:srgbClr val="303030"/>
                </a:solidFill>
                <a:effectLst/>
                <a:latin typeface="Arimo"/>
              </a:rPr>
              <a:t>= 346</a:t>
            </a:r>
          </a:p>
          <a:p>
            <a:pPr algn="just" fontAlgn="base"/>
            <a:r>
              <a:rPr lang="en-US" b="1" i="0" dirty="0">
                <a:solidFill>
                  <a:srgbClr val="303030"/>
                </a:solidFill>
                <a:effectLst/>
                <a:latin typeface="Arimo"/>
              </a:rPr>
              <a:t>Alternatively</a:t>
            </a:r>
            <a:r>
              <a:rPr lang="en-US" b="0" i="0" dirty="0">
                <a:solidFill>
                  <a:srgbClr val="303030"/>
                </a:solidFill>
                <a:effectLst/>
                <a:latin typeface="Arimo"/>
              </a:rPr>
              <a:t>,</a:t>
            </a:r>
          </a:p>
          <a:p>
            <a:pPr algn="just" fontAlgn="base"/>
            <a:r>
              <a:rPr lang="en-US" b="0" i="0" dirty="0">
                <a:solidFill>
                  <a:srgbClr val="303030"/>
                </a:solidFill>
                <a:effectLst/>
                <a:latin typeface="Arimo"/>
              </a:rPr>
              <a:t>Total head movements incurred while servicing these requests</a:t>
            </a:r>
          </a:p>
          <a:p>
            <a:pPr algn="just" fontAlgn="base"/>
            <a:r>
              <a:rPr lang="en-US" b="0" i="0" dirty="0">
                <a:solidFill>
                  <a:srgbClr val="303030"/>
                </a:solidFill>
                <a:effectLst/>
                <a:latin typeface="Arimo"/>
              </a:rPr>
              <a:t>= (191 – 63) + (191 – 10) + (47 – 10)</a:t>
            </a:r>
          </a:p>
          <a:p>
            <a:pPr algn="just" fontAlgn="base"/>
            <a:r>
              <a:rPr lang="en-US" b="0" i="0" dirty="0">
                <a:solidFill>
                  <a:srgbClr val="303030"/>
                </a:solidFill>
                <a:effectLst/>
                <a:latin typeface="Arimo"/>
              </a:rPr>
              <a:t>= 128 + 181 + 37</a:t>
            </a:r>
          </a:p>
          <a:p>
            <a:pPr algn="just" fontAlgn="base"/>
            <a:r>
              <a:rPr lang="en-US" b="0" i="0" dirty="0">
                <a:solidFill>
                  <a:srgbClr val="303030"/>
                </a:solidFill>
                <a:effectLst/>
                <a:latin typeface="Arimo"/>
              </a:rPr>
              <a:t>= 346</a:t>
            </a:r>
          </a:p>
          <a:p>
            <a:endParaRPr lang="en-US" dirty="0"/>
          </a:p>
        </p:txBody>
      </p:sp>
    </p:spTree>
    <p:extLst>
      <p:ext uri="{BB962C8B-B14F-4D97-AF65-F5344CB8AC3E}">
        <p14:creationId xmlns:p14="http://schemas.microsoft.com/office/powerpoint/2010/main" val="30088623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33CCD-A4E2-A46D-65D9-85FB2B461D8D}"/>
              </a:ext>
            </a:extLst>
          </p:cNvPr>
          <p:cNvSpPr>
            <a:spLocks noGrp="1"/>
          </p:cNvSpPr>
          <p:nvPr>
            <p:ph idx="1"/>
          </p:nvPr>
        </p:nvSpPr>
        <p:spPr>
          <a:xfrm>
            <a:off x="838200" y="953729"/>
            <a:ext cx="10515600" cy="5223234"/>
          </a:xfrm>
        </p:spPr>
        <p:txBody>
          <a:bodyPr/>
          <a:lstStyle/>
          <a:p>
            <a:pPr algn="just"/>
            <a:r>
              <a:rPr lang="en-US" dirty="0"/>
              <a:t>Advantages of the C-LOOK Disk Scheduling Algorithm</a:t>
            </a:r>
          </a:p>
          <a:p>
            <a:pPr algn="just"/>
            <a:r>
              <a:rPr lang="en-US" dirty="0"/>
              <a:t>It can provide better performance than the LOOK algorithm because it reduces the number of head movements required to access data on the disk.</a:t>
            </a:r>
          </a:p>
          <a:p>
            <a:pPr algn="just"/>
            <a:r>
              <a:rPr lang="en-US" dirty="0"/>
              <a:t>It is relatively simple to implement and does not require a large amount of memory or processing power.</a:t>
            </a:r>
          </a:p>
          <a:p>
            <a:pPr algn="just"/>
            <a:r>
              <a:rPr lang="en-US" dirty="0"/>
              <a:t>It can be efficient in terms of disk usage because it scans only the areas of the disk where data is located.</a:t>
            </a:r>
          </a:p>
        </p:txBody>
      </p:sp>
    </p:spTree>
    <p:extLst>
      <p:ext uri="{BB962C8B-B14F-4D97-AF65-F5344CB8AC3E}">
        <p14:creationId xmlns:p14="http://schemas.microsoft.com/office/powerpoint/2010/main" val="17941222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766277-9468-9B51-EFAC-14FC01F68EB8}"/>
              </a:ext>
            </a:extLst>
          </p:cNvPr>
          <p:cNvSpPr>
            <a:spLocks noGrp="1"/>
          </p:cNvSpPr>
          <p:nvPr>
            <p:ph idx="1"/>
          </p:nvPr>
        </p:nvSpPr>
        <p:spPr>
          <a:xfrm>
            <a:off x="838200" y="875071"/>
            <a:ext cx="10515600" cy="5301892"/>
          </a:xfrm>
        </p:spPr>
        <p:txBody>
          <a:bodyPr/>
          <a:lstStyle/>
          <a:p>
            <a:pPr marL="0" indent="0" algn="just">
              <a:buNone/>
            </a:pPr>
            <a:r>
              <a:rPr lang="en-US" dirty="0"/>
              <a:t>Disadvantages of the C-LOOK Disk Scheduling Algorithm</a:t>
            </a:r>
          </a:p>
          <a:p>
            <a:pPr algn="just"/>
            <a:r>
              <a:rPr lang="en-US" dirty="0"/>
              <a:t>It may not be optimal in situations where there are large amounts of data to be read or written in one direction, as it could lead to a large number of requests being queued up in the opposite direction.</a:t>
            </a:r>
          </a:p>
          <a:p>
            <a:pPr algn="just"/>
            <a:r>
              <a:rPr lang="en-US" dirty="0"/>
              <a:t>It may not be suitable for real-time systems where fast response times are critical, as it does not prioritize requests based on their urgency or importance.</a:t>
            </a:r>
          </a:p>
          <a:p>
            <a:pPr algn="just"/>
            <a:r>
              <a:rPr lang="en-US" dirty="0"/>
              <a:t>It may lead to starvation of requests that are located far away from the current position of the disk head.</a:t>
            </a:r>
          </a:p>
        </p:txBody>
      </p:sp>
    </p:spTree>
    <p:extLst>
      <p:ext uri="{BB962C8B-B14F-4D97-AF65-F5344CB8AC3E}">
        <p14:creationId xmlns:p14="http://schemas.microsoft.com/office/powerpoint/2010/main" val="5640521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F4D86-0EA1-C0A4-51B4-A1F8BE419B21}"/>
              </a:ext>
            </a:extLst>
          </p:cNvPr>
          <p:cNvSpPr>
            <a:spLocks noGrp="1"/>
          </p:cNvSpPr>
          <p:nvPr>
            <p:ph type="title"/>
          </p:nvPr>
        </p:nvSpPr>
        <p:spPr/>
        <p:txBody>
          <a:bodyPr>
            <a:normAutofit fontScale="90000"/>
          </a:bodyPr>
          <a:lstStyle/>
          <a:p>
            <a:r>
              <a:rPr lang="en-US" sz="3600" b="1" i="0" dirty="0">
                <a:solidFill>
                  <a:srgbClr val="273239"/>
                </a:solidFill>
                <a:effectLst/>
                <a:latin typeface="Nunito" pitchFamily="2" charset="0"/>
              </a:rPr>
              <a:t>Algorithm of C-LOOK Disk Scheduling Algorithm</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1E249FD1-FB20-7355-9791-F1796725409B}"/>
              </a:ext>
            </a:extLst>
          </p:cNvPr>
          <p:cNvSpPr>
            <a:spLocks noGrp="1"/>
          </p:cNvSpPr>
          <p:nvPr>
            <p:ph idx="1"/>
          </p:nvPr>
        </p:nvSpPr>
        <p:spPr/>
        <p:txBody>
          <a:bodyPr>
            <a:normAutofit/>
          </a:bodyPr>
          <a:lstStyle/>
          <a:p>
            <a:pPr algn="just"/>
            <a:r>
              <a:rPr lang="en-US" b="1" i="0" dirty="0">
                <a:solidFill>
                  <a:srgbClr val="273239"/>
                </a:solidFill>
                <a:effectLst/>
                <a:latin typeface="Nunito" pitchFamily="2" charset="0"/>
              </a:rPr>
              <a:t>Step 1: </a:t>
            </a:r>
            <a:r>
              <a:rPr lang="en-US" b="0" i="0" dirty="0">
                <a:solidFill>
                  <a:srgbClr val="273239"/>
                </a:solidFill>
                <a:effectLst/>
                <a:latin typeface="Nunito" pitchFamily="2" charset="0"/>
              </a:rPr>
              <a:t>Let the Request array represents an array storing indexes of the tracks that have been requested in ascending order of their time of arrival and the </a:t>
            </a:r>
            <a:r>
              <a:rPr lang="en-US" b="1" i="0" dirty="0">
                <a:solidFill>
                  <a:srgbClr val="273239"/>
                </a:solidFill>
                <a:effectLst/>
                <a:latin typeface="Nunito" pitchFamily="2" charset="0"/>
              </a:rPr>
              <a:t>head</a:t>
            </a:r>
            <a:r>
              <a:rPr lang="en-US" b="0" i="0" dirty="0">
                <a:solidFill>
                  <a:srgbClr val="273239"/>
                </a:solidFill>
                <a:effectLst/>
                <a:latin typeface="Nunito" pitchFamily="2" charset="0"/>
              </a:rPr>
              <a:t> is the position of the disk head.</a:t>
            </a:r>
          </a:p>
          <a:p>
            <a:pPr algn="just"/>
            <a:r>
              <a:rPr lang="en-US" dirty="0"/>
              <a:t>Step 2: The initial direction in which the head is moving is given and it services in the same direction.</a:t>
            </a:r>
          </a:p>
          <a:p>
            <a:pPr algn="just"/>
            <a:r>
              <a:rPr lang="en-US" dirty="0"/>
              <a:t>Step 3: The head services all the requests one by one in the direction it is moving.</a:t>
            </a:r>
          </a:p>
          <a:p>
            <a:pPr algn="just"/>
            <a:r>
              <a:rPr lang="en-US" dirty="0"/>
              <a:t>Step 4: The head continues to move in the same direction until all the requests in this direction have been serviced.</a:t>
            </a:r>
          </a:p>
        </p:txBody>
      </p:sp>
    </p:spTree>
    <p:extLst>
      <p:ext uri="{BB962C8B-B14F-4D97-AF65-F5344CB8AC3E}">
        <p14:creationId xmlns:p14="http://schemas.microsoft.com/office/powerpoint/2010/main" val="40655162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157F-6366-9FF9-5F52-862A552647B1}"/>
              </a:ext>
            </a:extLst>
          </p:cNvPr>
          <p:cNvSpPr>
            <a:spLocks noGrp="1"/>
          </p:cNvSpPr>
          <p:nvPr>
            <p:ph type="title"/>
          </p:nvPr>
        </p:nvSpPr>
        <p:spPr/>
        <p:txBody>
          <a:bodyPr>
            <a:normAutofit fontScale="90000"/>
          </a:bodyPr>
          <a:lstStyle/>
          <a:p>
            <a:r>
              <a:rPr lang="en-US" sz="3600" b="1" i="0" dirty="0">
                <a:solidFill>
                  <a:srgbClr val="273239"/>
                </a:solidFill>
                <a:effectLst/>
                <a:latin typeface="Nunito" pitchFamily="2" charset="0"/>
              </a:rPr>
              <a:t>Algorithm of C-LOOK Disk Scheduling Algorithm</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111D6BB3-82CF-7F8F-B4F7-1FC8EBC7AB36}"/>
              </a:ext>
            </a:extLst>
          </p:cNvPr>
          <p:cNvSpPr>
            <a:spLocks noGrp="1"/>
          </p:cNvSpPr>
          <p:nvPr>
            <p:ph idx="1"/>
          </p:nvPr>
        </p:nvSpPr>
        <p:spPr/>
        <p:txBody>
          <a:bodyPr>
            <a:normAutofit fontScale="92500" lnSpcReduction="20000"/>
          </a:bodyPr>
          <a:lstStyle/>
          <a:p>
            <a:pPr algn="just"/>
            <a:r>
              <a:rPr lang="en-US" dirty="0"/>
              <a:t>Step 5: While moving in this direction, calculate the absolute distance of the tracks from the head.</a:t>
            </a:r>
          </a:p>
          <a:p>
            <a:pPr algn="just"/>
            <a:r>
              <a:rPr lang="en-US" dirty="0"/>
              <a:t>Step 6: Increment the total seek count with this distance.</a:t>
            </a:r>
          </a:p>
          <a:p>
            <a:pPr algn="just"/>
            <a:r>
              <a:rPr lang="en-US" dirty="0"/>
              <a:t>Step 7: Currently serviced track position now becomes the new head position.</a:t>
            </a:r>
          </a:p>
          <a:p>
            <a:pPr algn="just"/>
            <a:r>
              <a:rPr lang="en-US" dirty="0"/>
              <a:t>Step 8: Go to step 5 until we reach the last request in this direction.</a:t>
            </a:r>
          </a:p>
          <a:p>
            <a:pPr algn="just"/>
            <a:r>
              <a:rPr lang="en-US" dirty="0"/>
              <a:t>Step 9: If we reach the last request in the current direction then reverse the direction and move the head in this direction until we reach the last request that is needed to be serviced in this direction without servicing the intermediate requests.</a:t>
            </a:r>
          </a:p>
          <a:p>
            <a:pPr algn="just"/>
            <a:r>
              <a:rPr lang="en-US" i="0" dirty="0">
                <a:solidFill>
                  <a:srgbClr val="273239"/>
                </a:solidFill>
                <a:effectLst/>
                <a:latin typeface="Nunito" pitchFamily="2" charset="0"/>
              </a:rPr>
              <a:t>Step 10: Reverse the direction and go to step 3 until all the requests have not been serviced.</a:t>
            </a:r>
            <a:endParaRPr lang="en-US" dirty="0"/>
          </a:p>
        </p:txBody>
      </p:sp>
    </p:spTree>
    <p:extLst>
      <p:ext uri="{BB962C8B-B14F-4D97-AF65-F5344CB8AC3E}">
        <p14:creationId xmlns:p14="http://schemas.microsoft.com/office/powerpoint/2010/main" val="30721574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28E642-C2BC-4744-09C8-DA0C414F5266}"/>
              </a:ext>
            </a:extLst>
          </p:cNvPr>
          <p:cNvSpPr>
            <a:spLocks noGrp="1"/>
          </p:cNvSpPr>
          <p:nvPr>
            <p:ph idx="1"/>
          </p:nvPr>
        </p:nvSpPr>
        <p:spPr>
          <a:xfrm>
            <a:off x="838200" y="1120877"/>
            <a:ext cx="10515600" cy="5056086"/>
          </a:xfrm>
        </p:spPr>
        <p:txBody>
          <a:bodyPr>
            <a:normAutofit fontScale="92500" lnSpcReduction="10000"/>
          </a:bodyPr>
          <a:lstStyle/>
          <a:p>
            <a:r>
              <a:rPr lang="en-US" dirty="0"/>
              <a:t>Example: </a:t>
            </a:r>
          </a:p>
          <a:p>
            <a:endParaRPr lang="en-US" dirty="0"/>
          </a:p>
          <a:p>
            <a:r>
              <a:rPr lang="en-US" dirty="0"/>
              <a:t>Input: </a:t>
            </a:r>
          </a:p>
          <a:p>
            <a:r>
              <a:rPr lang="en-US" dirty="0"/>
              <a:t>Request sequence = {176, 79, 34, 60, 92, 11, 41, 114} </a:t>
            </a:r>
          </a:p>
          <a:p>
            <a:r>
              <a:rPr lang="en-US" dirty="0"/>
              <a:t>Initial head position = 50 </a:t>
            </a:r>
          </a:p>
          <a:p>
            <a:r>
              <a:rPr lang="en-US" dirty="0"/>
              <a:t>Direction = right (Moving from left to right) </a:t>
            </a:r>
          </a:p>
          <a:p>
            <a:endParaRPr lang="en-US" dirty="0"/>
          </a:p>
          <a:p>
            <a:r>
              <a:rPr lang="en-US" dirty="0"/>
              <a:t>Output: </a:t>
            </a:r>
          </a:p>
          <a:p>
            <a:r>
              <a:rPr lang="en-US" dirty="0"/>
              <a:t>Initial position of head: 50 </a:t>
            </a:r>
          </a:p>
          <a:p>
            <a:r>
              <a:rPr lang="en-US" dirty="0"/>
              <a:t>Total number of seek operations = 321 </a:t>
            </a:r>
          </a:p>
          <a:p>
            <a:r>
              <a:rPr lang="en-US" dirty="0"/>
              <a:t>Seek Sequence is 60, 79 , 92 , 114 , 176, 11 , 34, 41</a:t>
            </a:r>
          </a:p>
        </p:txBody>
      </p:sp>
    </p:spTree>
    <p:extLst>
      <p:ext uri="{BB962C8B-B14F-4D97-AF65-F5344CB8AC3E}">
        <p14:creationId xmlns:p14="http://schemas.microsoft.com/office/powerpoint/2010/main" val="18033715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F154D68-E877-F547-2C23-E1C06BEEAAA2}"/>
              </a:ext>
            </a:extLst>
          </p:cNvPr>
          <p:cNvPicPr>
            <a:picLocks noGrp="1" noChangeAspect="1"/>
          </p:cNvPicPr>
          <p:nvPr>
            <p:ph idx="1"/>
          </p:nvPr>
        </p:nvPicPr>
        <p:blipFill>
          <a:blip r:embed="rId2"/>
          <a:stretch>
            <a:fillRect/>
          </a:stretch>
        </p:blipFill>
        <p:spPr>
          <a:xfrm>
            <a:off x="714402" y="855406"/>
            <a:ext cx="10237965" cy="4545601"/>
          </a:xfrm>
          <a:prstGeom prst="rect">
            <a:avLst/>
          </a:prstGeom>
        </p:spPr>
      </p:pic>
    </p:spTree>
    <p:extLst>
      <p:ext uri="{BB962C8B-B14F-4D97-AF65-F5344CB8AC3E}">
        <p14:creationId xmlns:p14="http://schemas.microsoft.com/office/powerpoint/2010/main" val="1190410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9ECDCD-65AD-3EC3-1C85-B6DF03A6C145}"/>
              </a:ext>
            </a:extLst>
          </p:cNvPr>
          <p:cNvPicPr>
            <a:picLocks noChangeAspect="1"/>
          </p:cNvPicPr>
          <p:nvPr/>
        </p:nvPicPr>
        <p:blipFill>
          <a:blip r:embed="rId2"/>
          <a:stretch>
            <a:fillRect/>
          </a:stretch>
        </p:blipFill>
        <p:spPr>
          <a:xfrm>
            <a:off x="1160206" y="701324"/>
            <a:ext cx="7041493" cy="5768133"/>
          </a:xfrm>
          <a:prstGeom prst="rect">
            <a:avLst/>
          </a:prstGeom>
        </p:spPr>
      </p:pic>
    </p:spTree>
    <p:extLst>
      <p:ext uri="{BB962C8B-B14F-4D97-AF65-F5344CB8AC3E}">
        <p14:creationId xmlns:p14="http://schemas.microsoft.com/office/powerpoint/2010/main" val="29867337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8CDFF-8782-9BB9-D895-F6D52A8AA032}"/>
              </a:ext>
            </a:extLst>
          </p:cNvPr>
          <p:cNvSpPr>
            <a:spLocks noGrp="1"/>
          </p:cNvSpPr>
          <p:nvPr>
            <p:ph idx="1"/>
          </p:nvPr>
        </p:nvSpPr>
        <p:spPr/>
        <p:txBody>
          <a:bodyPr/>
          <a:lstStyle/>
          <a:p>
            <a:r>
              <a:rPr lang="en-US" dirty="0"/>
              <a:t>Therefore, the total seek count = (60 - 50) + (79 - 60) + (92 - 79) +</a:t>
            </a:r>
          </a:p>
          <a:p>
            <a:r>
              <a:rPr lang="en-US" dirty="0"/>
              <a:t> (114 - 92) + (176 - 114) + (176 - 11) + (34 - 11) + (41 - 34) = 321</a:t>
            </a:r>
          </a:p>
          <a:p>
            <a:endParaRPr lang="en-US" dirty="0"/>
          </a:p>
          <a:p>
            <a:r>
              <a:rPr lang="en-US" dirty="0"/>
              <a:t>OR</a:t>
            </a:r>
          </a:p>
          <a:p>
            <a:r>
              <a:rPr lang="en-US" dirty="0"/>
              <a:t>=(176-50)+(176-11)+(41-11)</a:t>
            </a:r>
          </a:p>
          <a:p>
            <a:r>
              <a:rPr lang="en-US" b="0" i="0" dirty="0">
                <a:solidFill>
                  <a:srgbClr val="374151"/>
                </a:solidFill>
                <a:effectLst/>
                <a:latin typeface="Söhne"/>
              </a:rPr>
              <a:t>= 126 + 165 + 30</a:t>
            </a:r>
          </a:p>
          <a:p>
            <a:r>
              <a:rPr lang="en-US" dirty="0">
                <a:solidFill>
                  <a:srgbClr val="374151"/>
                </a:solidFill>
                <a:latin typeface="Söhne"/>
              </a:rPr>
              <a:t>=321</a:t>
            </a:r>
            <a:endParaRPr lang="en-US" dirty="0"/>
          </a:p>
          <a:p>
            <a:endParaRPr lang="en-US" dirty="0"/>
          </a:p>
        </p:txBody>
      </p:sp>
    </p:spTree>
    <p:extLst>
      <p:ext uri="{BB962C8B-B14F-4D97-AF65-F5344CB8AC3E}">
        <p14:creationId xmlns:p14="http://schemas.microsoft.com/office/powerpoint/2010/main" val="500319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ADA4-301D-31B7-E702-F526BEF5B3BE}"/>
              </a:ext>
            </a:extLst>
          </p:cNvPr>
          <p:cNvSpPr>
            <a:spLocks noGrp="1"/>
          </p:cNvSpPr>
          <p:nvPr>
            <p:ph type="title"/>
          </p:nvPr>
        </p:nvSpPr>
        <p:spPr/>
        <p:txBody>
          <a:bodyPr/>
          <a:lstStyle/>
          <a:p>
            <a:r>
              <a:rPr lang="en-US" sz="4000" dirty="0">
                <a:solidFill>
                  <a:srgbClr val="FF0000"/>
                </a:solidFill>
                <a:effectLst/>
                <a:latin typeface="Times New Roman" panose="02020603050405020304" pitchFamily="18" charset="0"/>
                <a:ea typeface="Times New Roman" panose="02020603050405020304" pitchFamily="18" charset="0"/>
              </a:rPr>
              <a:t>Principles of input output hardware</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FFDE7B5-30B6-5C7D-26E5-2C6D2A8E2B2E}"/>
              </a:ext>
            </a:extLst>
          </p:cNvPr>
          <p:cNvSpPr>
            <a:spLocks noGrp="1"/>
          </p:cNvSpPr>
          <p:nvPr>
            <p:ph idx="1"/>
          </p:nvPr>
        </p:nvSpPr>
        <p:spPr/>
        <p:txBody>
          <a:bodyPr>
            <a:normAutofit fontScale="92500" lnSpcReduction="20000"/>
          </a:bodyPr>
          <a:lstStyle/>
          <a:p>
            <a:pPr algn="just"/>
            <a:r>
              <a:rPr lang="en-US" dirty="0"/>
              <a:t>Management of I/O devices is a very important part of the operating system - so important and so varied that entire I/O subsystems are devoted to its operation. ( Consider the range of devices on a modern computer, from mice, keyboards, disk drives, display adapters, USB devices, network connections, audio I/O, printers, special devices for the handicapped, and many special-purpose peripherals. )</a:t>
            </a:r>
          </a:p>
          <a:p>
            <a:pPr algn="just"/>
            <a:r>
              <a:rPr lang="en-US" dirty="0"/>
              <a:t>I/O Subsystems must contend with two ( conflicting? ) trends: (1) The gravitation towards standard interfaces for a wide range of devices, making it easier to add newly developed devices to existing systems, and (2) the development of entirely new types of devices, for which the existing standard interfaces are not always easy to apply.</a:t>
            </a:r>
          </a:p>
          <a:p>
            <a:pPr algn="just"/>
            <a:r>
              <a:rPr lang="en-US" dirty="0"/>
              <a:t>Device drivers are modules that can be plugged into an OS to handle a particular device or category of similar devices.</a:t>
            </a:r>
          </a:p>
        </p:txBody>
      </p:sp>
    </p:spTree>
    <p:extLst>
      <p:ext uri="{BB962C8B-B14F-4D97-AF65-F5344CB8AC3E}">
        <p14:creationId xmlns:p14="http://schemas.microsoft.com/office/powerpoint/2010/main" val="9362169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9F71-5AC4-C444-08C3-23BA976B6817}"/>
              </a:ext>
            </a:extLst>
          </p:cNvPr>
          <p:cNvSpPr>
            <a:spLocks noGrp="1"/>
          </p:cNvSpPr>
          <p:nvPr>
            <p:ph type="title"/>
          </p:nvPr>
        </p:nvSpPr>
        <p:spPr/>
        <p:txBody>
          <a:bodyPr/>
          <a:lstStyle/>
          <a:p>
            <a:r>
              <a:rPr lang="en-US" b="1" i="0" dirty="0">
                <a:solidFill>
                  <a:srgbClr val="000000"/>
                </a:solidFill>
                <a:effectLst/>
                <a:latin typeface="Times New Roman" panose="02020603050405020304" pitchFamily="18" charset="0"/>
              </a:rPr>
              <a:t>I/O Hardware</a:t>
            </a:r>
            <a:br>
              <a:rPr lang="en-US" b="1" i="0" dirty="0">
                <a:solidFill>
                  <a:srgbClr val="000000"/>
                </a:solidFill>
                <a:effectLst/>
                <a:latin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60AD343-564E-788E-7CC4-20BC25D5F5B1}"/>
              </a:ext>
            </a:extLst>
          </p:cNvPr>
          <p:cNvSpPr>
            <a:spLocks noGrp="1"/>
          </p:cNvSpPr>
          <p:nvPr>
            <p:ph idx="1"/>
          </p:nvPr>
        </p:nvSpPr>
        <p:spPr/>
        <p:txBody>
          <a:bodyPr>
            <a:normAutofit fontScale="70000" lnSpcReduction="20000"/>
          </a:bodyPr>
          <a:lstStyle/>
          <a:p>
            <a:pPr algn="just"/>
            <a:r>
              <a:rPr lang="en-US" dirty="0"/>
              <a:t>I/O devices can be roughly categorized as storage, communications, user-interface, and other</a:t>
            </a:r>
          </a:p>
          <a:p>
            <a:pPr algn="just"/>
            <a:r>
              <a:rPr lang="en-US" dirty="0"/>
              <a:t>Devices communicate with the computer via signals sent over wires or through the air.</a:t>
            </a:r>
          </a:p>
          <a:p>
            <a:pPr algn="just"/>
            <a:r>
              <a:rPr lang="en-US" dirty="0"/>
              <a:t>Devices connect with the computer via ports, e.g. a serial or parallel port.</a:t>
            </a:r>
          </a:p>
          <a:p>
            <a:pPr algn="just"/>
            <a:r>
              <a:rPr lang="en-US" dirty="0"/>
              <a:t>A common set of wires connecting multiple devices is termed a bus.</a:t>
            </a:r>
          </a:p>
          <a:p>
            <a:pPr algn="just"/>
            <a:r>
              <a:rPr lang="en-US" dirty="0"/>
              <a:t>Buses include rigid protocols for the types of messages that can be sent across the bus and the procedures for resolving contention issues.</a:t>
            </a:r>
          </a:p>
          <a:p>
            <a:pPr algn="just"/>
            <a:r>
              <a:rPr lang="en-US" dirty="0"/>
              <a:t>Figure 13.1 below illustrates three of the four bus types commonly found in a modern PC:</a:t>
            </a:r>
          </a:p>
          <a:p>
            <a:pPr algn="just"/>
            <a:r>
              <a:rPr lang="en-US" dirty="0"/>
              <a:t>The PCI bus connects high-speed high-bandwidth devices to the memory subsystem ( and the CPU. )</a:t>
            </a:r>
          </a:p>
          <a:p>
            <a:pPr algn="just"/>
            <a:r>
              <a:rPr lang="en-US" dirty="0"/>
              <a:t>The expansion bus connects slower low-bandwidth devices, which typically deliver data one character at a time ( with buffering. )</a:t>
            </a:r>
          </a:p>
          <a:p>
            <a:pPr algn="just"/>
            <a:r>
              <a:rPr lang="en-US" dirty="0"/>
              <a:t>The SCSI bus connects a number of SCSI devices to a common SCSI controller.</a:t>
            </a:r>
          </a:p>
          <a:p>
            <a:pPr algn="just"/>
            <a:r>
              <a:rPr lang="en-US" dirty="0"/>
              <a:t>A daisy-chain bus, ( not shown) is when a string of devices is connected to each other like beads on a chain, and only one of the devices is directly connected to the host.</a:t>
            </a:r>
          </a:p>
        </p:txBody>
      </p:sp>
    </p:spTree>
    <p:extLst>
      <p:ext uri="{BB962C8B-B14F-4D97-AF65-F5344CB8AC3E}">
        <p14:creationId xmlns:p14="http://schemas.microsoft.com/office/powerpoint/2010/main" val="14548393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9B956C5-E746-D67C-48E6-391D2CA4EC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353" y="-245806"/>
            <a:ext cx="7722317" cy="59530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093521A-DE69-FD32-5637-2EDF5E4CEE61}"/>
              </a:ext>
            </a:extLst>
          </p:cNvPr>
          <p:cNvSpPr txBox="1"/>
          <p:nvPr/>
        </p:nvSpPr>
        <p:spPr>
          <a:xfrm>
            <a:off x="943895" y="5934670"/>
            <a:ext cx="8160775" cy="923330"/>
          </a:xfrm>
          <a:prstGeom prst="rect">
            <a:avLst/>
          </a:prstGeom>
          <a:noFill/>
        </p:spPr>
        <p:txBody>
          <a:bodyPr wrap="square">
            <a:spAutoFit/>
          </a:bodyPr>
          <a:lstStyle/>
          <a:p>
            <a:pPr algn="ctr"/>
            <a:r>
              <a:rPr lang="en-US" b="1" i="1" dirty="0">
                <a:solidFill>
                  <a:srgbClr val="000000"/>
                </a:solidFill>
                <a:effectLst/>
                <a:latin typeface="Times New Roman" panose="02020603050405020304" pitchFamily="18" charset="0"/>
              </a:rPr>
              <a:t>Figure 13.1 - A typical PC bus structure.</a:t>
            </a:r>
            <a:endParaRPr lang="en-US" b="0" i="1" dirty="0">
              <a:solidFill>
                <a:srgbClr val="000000"/>
              </a:solidFill>
              <a:effectLst/>
              <a:latin typeface="Times New Roman" panose="02020603050405020304" pitchFamily="18" charset="0"/>
            </a:endParaRPr>
          </a:p>
          <a:p>
            <a:br>
              <a:rPr lang="en-US" b="0" i="0" dirty="0">
                <a:solidFill>
                  <a:srgbClr val="000000"/>
                </a:solidFill>
                <a:effectLst/>
                <a:latin typeface="Times New Roman" panose="02020603050405020304" pitchFamily="18" charset="0"/>
              </a:rPr>
            </a:br>
            <a:endParaRPr lang="en-US" dirty="0"/>
          </a:p>
        </p:txBody>
      </p:sp>
    </p:spTree>
    <p:extLst>
      <p:ext uri="{BB962C8B-B14F-4D97-AF65-F5344CB8AC3E}">
        <p14:creationId xmlns:p14="http://schemas.microsoft.com/office/powerpoint/2010/main" val="30419586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D6C3E-3CB0-2879-A5B3-A1371CA954A8}"/>
              </a:ext>
            </a:extLst>
          </p:cNvPr>
          <p:cNvSpPr>
            <a:spLocks noGrp="1"/>
          </p:cNvSpPr>
          <p:nvPr>
            <p:ph idx="1"/>
          </p:nvPr>
        </p:nvSpPr>
        <p:spPr>
          <a:xfrm>
            <a:off x="838200" y="973394"/>
            <a:ext cx="10515600" cy="5203569"/>
          </a:xfrm>
        </p:spPr>
        <p:txBody>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rPr>
              <a:t>One way of communicating with devices is through </a:t>
            </a:r>
            <a:r>
              <a:rPr lang="en-US" b="1" i="1" dirty="0">
                <a:solidFill>
                  <a:srgbClr val="000000"/>
                </a:solidFill>
                <a:effectLst/>
                <a:latin typeface="Times New Roman" panose="02020603050405020304" pitchFamily="18" charset="0"/>
              </a:rPr>
              <a:t>registers</a:t>
            </a:r>
            <a:r>
              <a:rPr lang="en-US" b="0" i="0" dirty="0">
                <a:solidFill>
                  <a:srgbClr val="000000"/>
                </a:solidFill>
                <a:effectLst/>
                <a:latin typeface="Times New Roman" panose="02020603050405020304" pitchFamily="18" charset="0"/>
              </a:rPr>
              <a:t> associated with each port. Registers may be one to four bytes in size, and may typically include ( a subset of ) the following four:</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The </a:t>
            </a:r>
            <a:r>
              <a:rPr lang="en-US" b="1" i="1" dirty="0">
                <a:solidFill>
                  <a:srgbClr val="000000"/>
                </a:solidFill>
                <a:effectLst/>
                <a:latin typeface="Times New Roman" panose="02020603050405020304" pitchFamily="18" charset="0"/>
              </a:rPr>
              <a:t>data-in register</a:t>
            </a:r>
            <a:r>
              <a:rPr lang="en-US" b="0" i="0" dirty="0">
                <a:solidFill>
                  <a:srgbClr val="000000"/>
                </a:solidFill>
                <a:effectLst/>
                <a:latin typeface="Times New Roman" panose="02020603050405020304" pitchFamily="18" charset="0"/>
              </a:rPr>
              <a:t> is read by the host to get input from the device.</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The </a:t>
            </a:r>
            <a:r>
              <a:rPr lang="en-US" b="1" i="1" dirty="0">
                <a:solidFill>
                  <a:srgbClr val="000000"/>
                </a:solidFill>
                <a:effectLst/>
                <a:latin typeface="Times New Roman" panose="02020603050405020304" pitchFamily="18" charset="0"/>
              </a:rPr>
              <a:t>data-out register </a:t>
            </a:r>
            <a:r>
              <a:rPr lang="en-US" b="0" i="0" dirty="0">
                <a:solidFill>
                  <a:srgbClr val="000000"/>
                </a:solidFill>
                <a:effectLst/>
                <a:latin typeface="Times New Roman" panose="02020603050405020304" pitchFamily="18" charset="0"/>
              </a:rPr>
              <a:t>is written by the host to send output.</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The </a:t>
            </a:r>
            <a:r>
              <a:rPr lang="en-US" b="1" i="1" dirty="0">
                <a:solidFill>
                  <a:srgbClr val="000000"/>
                </a:solidFill>
                <a:effectLst/>
                <a:latin typeface="Times New Roman" panose="02020603050405020304" pitchFamily="18" charset="0"/>
              </a:rPr>
              <a:t>status register</a:t>
            </a:r>
            <a:r>
              <a:rPr lang="en-US" b="0" i="0" dirty="0">
                <a:solidFill>
                  <a:srgbClr val="000000"/>
                </a:solidFill>
                <a:effectLst/>
                <a:latin typeface="Times New Roman" panose="02020603050405020304" pitchFamily="18" charset="0"/>
              </a:rPr>
              <a:t> has bits read by the host to ascertain the status of the device, such as idle, ready for input, busy, error, transaction complete, etc.</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The </a:t>
            </a:r>
            <a:r>
              <a:rPr lang="en-US" b="1" i="1" dirty="0">
                <a:solidFill>
                  <a:srgbClr val="000000"/>
                </a:solidFill>
                <a:effectLst/>
                <a:latin typeface="Times New Roman" panose="02020603050405020304" pitchFamily="18" charset="0"/>
              </a:rPr>
              <a:t>control register</a:t>
            </a:r>
            <a:r>
              <a:rPr lang="en-US" b="0" i="0" dirty="0">
                <a:solidFill>
                  <a:srgbClr val="000000"/>
                </a:solidFill>
                <a:effectLst/>
                <a:latin typeface="Times New Roman" panose="02020603050405020304" pitchFamily="18" charset="0"/>
              </a:rPr>
              <a:t> has bits written by the host to issue commands or to change settings of the device such as parity checking, word length, or full- versus half-duplex operation.</a:t>
            </a:r>
          </a:p>
          <a:p>
            <a:r>
              <a:rPr lang="en-US" b="0" i="0" dirty="0">
                <a:solidFill>
                  <a:srgbClr val="000000"/>
                </a:solidFill>
                <a:effectLst/>
                <a:latin typeface="Times New Roman" panose="02020603050405020304" pitchFamily="18" charset="0"/>
              </a:rPr>
              <a:t>Figure 13.2 shows some of the most common I/O port address ranges.</a:t>
            </a:r>
          </a:p>
          <a:p>
            <a:endParaRPr lang="en-US" dirty="0"/>
          </a:p>
        </p:txBody>
      </p:sp>
    </p:spTree>
    <p:extLst>
      <p:ext uri="{BB962C8B-B14F-4D97-AF65-F5344CB8AC3E}">
        <p14:creationId xmlns:p14="http://schemas.microsoft.com/office/powerpoint/2010/main" val="2107276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1249A11-4E3A-4356-C4D7-BC9809560F97}"/>
              </a:ext>
            </a:extLst>
          </p:cNvPr>
          <p:cNvPicPr>
            <a:picLocks noGrp="1" noChangeAspect="1"/>
          </p:cNvPicPr>
          <p:nvPr>
            <p:ph idx="1"/>
          </p:nvPr>
        </p:nvPicPr>
        <p:blipFill>
          <a:blip r:embed="rId2"/>
          <a:stretch>
            <a:fillRect/>
          </a:stretch>
        </p:blipFill>
        <p:spPr>
          <a:xfrm>
            <a:off x="1364642" y="422787"/>
            <a:ext cx="8590686" cy="4925961"/>
          </a:xfrm>
          <a:prstGeom prst="rect">
            <a:avLst/>
          </a:prstGeom>
        </p:spPr>
      </p:pic>
      <p:sp>
        <p:nvSpPr>
          <p:cNvPr id="6" name="TextBox 5">
            <a:extLst>
              <a:ext uri="{FF2B5EF4-FFF2-40B4-BE49-F238E27FC236}">
                <a16:creationId xmlns:a16="http://schemas.microsoft.com/office/drawing/2014/main" id="{66F16942-E651-96DA-90C2-C61A931E9531}"/>
              </a:ext>
            </a:extLst>
          </p:cNvPr>
          <p:cNvSpPr txBox="1"/>
          <p:nvPr/>
        </p:nvSpPr>
        <p:spPr>
          <a:xfrm>
            <a:off x="1364641" y="5683503"/>
            <a:ext cx="9106713" cy="923330"/>
          </a:xfrm>
          <a:prstGeom prst="rect">
            <a:avLst/>
          </a:prstGeom>
          <a:noFill/>
        </p:spPr>
        <p:txBody>
          <a:bodyPr wrap="square">
            <a:spAutoFit/>
          </a:bodyPr>
          <a:lstStyle/>
          <a:p>
            <a:pPr algn="ctr"/>
            <a:r>
              <a:rPr lang="fr-FR" b="1" i="1" dirty="0">
                <a:solidFill>
                  <a:srgbClr val="000000"/>
                </a:solidFill>
                <a:effectLst/>
                <a:latin typeface="Times New Roman" panose="02020603050405020304" pitchFamily="18" charset="0"/>
              </a:rPr>
              <a:t>Figure 13.2 - </a:t>
            </a:r>
            <a:r>
              <a:rPr lang="fr-FR" b="1" i="1" dirty="0" err="1">
                <a:solidFill>
                  <a:srgbClr val="000000"/>
                </a:solidFill>
                <a:effectLst/>
                <a:latin typeface="Times New Roman" panose="02020603050405020304" pitchFamily="18" charset="0"/>
              </a:rPr>
              <a:t>Device</a:t>
            </a:r>
            <a:r>
              <a:rPr lang="fr-FR" b="1" i="1" dirty="0">
                <a:solidFill>
                  <a:srgbClr val="000000"/>
                </a:solidFill>
                <a:effectLst/>
                <a:latin typeface="Times New Roman" panose="02020603050405020304" pitchFamily="18" charset="0"/>
              </a:rPr>
              <a:t> I/O port locations on </a:t>
            </a:r>
            <a:r>
              <a:rPr lang="fr-FR" b="1" i="1" dirty="0" err="1">
                <a:solidFill>
                  <a:srgbClr val="000000"/>
                </a:solidFill>
                <a:effectLst/>
                <a:latin typeface="Times New Roman" panose="02020603050405020304" pitchFamily="18" charset="0"/>
              </a:rPr>
              <a:t>PCs</a:t>
            </a:r>
            <a:r>
              <a:rPr lang="fr-FR" b="1" i="1" dirty="0">
                <a:solidFill>
                  <a:srgbClr val="000000"/>
                </a:solidFill>
                <a:effectLst/>
                <a:latin typeface="Times New Roman" panose="02020603050405020304" pitchFamily="18" charset="0"/>
              </a:rPr>
              <a:t> ( partial ).</a:t>
            </a:r>
            <a:endParaRPr lang="fr-FR" b="0" i="1" dirty="0">
              <a:solidFill>
                <a:srgbClr val="000000"/>
              </a:solidFill>
              <a:effectLst/>
              <a:latin typeface="Times New Roman" panose="02020603050405020304" pitchFamily="18" charset="0"/>
            </a:endParaRPr>
          </a:p>
          <a:p>
            <a:br>
              <a:rPr lang="fr-FR" b="0" i="0" dirty="0">
                <a:solidFill>
                  <a:srgbClr val="000000"/>
                </a:solidFill>
                <a:effectLst/>
                <a:latin typeface="Times New Roman" panose="02020603050405020304" pitchFamily="18" charset="0"/>
              </a:rPr>
            </a:br>
            <a:endParaRPr lang="en-US" dirty="0"/>
          </a:p>
        </p:txBody>
      </p:sp>
    </p:spTree>
    <p:extLst>
      <p:ext uri="{BB962C8B-B14F-4D97-AF65-F5344CB8AC3E}">
        <p14:creationId xmlns:p14="http://schemas.microsoft.com/office/powerpoint/2010/main" val="18731668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9B834-7D94-EB43-0CAE-7A0DA149E6C9}"/>
              </a:ext>
            </a:extLst>
          </p:cNvPr>
          <p:cNvSpPr>
            <a:spLocks noGrp="1"/>
          </p:cNvSpPr>
          <p:nvPr>
            <p:ph type="title"/>
          </p:nvPr>
        </p:nvSpPr>
        <p:spPr/>
        <p:txBody>
          <a:bodyPr/>
          <a:lstStyle/>
          <a:p>
            <a:r>
              <a:rPr lang="en-US" altLang="en-US" dirty="0"/>
              <a:t>Input/</a:t>
            </a:r>
            <a:r>
              <a:rPr lang="de-DE" altLang="en-US" dirty="0"/>
              <a:t>O</a:t>
            </a:r>
            <a:r>
              <a:rPr lang="en-US" altLang="en-US" dirty="0" err="1"/>
              <a:t>utput</a:t>
            </a:r>
            <a:r>
              <a:rPr lang="en-US" altLang="en-US" dirty="0"/>
              <a:t> – Principles of I/O Hardware</a:t>
            </a:r>
            <a:endParaRPr lang="en-US" dirty="0"/>
          </a:p>
        </p:txBody>
      </p:sp>
      <p:sp>
        <p:nvSpPr>
          <p:cNvPr id="3" name="Content Placeholder 2">
            <a:extLst>
              <a:ext uri="{FF2B5EF4-FFF2-40B4-BE49-F238E27FC236}">
                <a16:creationId xmlns:a16="http://schemas.microsoft.com/office/drawing/2014/main" id="{9D705364-E959-A505-E8EE-A6A9B69CD4E2}"/>
              </a:ext>
            </a:extLst>
          </p:cNvPr>
          <p:cNvSpPr>
            <a:spLocks noGrp="1"/>
          </p:cNvSpPr>
          <p:nvPr>
            <p:ph idx="1"/>
          </p:nvPr>
        </p:nvSpPr>
        <p:spPr/>
        <p:txBody>
          <a:bodyPr>
            <a:normAutofit fontScale="77500" lnSpcReduction="20000"/>
          </a:bodyPr>
          <a:lstStyle/>
          <a:p>
            <a:r>
              <a:rPr lang="en-US" dirty="0"/>
              <a:t>Major components of a computer system:</a:t>
            </a:r>
            <a:br>
              <a:rPr lang="en-US" dirty="0"/>
            </a:br>
            <a:r>
              <a:rPr lang="en-US" dirty="0"/>
              <a:t>CPU, memories (primary/secondary), I/O system</a:t>
            </a:r>
          </a:p>
          <a:p>
            <a:pPr marL="0" indent="0">
              <a:buNone/>
            </a:pPr>
            <a:r>
              <a:rPr lang="en-US" b="1" dirty="0"/>
              <a:t>I/O devices:</a:t>
            </a:r>
          </a:p>
          <a:p>
            <a:r>
              <a:rPr lang="en-US" dirty="0"/>
              <a:t>Block devices – store information in fixed-sized blocks;</a:t>
            </a:r>
            <a:br>
              <a:rPr lang="en-US" dirty="0"/>
            </a:br>
            <a:r>
              <a:rPr lang="en-US" dirty="0"/>
              <a:t>typical sizes: 128-1024 bytes</a:t>
            </a:r>
          </a:p>
          <a:p>
            <a:r>
              <a:rPr lang="en-US" dirty="0"/>
              <a:t>Character devices – delivers/accepts stream of characters</a:t>
            </a:r>
          </a:p>
          <a:p>
            <a:pPr marL="0" indent="0">
              <a:buNone/>
            </a:pPr>
            <a:r>
              <a:rPr lang="en-US" b="1" dirty="0"/>
              <a:t>Device controllers:</a:t>
            </a:r>
          </a:p>
          <a:p>
            <a:r>
              <a:rPr lang="en-US" dirty="0"/>
              <a:t>Connects physical device to system bus (Minicomputers, PCs)</a:t>
            </a:r>
          </a:p>
          <a:p>
            <a:r>
              <a:rPr lang="en-US" dirty="0"/>
              <a:t>Mainframes use a more complex model:</a:t>
            </a:r>
            <a:br>
              <a:rPr lang="en-US" dirty="0"/>
            </a:br>
            <a:r>
              <a:rPr lang="en-US" dirty="0"/>
              <a:t>Multiple buses and specialized I/O computers (I/O channels)</a:t>
            </a:r>
          </a:p>
          <a:p>
            <a:pPr marL="0" indent="0">
              <a:buNone/>
            </a:pPr>
            <a:r>
              <a:rPr lang="en-US" b="1" dirty="0"/>
              <a:t>Communication:</a:t>
            </a:r>
          </a:p>
          <a:p>
            <a:r>
              <a:rPr lang="en-US" dirty="0"/>
              <a:t>Memory-mapped I/O, controller registers</a:t>
            </a:r>
          </a:p>
          <a:p>
            <a:r>
              <a:rPr lang="en-US" dirty="0"/>
              <a:t>Direct Memory Access - DMA</a:t>
            </a:r>
          </a:p>
          <a:p>
            <a:endParaRPr lang="en-US" dirty="0"/>
          </a:p>
        </p:txBody>
      </p:sp>
    </p:spTree>
    <p:extLst>
      <p:ext uri="{BB962C8B-B14F-4D97-AF65-F5344CB8AC3E}">
        <p14:creationId xmlns:p14="http://schemas.microsoft.com/office/powerpoint/2010/main" val="11399145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D094-7C58-3CFB-3947-952FBD6490AF}"/>
              </a:ext>
            </a:extLst>
          </p:cNvPr>
          <p:cNvSpPr>
            <a:spLocks noGrp="1"/>
          </p:cNvSpPr>
          <p:nvPr>
            <p:ph type="title"/>
          </p:nvPr>
        </p:nvSpPr>
        <p:spPr/>
        <p:txBody>
          <a:bodyPr/>
          <a:lstStyle/>
          <a:p>
            <a:r>
              <a:rPr lang="en-US" altLang="en-US" dirty="0"/>
              <a:t>I/O Hardware - Single Bus</a:t>
            </a:r>
            <a:endParaRPr lang="en-US" dirty="0"/>
          </a:p>
        </p:txBody>
      </p:sp>
      <p:pic>
        <p:nvPicPr>
          <p:cNvPr id="5" name="Content Placeholder 4">
            <a:extLst>
              <a:ext uri="{FF2B5EF4-FFF2-40B4-BE49-F238E27FC236}">
                <a16:creationId xmlns:a16="http://schemas.microsoft.com/office/drawing/2014/main" id="{0559184C-3968-AFB1-BD1E-4AE0E7A05E26}"/>
              </a:ext>
            </a:extLst>
          </p:cNvPr>
          <p:cNvPicPr>
            <a:picLocks noGrp="1" noChangeAspect="1"/>
          </p:cNvPicPr>
          <p:nvPr>
            <p:ph idx="1"/>
          </p:nvPr>
        </p:nvPicPr>
        <p:blipFill>
          <a:blip r:embed="rId2"/>
          <a:stretch>
            <a:fillRect/>
          </a:stretch>
        </p:blipFill>
        <p:spPr>
          <a:xfrm>
            <a:off x="838200" y="1570615"/>
            <a:ext cx="8075292" cy="4615704"/>
          </a:xfrm>
        </p:spPr>
      </p:pic>
    </p:spTree>
    <p:extLst>
      <p:ext uri="{BB962C8B-B14F-4D97-AF65-F5344CB8AC3E}">
        <p14:creationId xmlns:p14="http://schemas.microsoft.com/office/powerpoint/2010/main" val="7112932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8ABD-9271-78A7-E308-497BD74DFEF6}"/>
              </a:ext>
            </a:extLst>
          </p:cNvPr>
          <p:cNvSpPr>
            <a:spLocks noGrp="1"/>
          </p:cNvSpPr>
          <p:nvPr>
            <p:ph type="title"/>
          </p:nvPr>
        </p:nvSpPr>
        <p:spPr/>
        <p:txBody>
          <a:bodyPr/>
          <a:lstStyle/>
          <a:p>
            <a:r>
              <a:rPr lang="en-US" altLang="en-US" dirty="0"/>
              <a:t>I/O Hardware - Multiple Buses</a:t>
            </a:r>
            <a:endParaRPr lang="en-US" dirty="0"/>
          </a:p>
        </p:txBody>
      </p:sp>
      <p:pic>
        <p:nvPicPr>
          <p:cNvPr id="5" name="Content Placeholder 4">
            <a:extLst>
              <a:ext uri="{FF2B5EF4-FFF2-40B4-BE49-F238E27FC236}">
                <a16:creationId xmlns:a16="http://schemas.microsoft.com/office/drawing/2014/main" id="{BCEA262A-F02A-33D7-7F7E-4A74B45C22E8}"/>
              </a:ext>
            </a:extLst>
          </p:cNvPr>
          <p:cNvPicPr>
            <a:picLocks noGrp="1" noChangeAspect="1"/>
          </p:cNvPicPr>
          <p:nvPr>
            <p:ph idx="1"/>
          </p:nvPr>
        </p:nvPicPr>
        <p:blipFill>
          <a:blip r:embed="rId2"/>
          <a:stretch>
            <a:fillRect/>
          </a:stretch>
        </p:blipFill>
        <p:spPr>
          <a:xfrm>
            <a:off x="1281207" y="1592206"/>
            <a:ext cx="7033870" cy="4267570"/>
          </a:xfrm>
        </p:spPr>
      </p:pic>
    </p:spTree>
    <p:extLst>
      <p:ext uri="{BB962C8B-B14F-4D97-AF65-F5344CB8AC3E}">
        <p14:creationId xmlns:p14="http://schemas.microsoft.com/office/powerpoint/2010/main" val="24745767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295B-79EB-DAFD-3E15-307767D155A6}"/>
              </a:ext>
            </a:extLst>
          </p:cNvPr>
          <p:cNvSpPr>
            <a:spLocks noGrp="1"/>
          </p:cNvSpPr>
          <p:nvPr>
            <p:ph type="title"/>
          </p:nvPr>
        </p:nvSpPr>
        <p:spPr/>
        <p:txBody>
          <a:bodyPr/>
          <a:lstStyle/>
          <a:p>
            <a:r>
              <a:rPr lang="en-US" altLang="en-US" dirty="0"/>
              <a:t>Diversity among I/O Devices</a:t>
            </a:r>
            <a:endParaRPr lang="en-US" dirty="0"/>
          </a:p>
        </p:txBody>
      </p:sp>
      <p:sp>
        <p:nvSpPr>
          <p:cNvPr id="3" name="Content Placeholder 2">
            <a:extLst>
              <a:ext uri="{FF2B5EF4-FFF2-40B4-BE49-F238E27FC236}">
                <a16:creationId xmlns:a16="http://schemas.microsoft.com/office/drawing/2014/main" id="{645FBD59-98BC-B88D-E961-385E42DE10FF}"/>
              </a:ext>
            </a:extLst>
          </p:cNvPr>
          <p:cNvSpPr>
            <a:spLocks noGrp="1"/>
          </p:cNvSpPr>
          <p:nvPr>
            <p:ph idx="1"/>
          </p:nvPr>
        </p:nvSpPr>
        <p:spPr/>
        <p:txBody>
          <a:bodyPr>
            <a:normAutofit/>
          </a:bodyPr>
          <a:lstStyle/>
          <a:p>
            <a:pPr>
              <a:lnSpc>
                <a:spcPct val="80000"/>
              </a:lnSpc>
              <a:buFontTx/>
              <a:buNone/>
            </a:pPr>
            <a:r>
              <a:rPr lang="en-US" altLang="en-US" sz="2400" dirty="0"/>
              <a:t>The I/O subsystem has to consider device characteristics:</a:t>
            </a:r>
          </a:p>
          <a:p>
            <a:pPr>
              <a:lnSpc>
                <a:spcPct val="80000"/>
              </a:lnSpc>
            </a:pPr>
            <a:r>
              <a:rPr lang="en-US" altLang="en-US" sz="2000" dirty="0"/>
              <a:t>Data rate: </a:t>
            </a:r>
          </a:p>
          <a:p>
            <a:pPr lvl="1">
              <a:lnSpc>
                <a:spcPct val="80000"/>
              </a:lnSpc>
            </a:pPr>
            <a:r>
              <a:rPr lang="en-US" altLang="en-US" sz="1800" dirty="0"/>
              <a:t>may vary by several orders of magnitude</a:t>
            </a:r>
          </a:p>
          <a:p>
            <a:pPr>
              <a:lnSpc>
                <a:spcPct val="80000"/>
              </a:lnSpc>
            </a:pPr>
            <a:r>
              <a:rPr lang="en-US" altLang="en-US" sz="2000" dirty="0"/>
              <a:t>Complexity of control: </a:t>
            </a:r>
          </a:p>
          <a:p>
            <a:pPr lvl="1">
              <a:lnSpc>
                <a:spcPct val="80000"/>
              </a:lnSpc>
            </a:pPr>
            <a:r>
              <a:rPr lang="en-US" altLang="en-US" sz="1800" dirty="0"/>
              <a:t>exclusive vs. shared devices</a:t>
            </a:r>
          </a:p>
          <a:p>
            <a:pPr>
              <a:lnSpc>
                <a:spcPct val="80000"/>
              </a:lnSpc>
            </a:pPr>
            <a:r>
              <a:rPr lang="en-US" altLang="en-US" sz="2000" dirty="0"/>
              <a:t>Unit of transfer: </a:t>
            </a:r>
          </a:p>
          <a:p>
            <a:pPr lvl="1">
              <a:lnSpc>
                <a:spcPct val="80000"/>
              </a:lnSpc>
            </a:pPr>
            <a:r>
              <a:rPr lang="en-US" altLang="en-US" sz="1800" dirty="0"/>
              <a:t>stream of bytes vs. block-I/O</a:t>
            </a:r>
          </a:p>
          <a:p>
            <a:pPr>
              <a:lnSpc>
                <a:spcPct val="80000"/>
              </a:lnSpc>
            </a:pPr>
            <a:r>
              <a:rPr lang="en-US" altLang="en-US" sz="2000" dirty="0"/>
              <a:t>Data representations: </a:t>
            </a:r>
          </a:p>
          <a:p>
            <a:pPr lvl="1">
              <a:lnSpc>
                <a:spcPct val="80000"/>
              </a:lnSpc>
            </a:pPr>
            <a:r>
              <a:rPr lang="en-US" altLang="en-US" sz="1800" dirty="0"/>
              <a:t>character encoding, error codes, parity conventions</a:t>
            </a:r>
          </a:p>
          <a:p>
            <a:pPr>
              <a:lnSpc>
                <a:spcPct val="80000"/>
              </a:lnSpc>
            </a:pPr>
            <a:r>
              <a:rPr lang="en-US" altLang="en-US" sz="2000" dirty="0"/>
              <a:t>Error conditions: </a:t>
            </a:r>
          </a:p>
          <a:p>
            <a:pPr lvl="1">
              <a:lnSpc>
                <a:spcPct val="80000"/>
              </a:lnSpc>
            </a:pPr>
            <a:r>
              <a:rPr lang="en-US" altLang="en-US" sz="1800" dirty="0"/>
              <a:t>consequences, range of responses</a:t>
            </a:r>
          </a:p>
          <a:p>
            <a:pPr>
              <a:lnSpc>
                <a:spcPct val="80000"/>
              </a:lnSpc>
            </a:pPr>
            <a:r>
              <a:rPr lang="en-US" altLang="en-US" sz="2000" dirty="0"/>
              <a:t>Applications: </a:t>
            </a:r>
          </a:p>
          <a:p>
            <a:pPr lvl="1">
              <a:lnSpc>
                <a:spcPct val="80000"/>
              </a:lnSpc>
            </a:pPr>
            <a:r>
              <a:rPr lang="en-US" altLang="en-US" sz="1800" dirty="0"/>
              <a:t>impact on resource scheduling, buffering schemes</a:t>
            </a:r>
            <a:endParaRPr lang="en-US" altLang="en-US" sz="2000" dirty="0"/>
          </a:p>
          <a:p>
            <a:endParaRPr lang="en-US" dirty="0"/>
          </a:p>
        </p:txBody>
      </p:sp>
    </p:spTree>
    <p:extLst>
      <p:ext uri="{BB962C8B-B14F-4D97-AF65-F5344CB8AC3E}">
        <p14:creationId xmlns:p14="http://schemas.microsoft.com/office/powerpoint/2010/main" val="1801300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6381</Words>
  <Application>Microsoft Office PowerPoint</Application>
  <PresentationFormat>Widescreen</PresentationFormat>
  <Paragraphs>427</Paragraphs>
  <Slides>107</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107</vt:i4>
      </vt:variant>
    </vt:vector>
  </HeadingPairs>
  <TitlesOfParts>
    <vt:vector size="126" baseType="lpstr">
      <vt:lpstr>Arial</vt:lpstr>
      <vt:lpstr>Arial</vt:lpstr>
      <vt:lpstr>Arimo</vt:lpstr>
      <vt:lpstr>Calibri</vt:lpstr>
      <vt:lpstr>Calibri Light</vt:lpstr>
      <vt:lpstr>Consolas</vt:lpstr>
      <vt:lpstr>erdana</vt:lpstr>
      <vt:lpstr>Google Sans</vt:lpstr>
      <vt:lpstr>inter-bold</vt:lpstr>
      <vt:lpstr>inter-regular</vt:lpstr>
      <vt:lpstr>Nunito</vt:lpstr>
      <vt:lpstr>Quicksand</vt:lpstr>
      <vt:lpstr>Raleway</vt:lpstr>
      <vt:lpstr>Roboto Condensed</vt:lpstr>
      <vt:lpstr>Söhne</vt:lpstr>
      <vt:lpstr>Source Sans 3</vt:lpstr>
      <vt:lpstr>Times New Roman</vt:lpstr>
      <vt:lpstr>Wingdings</vt:lpstr>
      <vt:lpstr>Office Theme</vt:lpstr>
      <vt:lpstr> CHAPTER -5 Input Output</vt:lpstr>
      <vt:lpstr>Disk Scheduling Algorithms </vt:lpstr>
      <vt:lpstr>Disk Scheduling Algorithms </vt:lpstr>
      <vt:lpstr>Key Terms Associated with Disk Scheduling </vt:lpstr>
      <vt:lpstr>What is a Hard Disk Drive? </vt:lpstr>
      <vt:lpstr>Platter</vt:lpstr>
      <vt:lpstr>Track</vt:lpstr>
      <vt:lpstr>Hard Disk</vt:lpstr>
      <vt:lpstr>PowerPoint Presentation</vt:lpstr>
      <vt:lpstr>Key Terms Associated with Disk Scheduling </vt:lpstr>
      <vt:lpstr>Key Terms Associated with Disk Scheduling </vt:lpstr>
      <vt:lpstr>DISK Scheduling Algorithm</vt:lpstr>
      <vt:lpstr>DISK Scheduling Algorithm</vt:lpstr>
      <vt:lpstr>Types of Disk Scheduling Algorithm</vt:lpstr>
      <vt:lpstr>FCFS</vt:lpstr>
      <vt:lpstr>Algorithm </vt:lpstr>
      <vt:lpstr>Example</vt:lpstr>
      <vt:lpstr>PowerPoint Presentation</vt:lpstr>
      <vt:lpstr>FCFS Example</vt:lpstr>
      <vt:lpstr>Advantages</vt:lpstr>
      <vt:lpstr>Disadvantages</vt:lpstr>
      <vt:lpstr>Example</vt:lpstr>
      <vt:lpstr>PowerPoint Presentation</vt:lpstr>
      <vt:lpstr>Example:</vt:lpstr>
      <vt:lpstr>Example 2</vt:lpstr>
      <vt:lpstr>PowerPoint Presentation</vt:lpstr>
      <vt:lpstr>EXAMPLE</vt:lpstr>
      <vt:lpstr>PowerPoint Presentation</vt:lpstr>
      <vt:lpstr>PowerPoint Presentation</vt:lpstr>
      <vt:lpstr>Some Features</vt:lpstr>
      <vt:lpstr>Shortest Seek Time First</vt:lpstr>
      <vt:lpstr>Example:</vt:lpstr>
      <vt:lpstr>SSTF</vt:lpstr>
      <vt:lpstr>SSTF</vt:lpstr>
      <vt:lpstr>EXAMPLE</vt:lpstr>
      <vt:lpstr>PowerPoint Presentation</vt:lpstr>
      <vt:lpstr>PowerPoint Presentation</vt:lpstr>
      <vt:lpstr>Advantages</vt:lpstr>
      <vt:lpstr>Disadvantages</vt:lpstr>
      <vt:lpstr>Scan Algorithm/ Elevator Algorithm </vt:lpstr>
      <vt:lpstr>PowerPoint Presentation</vt:lpstr>
      <vt:lpstr>PowerPoint Presentation</vt:lpstr>
      <vt:lpstr>Disadvantages of the SCAN (Elevator) Algorithm  </vt:lpstr>
      <vt:lpstr>Algorithm </vt:lpstr>
      <vt:lpstr>Algorithm</vt:lpstr>
      <vt:lpstr>Example</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LOOK Disk Scheduling Algorithm </vt:lpstr>
      <vt:lpstr>LOOK Disk Scheduling Algorithm </vt:lpstr>
      <vt:lpstr>Steps Involved in the LOOK Algorithm </vt:lpstr>
      <vt:lpstr>Algorithm for LOOK Disk Scheduling </vt:lpstr>
      <vt:lpstr>Algorithm for LOOK Disk Scheduling </vt:lpstr>
      <vt:lpstr>Example  </vt:lpstr>
      <vt:lpstr>PowerPoint Presentation</vt:lpstr>
      <vt:lpstr>Example  </vt:lpstr>
      <vt:lpstr>Example</vt:lpstr>
      <vt:lpstr>PowerPoint Presentation</vt:lpstr>
      <vt:lpstr>C-Scan Algorithm</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Example: C-Scan</vt:lpstr>
      <vt:lpstr>PowerPoint Presentation</vt:lpstr>
      <vt:lpstr>PowerPoint Presentation</vt:lpstr>
      <vt:lpstr>C-LOOK Disk Scheduling Algorithm- </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 of C-LOOK Disk Scheduling Algorithm </vt:lpstr>
      <vt:lpstr>Algorithm of C-LOOK Disk Scheduling Algorithm </vt:lpstr>
      <vt:lpstr>PowerPoint Presentation</vt:lpstr>
      <vt:lpstr>PowerPoint Presentation</vt:lpstr>
      <vt:lpstr>PowerPoint Presentation</vt:lpstr>
      <vt:lpstr>Principles of input output hardware </vt:lpstr>
      <vt:lpstr>I/O Hardware </vt:lpstr>
      <vt:lpstr>PowerPoint Presentation</vt:lpstr>
      <vt:lpstr>PowerPoint Presentation</vt:lpstr>
      <vt:lpstr>PowerPoint Presentation</vt:lpstr>
      <vt:lpstr>Input/Output – Principles of I/O Hardware</vt:lpstr>
      <vt:lpstr>I/O Hardware - Single Bus</vt:lpstr>
      <vt:lpstr>I/O Hardware - Multiple Buses</vt:lpstr>
      <vt:lpstr>Diversity among I/O Devices</vt:lpstr>
      <vt:lpstr>Organization of the I/O Function</vt:lpstr>
      <vt:lpstr>Principles of I/O Software</vt:lpstr>
      <vt:lpstr>PowerPoint Presentation</vt:lpstr>
      <vt:lpstr>Interrupt Handlers</vt:lpstr>
      <vt:lpstr>Device Driver</vt:lpstr>
      <vt:lpstr>Device-independent I/O Software</vt:lpstr>
      <vt:lpstr>Layers of the I/O System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Output</dc:title>
  <dc:creator>Suvash Cgautam</dc:creator>
  <cp:lastModifiedBy>Suvash Cgautam</cp:lastModifiedBy>
  <cp:revision>82</cp:revision>
  <dcterms:created xsi:type="dcterms:W3CDTF">2024-01-18T14:01:01Z</dcterms:created>
  <dcterms:modified xsi:type="dcterms:W3CDTF">2024-02-01T15:51:48Z</dcterms:modified>
</cp:coreProperties>
</file>