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98" r:id="rId5"/>
    <p:sldId id="299" r:id="rId6"/>
    <p:sldId id="260" r:id="rId7"/>
    <p:sldId id="261" r:id="rId8"/>
    <p:sldId id="262" r:id="rId9"/>
    <p:sldId id="259" r:id="rId10"/>
    <p:sldId id="263" r:id="rId11"/>
    <p:sldId id="264" r:id="rId12"/>
    <p:sldId id="265" r:id="rId13"/>
    <p:sldId id="266" r:id="rId14"/>
    <p:sldId id="267" r:id="rId15"/>
    <p:sldId id="268" r:id="rId16"/>
    <p:sldId id="269" r:id="rId17"/>
    <p:sldId id="270" r:id="rId18"/>
    <p:sldId id="271" r:id="rId19"/>
    <p:sldId id="272" r:id="rId20"/>
    <p:sldId id="273" r:id="rId21"/>
    <p:sldId id="276" r:id="rId22"/>
    <p:sldId id="274" r:id="rId23"/>
    <p:sldId id="275" r:id="rId24"/>
    <p:sldId id="277" r:id="rId25"/>
    <p:sldId id="279" r:id="rId26"/>
    <p:sldId id="278"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301" r:id="rId46"/>
    <p:sldId id="302" r:id="rId47"/>
    <p:sldId id="303" r:id="rId48"/>
    <p:sldId id="304" r:id="rId49"/>
    <p:sldId id="305" r:id="rId50"/>
    <p:sldId id="306" r:id="rId51"/>
    <p:sldId id="307" r:id="rId52"/>
    <p:sldId id="308" r:id="rId53"/>
    <p:sldId id="309" r:id="rId54"/>
    <p:sldId id="310" r:id="rId55"/>
    <p:sldId id="311" r:id="rId56"/>
    <p:sldId id="313" r:id="rId57"/>
    <p:sldId id="314" r:id="rId58"/>
    <p:sldId id="316" r:id="rId59"/>
    <p:sldId id="317" r:id="rId60"/>
    <p:sldId id="319" r:id="rId61"/>
    <p:sldId id="320" r:id="rId62"/>
    <p:sldId id="322" r:id="rId63"/>
    <p:sldId id="323" r:id="rId64"/>
    <p:sldId id="325" r:id="rId65"/>
    <p:sldId id="326" r:id="rId66"/>
    <p:sldId id="328" r:id="rId67"/>
    <p:sldId id="300"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19513-5AA6-4149-AF3E-0ADE96D77B53}" type="datetimeFigureOut">
              <a:rPr lang="en-US" smtClean="0"/>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7E01-F269-4568-A661-7D7D5922FFF2}" type="slidenum">
              <a:rPr lang="en-US" smtClean="0"/>
              <a:t>‹#›</a:t>
            </a:fld>
            <a:endParaRPr lang="en-US"/>
          </a:p>
        </p:txBody>
      </p:sp>
    </p:spTree>
    <p:extLst>
      <p:ext uri="{BB962C8B-B14F-4D97-AF65-F5344CB8AC3E}">
        <p14:creationId xmlns:p14="http://schemas.microsoft.com/office/powerpoint/2010/main" val="947676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A554-C784-3AC2-D129-E9900C8FA1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AE0207-6573-DB00-3BE2-944B3C72F0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4172EE-53FF-5251-77EF-04FAD636F789}"/>
              </a:ext>
            </a:extLst>
          </p:cNvPr>
          <p:cNvSpPr>
            <a:spLocks noGrp="1"/>
          </p:cNvSpPr>
          <p:nvPr>
            <p:ph type="dt" sz="half" idx="10"/>
          </p:nvPr>
        </p:nvSpPr>
        <p:spPr/>
        <p:txBody>
          <a:bodyPr/>
          <a:lstStyle/>
          <a:p>
            <a:fld id="{9F1BCAD9-E1F8-49C5-9950-B5C720C5EEFC}" type="datetime1">
              <a:rPr lang="en-US" smtClean="0"/>
              <a:t>2/15/2024</a:t>
            </a:fld>
            <a:endParaRPr lang="en-US"/>
          </a:p>
        </p:txBody>
      </p:sp>
      <p:sp>
        <p:nvSpPr>
          <p:cNvPr id="5" name="Footer Placeholder 4">
            <a:extLst>
              <a:ext uri="{FF2B5EF4-FFF2-40B4-BE49-F238E27FC236}">
                <a16:creationId xmlns:a16="http://schemas.microsoft.com/office/drawing/2014/main" id="{E5A46585-A265-DA36-E469-BD99A7DEBD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41B25-DD3C-3FD5-7234-35FFB0122ED6}"/>
              </a:ext>
            </a:extLst>
          </p:cNvPr>
          <p:cNvSpPr>
            <a:spLocks noGrp="1"/>
          </p:cNvSpPr>
          <p:nvPr>
            <p:ph type="sldNum" sz="quarter" idx="12"/>
          </p:nvPr>
        </p:nvSpPr>
        <p:spPr/>
        <p:txBody>
          <a:bodyPr/>
          <a:lstStyle/>
          <a:p>
            <a:fld id="{A11AFCF8-F107-49BE-8702-0F5BBC6155CA}" type="slidenum">
              <a:rPr lang="en-US" smtClean="0"/>
              <a:t>‹#›</a:t>
            </a:fld>
            <a:endParaRPr lang="en-US"/>
          </a:p>
        </p:txBody>
      </p:sp>
    </p:spTree>
    <p:extLst>
      <p:ext uri="{BB962C8B-B14F-4D97-AF65-F5344CB8AC3E}">
        <p14:creationId xmlns:p14="http://schemas.microsoft.com/office/powerpoint/2010/main" val="3662080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29BB-F534-B113-BB95-7D8591955C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CBA08D-44E7-142E-1A92-55A0A196F5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00D73F-2D4B-23D9-4F6C-A18DAF6259B3}"/>
              </a:ext>
            </a:extLst>
          </p:cNvPr>
          <p:cNvSpPr>
            <a:spLocks noGrp="1"/>
          </p:cNvSpPr>
          <p:nvPr>
            <p:ph type="dt" sz="half" idx="10"/>
          </p:nvPr>
        </p:nvSpPr>
        <p:spPr/>
        <p:txBody>
          <a:bodyPr/>
          <a:lstStyle/>
          <a:p>
            <a:fld id="{A8DD53AB-6B10-4D69-B8E5-5AF645466AC9}" type="datetime1">
              <a:rPr lang="en-US" smtClean="0"/>
              <a:t>2/15/2024</a:t>
            </a:fld>
            <a:endParaRPr lang="en-US"/>
          </a:p>
        </p:txBody>
      </p:sp>
      <p:sp>
        <p:nvSpPr>
          <p:cNvPr id="5" name="Footer Placeholder 4">
            <a:extLst>
              <a:ext uri="{FF2B5EF4-FFF2-40B4-BE49-F238E27FC236}">
                <a16:creationId xmlns:a16="http://schemas.microsoft.com/office/drawing/2014/main" id="{337A2ED2-AA85-B888-A8F7-CD4F1E9D8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929C8-ADC5-580C-3714-D8A3B000C8D8}"/>
              </a:ext>
            </a:extLst>
          </p:cNvPr>
          <p:cNvSpPr>
            <a:spLocks noGrp="1"/>
          </p:cNvSpPr>
          <p:nvPr>
            <p:ph type="sldNum" sz="quarter" idx="12"/>
          </p:nvPr>
        </p:nvSpPr>
        <p:spPr/>
        <p:txBody>
          <a:bodyPr/>
          <a:lstStyle/>
          <a:p>
            <a:fld id="{A11AFCF8-F107-49BE-8702-0F5BBC6155CA}" type="slidenum">
              <a:rPr lang="en-US" smtClean="0"/>
              <a:t>‹#›</a:t>
            </a:fld>
            <a:endParaRPr lang="en-US"/>
          </a:p>
        </p:txBody>
      </p:sp>
    </p:spTree>
    <p:extLst>
      <p:ext uri="{BB962C8B-B14F-4D97-AF65-F5344CB8AC3E}">
        <p14:creationId xmlns:p14="http://schemas.microsoft.com/office/powerpoint/2010/main" val="3881687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750A9A-2985-08BE-8CD6-C8356DA641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236-F1E9-EB2D-003A-BF919EC234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F1035-647E-8DA1-4316-F2EEEF8D25E0}"/>
              </a:ext>
            </a:extLst>
          </p:cNvPr>
          <p:cNvSpPr>
            <a:spLocks noGrp="1"/>
          </p:cNvSpPr>
          <p:nvPr>
            <p:ph type="dt" sz="half" idx="10"/>
          </p:nvPr>
        </p:nvSpPr>
        <p:spPr/>
        <p:txBody>
          <a:bodyPr/>
          <a:lstStyle/>
          <a:p>
            <a:fld id="{CFB35F2E-BFD1-445C-80C9-B5B7BF87BE05}" type="datetime1">
              <a:rPr lang="en-US" smtClean="0"/>
              <a:t>2/15/2024</a:t>
            </a:fld>
            <a:endParaRPr lang="en-US"/>
          </a:p>
        </p:txBody>
      </p:sp>
      <p:sp>
        <p:nvSpPr>
          <p:cNvPr id="5" name="Footer Placeholder 4">
            <a:extLst>
              <a:ext uri="{FF2B5EF4-FFF2-40B4-BE49-F238E27FC236}">
                <a16:creationId xmlns:a16="http://schemas.microsoft.com/office/drawing/2014/main" id="{533F897A-4E41-086A-69D4-BBFC54C16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FADAC-DE12-7473-1504-92B5EFC42C31}"/>
              </a:ext>
            </a:extLst>
          </p:cNvPr>
          <p:cNvSpPr>
            <a:spLocks noGrp="1"/>
          </p:cNvSpPr>
          <p:nvPr>
            <p:ph type="sldNum" sz="quarter" idx="12"/>
          </p:nvPr>
        </p:nvSpPr>
        <p:spPr/>
        <p:txBody>
          <a:bodyPr/>
          <a:lstStyle/>
          <a:p>
            <a:fld id="{A11AFCF8-F107-49BE-8702-0F5BBC6155CA}" type="slidenum">
              <a:rPr lang="en-US" smtClean="0"/>
              <a:t>‹#›</a:t>
            </a:fld>
            <a:endParaRPr lang="en-US"/>
          </a:p>
        </p:txBody>
      </p:sp>
    </p:spTree>
    <p:extLst>
      <p:ext uri="{BB962C8B-B14F-4D97-AF65-F5344CB8AC3E}">
        <p14:creationId xmlns:p14="http://schemas.microsoft.com/office/powerpoint/2010/main" val="304564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95A9-8ADC-A922-40C5-D48E8DDAD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10191F-5BDB-84F2-0431-8A6DB15E96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63A81-ECDE-9469-1287-F8437BFEAC3C}"/>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Footer Placeholder 4">
            <a:extLst>
              <a:ext uri="{FF2B5EF4-FFF2-40B4-BE49-F238E27FC236}">
                <a16:creationId xmlns:a16="http://schemas.microsoft.com/office/drawing/2014/main" id="{2E774F6B-9F8C-9C86-E0AD-09C84DA16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D74FA-9E11-08D7-16AF-166DE750B914}"/>
              </a:ext>
            </a:extLst>
          </p:cNvPr>
          <p:cNvSpPr>
            <a:spLocks noGrp="1"/>
          </p:cNvSpPr>
          <p:nvPr>
            <p:ph type="sldNum" sz="quarter" idx="12"/>
          </p:nvPr>
        </p:nvSpPr>
        <p:spPr/>
        <p:txBody>
          <a:bodyPr/>
          <a:lstStyle/>
          <a:p>
            <a:fld id="{A11AFCF8-F107-49BE-8702-0F5BBC6155CA}" type="slidenum">
              <a:rPr lang="en-US" smtClean="0"/>
              <a:t>‹#›</a:t>
            </a:fld>
            <a:endParaRPr lang="en-US"/>
          </a:p>
        </p:txBody>
      </p:sp>
    </p:spTree>
    <p:extLst>
      <p:ext uri="{BB962C8B-B14F-4D97-AF65-F5344CB8AC3E}">
        <p14:creationId xmlns:p14="http://schemas.microsoft.com/office/powerpoint/2010/main" val="399280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D5BD7-68CC-CBE1-3A56-F9706302AA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7597A4-1CA9-A884-62C0-15AD1802C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8EC23A-21DD-B42D-A6DA-32D0C9BC5DC9}"/>
              </a:ext>
            </a:extLst>
          </p:cNvPr>
          <p:cNvSpPr>
            <a:spLocks noGrp="1"/>
          </p:cNvSpPr>
          <p:nvPr>
            <p:ph type="dt" sz="half" idx="10"/>
          </p:nvPr>
        </p:nvSpPr>
        <p:spPr/>
        <p:txBody>
          <a:bodyPr/>
          <a:lstStyle/>
          <a:p>
            <a:fld id="{914EEFF8-E401-4D90-9FDF-E2E3131113A5}" type="datetime1">
              <a:rPr lang="en-US" smtClean="0"/>
              <a:t>2/15/2024</a:t>
            </a:fld>
            <a:endParaRPr lang="en-US"/>
          </a:p>
        </p:txBody>
      </p:sp>
      <p:sp>
        <p:nvSpPr>
          <p:cNvPr id="5" name="Footer Placeholder 4">
            <a:extLst>
              <a:ext uri="{FF2B5EF4-FFF2-40B4-BE49-F238E27FC236}">
                <a16:creationId xmlns:a16="http://schemas.microsoft.com/office/drawing/2014/main" id="{0FDD909E-883A-0ACD-5E0F-4BA162282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E7B8F-9D45-D264-C030-173316197396}"/>
              </a:ext>
            </a:extLst>
          </p:cNvPr>
          <p:cNvSpPr>
            <a:spLocks noGrp="1"/>
          </p:cNvSpPr>
          <p:nvPr>
            <p:ph type="sldNum" sz="quarter" idx="12"/>
          </p:nvPr>
        </p:nvSpPr>
        <p:spPr/>
        <p:txBody>
          <a:bodyPr/>
          <a:lstStyle/>
          <a:p>
            <a:fld id="{A11AFCF8-F107-49BE-8702-0F5BBC6155CA}" type="slidenum">
              <a:rPr lang="en-US" smtClean="0"/>
              <a:t>‹#›</a:t>
            </a:fld>
            <a:endParaRPr lang="en-US"/>
          </a:p>
        </p:txBody>
      </p:sp>
    </p:spTree>
    <p:extLst>
      <p:ext uri="{BB962C8B-B14F-4D97-AF65-F5344CB8AC3E}">
        <p14:creationId xmlns:p14="http://schemas.microsoft.com/office/powerpoint/2010/main" val="216376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1E9E5-82E0-2328-DF8D-43B463B00F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182A9-BA0C-4BAB-32BA-8889A2DE30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E37781-9556-FDA5-85BF-33E400C577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9CBFCB-A101-D542-172A-EFC8C7DFA1A1}"/>
              </a:ext>
            </a:extLst>
          </p:cNvPr>
          <p:cNvSpPr>
            <a:spLocks noGrp="1"/>
          </p:cNvSpPr>
          <p:nvPr>
            <p:ph type="dt" sz="half" idx="10"/>
          </p:nvPr>
        </p:nvSpPr>
        <p:spPr/>
        <p:txBody>
          <a:bodyPr/>
          <a:lstStyle/>
          <a:p>
            <a:fld id="{D38C7B83-F2D1-417E-8EA3-F82898BAED8F}" type="datetime1">
              <a:rPr lang="en-US" smtClean="0"/>
              <a:t>2/15/2024</a:t>
            </a:fld>
            <a:endParaRPr lang="en-US"/>
          </a:p>
        </p:txBody>
      </p:sp>
      <p:sp>
        <p:nvSpPr>
          <p:cNvPr id="6" name="Footer Placeholder 5">
            <a:extLst>
              <a:ext uri="{FF2B5EF4-FFF2-40B4-BE49-F238E27FC236}">
                <a16:creationId xmlns:a16="http://schemas.microsoft.com/office/drawing/2014/main" id="{8D725874-D5BB-43C8-89EC-0C32EF7DB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D0BD25-B633-1B9B-1BF2-61170F1A5B66}"/>
              </a:ext>
            </a:extLst>
          </p:cNvPr>
          <p:cNvSpPr>
            <a:spLocks noGrp="1"/>
          </p:cNvSpPr>
          <p:nvPr>
            <p:ph type="sldNum" sz="quarter" idx="12"/>
          </p:nvPr>
        </p:nvSpPr>
        <p:spPr/>
        <p:txBody>
          <a:bodyPr/>
          <a:lstStyle/>
          <a:p>
            <a:fld id="{A11AFCF8-F107-49BE-8702-0F5BBC6155CA}" type="slidenum">
              <a:rPr lang="en-US" smtClean="0"/>
              <a:t>‹#›</a:t>
            </a:fld>
            <a:endParaRPr lang="en-US"/>
          </a:p>
        </p:txBody>
      </p:sp>
    </p:spTree>
    <p:extLst>
      <p:ext uri="{BB962C8B-B14F-4D97-AF65-F5344CB8AC3E}">
        <p14:creationId xmlns:p14="http://schemas.microsoft.com/office/powerpoint/2010/main" val="73657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EEA53-245C-3843-7CE8-91EDAF4FAC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F5DFB8-E26C-560E-D8C4-46F5AFEC5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ED948-CE02-C88E-AE01-214D2B545E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21F8BC-6D9C-1808-6365-A43CA676F3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E66B69-0E1F-54A9-037E-F42F2F09B5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147217-C815-2ACA-A293-EBBA848D98A3}"/>
              </a:ext>
            </a:extLst>
          </p:cNvPr>
          <p:cNvSpPr>
            <a:spLocks noGrp="1"/>
          </p:cNvSpPr>
          <p:nvPr>
            <p:ph type="dt" sz="half" idx="10"/>
          </p:nvPr>
        </p:nvSpPr>
        <p:spPr/>
        <p:txBody>
          <a:bodyPr/>
          <a:lstStyle/>
          <a:p>
            <a:fld id="{AB3D3F93-5E14-4026-99A6-3EA260DEDDA5}" type="datetime1">
              <a:rPr lang="en-US" smtClean="0"/>
              <a:t>2/15/2024</a:t>
            </a:fld>
            <a:endParaRPr lang="en-US"/>
          </a:p>
        </p:txBody>
      </p:sp>
      <p:sp>
        <p:nvSpPr>
          <p:cNvPr id="8" name="Footer Placeholder 7">
            <a:extLst>
              <a:ext uri="{FF2B5EF4-FFF2-40B4-BE49-F238E27FC236}">
                <a16:creationId xmlns:a16="http://schemas.microsoft.com/office/drawing/2014/main" id="{E01D5F2F-6491-8635-ACF6-F1D86EAAC9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96CF55-7722-FAC3-F3ED-A8B09BD10F9B}"/>
              </a:ext>
            </a:extLst>
          </p:cNvPr>
          <p:cNvSpPr>
            <a:spLocks noGrp="1"/>
          </p:cNvSpPr>
          <p:nvPr>
            <p:ph type="sldNum" sz="quarter" idx="12"/>
          </p:nvPr>
        </p:nvSpPr>
        <p:spPr/>
        <p:txBody>
          <a:bodyPr/>
          <a:lstStyle/>
          <a:p>
            <a:fld id="{A11AFCF8-F107-49BE-8702-0F5BBC6155CA}" type="slidenum">
              <a:rPr lang="en-US" smtClean="0"/>
              <a:t>‹#›</a:t>
            </a:fld>
            <a:endParaRPr lang="en-US"/>
          </a:p>
        </p:txBody>
      </p:sp>
    </p:spTree>
    <p:extLst>
      <p:ext uri="{BB962C8B-B14F-4D97-AF65-F5344CB8AC3E}">
        <p14:creationId xmlns:p14="http://schemas.microsoft.com/office/powerpoint/2010/main" val="467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6F37-6AF1-BE73-D3F8-EB1DCB1726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C1AD03-627B-B62F-AE86-5CE171AE379D}"/>
              </a:ext>
            </a:extLst>
          </p:cNvPr>
          <p:cNvSpPr>
            <a:spLocks noGrp="1"/>
          </p:cNvSpPr>
          <p:nvPr>
            <p:ph type="dt" sz="half" idx="10"/>
          </p:nvPr>
        </p:nvSpPr>
        <p:spPr/>
        <p:txBody>
          <a:bodyPr/>
          <a:lstStyle/>
          <a:p>
            <a:fld id="{0851EB0F-C1D8-479E-A40A-5354664F0F50}" type="datetime1">
              <a:rPr lang="en-US" smtClean="0"/>
              <a:t>2/15/2024</a:t>
            </a:fld>
            <a:endParaRPr lang="en-US"/>
          </a:p>
        </p:txBody>
      </p:sp>
      <p:sp>
        <p:nvSpPr>
          <p:cNvPr id="4" name="Footer Placeholder 3">
            <a:extLst>
              <a:ext uri="{FF2B5EF4-FFF2-40B4-BE49-F238E27FC236}">
                <a16:creationId xmlns:a16="http://schemas.microsoft.com/office/drawing/2014/main" id="{F11E16C7-0BE7-D22D-9EE0-DC5EF1C253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E59F3C-9BDE-F78C-0DA5-6DA593D84BF4}"/>
              </a:ext>
            </a:extLst>
          </p:cNvPr>
          <p:cNvSpPr>
            <a:spLocks noGrp="1"/>
          </p:cNvSpPr>
          <p:nvPr>
            <p:ph type="sldNum" sz="quarter" idx="12"/>
          </p:nvPr>
        </p:nvSpPr>
        <p:spPr/>
        <p:txBody>
          <a:bodyPr/>
          <a:lstStyle/>
          <a:p>
            <a:fld id="{A11AFCF8-F107-49BE-8702-0F5BBC6155CA}" type="slidenum">
              <a:rPr lang="en-US" smtClean="0"/>
              <a:t>‹#›</a:t>
            </a:fld>
            <a:endParaRPr lang="en-US"/>
          </a:p>
        </p:txBody>
      </p:sp>
    </p:spTree>
    <p:extLst>
      <p:ext uri="{BB962C8B-B14F-4D97-AF65-F5344CB8AC3E}">
        <p14:creationId xmlns:p14="http://schemas.microsoft.com/office/powerpoint/2010/main" val="181552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46D35-4346-3836-8A38-3AC843BE7935}"/>
              </a:ext>
            </a:extLst>
          </p:cNvPr>
          <p:cNvSpPr>
            <a:spLocks noGrp="1"/>
          </p:cNvSpPr>
          <p:nvPr>
            <p:ph type="dt" sz="half" idx="10"/>
          </p:nvPr>
        </p:nvSpPr>
        <p:spPr/>
        <p:txBody>
          <a:bodyPr/>
          <a:lstStyle/>
          <a:p>
            <a:fld id="{C9630E17-69D1-4619-B05F-5EF8188A28EB}" type="datetime1">
              <a:rPr lang="en-US" smtClean="0"/>
              <a:t>2/15/2024</a:t>
            </a:fld>
            <a:endParaRPr lang="en-US"/>
          </a:p>
        </p:txBody>
      </p:sp>
      <p:sp>
        <p:nvSpPr>
          <p:cNvPr id="3" name="Footer Placeholder 2">
            <a:extLst>
              <a:ext uri="{FF2B5EF4-FFF2-40B4-BE49-F238E27FC236}">
                <a16:creationId xmlns:a16="http://schemas.microsoft.com/office/drawing/2014/main" id="{F317015D-9BBD-0629-213B-A7BDA582C6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EBBA42-10CE-A4EC-5B89-636601BD9F36}"/>
              </a:ext>
            </a:extLst>
          </p:cNvPr>
          <p:cNvSpPr>
            <a:spLocks noGrp="1"/>
          </p:cNvSpPr>
          <p:nvPr>
            <p:ph type="sldNum" sz="quarter" idx="12"/>
          </p:nvPr>
        </p:nvSpPr>
        <p:spPr/>
        <p:txBody>
          <a:bodyPr/>
          <a:lstStyle/>
          <a:p>
            <a:fld id="{A11AFCF8-F107-49BE-8702-0F5BBC6155CA}" type="slidenum">
              <a:rPr lang="en-US" smtClean="0"/>
              <a:t>‹#›</a:t>
            </a:fld>
            <a:endParaRPr lang="en-US"/>
          </a:p>
        </p:txBody>
      </p:sp>
    </p:spTree>
    <p:extLst>
      <p:ext uri="{BB962C8B-B14F-4D97-AF65-F5344CB8AC3E}">
        <p14:creationId xmlns:p14="http://schemas.microsoft.com/office/powerpoint/2010/main" val="348755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2AAF-8233-45C9-85CE-CDD896FA7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FBE648-0F6D-6F64-E5A0-3224A5BE58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804438-2DEC-3C6D-B7D0-91857AF7C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60EC46-C579-B18E-46C8-302BF3BDE21A}"/>
              </a:ext>
            </a:extLst>
          </p:cNvPr>
          <p:cNvSpPr>
            <a:spLocks noGrp="1"/>
          </p:cNvSpPr>
          <p:nvPr>
            <p:ph type="dt" sz="half" idx="10"/>
          </p:nvPr>
        </p:nvSpPr>
        <p:spPr/>
        <p:txBody>
          <a:bodyPr/>
          <a:lstStyle/>
          <a:p>
            <a:fld id="{2463DF63-2C14-4DD2-8EC5-E5F5E68D017E}" type="datetime1">
              <a:rPr lang="en-US" smtClean="0"/>
              <a:t>2/15/2024</a:t>
            </a:fld>
            <a:endParaRPr lang="en-US"/>
          </a:p>
        </p:txBody>
      </p:sp>
      <p:sp>
        <p:nvSpPr>
          <p:cNvPr id="6" name="Footer Placeholder 5">
            <a:extLst>
              <a:ext uri="{FF2B5EF4-FFF2-40B4-BE49-F238E27FC236}">
                <a16:creationId xmlns:a16="http://schemas.microsoft.com/office/drawing/2014/main" id="{9E544B52-57E8-D7C2-C8C0-661D9B5C65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48E25B-92CF-F9E7-89D3-93EA4AC75D00}"/>
              </a:ext>
            </a:extLst>
          </p:cNvPr>
          <p:cNvSpPr>
            <a:spLocks noGrp="1"/>
          </p:cNvSpPr>
          <p:nvPr>
            <p:ph type="sldNum" sz="quarter" idx="12"/>
          </p:nvPr>
        </p:nvSpPr>
        <p:spPr/>
        <p:txBody>
          <a:bodyPr/>
          <a:lstStyle/>
          <a:p>
            <a:fld id="{A11AFCF8-F107-49BE-8702-0F5BBC6155CA}" type="slidenum">
              <a:rPr lang="en-US" smtClean="0"/>
              <a:t>‹#›</a:t>
            </a:fld>
            <a:endParaRPr lang="en-US"/>
          </a:p>
        </p:txBody>
      </p:sp>
    </p:spTree>
    <p:extLst>
      <p:ext uri="{BB962C8B-B14F-4D97-AF65-F5344CB8AC3E}">
        <p14:creationId xmlns:p14="http://schemas.microsoft.com/office/powerpoint/2010/main" val="8234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9904-5345-8670-6F04-EEDD77BA3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A1E03B-C7C8-0A47-1E72-27E208077F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6EB646-917B-58D3-32D9-DC4CAAFE7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D89A7A-3E21-61FF-7246-106376C1E08E}"/>
              </a:ext>
            </a:extLst>
          </p:cNvPr>
          <p:cNvSpPr>
            <a:spLocks noGrp="1"/>
          </p:cNvSpPr>
          <p:nvPr>
            <p:ph type="dt" sz="half" idx="10"/>
          </p:nvPr>
        </p:nvSpPr>
        <p:spPr/>
        <p:txBody>
          <a:bodyPr/>
          <a:lstStyle/>
          <a:p>
            <a:fld id="{515385E7-23E0-44C1-8C94-6F575B2778B4}" type="datetime1">
              <a:rPr lang="en-US" smtClean="0"/>
              <a:t>2/15/2024</a:t>
            </a:fld>
            <a:endParaRPr lang="en-US"/>
          </a:p>
        </p:txBody>
      </p:sp>
      <p:sp>
        <p:nvSpPr>
          <p:cNvPr id="6" name="Footer Placeholder 5">
            <a:extLst>
              <a:ext uri="{FF2B5EF4-FFF2-40B4-BE49-F238E27FC236}">
                <a16:creationId xmlns:a16="http://schemas.microsoft.com/office/drawing/2014/main" id="{099BBA5A-1495-4FF8-84D2-345AEAEE3C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8E33D-622F-0382-5104-9CD682CEB2F5}"/>
              </a:ext>
            </a:extLst>
          </p:cNvPr>
          <p:cNvSpPr>
            <a:spLocks noGrp="1"/>
          </p:cNvSpPr>
          <p:nvPr>
            <p:ph type="sldNum" sz="quarter" idx="12"/>
          </p:nvPr>
        </p:nvSpPr>
        <p:spPr/>
        <p:txBody>
          <a:bodyPr/>
          <a:lstStyle/>
          <a:p>
            <a:fld id="{A11AFCF8-F107-49BE-8702-0F5BBC6155CA}" type="slidenum">
              <a:rPr lang="en-US" smtClean="0"/>
              <a:t>‹#›</a:t>
            </a:fld>
            <a:endParaRPr lang="en-US"/>
          </a:p>
        </p:txBody>
      </p:sp>
    </p:spTree>
    <p:extLst>
      <p:ext uri="{BB962C8B-B14F-4D97-AF65-F5344CB8AC3E}">
        <p14:creationId xmlns:p14="http://schemas.microsoft.com/office/powerpoint/2010/main" val="239142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26D7B-EE90-3A55-9CFA-5061829493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ACFAF9-F4E9-A529-25BE-6B121EA72B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0183A-244D-A8F3-8297-7D34380F63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14417-AEF0-4993-BFD0-348071E21E58}" type="datetime1">
              <a:rPr lang="en-US" smtClean="0"/>
              <a:t>2/15/2024</a:t>
            </a:fld>
            <a:endParaRPr lang="en-US"/>
          </a:p>
        </p:txBody>
      </p:sp>
      <p:sp>
        <p:nvSpPr>
          <p:cNvPr id="5" name="Footer Placeholder 4">
            <a:extLst>
              <a:ext uri="{FF2B5EF4-FFF2-40B4-BE49-F238E27FC236}">
                <a16:creationId xmlns:a16="http://schemas.microsoft.com/office/drawing/2014/main" id="{ECEB966C-D32F-B7A2-11FE-B9EE94750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0F2E66-7B1C-4760-4BDE-7860D2BFD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AFCF8-F107-49BE-8702-0F5BBC6155CA}" type="slidenum">
              <a:rPr lang="en-US" smtClean="0"/>
              <a:t>‹#›</a:t>
            </a:fld>
            <a:endParaRPr lang="en-US"/>
          </a:p>
        </p:txBody>
      </p:sp>
    </p:spTree>
    <p:extLst>
      <p:ext uri="{BB962C8B-B14F-4D97-AF65-F5344CB8AC3E}">
        <p14:creationId xmlns:p14="http://schemas.microsoft.com/office/powerpoint/2010/main" val="743102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www.slideshare.net/sonalichauhan/operating-system-deadlock-galv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992A-5A39-0FE7-5C98-61E7AC73BB6C}"/>
              </a:ext>
            </a:extLst>
          </p:cNvPr>
          <p:cNvSpPr>
            <a:spLocks noGrp="1"/>
          </p:cNvSpPr>
          <p:nvPr>
            <p:ph type="ctrTitle"/>
          </p:nvPr>
        </p:nvSpPr>
        <p:spPr/>
        <p:txBody>
          <a:bodyPr/>
          <a:lstStyle/>
          <a:p>
            <a:r>
              <a:rPr lang="en-US" dirty="0"/>
              <a:t>Deadlock</a:t>
            </a:r>
          </a:p>
        </p:txBody>
      </p:sp>
      <p:sp>
        <p:nvSpPr>
          <p:cNvPr id="3" name="Subtitle 2">
            <a:extLst>
              <a:ext uri="{FF2B5EF4-FFF2-40B4-BE49-F238E27FC236}">
                <a16:creationId xmlns:a16="http://schemas.microsoft.com/office/drawing/2014/main" id="{1A88BE89-965B-0BA4-80E6-CCD029B4F000}"/>
              </a:ext>
            </a:extLst>
          </p:cNvPr>
          <p:cNvSpPr>
            <a:spLocks noGrp="1"/>
          </p:cNvSpPr>
          <p:nvPr>
            <p:ph type="subTitle" idx="1"/>
          </p:nvPr>
        </p:nvSpPr>
        <p:spPr/>
        <p:txBody>
          <a:bodyPr/>
          <a:lstStyle/>
          <a:p>
            <a:r>
              <a:rPr lang="en-US" dirty="0"/>
              <a:t>By: Er. Suvash Chandra Gautam(PhD Scholar)</a:t>
            </a:r>
          </a:p>
          <a:p>
            <a:r>
              <a:rPr lang="en-US" dirty="0"/>
              <a:t>February 15, 2024</a:t>
            </a:r>
          </a:p>
          <a:p>
            <a:endParaRPr lang="en-US" dirty="0"/>
          </a:p>
        </p:txBody>
      </p:sp>
      <p:sp>
        <p:nvSpPr>
          <p:cNvPr id="4" name="Date Placeholder 3">
            <a:extLst>
              <a:ext uri="{FF2B5EF4-FFF2-40B4-BE49-F238E27FC236}">
                <a16:creationId xmlns:a16="http://schemas.microsoft.com/office/drawing/2014/main" id="{16BC1354-2755-32B0-66DF-209B746810E0}"/>
              </a:ext>
            </a:extLst>
          </p:cNvPr>
          <p:cNvSpPr>
            <a:spLocks noGrp="1"/>
          </p:cNvSpPr>
          <p:nvPr>
            <p:ph type="dt" sz="half" idx="10"/>
          </p:nvPr>
        </p:nvSpPr>
        <p:spPr/>
        <p:txBody>
          <a:bodyPr/>
          <a:lstStyle/>
          <a:p>
            <a:fld id="{9C7D4D9F-C81A-4ABE-B5B0-8A75E22D0684}" type="datetime1">
              <a:rPr lang="en-US" smtClean="0"/>
              <a:t>2/15/2024</a:t>
            </a:fld>
            <a:endParaRPr lang="en-US"/>
          </a:p>
        </p:txBody>
      </p:sp>
      <p:sp>
        <p:nvSpPr>
          <p:cNvPr id="5" name="Slide Number Placeholder 4">
            <a:extLst>
              <a:ext uri="{FF2B5EF4-FFF2-40B4-BE49-F238E27FC236}">
                <a16:creationId xmlns:a16="http://schemas.microsoft.com/office/drawing/2014/main" id="{D2B7FCB1-D826-0A5B-F30E-99266FAD53A1}"/>
              </a:ext>
            </a:extLst>
          </p:cNvPr>
          <p:cNvSpPr>
            <a:spLocks noGrp="1"/>
          </p:cNvSpPr>
          <p:nvPr>
            <p:ph type="sldNum" sz="quarter" idx="12"/>
          </p:nvPr>
        </p:nvSpPr>
        <p:spPr/>
        <p:txBody>
          <a:bodyPr/>
          <a:lstStyle/>
          <a:p>
            <a:fld id="{A11AFCF8-F107-49BE-8702-0F5BBC6155CA}" type="slidenum">
              <a:rPr lang="en-US" smtClean="0"/>
              <a:t>1</a:t>
            </a:fld>
            <a:endParaRPr lang="en-US"/>
          </a:p>
        </p:txBody>
      </p:sp>
    </p:spTree>
    <p:extLst>
      <p:ext uri="{BB962C8B-B14F-4D97-AF65-F5344CB8AC3E}">
        <p14:creationId xmlns:p14="http://schemas.microsoft.com/office/powerpoint/2010/main" val="3922671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E273ECB-A2AC-B5C4-97FF-629038553072}"/>
              </a:ext>
            </a:extLst>
          </p:cNvPr>
          <p:cNvGraphicFramePr>
            <a:graphicFrameLocks noGrp="1"/>
          </p:cNvGraphicFramePr>
          <p:nvPr>
            <p:ph idx="1"/>
            <p:extLst>
              <p:ext uri="{D42A27DB-BD31-4B8C-83A1-F6EECF244321}">
                <p14:modId xmlns:p14="http://schemas.microsoft.com/office/powerpoint/2010/main" val="4112517819"/>
              </p:ext>
            </p:extLst>
          </p:nvPr>
        </p:nvGraphicFramePr>
        <p:xfrm>
          <a:off x="1524000" y="108156"/>
          <a:ext cx="8731046" cy="6412420"/>
        </p:xfrm>
        <a:graphic>
          <a:graphicData uri="http://schemas.openxmlformats.org/drawingml/2006/table">
            <a:tbl>
              <a:tblPr>
                <a:tableStyleId>{5940675A-B579-460E-94D1-54222C63F5DA}</a:tableStyleId>
              </a:tblPr>
              <a:tblGrid>
                <a:gridCol w="4365523">
                  <a:extLst>
                    <a:ext uri="{9D8B030D-6E8A-4147-A177-3AD203B41FA5}">
                      <a16:colId xmlns:a16="http://schemas.microsoft.com/office/drawing/2014/main" val="743731337"/>
                    </a:ext>
                  </a:extLst>
                </a:gridCol>
                <a:gridCol w="4365523">
                  <a:extLst>
                    <a:ext uri="{9D8B030D-6E8A-4147-A177-3AD203B41FA5}">
                      <a16:colId xmlns:a16="http://schemas.microsoft.com/office/drawing/2014/main" val="282085866"/>
                    </a:ext>
                  </a:extLst>
                </a:gridCol>
              </a:tblGrid>
              <a:tr h="378550">
                <a:tc>
                  <a:txBody>
                    <a:bodyPr/>
                    <a:lstStyle/>
                    <a:p>
                      <a:pPr algn="l" fontAlgn="t"/>
                      <a:r>
                        <a:rPr lang="en-US" sz="2800" dirty="0">
                          <a:solidFill>
                            <a:srgbClr val="000000"/>
                          </a:solidFill>
                          <a:effectLst/>
                          <a:highlight>
                            <a:srgbClr val="00FF00"/>
                          </a:highlight>
                        </a:rPr>
                        <a:t>Deadlock</a:t>
                      </a:r>
                      <a:endParaRPr lang="en-US" sz="2800" dirty="0">
                        <a:solidFill>
                          <a:srgbClr val="000000"/>
                        </a:solidFill>
                        <a:effectLst/>
                        <a:highlight>
                          <a:srgbClr val="00FF00"/>
                        </a:highlight>
                        <a:latin typeface="times new roman" panose="02020603050405020304" pitchFamily="18" charset="0"/>
                      </a:endParaRPr>
                    </a:p>
                  </a:txBody>
                  <a:tcPr marL="72421" marR="72421" marT="72421" marB="72421"/>
                </a:tc>
                <a:tc>
                  <a:txBody>
                    <a:bodyPr/>
                    <a:lstStyle/>
                    <a:p>
                      <a:pPr algn="l" fontAlgn="t"/>
                      <a:r>
                        <a:rPr lang="en-US" sz="2800" dirty="0">
                          <a:solidFill>
                            <a:srgbClr val="000000"/>
                          </a:solidFill>
                          <a:effectLst/>
                          <a:highlight>
                            <a:srgbClr val="00FF00"/>
                          </a:highlight>
                        </a:rPr>
                        <a:t>Starvation</a:t>
                      </a:r>
                      <a:endParaRPr lang="en-US" sz="2800" dirty="0">
                        <a:solidFill>
                          <a:srgbClr val="000000"/>
                        </a:solidFill>
                        <a:effectLst/>
                        <a:highlight>
                          <a:srgbClr val="00FF00"/>
                        </a:highlight>
                        <a:latin typeface="times new roman" panose="02020603050405020304" pitchFamily="18" charset="0"/>
                      </a:endParaRPr>
                    </a:p>
                  </a:txBody>
                  <a:tcPr marL="72421" marR="72421" marT="72421" marB="72421"/>
                </a:tc>
                <a:extLst>
                  <a:ext uri="{0D108BD9-81ED-4DB2-BD59-A6C34878D82A}">
                    <a16:rowId xmlns:a16="http://schemas.microsoft.com/office/drawing/2014/main" val="3091016759"/>
                  </a:ext>
                </a:extLst>
              </a:tr>
              <a:tr h="1363871">
                <a:tc>
                  <a:txBody>
                    <a:bodyPr/>
                    <a:lstStyle/>
                    <a:p>
                      <a:pPr algn="just" fontAlgn="t"/>
                      <a:r>
                        <a:rPr lang="en-US" sz="2000" dirty="0">
                          <a:solidFill>
                            <a:srgbClr val="333333"/>
                          </a:solidFill>
                          <a:effectLst/>
                        </a:rPr>
                        <a:t>A deadlock is a situation where a set of processes are blocked because each process is holding a resource and waiting for another resource acquired by some other process. </a:t>
                      </a:r>
                      <a:endParaRPr lang="en-US" sz="2000" dirty="0">
                        <a:solidFill>
                          <a:srgbClr val="333333"/>
                        </a:solidFill>
                        <a:effectLst/>
                        <a:latin typeface="+mn-lt"/>
                      </a:endParaRPr>
                    </a:p>
                  </a:txBody>
                  <a:tcPr marL="48281" marR="48281" marT="48281" marB="48281"/>
                </a:tc>
                <a:tc>
                  <a:txBody>
                    <a:bodyPr/>
                    <a:lstStyle/>
                    <a:p>
                      <a:pPr algn="just" fontAlgn="t"/>
                      <a:r>
                        <a:rPr lang="en-US" sz="2000">
                          <a:solidFill>
                            <a:srgbClr val="333333"/>
                          </a:solidFill>
                          <a:effectLst/>
                        </a:rPr>
                        <a:t>Starvation is a situation where the low priority process got blocked and the high priority processes proceed.</a:t>
                      </a:r>
                      <a:endParaRPr lang="en-US" sz="2000">
                        <a:solidFill>
                          <a:srgbClr val="333333"/>
                        </a:solidFill>
                        <a:effectLst/>
                        <a:latin typeface="+mn-lt"/>
                      </a:endParaRPr>
                    </a:p>
                  </a:txBody>
                  <a:tcPr marL="48281" marR="48281" marT="48281" marB="48281"/>
                </a:tc>
                <a:extLst>
                  <a:ext uri="{0D108BD9-81ED-4DB2-BD59-A6C34878D82A}">
                    <a16:rowId xmlns:a16="http://schemas.microsoft.com/office/drawing/2014/main" val="3620075101"/>
                  </a:ext>
                </a:extLst>
              </a:tr>
              <a:tr h="746277">
                <a:tc>
                  <a:txBody>
                    <a:bodyPr/>
                    <a:lstStyle/>
                    <a:p>
                      <a:pPr algn="just" fontAlgn="t"/>
                      <a:r>
                        <a:rPr lang="en-US" sz="2000">
                          <a:solidFill>
                            <a:srgbClr val="333333"/>
                          </a:solidFill>
                          <a:effectLst/>
                        </a:rPr>
                        <a:t>Deadlock is an infinite waiting.</a:t>
                      </a:r>
                      <a:endParaRPr lang="en-US" sz="2000">
                        <a:solidFill>
                          <a:srgbClr val="333333"/>
                        </a:solidFill>
                        <a:effectLst/>
                        <a:latin typeface="+mn-lt"/>
                      </a:endParaRPr>
                    </a:p>
                  </a:txBody>
                  <a:tcPr marL="48281" marR="48281" marT="48281" marB="48281"/>
                </a:tc>
                <a:tc>
                  <a:txBody>
                    <a:bodyPr/>
                    <a:lstStyle/>
                    <a:p>
                      <a:pPr algn="just" fontAlgn="t"/>
                      <a:r>
                        <a:rPr lang="en-US" sz="2000">
                          <a:solidFill>
                            <a:srgbClr val="333333"/>
                          </a:solidFill>
                          <a:effectLst/>
                        </a:rPr>
                        <a:t>Starvation is a long waiting but not infinite.</a:t>
                      </a:r>
                      <a:endParaRPr lang="en-US" sz="2000">
                        <a:solidFill>
                          <a:srgbClr val="333333"/>
                        </a:solidFill>
                        <a:effectLst/>
                        <a:latin typeface="+mn-lt"/>
                      </a:endParaRPr>
                    </a:p>
                  </a:txBody>
                  <a:tcPr marL="48281" marR="48281" marT="48281" marB="48281"/>
                </a:tc>
                <a:extLst>
                  <a:ext uri="{0D108BD9-81ED-4DB2-BD59-A6C34878D82A}">
                    <a16:rowId xmlns:a16="http://schemas.microsoft.com/office/drawing/2014/main" val="1901140603"/>
                  </a:ext>
                </a:extLst>
              </a:tr>
              <a:tr h="746277">
                <a:tc>
                  <a:txBody>
                    <a:bodyPr/>
                    <a:lstStyle/>
                    <a:p>
                      <a:pPr algn="just" fontAlgn="t"/>
                      <a:r>
                        <a:rPr lang="en-US" sz="2000">
                          <a:solidFill>
                            <a:srgbClr val="333333"/>
                          </a:solidFill>
                          <a:effectLst/>
                        </a:rPr>
                        <a:t>Every Deadlock is always a starvation.</a:t>
                      </a:r>
                      <a:endParaRPr lang="en-US" sz="2000">
                        <a:solidFill>
                          <a:srgbClr val="333333"/>
                        </a:solidFill>
                        <a:effectLst/>
                        <a:latin typeface="+mn-lt"/>
                      </a:endParaRPr>
                    </a:p>
                  </a:txBody>
                  <a:tcPr marL="48281" marR="48281" marT="48281" marB="48281"/>
                </a:tc>
                <a:tc>
                  <a:txBody>
                    <a:bodyPr/>
                    <a:lstStyle/>
                    <a:p>
                      <a:pPr algn="just" fontAlgn="t"/>
                      <a:r>
                        <a:rPr lang="en-US" sz="2000" dirty="0">
                          <a:solidFill>
                            <a:srgbClr val="333333"/>
                          </a:solidFill>
                          <a:effectLst/>
                        </a:rPr>
                        <a:t>Every starvation need not be deadlock.</a:t>
                      </a:r>
                      <a:endParaRPr lang="en-US" sz="2000" dirty="0">
                        <a:solidFill>
                          <a:srgbClr val="333333"/>
                        </a:solidFill>
                        <a:effectLst/>
                        <a:latin typeface="+mn-lt"/>
                      </a:endParaRPr>
                    </a:p>
                  </a:txBody>
                  <a:tcPr marL="48281" marR="48281" marT="48281" marB="48281"/>
                </a:tc>
                <a:extLst>
                  <a:ext uri="{0D108BD9-81ED-4DB2-BD59-A6C34878D82A}">
                    <a16:rowId xmlns:a16="http://schemas.microsoft.com/office/drawing/2014/main" val="33185593"/>
                  </a:ext>
                </a:extLst>
              </a:tr>
              <a:tr h="1152236">
                <a:tc>
                  <a:txBody>
                    <a:bodyPr/>
                    <a:lstStyle/>
                    <a:p>
                      <a:pPr algn="just" fontAlgn="t"/>
                      <a:r>
                        <a:rPr lang="en-US" sz="2000">
                          <a:solidFill>
                            <a:srgbClr val="333333"/>
                          </a:solidFill>
                          <a:effectLst/>
                        </a:rPr>
                        <a:t>The requested resource is blocked by the other process.</a:t>
                      </a:r>
                      <a:endParaRPr lang="en-US" sz="2000">
                        <a:solidFill>
                          <a:srgbClr val="333333"/>
                        </a:solidFill>
                        <a:effectLst/>
                        <a:latin typeface="+mn-lt"/>
                      </a:endParaRPr>
                    </a:p>
                  </a:txBody>
                  <a:tcPr marL="48281" marR="48281" marT="48281" marB="48281"/>
                </a:tc>
                <a:tc>
                  <a:txBody>
                    <a:bodyPr/>
                    <a:lstStyle/>
                    <a:p>
                      <a:pPr algn="just" fontAlgn="t"/>
                      <a:r>
                        <a:rPr lang="en-US" sz="2000" dirty="0">
                          <a:solidFill>
                            <a:srgbClr val="333333"/>
                          </a:solidFill>
                          <a:effectLst/>
                        </a:rPr>
                        <a:t>The requested resource is continuously be used by the higher priority processes.</a:t>
                      </a:r>
                      <a:endParaRPr lang="en-US" sz="2000" dirty="0">
                        <a:solidFill>
                          <a:srgbClr val="333333"/>
                        </a:solidFill>
                        <a:effectLst/>
                        <a:latin typeface="+mn-lt"/>
                      </a:endParaRPr>
                    </a:p>
                  </a:txBody>
                  <a:tcPr marL="48281" marR="48281" marT="48281" marB="48281"/>
                </a:tc>
                <a:extLst>
                  <a:ext uri="{0D108BD9-81ED-4DB2-BD59-A6C34878D82A}">
                    <a16:rowId xmlns:a16="http://schemas.microsoft.com/office/drawing/2014/main" val="3166676750"/>
                  </a:ext>
                </a:extLst>
              </a:tr>
              <a:tr h="1575506">
                <a:tc>
                  <a:txBody>
                    <a:bodyPr/>
                    <a:lstStyle/>
                    <a:p>
                      <a:pPr algn="just" fontAlgn="t"/>
                      <a:r>
                        <a:rPr lang="en-US" sz="2000" dirty="0">
                          <a:solidFill>
                            <a:srgbClr val="333333"/>
                          </a:solidFill>
                          <a:effectLst/>
                        </a:rPr>
                        <a:t>Deadlock happens when Mutual exclusion, hold and wait, No preemption and circular wait occurs simultaneously.</a:t>
                      </a:r>
                      <a:endParaRPr lang="en-US" sz="2000" dirty="0">
                        <a:solidFill>
                          <a:srgbClr val="333333"/>
                        </a:solidFill>
                        <a:effectLst/>
                        <a:latin typeface="+mn-lt"/>
                      </a:endParaRPr>
                    </a:p>
                  </a:txBody>
                  <a:tcPr marL="48281" marR="48281" marT="48281" marB="48281"/>
                </a:tc>
                <a:tc>
                  <a:txBody>
                    <a:bodyPr/>
                    <a:lstStyle/>
                    <a:p>
                      <a:pPr algn="just" fontAlgn="t"/>
                      <a:r>
                        <a:rPr lang="en-US" sz="2000" dirty="0">
                          <a:solidFill>
                            <a:srgbClr val="333333"/>
                          </a:solidFill>
                          <a:effectLst/>
                        </a:rPr>
                        <a:t>It occurs due to the uncontrolled priority and resource management.</a:t>
                      </a:r>
                      <a:endParaRPr lang="en-US" sz="2000" dirty="0">
                        <a:solidFill>
                          <a:srgbClr val="333333"/>
                        </a:solidFill>
                        <a:effectLst/>
                        <a:latin typeface="+mn-lt"/>
                      </a:endParaRPr>
                    </a:p>
                  </a:txBody>
                  <a:tcPr marL="48281" marR="48281" marT="48281" marB="48281"/>
                </a:tc>
                <a:extLst>
                  <a:ext uri="{0D108BD9-81ED-4DB2-BD59-A6C34878D82A}">
                    <a16:rowId xmlns:a16="http://schemas.microsoft.com/office/drawing/2014/main" val="1495437831"/>
                  </a:ext>
                </a:extLst>
              </a:tr>
            </a:tbl>
          </a:graphicData>
        </a:graphic>
      </p:graphicFrame>
      <p:sp>
        <p:nvSpPr>
          <p:cNvPr id="5" name="Date Placeholder 4">
            <a:extLst>
              <a:ext uri="{FF2B5EF4-FFF2-40B4-BE49-F238E27FC236}">
                <a16:creationId xmlns:a16="http://schemas.microsoft.com/office/drawing/2014/main" id="{983B514E-13CA-ACC6-E9E0-7DA2B4AC56A0}"/>
              </a:ext>
            </a:extLst>
          </p:cNvPr>
          <p:cNvSpPr>
            <a:spLocks noGrp="1"/>
          </p:cNvSpPr>
          <p:nvPr>
            <p:ph type="dt" sz="half" idx="10"/>
          </p:nvPr>
        </p:nvSpPr>
        <p:spPr/>
        <p:txBody>
          <a:bodyPr/>
          <a:lstStyle/>
          <a:p>
            <a:fld id="{29C54123-5624-4E65-8956-70900A517FCD}" type="datetime1">
              <a:rPr lang="en-US" smtClean="0"/>
              <a:t>2/15/2024</a:t>
            </a:fld>
            <a:endParaRPr lang="en-US"/>
          </a:p>
        </p:txBody>
      </p:sp>
      <p:sp>
        <p:nvSpPr>
          <p:cNvPr id="6" name="Slide Number Placeholder 5">
            <a:extLst>
              <a:ext uri="{FF2B5EF4-FFF2-40B4-BE49-F238E27FC236}">
                <a16:creationId xmlns:a16="http://schemas.microsoft.com/office/drawing/2014/main" id="{401A1CF3-1D50-6EE3-F619-03BBEE9B3B0D}"/>
              </a:ext>
            </a:extLst>
          </p:cNvPr>
          <p:cNvSpPr>
            <a:spLocks noGrp="1"/>
          </p:cNvSpPr>
          <p:nvPr>
            <p:ph type="sldNum" sz="quarter" idx="12"/>
          </p:nvPr>
        </p:nvSpPr>
        <p:spPr/>
        <p:txBody>
          <a:bodyPr/>
          <a:lstStyle/>
          <a:p>
            <a:fld id="{A11AFCF8-F107-49BE-8702-0F5BBC6155CA}" type="slidenum">
              <a:rPr lang="en-US" smtClean="0"/>
              <a:t>10</a:t>
            </a:fld>
            <a:endParaRPr lang="en-US"/>
          </a:p>
        </p:txBody>
      </p:sp>
    </p:spTree>
    <p:extLst>
      <p:ext uri="{BB962C8B-B14F-4D97-AF65-F5344CB8AC3E}">
        <p14:creationId xmlns:p14="http://schemas.microsoft.com/office/powerpoint/2010/main" val="3163178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7EBD-6AC5-2193-8E88-6206CEDB61F7}"/>
              </a:ext>
            </a:extLst>
          </p:cNvPr>
          <p:cNvSpPr>
            <a:spLocks noGrp="1"/>
          </p:cNvSpPr>
          <p:nvPr>
            <p:ph type="title"/>
          </p:nvPr>
        </p:nvSpPr>
        <p:spPr/>
        <p:txBody>
          <a:bodyPr/>
          <a:lstStyle/>
          <a:p>
            <a:r>
              <a:rPr lang="en-US" dirty="0"/>
              <a:t>Necessary Conditions for Deadlock</a:t>
            </a:r>
          </a:p>
        </p:txBody>
      </p:sp>
      <p:sp>
        <p:nvSpPr>
          <p:cNvPr id="3" name="Content Placeholder 2">
            <a:extLst>
              <a:ext uri="{FF2B5EF4-FFF2-40B4-BE49-F238E27FC236}">
                <a16:creationId xmlns:a16="http://schemas.microsoft.com/office/drawing/2014/main" id="{92466221-EAB7-C825-597A-DA176266E3E0}"/>
              </a:ext>
            </a:extLst>
          </p:cNvPr>
          <p:cNvSpPr>
            <a:spLocks noGrp="1"/>
          </p:cNvSpPr>
          <p:nvPr>
            <p:ph idx="1"/>
          </p:nvPr>
        </p:nvSpPr>
        <p:spPr/>
        <p:txBody>
          <a:bodyPr/>
          <a:lstStyle/>
          <a:p>
            <a:pPr marL="0" indent="0" algn="just">
              <a:lnSpc>
                <a:spcPct val="100000"/>
              </a:lnSpc>
              <a:buNone/>
            </a:pPr>
            <a:r>
              <a:rPr lang="en-US" dirty="0"/>
              <a:t>There are four different conditions that result in Deadlock. These four conditions are also known as </a:t>
            </a:r>
            <a:r>
              <a:rPr lang="en-US" dirty="0">
                <a:highlight>
                  <a:srgbClr val="FFFF00"/>
                </a:highlight>
              </a:rPr>
              <a:t>Coffman conditions </a:t>
            </a:r>
            <a:r>
              <a:rPr lang="en-US" dirty="0"/>
              <a:t>and these conditions are not mutually exclusive. Let's look at them one by one.</a:t>
            </a:r>
          </a:p>
          <a:p>
            <a:pPr marL="514350" indent="-514350">
              <a:lnSpc>
                <a:spcPct val="100000"/>
              </a:lnSpc>
              <a:buAutoNum type="arabicPeriod"/>
            </a:pPr>
            <a:r>
              <a:rPr lang="en-US" dirty="0"/>
              <a:t>Mutual Exclusion.</a:t>
            </a:r>
          </a:p>
          <a:p>
            <a:pPr marL="514350" indent="-514350">
              <a:lnSpc>
                <a:spcPct val="100000"/>
              </a:lnSpc>
              <a:buAutoNum type="arabicPeriod"/>
            </a:pPr>
            <a:r>
              <a:rPr lang="en-US" dirty="0"/>
              <a:t>Hold and Wait</a:t>
            </a:r>
          </a:p>
          <a:p>
            <a:pPr marL="514350" indent="-514350">
              <a:lnSpc>
                <a:spcPct val="100000"/>
              </a:lnSpc>
              <a:buAutoNum type="arabicPeriod"/>
            </a:pPr>
            <a:r>
              <a:rPr lang="en-US" dirty="0"/>
              <a:t>No Preemption</a:t>
            </a:r>
          </a:p>
          <a:p>
            <a:pPr marL="514350" indent="-514350">
              <a:lnSpc>
                <a:spcPct val="100000"/>
              </a:lnSpc>
              <a:buAutoNum type="arabicPeriod"/>
            </a:pPr>
            <a:r>
              <a:rPr lang="en-US" dirty="0"/>
              <a:t>Circular Wait</a:t>
            </a:r>
          </a:p>
        </p:txBody>
      </p:sp>
      <p:sp>
        <p:nvSpPr>
          <p:cNvPr id="4" name="Date Placeholder 3">
            <a:extLst>
              <a:ext uri="{FF2B5EF4-FFF2-40B4-BE49-F238E27FC236}">
                <a16:creationId xmlns:a16="http://schemas.microsoft.com/office/drawing/2014/main" id="{E5D1CAF5-8CEC-4AB0-5C59-53653952B9A8}"/>
              </a:ext>
            </a:extLst>
          </p:cNvPr>
          <p:cNvSpPr>
            <a:spLocks noGrp="1"/>
          </p:cNvSpPr>
          <p:nvPr>
            <p:ph type="dt" sz="half" idx="10"/>
          </p:nvPr>
        </p:nvSpPr>
        <p:spPr/>
        <p:txBody>
          <a:bodyPr/>
          <a:lstStyle/>
          <a:p>
            <a:fld id="{7D2D3F97-6AAF-448E-B7F8-FC197A137ACD}" type="datetime1">
              <a:rPr lang="en-US" smtClean="0"/>
              <a:t>2/15/2024</a:t>
            </a:fld>
            <a:endParaRPr lang="en-US"/>
          </a:p>
        </p:txBody>
      </p:sp>
      <p:sp>
        <p:nvSpPr>
          <p:cNvPr id="5" name="Slide Number Placeholder 4">
            <a:extLst>
              <a:ext uri="{FF2B5EF4-FFF2-40B4-BE49-F238E27FC236}">
                <a16:creationId xmlns:a16="http://schemas.microsoft.com/office/drawing/2014/main" id="{6A5ED536-0F40-D804-2CD0-2BCFA6AD476D}"/>
              </a:ext>
            </a:extLst>
          </p:cNvPr>
          <p:cNvSpPr>
            <a:spLocks noGrp="1"/>
          </p:cNvSpPr>
          <p:nvPr>
            <p:ph type="sldNum" sz="quarter" idx="12"/>
          </p:nvPr>
        </p:nvSpPr>
        <p:spPr/>
        <p:txBody>
          <a:bodyPr/>
          <a:lstStyle/>
          <a:p>
            <a:fld id="{A11AFCF8-F107-49BE-8702-0F5BBC6155CA}" type="slidenum">
              <a:rPr lang="en-US" smtClean="0"/>
              <a:t>11</a:t>
            </a:fld>
            <a:endParaRPr lang="en-US"/>
          </a:p>
        </p:txBody>
      </p:sp>
    </p:spTree>
    <p:extLst>
      <p:ext uri="{BB962C8B-B14F-4D97-AF65-F5344CB8AC3E}">
        <p14:creationId xmlns:p14="http://schemas.microsoft.com/office/powerpoint/2010/main" val="87337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E3D44-96A4-0A89-5761-11D4B0023B03}"/>
              </a:ext>
            </a:extLst>
          </p:cNvPr>
          <p:cNvSpPr>
            <a:spLocks noGrp="1"/>
          </p:cNvSpPr>
          <p:nvPr>
            <p:ph type="title"/>
          </p:nvPr>
        </p:nvSpPr>
        <p:spPr/>
        <p:txBody>
          <a:bodyPr/>
          <a:lstStyle/>
          <a:p>
            <a:r>
              <a:rPr lang="en-US" dirty="0"/>
              <a:t>Mutual Exclusion</a:t>
            </a:r>
          </a:p>
        </p:txBody>
      </p:sp>
      <p:sp>
        <p:nvSpPr>
          <p:cNvPr id="3" name="Content Placeholder 2">
            <a:extLst>
              <a:ext uri="{FF2B5EF4-FFF2-40B4-BE49-F238E27FC236}">
                <a16:creationId xmlns:a16="http://schemas.microsoft.com/office/drawing/2014/main" id="{D04D22BD-ADCF-578D-7250-5062CCFDF966}"/>
              </a:ext>
            </a:extLst>
          </p:cNvPr>
          <p:cNvSpPr>
            <a:spLocks noGrp="1"/>
          </p:cNvSpPr>
          <p:nvPr>
            <p:ph idx="1"/>
          </p:nvPr>
        </p:nvSpPr>
        <p:spPr/>
        <p:txBody>
          <a:bodyPr/>
          <a:lstStyle/>
          <a:p>
            <a:pPr algn="just"/>
            <a:r>
              <a:rPr lang="en-US" dirty="0">
                <a:highlight>
                  <a:srgbClr val="FFFF00"/>
                </a:highlight>
              </a:rPr>
              <a:t>Mutual Exclusion</a:t>
            </a:r>
            <a:r>
              <a:rPr lang="en-US" dirty="0"/>
              <a:t>: A resource can be held by only one process at a time. </a:t>
            </a:r>
          </a:p>
          <a:p>
            <a:pPr algn="just"/>
            <a:r>
              <a:rPr lang="en-US" dirty="0"/>
              <a:t>In other words, if a process P1 is using some resource R at a particular instant of time, then some other process P2 can't hold or use the same resource R at that particular instant of time. </a:t>
            </a:r>
          </a:p>
          <a:p>
            <a:pPr algn="just"/>
            <a:r>
              <a:rPr lang="en-US" dirty="0"/>
              <a:t>The process P2 can make a request for that resource R but it can't use that resource simultaneously with process P1.</a:t>
            </a:r>
          </a:p>
        </p:txBody>
      </p:sp>
      <p:sp>
        <p:nvSpPr>
          <p:cNvPr id="4" name="Date Placeholder 3">
            <a:extLst>
              <a:ext uri="{FF2B5EF4-FFF2-40B4-BE49-F238E27FC236}">
                <a16:creationId xmlns:a16="http://schemas.microsoft.com/office/drawing/2014/main" id="{BEF473D6-5D69-DAA7-9AC4-F1968A06E57A}"/>
              </a:ext>
            </a:extLst>
          </p:cNvPr>
          <p:cNvSpPr>
            <a:spLocks noGrp="1"/>
          </p:cNvSpPr>
          <p:nvPr>
            <p:ph type="dt" sz="half" idx="10"/>
          </p:nvPr>
        </p:nvSpPr>
        <p:spPr/>
        <p:txBody>
          <a:bodyPr/>
          <a:lstStyle/>
          <a:p>
            <a:fld id="{6658EADE-FD8A-4B91-84DF-C56882BF1228}" type="datetime1">
              <a:rPr lang="en-US" smtClean="0"/>
              <a:t>2/15/2024</a:t>
            </a:fld>
            <a:endParaRPr lang="en-US"/>
          </a:p>
        </p:txBody>
      </p:sp>
      <p:sp>
        <p:nvSpPr>
          <p:cNvPr id="5" name="Slide Number Placeholder 4">
            <a:extLst>
              <a:ext uri="{FF2B5EF4-FFF2-40B4-BE49-F238E27FC236}">
                <a16:creationId xmlns:a16="http://schemas.microsoft.com/office/drawing/2014/main" id="{D00D0ACF-F07C-9F94-046C-765684A1A70B}"/>
              </a:ext>
            </a:extLst>
          </p:cNvPr>
          <p:cNvSpPr>
            <a:spLocks noGrp="1"/>
          </p:cNvSpPr>
          <p:nvPr>
            <p:ph type="sldNum" sz="quarter" idx="12"/>
          </p:nvPr>
        </p:nvSpPr>
        <p:spPr/>
        <p:txBody>
          <a:bodyPr/>
          <a:lstStyle/>
          <a:p>
            <a:fld id="{A11AFCF8-F107-49BE-8702-0F5BBC6155CA}" type="slidenum">
              <a:rPr lang="en-US" smtClean="0"/>
              <a:t>12</a:t>
            </a:fld>
            <a:endParaRPr lang="en-US"/>
          </a:p>
        </p:txBody>
      </p:sp>
    </p:spTree>
    <p:extLst>
      <p:ext uri="{BB962C8B-B14F-4D97-AF65-F5344CB8AC3E}">
        <p14:creationId xmlns:p14="http://schemas.microsoft.com/office/powerpoint/2010/main" val="1297139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DDEE48E-AE70-3545-D9E0-68369FA4D1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3408"/>
          <a:stretch/>
        </p:blipFill>
        <p:spPr bwMode="auto">
          <a:xfrm>
            <a:off x="202023" y="740797"/>
            <a:ext cx="10740448" cy="367388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90D6C6A-2B45-A9CA-4C06-2CEC488E9512}"/>
              </a:ext>
            </a:extLst>
          </p:cNvPr>
          <p:cNvSpPr>
            <a:spLocks noGrp="1"/>
          </p:cNvSpPr>
          <p:nvPr>
            <p:ph type="dt" sz="half" idx="10"/>
          </p:nvPr>
        </p:nvSpPr>
        <p:spPr/>
        <p:txBody>
          <a:bodyPr/>
          <a:lstStyle/>
          <a:p>
            <a:fld id="{C645E448-75E0-4228-B60A-E7C01F5D5F11}" type="datetime1">
              <a:rPr lang="en-US" smtClean="0"/>
              <a:t>2/15/2024</a:t>
            </a:fld>
            <a:endParaRPr lang="en-US"/>
          </a:p>
        </p:txBody>
      </p:sp>
      <p:sp>
        <p:nvSpPr>
          <p:cNvPr id="5" name="Slide Number Placeholder 4">
            <a:extLst>
              <a:ext uri="{FF2B5EF4-FFF2-40B4-BE49-F238E27FC236}">
                <a16:creationId xmlns:a16="http://schemas.microsoft.com/office/drawing/2014/main" id="{C3F02D38-AFB5-0846-AD27-3497191441BA}"/>
              </a:ext>
            </a:extLst>
          </p:cNvPr>
          <p:cNvSpPr>
            <a:spLocks noGrp="1"/>
          </p:cNvSpPr>
          <p:nvPr>
            <p:ph type="sldNum" sz="quarter" idx="12"/>
          </p:nvPr>
        </p:nvSpPr>
        <p:spPr/>
        <p:txBody>
          <a:bodyPr/>
          <a:lstStyle/>
          <a:p>
            <a:fld id="{A11AFCF8-F107-49BE-8702-0F5BBC6155CA}" type="slidenum">
              <a:rPr lang="en-US" smtClean="0"/>
              <a:t>13</a:t>
            </a:fld>
            <a:endParaRPr lang="en-US"/>
          </a:p>
        </p:txBody>
      </p:sp>
    </p:spTree>
    <p:extLst>
      <p:ext uri="{BB962C8B-B14F-4D97-AF65-F5344CB8AC3E}">
        <p14:creationId xmlns:p14="http://schemas.microsoft.com/office/powerpoint/2010/main" val="301580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8B5E-410C-B01E-2F3A-D2D046E28DCB}"/>
              </a:ext>
            </a:extLst>
          </p:cNvPr>
          <p:cNvSpPr>
            <a:spLocks noGrp="1"/>
          </p:cNvSpPr>
          <p:nvPr>
            <p:ph type="title"/>
          </p:nvPr>
        </p:nvSpPr>
        <p:spPr/>
        <p:txBody>
          <a:bodyPr/>
          <a:lstStyle/>
          <a:p>
            <a:r>
              <a:rPr lang="en-US" dirty="0"/>
              <a:t>Hold and Wait</a:t>
            </a:r>
          </a:p>
        </p:txBody>
      </p:sp>
      <p:sp>
        <p:nvSpPr>
          <p:cNvPr id="3" name="Content Placeholder 2">
            <a:extLst>
              <a:ext uri="{FF2B5EF4-FFF2-40B4-BE49-F238E27FC236}">
                <a16:creationId xmlns:a16="http://schemas.microsoft.com/office/drawing/2014/main" id="{A7420559-053A-CE15-DDBD-F63CC961FA68}"/>
              </a:ext>
            </a:extLst>
          </p:cNvPr>
          <p:cNvSpPr>
            <a:spLocks noGrp="1"/>
          </p:cNvSpPr>
          <p:nvPr>
            <p:ph idx="1"/>
          </p:nvPr>
        </p:nvSpPr>
        <p:spPr/>
        <p:txBody>
          <a:bodyPr/>
          <a:lstStyle/>
          <a:p>
            <a:r>
              <a:rPr lang="en-US" dirty="0"/>
              <a:t>A process can hold a number of resources at a time and at the same time, it can request for other resources that are being held by some other process. </a:t>
            </a:r>
          </a:p>
          <a:p>
            <a:r>
              <a:rPr lang="en-US" dirty="0"/>
              <a:t>For example, a process P1 can hold two resources R1 and R2 and at the same time, it can request some resource R3 that is currently held by process P2.</a:t>
            </a:r>
          </a:p>
        </p:txBody>
      </p:sp>
      <p:sp>
        <p:nvSpPr>
          <p:cNvPr id="4" name="Date Placeholder 3">
            <a:extLst>
              <a:ext uri="{FF2B5EF4-FFF2-40B4-BE49-F238E27FC236}">
                <a16:creationId xmlns:a16="http://schemas.microsoft.com/office/drawing/2014/main" id="{980C8024-73BA-14B5-5510-8FA593AB5475}"/>
              </a:ext>
            </a:extLst>
          </p:cNvPr>
          <p:cNvSpPr>
            <a:spLocks noGrp="1"/>
          </p:cNvSpPr>
          <p:nvPr>
            <p:ph type="dt" sz="half" idx="10"/>
          </p:nvPr>
        </p:nvSpPr>
        <p:spPr/>
        <p:txBody>
          <a:bodyPr/>
          <a:lstStyle/>
          <a:p>
            <a:fld id="{406434F0-A4B7-4901-8A6F-EDDCC11C853C}" type="datetime1">
              <a:rPr lang="en-US" smtClean="0"/>
              <a:t>2/15/2024</a:t>
            </a:fld>
            <a:endParaRPr lang="en-US"/>
          </a:p>
        </p:txBody>
      </p:sp>
      <p:sp>
        <p:nvSpPr>
          <p:cNvPr id="5" name="Slide Number Placeholder 4">
            <a:extLst>
              <a:ext uri="{FF2B5EF4-FFF2-40B4-BE49-F238E27FC236}">
                <a16:creationId xmlns:a16="http://schemas.microsoft.com/office/drawing/2014/main" id="{3936BC20-4601-6BB1-F494-4C0A2CB27E5F}"/>
              </a:ext>
            </a:extLst>
          </p:cNvPr>
          <p:cNvSpPr>
            <a:spLocks noGrp="1"/>
          </p:cNvSpPr>
          <p:nvPr>
            <p:ph type="sldNum" sz="quarter" idx="12"/>
          </p:nvPr>
        </p:nvSpPr>
        <p:spPr/>
        <p:txBody>
          <a:bodyPr/>
          <a:lstStyle/>
          <a:p>
            <a:fld id="{A11AFCF8-F107-49BE-8702-0F5BBC6155CA}" type="slidenum">
              <a:rPr lang="en-US" smtClean="0"/>
              <a:t>14</a:t>
            </a:fld>
            <a:endParaRPr lang="en-US"/>
          </a:p>
        </p:txBody>
      </p:sp>
    </p:spTree>
    <p:extLst>
      <p:ext uri="{BB962C8B-B14F-4D97-AF65-F5344CB8AC3E}">
        <p14:creationId xmlns:p14="http://schemas.microsoft.com/office/powerpoint/2010/main" val="1774671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89E08F8-3012-59F8-1ABE-9573CE1162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0259"/>
          <a:stretch/>
        </p:blipFill>
        <p:spPr bwMode="auto">
          <a:xfrm>
            <a:off x="0" y="993059"/>
            <a:ext cx="11808892" cy="291034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3325D5F7-1ECD-B3C5-8B53-283ECF4F819A}"/>
              </a:ext>
            </a:extLst>
          </p:cNvPr>
          <p:cNvSpPr>
            <a:spLocks noGrp="1"/>
          </p:cNvSpPr>
          <p:nvPr>
            <p:ph type="dt" sz="half" idx="10"/>
          </p:nvPr>
        </p:nvSpPr>
        <p:spPr/>
        <p:txBody>
          <a:bodyPr/>
          <a:lstStyle/>
          <a:p>
            <a:fld id="{ABCAE216-F84A-4F87-8F2A-378CE3156D65}" type="datetime1">
              <a:rPr lang="en-US" smtClean="0"/>
              <a:t>2/15/2024</a:t>
            </a:fld>
            <a:endParaRPr lang="en-US"/>
          </a:p>
        </p:txBody>
      </p:sp>
      <p:sp>
        <p:nvSpPr>
          <p:cNvPr id="5" name="Slide Number Placeholder 4">
            <a:extLst>
              <a:ext uri="{FF2B5EF4-FFF2-40B4-BE49-F238E27FC236}">
                <a16:creationId xmlns:a16="http://schemas.microsoft.com/office/drawing/2014/main" id="{FC47AF8B-039A-B05F-9F2C-606DA6B9FEFC}"/>
              </a:ext>
            </a:extLst>
          </p:cNvPr>
          <p:cNvSpPr>
            <a:spLocks noGrp="1"/>
          </p:cNvSpPr>
          <p:nvPr>
            <p:ph type="sldNum" sz="quarter" idx="12"/>
          </p:nvPr>
        </p:nvSpPr>
        <p:spPr/>
        <p:txBody>
          <a:bodyPr/>
          <a:lstStyle/>
          <a:p>
            <a:fld id="{A11AFCF8-F107-49BE-8702-0F5BBC6155CA}" type="slidenum">
              <a:rPr lang="en-US" smtClean="0"/>
              <a:t>15</a:t>
            </a:fld>
            <a:endParaRPr lang="en-US"/>
          </a:p>
        </p:txBody>
      </p:sp>
    </p:spTree>
    <p:extLst>
      <p:ext uri="{BB962C8B-B14F-4D97-AF65-F5344CB8AC3E}">
        <p14:creationId xmlns:p14="http://schemas.microsoft.com/office/powerpoint/2010/main" val="3080787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B481-47F9-CED7-F9E1-DB579BBD647F}"/>
              </a:ext>
            </a:extLst>
          </p:cNvPr>
          <p:cNvSpPr>
            <a:spLocks noGrp="1"/>
          </p:cNvSpPr>
          <p:nvPr>
            <p:ph type="title"/>
          </p:nvPr>
        </p:nvSpPr>
        <p:spPr/>
        <p:txBody>
          <a:bodyPr/>
          <a:lstStyle/>
          <a:p>
            <a:r>
              <a:rPr lang="en-US" b="1" i="0" dirty="0">
                <a:solidFill>
                  <a:srgbClr val="333333"/>
                </a:solidFill>
                <a:effectLst/>
                <a:latin typeface="PT Serif" panose="020A0603040505020204" pitchFamily="18" charset="0"/>
              </a:rPr>
              <a:t>No preemption: </a:t>
            </a:r>
            <a:endParaRPr lang="en-US" dirty="0"/>
          </a:p>
        </p:txBody>
      </p:sp>
      <p:sp>
        <p:nvSpPr>
          <p:cNvPr id="3" name="Content Placeholder 2">
            <a:extLst>
              <a:ext uri="{FF2B5EF4-FFF2-40B4-BE49-F238E27FC236}">
                <a16:creationId xmlns:a16="http://schemas.microsoft.com/office/drawing/2014/main" id="{903EA4A4-571B-B989-E9E5-AB2D9A44272E}"/>
              </a:ext>
            </a:extLst>
          </p:cNvPr>
          <p:cNvSpPr>
            <a:spLocks noGrp="1"/>
          </p:cNvSpPr>
          <p:nvPr>
            <p:ph idx="1"/>
          </p:nvPr>
        </p:nvSpPr>
        <p:spPr/>
        <p:txBody>
          <a:bodyPr/>
          <a:lstStyle/>
          <a:p>
            <a:pPr algn="just"/>
            <a:r>
              <a:rPr lang="en-US" dirty="0"/>
              <a:t>A resource can't be preempted from the process by another process, forcefully. For example, if a process P1 is using some resource R, then some other process P2 can't forcefully take that resource. </a:t>
            </a:r>
          </a:p>
          <a:p>
            <a:pPr algn="just"/>
            <a:r>
              <a:rPr lang="en-US" dirty="0"/>
              <a:t>If it is so, then what's the need for various scheduling algorithm. The process P2 can request for the resource R and can wait for that resource to be freed by the process P1.</a:t>
            </a:r>
          </a:p>
        </p:txBody>
      </p:sp>
      <p:sp>
        <p:nvSpPr>
          <p:cNvPr id="4" name="Date Placeholder 3">
            <a:extLst>
              <a:ext uri="{FF2B5EF4-FFF2-40B4-BE49-F238E27FC236}">
                <a16:creationId xmlns:a16="http://schemas.microsoft.com/office/drawing/2014/main" id="{08A76717-ED54-4D33-86CD-39336A00077B}"/>
              </a:ext>
            </a:extLst>
          </p:cNvPr>
          <p:cNvSpPr>
            <a:spLocks noGrp="1"/>
          </p:cNvSpPr>
          <p:nvPr>
            <p:ph type="dt" sz="half" idx="10"/>
          </p:nvPr>
        </p:nvSpPr>
        <p:spPr/>
        <p:txBody>
          <a:bodyPr/>
          <a:lstStyle/>
          <a:p>
            <a:fld id="{BF303CC4-89BF-4B84-A31D-914E61AD71CB}" type="datetime1">
              <a:rPr lang="en-US" smtClean="0"/>
              <a:t>2/15/2024</a:t>
            </a:fld>
            <a:endParaRPr lang="en-US"/>
          </a:p>
        </p:txBody>
      </p:sp>
      <p:sp>
        <p:nvSpPr>
          <p:cNvPr id="5" name="Slide Number Placeholder 4">
            <a:extLst>
              <a:ext uri="{FF2B5EF4-FFF2-40B4-BE49-F238E27FC236}">
                <a16:creationId xmlns:a16="http://schemas.microsoft.com/office/drawing/2014/main" id="{5FCE0410-BBFD-4E8F-5E04-72EA0E1769A4}"/>
              </a:ext>
            </a:extLst>
          </p:cNvPr>
          <p:cNvSpPr>
            <a:spLocks noGrp="1"/>
          </p:cNvSpPr>
          <p:nvPr>
            <p:ph type="sldNum" sz="quarter" idx="12"/>
          </p:nvPr>
        </p:nvSpPr>
        <p:spPr/>
        <p:txBody>
          <a:bodyPr/>
          <a:lstStyle/>
          <a:p>
            <a:fld id="{A11AFCF8-F107-49BE-8702-0F5BBC6155CA}" type="slidenum">
              <a:rPr lang="en-US" smtClean="0"/>
              <a:t>16</a:t>
            </a:fld>
            <a:endParaRPr lang="en-US"/>
          </a:p>
        </p:txBody>
      </p:sp>
    </p:spTree>
    <p:extLst>
      <p:ext uri="{BB962C8B-B14F-4D97-AF65-F5344CB8AC3E}">
        <p14:creationId xmlns:p14="http://schemas.microsoft.com/office/powerpoint/2010/main" val="364802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5609-0813-15D3-A605-E34395AE1E45}"/>
              </a:ext>
            </a:extLst>
          </p:cNvPr>
          <p:cNvSpPr>
            <a:spLocks noGrp="1"/>
          </p:cNvSpPr>
          <p:nvPr>
            <p:ph type="title"/>
          </p:nvPr>
        </p:nvSpPr>
        <p:spPr/>
        <p:txBody>
          <a:bodyPr/>
          <a:lstStyle/>
          <a:p>
            <a:r>
              <a:rPr lang="en-US" b="1" i="0" dirty="0">
                <a:solidFill>
                  <a:srgbClr val="333333"/>
                </a:solidFill>
                <a:effectLst/>
                <a:latin typeface="PT Serif" panose="020A0603040505020204" pitchFamily="18" charset="0"/>
              </a:rPr>
              <a:t>Circular Wait:</a:t>
            </a:r>
            <a:endParaRPr lang="en-US" dirty="0"/>
          </a:p>
        </p:txBody>
      </p:sp>
      <p:sp>
        <p:nvSpPr>
          <p:cNvPr id="3" name="Content Placeholder 2">
            <a:extLst>
              <a:ext uri="{FF2B5EF4-FFF2-40B4-BE49-F238E27FC236}">
                <a16:creationId xmlns:a16="http://schemas.microsoft.com/office/drawing/2014/main" id="{96D63573-01AF-3872-A851-3D9732AFA394}"/>
              </a:ext>
            </a:extLst>
          </p:cNvPr>
          <p:cNvSpPr>
            <a:spLocks noGrp="1"/>
          </p:cNvSpPr>
          <p:nvPr>
            <p:ph idx="1"/>
          </p:nvPr>
        </p:nvSpPr>
        <p:spPr/>
        <p:txBody>
          <a:bodyPr/>
          <a:lstStyle/>
          <a:p>
            <a:pPr marL="0" indent="0" algn="just">
              <a:buNone/>
            </a:pPr>
            <a:r>
              <a:rPr lang="en-US" dirty="0"/>
              <a:t>Circular wait is a condition when the first process is waiting for the resource held by the second process, the second process is waiting for the resource held by the third process, and so on. </a:t>
            </a:r>
          </a:p>
          <a:p>
            <a:pPr marL="0" indent="0" algn="just">
              <a:buNone/>
            </a:pPr>
            <a:r>
              <a:rPr lang="en-US" dirty="0"/>
              <a:t>At last, the last process is waiting for the resource held by the first process. So, every process is waiting for each other to release the resource and no one is releasing their own resource. </a:t>
            </a:r>
          </a:p>
          <a:p>
            <a:pPr marL="0" indent="0" algn="just">
              <a:buNone/>
            </a:pPr>
            <a:r>
              <a:rPr lang="en-US" dirty="0"/>
              <a:t>Everyone is waiting here for getting the resource. This is called a circular wait.</a:t>
            </a:r>
          </a:p>
        </p:txBody>
      </p:sp>
      <p:sp>
        <p:nvSpPr>
          <p:cNvPr id="4" name="Date Placeholder 3">
            <a:extLst>
              <a:ext uri="{FF2B5EF4-FFF2-40B4-BE49-F238E27FC236}">
                <a16:creationId xmlns:a16="http://schemas.microsoft.com/office/drawing/2014/main" id="{B1659071-699B-050A-F40F-53E7FABEDDEC}"/>
              </a:ext>
            </a:extLst>
          </p:cNvPr>
          <p:cNvSpPr>
            <a:spLocks noGrp="1"/>
          </p:cNvSpPr>
          <p:nvPr>
            <p:ph type="dt" sz="half" idx="10"/>
          </p:nvPr>
        </p:nvSpPr>
        <p:spPr/>
        <p:txBody>
          <a:bodyPr/>
          <a:lstStyle/>
          <a:p>
            <a:fld id="{7DE22650-98A4-4473-9D11-9BA3BE55FC7C}" type="datetime1">
              <a:rPr lang="en-US" smtClean="0"/>
              <a:t>2/15/2024</a:t>
            </a:fld>
            <a:endParaRPr lang="en-US"/>
          </a:p>
        </p:txBody>
      </p:sp>
      <p:sp>
        <p:nvSpPr>
          <p:cNvPr id="5" name="Slide Number Placeholder 4">
            <a:extLst>
              <a:ext uri="{FF2B5EF4-FFF2-40B4-BE49-F238E27FC236}">
                <a16:creationId xmlns:a16="http://schemas.microsoft.com/office/drawing/2014/main" id="{F69431DA-5229-7C2F-12FB-941BB1DC70BF}"/>
              </a:ext>
            </a:extLst>
          </p:cNvPr>
          <p:cNvSpPr>
            <a:spLocks noGrp="1"/>
          </p:cNvSpPr>
          <p:nvPr>
            <p:ph type="sldNum" sz="quarter" idx="12"/>
          </p:nvPr>
        </p:nvSpPr>
        <p:spPr/>
        <p:txBody>
          <a:bodyPr/>
          <a:lstStyle/>
          <a:p>
            <a:fld id="{A11AFCF8-F107-49BE-8702-0F5BBC6155CA}" type="slidenum">
              <a:rPr lang="en-US" smtClean="0"/>
              <a:t>17</a:t>
            </a:fld>
            <a:endParaRPr lang="en-US"/>
          </a:p>
        </p:txBody>
      </p:sp>
    </p:spTree>
    <p:extLst>
      <p:ext uri="{BB962C8B-B14F-4D97-AF65-F5344CB8AC3E}">
        <p14:creationId xmlns:p14="http://schemas.microsoft.com/office/powerpoint/2010/main" val="1619684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D711EBF6-8725-FE9B-98A6-4E29EF0D94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3" t="3184" r="1553" b="19521"/>
          <a:stretch/>
        </p:blipFill>
        <p:spPr bwMode="auto">
          <a:xfrm>
            <a:off x="904566" y="988875"/>
            <a:ext cx="9691510" cy="449752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336E5993-10B2-47C7-A50E-28D048723093}"/>
              </a:ext>
            </a:extLst>
          </p:cNvPr>
          <p:cNvSpPr>
            <a:spLocks noGrp="1"/>
          </p:cNvSpPr>
          <p:nvPr>
            <p:ph type="dt" sz="half" idx="10"/>
          </p:nvPr>
        </p:nvSpPr>
        <p:spPr/>
        <p:txBody>
          <a:bodyPr/>
          <a:lstStyle/>
          <a:p>
            <a:fld id="{984AB227-46B5-452B-B154-92F30E3E94B6}" type="datetime1">
              <a:rPr lang="en-US" smtClean="0"/>
              <a:t>2/15/2024</a:t>
            </a:fld>
            <a:endParaRPr lang="en-US"/>
          </a:p>
        </p:txBody>
      </p:sp>
      <p:sp>
        <p:nvSpPr>
          <p:cNvPr id="5" name="Slide Number Placeholder 4">
            <a:extLst>
              <a:ext uri="{FF2B5EF4-FFF2-40B4-BE49-F238E27FC236}">
                <a16:creationId xmlns:a16="http://schemas.microsoft.com/office/drawing/2014/main" id="{513D2832-F12A-CF2D-BE5E-84C24E836011}"/>
              </a:ext>
            </a:extLst>
          </p:cNvPr>
          <p:cNvSpPr>
            <a:spLocks noGrp="1"/>
          </p:cNvSpPr>
          <p:nvPr>
            <p:ph type="sldNum" sz="quarter" idx="12"/>
          </p:nvPr>
        </p:nvSpPr>
        <p:spPr/>
        <p:txBody>
          <a:bodyPr/>
          <a:lstStyle/>
          <a:p>
            <a:fld id="{A11AFCF8-F107-49BE-8702-0F5BBC6155CA}" type="slidenum">
              <a:rPr lang="en-US" smtClean="0"/>
              <a:t>18</a:t>
            </a:fld>
            <a:endParaRPr lang="en-US"/>
          </a:p>
        </p:txBody>
      </p:sp>
    </p:spTree>
    <p:extLst>
      <p:ext uri="{BB962C8B-B14F-4D97-AF65-F5344CB8AC3E}">
        <p14:creationId xmlns:p14="http://schemas.microsoft.com/office/powerpoint/2010/main" val="721436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85B4-EABC-19FC-820E-B174585C1F7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FB2C4C9-7404-344D-1A15-460FB012B0AE}"/>
              </a:ext>
            </a:extLst>
          </p:cNvPr>
          <p:cNvSpPr>
            <a:spLocks noGrp="1"/>
          </p:cNvSpPr>
          <p:nvPr>
            <p:ph idx="1"/>
          </p:nvPr>
        </p:nvSpPr>
        <p:spPr>
          <a:xfrm>
            <a:off x="700549" y="1481496"/>
            <a:ext cx="10515600" cy="4351338"/>
          </a:xfrm>
        </p:spPr>
        <p:txBody>
          <a:bodyPr>
            <a:normAutofit fontScale="92500"/>
          </a:bodyPr>
          <a:lstStyle/>
          <a:p>
            <a:pPr marL="0" indent="0" algn="just">
              <a:buNone/>
            </a:pPr>
            <a:r>
              <a:rPr lang="en-US" dirty="0">
                <a:highlight>
                  <a:srgbClr val="FFFF00"/>
                </a:highlight>
              </a:rPr>
              <a:t>Mutual Exclusion: </a:t>
            </a:r>
            <a:r>
              <a:rPr lang="en-US" dirty="0"/>
              <a:t>At least one resource must be held in a non-sharable mode. This means only one process can use the resource at a time. EX. ONE PROCESS CAN USE PRINTER AT A TIME. NO INTERLEAVING SCHEME.</a:t>
            </a:r>
          </a:p>
          <a:p>
            <a:pPr marL="0" indent="0" algn="just">
              <a:buNone/>
            </a:pPr>
            <a:r>
              <a:rPr lang="en-US" dirty="0">
                <a:highlight>
                  <a:srgbClr val="FFFF00"/>
                </a:highlight>
              </a:rPr>
              <a:t>Hold and Wait: </a:t>
            </a:r>
            <a:r>
              <a:rPr lang="en-US" dirty="0"/>
              <a:t>A process must be holding at least one resource and waiting to acquire additional resources that are currently held by other processes.</a:t>
            </a:r>
          </a:p>
          <a:p>
            <a:pPr marL="0" indent="0" algn="just">
              <a:buNone/>
            </a:pPr>
            <a:r>
              <a:rPr lang="en-US" dirty="0">
                <a:highlight>
                  <a:srgbClr val="FFFF00"/>
                </a:highlight>
              </a:rPr>
              <a:t>No Preemption: </a:t>
            </a:r>
            <a:r>
              <a:rPr lang="en-US" dirty="0"/>
              <a:t>Resources cannot be forcibly taken away from a process; they must be released voluntarily by the process holding them.</a:t>
            </a:r>
          </a:p>
          <a:p>
            <a:pPr marL="0" indent="0" algn="just">
              <a:buNone/>
            </a:pPr>
            <a:r>
              <a:rPr lang="en-US" dirty="0">
                <a:highlight>
                  <a:srgbClr val="FFFF00"/>
                </a:highlight>
              </a:rPr>
              <a:t>Circular Wait: </a:t>
            </a:r>
            <a:r>
              <a:rPr lang="en-US" dirty="0"/>
              <a:t>A set of waiting processes must exist such that each process is waiting for a resource held by the next process in the set, creating a circular chain of dependencies.</a:t>
            </a:r>
          </a:p>
        </p:txBody>
      </p:sp>
      <p:sp>
        <p:nvSpPr>
          <p:cNvPr id="5" name="Date Placeholder 4">
            <a:extLst>
              <a:ext uri="{FF2B5EF4-FFF2-40B4-BE49-F238E27FC236}">
                <a16:creationId xmlns:a16="http://schemas.microsoft.com/office/drawing/2014/main" id="{88F29A73-8385-5751-9A36-4B5047FCC3A3}"/>
              </a:ext>
            </a:extLst>
          </p:cNvPr>
          <p:cNvSpPr>
            <a:spLocks noGrp="1"/>
          </p:cNvSpPr>
          <p:nvPr>
            <p:ph type="dt" sz="half" idx="10"/>
          </p:nvPr>
        </p:nvSpPr>
        <p:spPr/>
        <p:txBody>
          <a:bodyPr/>
          <a:lstStyle/>
          <a:p>
            <a:fld id="{74FE73D8-E572-4DE0-8AA6-08786159B7EB}" type="datetime1">
              <a:rPr lang="en-US" smtClean="0"/>
              <a:t>2/15/2024</a:t>
            </a:fld>
            <a:endParaRPr lang="en-US"/>
          </a:p>
        </p:txBody>
      </p:sp>
      <p:sp>
        <p:nvSpPr>
          <p:cNvPr id="6" name="Slide Number Placeholder 5">
            <a:extLst>
              <a:ext uri="{FF2B5EF4-FFF2-40B4-BE49-F238E27FC236}">
                <a16:creationId xmlns:a16="http://schemas.microsoft.com/office/drawing/2014/main" id="{63C7C1EC-58BB-07D3-41C1-125338212263}"/>
              </a:ext>
            </a:extLst>
          </p:cNvPr>
          <p:cNvSpPr>
            <a:spLocks noGrp="1"/>
          </p:cNvSpPr>
          <p:nvPr>
            <p:ph type="sldNum" sz="quarter" idx="12"/>
          </p:nvPr>
        </p:nvSpPr>
        <p:spPr/>
        <p:txBody>
          <a:bodyPr/>
          <a:lstStyle/>
          <a:p>
            <a:fld id="{A11AFCF8-F107-49BE-8702-0F5BBC6155CA}" type="slidenum">
              <a:rPr lang="en-US" smtClean="0"/>
              <a:t>19</a:t>
            </a:fld>
            <a:endParaRPr lang="en-US"/>
          </a:p>
        </p:txBody>
      </p:sp>
    </p:spTree>
    <p:extLst>
      <p:ext uri="{BB962C8B-B14F-4D97-AF65-F5344CB8AC3E}">
        <p14:creationId xmlns:p14="http://schemas.microsoft.com/office/powerpoint/2010/main" val="319438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28B5-8298-A7B3-1515-6928DDD400C3}"/>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7A4BD01-75CE-B9AB-EED7-A3C95288EC4D}"/>
              </a:ext>
            </a:extLst>
          </p:cNvPr>
          <p:cNvSpPr>
            <a:spLocks noGrp="1"/>
          </p:cNvSpPr>
          <p:nvPr>
            <p:ph idx="1"/>
          </p:nvPr>
        </p:nvSpPr>
        <p:spPr/>
        <p:txBody>
          <a:bodyPr>
            <a:normAutofit lnSpcReduction="10000"/>
          </a:bodyPr>
          <a:lstStyle/>
          <a:p>
            <a:pPr>
              <a:lnSpc>
                <a:spcPct val="150000"/>
              </a:lnSpc>
            </a:pPr>
            <a:r>
              <a:rPr lang="en-US" dirty="0"/>
              <a:t>a.	Introduction</a:t>
            </a:r>
          </a:p>
          <a:p>
            <a:pPr>
              <a:lnSpc>
                <a:spcPct val="150000"/>
              </a:lnSpc>
            </a:pPr>
            <a:r>
              <a:rPr lang="en-US" dirty="0"/>
              <a:t>b.	Conditions of deadlock</a:t>
            </a:r>
          </a:p>
          <a:p>
            <a:pPr>
              <a:lnSpc>
                <a:spcPct val="150000"/>
              </a:lnSpc>
            </a:pPr>
            <a:r>
              <a:rPr lang="en-US" dirty="0"/>
              <a:t>c.	Resources and deadlock modeling using resources</a:t>
            </a:r>
          </a:p>
          <a:p>
            <a:pPr>
              <a:lnSpc>
                <a:spcPct val="150000"/>
              </a:lnSpc>
            </a:pPr>
            <a:r>
              <a:rPr lang="en-US" dirty="0"/>
              <a:t>d.	Deadlock detection and recovery</a:t>
            </a:r>
          </a:p>
          <a:p>
            <a:pPr>
              <a:lnSpc>
                <a:spcPct val="150000"/>
              </a:lnSpc>
            </a:pPr>
            <a:r>
              <a:rPr lang="en-US" dirty="0"/>
              <a:t>e.	Deadlock avoidance &amp; prevention</a:t>
            </a:r>
          </a:p>
          <a:p>
            <a:pPr>
              <a:lnSpc>
                <a:spcPct val="150000"/>
              </a:lnSpc>
            </a:pPr>
            <a:r>
              <a:rPr lang="en-US" dirty="0"/>
              <a:t>f.	Banker's Algorithm (Single and multiple resources)</a:t>
            </a:r>
          </a:p>
          <a:p>
            <a:endParaRPr lang="en-US" dirty="0"/>
          </a:p>
        </p:txBody>
      </p:sp>
      <p:sp>
        <p:nvSpPr>
          <p:cNvPr id="4" name="Date Placeholder 3">
            <a:extLst>
              <a:ext uri="{FF2B5EF4-FFF2-40B4-BE49-F238E27FC236}">
                <a16:creationId xmlns:a16="http://schemas.microsoft.com/office/drawing/2014/main" id="{73B4E72B-8E9A-5421-9FFF-79CAAE577E93}"/>
              </a:ext>
            </a:extLst>
          </p:cNvPr>
          <p:cNvSpPr>
            <a:spLocks noGrp="1"/>
          </p:cNvSpPr>
          <p:nvPr>
            <p:ph type="dt" sz="half" idx="10"/>
          </p:nvPr>
        </p:nvSpPr>
        <p:spPr/>
        <p:txBody>
          <a:bodyPr/>
          <a:lstStyle/>
          <a:p>
            <a:fld id="{532D3270-A6CC-43AD-9757-0028B0954A5A}" type="datetime1">
              <a:rPr lang="en-US" smtClean="0"/>
              <a:t>2/15/2024</a:t>
            </a:fld>
            <a:endParaRPr lang="en-US"/>
          </a:p>
        </p:txBody>
      </p:sp>
      <p:sp>
        <p:nvSpPr>
          <p:cNvPr id="5" name="Slide Number Placeholder 4">
            <a:extLst>
              <a:ext uri="{FF2B5EF4-FFF2-40B4-BE49-F238E27FC236}">
                <a16:creationId xmlns:a16="http://schemas.microsoft.com/office/drawing/2014/main" id="{3177D46F-5ED8-1A9A-28DB-B7601B8B9DBD}"/>
              </a:ext>
            </a:extLst>
          </p:cNvPr>
          <p:cNvSpPr>
            <a:spLocks noGrp="1"/>
          </p:cNvSpPr>
          <p:nvPr>
            <p:ph type="sldNum" sz="quarter" idx="12"/>
          </p:nvPr>
        </p:nvSpPr>
        <p:spPr/>
        <p:txBody>
          <a:bodyPr/>
          <a:lstStyle/>
          <a:p>
            <a:fld id="{A11AFCF8-F107-49BE-8702-0F5BBC6155CA}" type="slidenum">
              <a:rPr lang="en-US" smtClean="0"/>
              <a:t>2</a:t>
            </a:fld>
            <a:endParaRPr lang="en-US"/>
          </a:p>
        </p:txBody>
      </p:sp>
    </p:spTree>
    <p:extLst>
      <p:ext uri="{BB962C8B-B14F-4D97-AF65-F5344CB8AC3E}">
        <p14:creationId xmlns:p14="http://schemas.microsoft.com/office/powerpoint/2010/main" val="930983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DBADC-355A-F08F-E5D5-C43C266AAECE}"/>
              </a:ext>
            </a:extLst>
          </p:cNvPr>
          <p:cNvSpPr>
            <a:spLocks noGrp="1"/>
          </p:cNvSpPr>
          <p:nvPr>
            <p:ph type="title"/>
          </p:nvPr>
        </p:nvSpPr>
        <p:spPr/>
        <p:txBody>
          <a:bodyPr/>
          <a:lstStyle/>
          <a:p>
            <a:r>
              <a:rPr lang="en-US" dirty="0"/>
              <a:t>Various Methods to handle Deadlock[IPAD]</a:t>
            </a:r>
          </a:p>
        </p:txBody>
      </p:sp>
      <p:sp>
        <p:nvSpPr>
          <p:cNvPr id="3" name="Content Placeholder 2">
            <a:extLst>
              <a:ext uri="{FF2B5EF4-FFF2-40B4-BE49-F238E27FC236}">
                <a16:creationId xmlns:a16="http://schemas.microsoft.com/office/drawing/2014/main" id="{1168CA6A-DCAA-285A-589F-DCE052011C07}"/>
              </a:ext>
            </a:extLst>
          </p:cNvPr>
          <p:cNvSpPr>
            <a:spLocks noGrp="1"/>
          </p:cNvSpPr>
          <p:nvPr>
            <p:ph idx="1"/>
          </p:nvPr>
        </p:nvSpPr>
        <p:spPr/>
        <p:txBody>
          <a:bodyPr/>
          <a:lstStyle/>
          <a:p>
            <a:pPr>
              <a:lnSpc>
                <a:spcPct val="150000"/>
              </a:lnSpc>
            </a:pPr>
            <a:r>
              <a:rPr lang="en-US" dirty="0"/>
              <a:t>Deadlock Ignorance(Ostrich Method)</a:t>
            </a:r>
          </a:p>
          <a:p>
            <a:pPr>
              <a:lnSpc>
                <a:spcPct val="150000"/>
              </a:lnSpc>
            </a:pPr>
            <a:r>
              <a:rPr lang="en-US" dirty="0"/>
              <a:t>Deadlock Prevention</a:t>
            </a:r>
          </a:p>
          <a:p>
            <a:pPr>
              <a:lnSpc>
                <a:spcPct val="150000"/>
              </a:lnSpc>
            </a:pPr>
            <a:r>
              <a:rPr lang="en-US" dirty="0"/>
              <a:t>Deadlock Avoidance (Banker’s Algorithm)</a:t>
            </a:r>
          </a:p>
          <a:p>
            <a:pPr>
              <a:lnSpc>
                <a:spcPct val="150000"/>
              </a:lnSpc>
            </a:pPr>
            <a:r>
              <a:rPr lang="en-US" dirty="0"/>
              <a:t>Deadlock Detection and Recovery</a:t>
            </a:r>
          </a:p>
          <a:p>
            <a:endParaRPr lang="en-US" dirty="0"/>
          </a:p>
        </p:txBody>
      </p:sp>
      <p:sp>
        <p:nvSpPr>
          <p:cNvPr id="4" name="Date Placeholder 3">
            <a:extLst>
              <a:ext uri="{FF2B5EF4-FFF2-40B4-BE49-F238E27FC236}">
                <a16:creationId xmlns:a16="http://schemas.microsoft.com/office/drawing/2014/main" id="{5473C3C3-C52C-9692-E6C3-8A0DDF12B17C}"/>
              </a:ext>
            </a:extLst>
          </p:cNvPr>
          <p:cNvSpPr>
            <a:spLocks noGrp="1"/>
          </p:cNvSpPr>
          <p:nvPr>
            <p:ph type="dt" sz="half" idx="10"/>
          </p:nvPr>
        </p:nvSpPr>
        <p:spPr/>
        <p:txBody>
          <a:bodyPr/>
          <a:lstStyle/>
          <a:p>
            <a:fld id="{477EF643-F7B8-44A5-8E28-591A3C80CCB7}" type="datetime1">
              <a:rPr lang="en-US" smtClean="0"/>
              <a:t>2/15/2024</a:t>
            </a:fld>
            <a:endParaRPr lang="en-US"/>
          </a:p>
        </p:txBody>
      </p:sp>
      <p:sp>
        <p:nvSpPr>
          <p:cNvPr id="5" name="Slide Number Placeholder 4">
            <a:extLst>
              <a:ext uri="{FF2B5EF4-FFF2-40B4-BE49-F238E27FC236}">
                <a16:creationId xmlns:a16="http://schemas.microsoft.com/office/drawing/2014/main" id="{2E906ADD-70B7-B035-D1AF-600FAC274507}"/>
              </a:ext>
            </a:extLst>
          </p:cNvPr>
          <p:cNvSpPr>
            <a:spLocks noGrp="1"/>
          </p:cNvSpPr>
          <p:nvPr>
            <p:ph type="sldNum" sz="quarter" idx="12"/>
          </p:nvPr>
        </p:nvSpPr>
        <p:spPr/>
        <p:txBody>
          <a:bodyPr/>
          <a:lstStyle/>
          <a:p>
            <a:fld id="{A11AFCF8-F107-49BE-8702-0F5BBC6155CA}" type="slidenum">
              <a:rPr lang="en-US" smtClean="0"/>
              <a:t>20</a:t>
            </a:fld>
            <a:endParaRPr lang="en-US"/>
          </a:p>
        </p:txBody>
      </p:sp>
    </p:spTree>
    <p:extLst>
      <p:ext uri="{BB962C8B-B14F-4D97-AF65-F5344CB8AC3E}">
        <p14:creationId xmlns:p14="http://schemas.microsoft.com/office/powerpoint/2010/main" val="4290558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E3D7-734A-85B2-2C4B-BCCF00DCC88C}"/>
              </a:ext>
            </a:extLst>
          </p:cNvPr>
          <p:cNvSpPr>
            <a:spLocks noGrp="1"/>
          </p:cNvSpPr>
          <p:nvPr>
            <p:ph type="title"/>
          </p:nvPr>
        </p:nvSpPr>
        <p:spPr/>
        <p:txBody>
          <a:bodyPr/>
          <a:lstStyle/>
          <a:p>
            <a:r>
              <a:rPr lang="en-US" dirty="0"/>
              <a:t>DEADLOCK IGNORANCE</a:t>
            </a:r>
          </a:p>
        </p:txBody>
      </p:sp>
      <p:sp>
        <p:nvSpPr>
          <p:cNvPr id="3" name="Content Placeholder 2">
            <a:extLst>
              <a:ext uri="{FF2B5EF4-FFF2-40B4-BE49-F238E27FC236}">
                <a16:creationId xmlns:a16="http://schemas.microsoft.com/office/drawing/2014/main" id="{829AACE0-3880-FE47-B771-68016A9BC0B1}"/>
              </a:ext>
            </a:extLst>
          </p:cNvPr>
          <p:cNvSpPr>
            <a:spLocks noGrp="1"/>
          </p:cNvSpPr>
          <p:nvPr>
            <p:ph idx="1"/>
          </p:nvPr>
        </p:nvSpPr>
        <p:spPr/>
        <p:txBody>
          <a:bodyPr/>
          <a:lstStyle/>
          <a:p>
            <a:r>
              <a:rPr lang="en-US" dirty="0"/>
              <a:t>It is also known as the </a:t>
            </a:r>
            <a:r>
              <a:rPr lang="en-US" dirty="0">
                <a:highlight>
                  <a:srgbClr val="FFFF00"/>
                </a:highlight>
              </a:rPr>
              <a:t>OSTRICH METHOD.</a:t>
            </a:r>
          </a:p>
          <a:p>
            <a:r>
              <a:rPr lang="en-US" dirty="0"/>
              <a:t>There is no  particular strategy to handle the deadlock.</a:t>
            </a:r>
          </a:p>
          <a:p>
            <a:r>
              <a:rPr lang="en-US" dirty="0"/>
              <a:t>No mechanism to handle the deadlock.</a:t>
            </a:r>
          </a:p>
          <a:p>
            <a:r>
              <a:rPr lang="en-US" dirty="0"/>
              <a:t>We ignore the problem all together and pretend that deadlock never occur in the system.</a:t>
            </a:r>
          </a:p>
          <a:p>
            <a:r>
              <a:rPr lang="en-US" dirty="0"/>
              <a:t>Most of the desktop computer uses the deadlock  ignorance including </a:t>
            </a:r>
            <a:r>
              <a:rPr lang="en-US" dirty="0">
                <a:highlight>
                  <a:srgbClr val="FFFF00"/>
                </a:highlight>
              </a:rPr>
              <a:t>UNIX.</a:t>
            </a:r>
          </a:p>
          <a:p>
            <a:r>
              <a:rPr lang="en-US" dirty="0"/>
              <a:t>Solution: </a:t>
            </a:r>
            <a:r>
              <a:rPr lang="en-US" dirty="0">
                <a:highlight>
                  <a:srgbClr val="FFFF00"/>
                </a:highlight>
              </a:rPr>
              <a:t>Simply Restart the system. </a:t>
            </a:r>
          </a:p>
          <a:p>
            <a:endParaRPr lang="en-US" dirty="0"/>
          </a:p>
        </p:txBody>
      </p:sp>
      <p:sp>
        <p:nvSpPr>
          <p:cNvPr id="4" name="Date Placeholder 3">
            <a:extLst>
              <a:ext uri="{FF2B5EF4-FFF2-40B4-BE49-F238E27FC236}">
                <a16:creationId xmlns:a16="http://schemas.microsoft.com/office/drawing/2014/main" id="{09EDD6B3-9CFF-73DC-6009-6AAE70C9BC18}"/>
              </a:ext>
            </a:extLst>
          </p:cNvPr>
          <p:cNvSpPr>
            <a:spLocks noGrp="1"/>
          </p:cNvSpPr>
          <p:nvPr>
            <p:ph type="dt" sz="half" idx="10"/>
          </p:nvPr>
        </p:nvSpPr>
        <p:spPr/>
        <p:txBody>
          <a:bodyPr/>
          <a:lstStyle/>
          <a:p>
            <a:fld id="{8174A36B-805A-4CFD-8690-6F7519AC5B35}" type="datetime1">
              <a:rPr lang="en-US" smtClean="0"/>
              <a:t>2/15/2024</a:t>
            </a:fld>
            <a:endParaRPr lang="en-US"/>
          </a:p>
        </p:txBody>
      </p:sp>
      <p:sp>
        <p:nvSpPr>
          <p:cNvPr id="5" name="Slide Number Placeholder 4">
            <a:extLst>
              <a:ext uri="{FF2B5EF4-FFF2-40B4-BE49-F238E27FC236}">
                <a16:creationId xmlns:a16="http://schemas.microsoft.com/office/drawing/2014/main" id="{011F20CD-2084-656A-9310-846F4C89514E}"/>
              </a:ext>
            </a:extLst>
          </p:cNvPr>
          <p:cNvSpPr>
            <a:spLocks noGrp="1"/>
          </p:cNvSpPr>
          <p:nvPr>
            <p:ph type="sldNum" sz="quarter" idx="12"/>
          </p:nvPr>
        </p:nvSpPr>
        <p:spPr/>
        <p:txBody>
          <a:bodyPr/>
          <a:lstStyle/>
          <a:p>
            <a:fld id="{A11AFCF8-F107-49BE-8702-0F5BBC6155CA}" type="slidenum">
              <a:rPr lang="en-US" smtClean="0"/>
              <a:t>21</a:t>
            </a:fld>
            <a:endParaRPr lang="en-US"/>
          </a:p>
        </p:txBody>
      </p:sp>
    </p:spTree>
    <p:extLst>
      <p:ext uri="{BB962C8B-B14F-4D97-AF65-F5344CB8AC3E}">
        <p14:creationId xmlns:p14="http://schemas.microsoft.com/office/powerpoint/2010/main" val="1701608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42D4-8042-E46B-DDE3-6A80168729F0}"/>
              </a:ext>
            </a:extLst>
          </p:cNvPr>
          <p:cNvSpPr>
            <a:spLocks noGrp="1"/>
          </p:cNvSpPr>
          <p:nvPr>
            <p:ph type="title"/>
          </p:nvPr>
        </p:nvSpPr>
        <p:spPr/>
        <p:txBody>
          <a:bodyPr/>
          <a:lstStyle/>
          <a:p>
            <a:r>
              <a:rPr lang="en-US" dirty="0"/>
              <a:t>DEADLOCK IGNORANCE</a:t>
            </a:r>
          </a:p>
        </p:txBody>
      </p:sp>
      <p:sp>
        <p:nvSpPr>
          <p:cNvPr id="3" name="Content Placeholder 2">
            <a:extLst>
              <a:ext uri="{FF2B5EF4-FFF2-40B4-BE49-F238E27FC236}">
                <a16:creationId xmlns:a16="http://schemas.microsoft.com/office/drawing/2014/main" id="{884D6A04-963F-6E0C-7D88-E96BC9F0DDE2}"/>
              </a:ext>
            </a:extLst>
          </p:cNvPr>
          <p:cNvSpPr>
            <a:spLocks noGrp="1"/>
          </p:cNvSpPr>
          <p:nvPr>
            <p:ph idx="1"/>
          </p:nvPr>
        </p:nvSpPr>
        <p:spPr/>
        <p:txBody>
          <a:bodyPr>
            <a:normAutofit lnSpcReduction="10000"/>
          </a:bodyPr>
          <a:lstStyle/>
          <a:p>
            <a:pPr algn="just"/>
            <a:r>
              <a:rPr lang="en-US" dirty="0"/>
              <a:t>Deadlock Ignorance is the most widely used approach among all the mechanism. This is being used by many operating systems mainly for end user uses. </a:t>
            </a:r>
          </a:p>
          <a:p>
            <a:pPr algn="just"/>
            <a:r>
              <a:rPr lang="en-US" dirty="0"/>
              <a:t>In this approach, the Operating system assumes that deadlock never occurs. It simply ignores deadlock. This approach is best suitable for a single end user system where User uses the system only for browsing and all other normal stuff.</a:t>
            </a:r>
          </a:p>
          <a:p>
            <a:pPr algn="just"/>
            <a:endParaRPr lang="en-US" dirty="0"/>
          </a:p>
          <a:p>
            <a:pPr algn="just"/>
            <a:r>
              <a:rPr lang="en-US" dirty="0"/>
              <a:t>There is always a tradeoff between Correctness and performance. The operating systems like Windows and Linux mainly focus upon performance</a:t>
            </a:r>
          </a:p>
        </p:txBody>
      </p:sp>
      <p:sp>
        <p:nvSpPr>
          <p:cNvPr id="4" name="Date Placeholder 3">
            <a:extLst>
              <a:ext uri="{FF2B5EF4-FFF2-40B4-BE49-F238E27FC236}">
                <a16:creationId xmlns:a16="http://schemas.microsoft.com/office/drawing/2014/main" id="{FA13EA93-D49B-5EEB-67EF-F65127D16F93}"/>
              </a:ext>
            </a:extLst>
          </p:cNvPr>
          <p:cNvSpPr>
            <a:spLocks noGrp="1"/>
          </p:cNvSpPr>
          <p:nvPr>
            <p:ph type="dt" sz="half" idx="10"/>
          </p:nvPr>
        </p:nvSpPr>
        <p:spPr/>
        <p:txBody>
          <a:bodyPr/>
          <a:lstStyle/>
          <a:p>
            <a:fld id="{E9EBDEB5-04D6-4EBD-BC25-236D8409744D}" type="datetime1">
              <a:rPr lang="en-US" smtClean="0"/>
              <a:t>2/15/2024</a:t>
            </a:fld>
            <a:endParaRPr lang="en-US"/>
          </a:p>
        </p:txBody>
      </p:sp>
      <p:sp>
        <p:nvSpPr>
          <p:cNvPr id="5" name="Slide Number Placeholder 4">
            <a:extLst>
              <a:ext uri="{FF2B5EF4-FFF2-40B4-BE49-F238E27FC236}">
                <a16:creationId xmlns:a16="http://schemas.microsoft.com/office/drawing/2014/main" id="{4E1D83E1-0095-7B30-A5AE-F2BC95A01B70}"/>
              </a:ext>
            </a:extLst>
          </p:cNvPr>
          <p:cNvSpPr>
            <a:spLocks noGrp="1"/>
          </p:cNvSpPr>
          <p:nvPr>
            <p:ph type="sldNum" sz="quarter" idx="12"/>
          </p:nvPr>
        </p:nvSpPr>
        <p:spPr/>
        <p:txBody>
          <a:bodyPr/>
          <a:lstStyle/>
          <a:p>
            <a:fld id="{A11AFCF8-F107-49BE-8702-0F5BBC6155CA}" type="slidenum">
              <a:rPr lang="en-US" smtClean="0"/>
              <a:t>22</a:t>
            </a:fld>
            <a:endParaRPr lang="en-US"/>
          </a:p>
        </p:txBody>
      </p:sp>
    </p:spTree>
    <p:extLst>
      <p:ext uri="{BB962C8B-B14F-4D97-AF65-F5344CB8AC3E}">
        <p14:creationId xmlns:p14="http://schemas.microsoft.com/office/powerpoint/2010/main" val="3920971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792EC-7B46-C247-5109-0170495B64EE}"/>
              </a:ext>
            </a:extLst>
          </p:cNvPr>
          <p:cNvSpPr>
            <a:spLocks noGrp="1"/>
          </p:cNvSpPr>
          <p:nvPr>
            <p:ph idx="1"/>
          </p:nvPr>
        </p:nvSpPr>
        <p:spPr>
          <a:xfrm>
            <a:off x="769374" y="399948"/>
            <a:ext cx="10515600" cy="4351338"/>
          </a:xfrm>
        </p:spPr>
        <p:txBody>
          <a:bodyPr/>
          <a:lstStyle/>
          <a:p>
            <a:pPr algn="just"/>
            <a:r>
              <a:rPr lang="en-US" dirty="0"/>
              <a:t> However, the performance of the system decreases if it uses deadlock handling mechanism all the time if deadlock happens 1 out of 100 times then it is completely unnecessary to use the deadlock handling mechanism all the time.</a:t>
            </a:r>
          </a:p>
          <a:p>
            <a:pPr algn="just"/>
            <a:endParaRPr lang="en-US" dirty="0"/>
          </a:p>
          <a:p>
            <a:pPr algn="just"/>
            <a:r>
              <a:rPr lang="en-US" dirty="0"/>
              <a:t>In these types of systems, the user has to simply restart the computer in the case of deadlock.</a:t>
            </a:r>
          </a:p>
          <a:p>
            <a:pPr algn="just"/>
            <a:r>
              <a:rPr lang="en-US" dirty="0"/>
              <a:t> Windows and Linux are mainly using this approach.</a:t>
            </a:r>
          </a:p>
          <a:p>
            <a:endParaRPr lang="en-US" dirty="0"/>
          </a:p>
        </p:txBody>
      </p:sp>
      <p:sp>
        <p:nvSpPr>
          <p:cNvPr id="4" name="Date Placeholder 3">
            <a:extLst>
              <a:ext uri="{FF2B5EF4-FFF2-40B4-BE49-F238E27FC236}">
                <a16:creationId xmlns:a16="http://schemas.microsoft.com/office/drawing/2014/main" id="{B9BFDDEF-57C7-DA3C-D020-62A59E764233}"/>
              </a:ext>
            </a:extLst>
          </p:cNvPr>
          <p:cNvSpPr>
            <a:spLocks noGrp="1"/>
          </p:cNvSpPr>
          <p:nvPr>
            <p:ph type="dt" sz="half" idx="10"/>
          </p:nvPr>
        </p:nvSpPr>
        <p:spPr/>
        <p:txBody>
          <a:bodyPr/>
          <a:lstStyle/>
          <a:p>
            <a:fld id="{100754B2-CEE2-435C-9F9B-E5180566D1E0}" type="datetime1">
              <a:rPr lang="en-US" smtClean="0"/>
              <a:t>2/15/2024</a:t>
            </a:fld>
            <a:endParaRPr lang="en-US"/>
          </a:p>
        </p:txBody>
      </p:sp>
      <p:sp>
        <p:nvSpPr>
          <p:cNvPr id="5" name="Slide Number Placeholder 4">
            <a:extLst>
              <a:ext uri="{FF2B5EF4-FFF2-40B4-BE49-F238E27FC236}">
                <a16:creationId xmlns:a16="http://schemas.microsoft.com/office/drawing/2014/main" id="{E0AAD61D-1250-A421-A979-D3A185F63F5F}"/>
              </a:ext>
            </a:extLst>
          </p:cNvPr>
          <p:cNvSpPr>
            <a:spLocks noGrp="1"/>
          </p:cNvSpPr>
          <p:nvPr>
            <p:ph type="sldNum" sz="quarter" idx="12"/>
          </p:nvPr>
        </p:nvSpPr>
        <p:spPr/>
        <p:txBody>
          <a:bodyPr/>
          <a:lstStyle/>
          <a:p>
            <a:fld id="{A11AFCF8-F107-49BE-8702-0F5BBC6155CA}" type="slidenum">
              <a:rPr lang="en-US" smtClean="0"/>
              <a:t>23</a:t>
            </a:fld>
            <a:endParaRPr lang="en-US"/>
          </a:p>
        </p:txBody>
      </p:sp>
    </p:spTree>
    <p:extLst>
      <p:ext uri="{BB962C8B-B14F-4D97-AF65-F5344CB8AC3E}">
        <p14:creationId xmlns:p14="http://schemas.microsoft.com/office/powerpoint/2010/main" val="926338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7A3D-0AFD-C51E-9FF6-6D921C65A5EE}"/>
              </a:ext>
            </a:extLst>
          </p:cNvPr>
          <p:cNvSpPr>
            <a:spLocks noGrp="1"/>
          </p:cNvSpPr>
          <p:nvPr>
            <p:ph type="title"/>
          </p:nvPr>
        </p:nvSpPr>
        <p:spPr/>
        <p:txBody>
          <a:bodyPr/>
          <a:lstStyle/>
          <a:p>
            <a:r>
              <a:rPr lang="en-US" dirty="0"/>
              <a:t>Deadlock Prevention</a:t>
            </a:r>
            <a:br>
              <a:rPr lang="en-US" dirty="0"/>
            </a:br>
            <a:endParaRPr lang="en-US" dirty="0"/>
          </a:p>
        </p:txBody>
      </p:sp>
      <p:sp>
        <p:nvSpPr>
          <p:cNvPr id="3" name="Content Placeholder 2">
            <a:extLst>
              <a:ext uri="{FF2B5EF4-FFF2-40B4-BE49-F238E27FC236}">
                <a16:creationId xmlns:a16="http://schemas.microsoft.com/office/drawing/2014/main" id="{179B2903-FB57-E1C0-18D9-1A95E82219DE}"/>
              </a:ext>
            </a:extLst>
          </p:cNvPr>
          <p:cNvSpPr>
            <a:spLocks noGrp="1"/>
          </p:cNvSpPr>
          <p:nvPr>
            <p:ph idx="1"/>
          </p:nvPr>
        </p:nvSpPr>
        <p:spPr/>
        <p:txBody>
          <a:bodyPr>
            <a:normAutofit lnSpcReduction="10000"/>
          </a:bodyPr>
          <a:lstStyle/>
          <a:p>
            <a:pPr algn="just"/>
            <a:r>
              <a:rPr lang="en-US" dirty="0"/>
              <a:t>If we simulate deadlock with a table which is standing on its four legs then we can also simulate four legs with the four conditions which when occurs simultaneously, cause the deadlock.</a:t>
            </a:r>
          </a:p>
          <a:p>
            <a:pPr algn="just"/>
            <a:r>
              <a:rPr lang="en-US" dirty="0"/>
              <a:t>However, if we break one of the legs of the table then the table will fall definitely. The same happens with deadlock, if we can be able to violate one of the four necessary conditions and don't let them occur together then we can prevent the deadlock.</a:t>
            </a:r>
          </a:p>
          <a:p>
            <a:pPr algn="just"/>
            <a:r>
              <a:rPr lang="en-US" dirty="0">
                <a:highlight>
                  <a:srgbClr val="FFFF00"/>
                </a:highlight>
              </a:rPr>
              <a:t>Deadlock prevention techniques refer to violating any one of the four necessary conditions. We will see one by one how we can violate each of them to make safe requests and which is the best approach to prevent deadlock.</a:t>
            </a:r>
          </a:p>
        </p:txBody>
      </p:sp>
      <p:sp>
        <p:nvSpPr>
          <p:cNvPr id="4" name="Date Placeholder 3">
            <a:extLst>
              <a:ext uri="{FF2B5EF4-FFF2-40B4-BE49-F238E27FC236}">
                <a16:creationId xmlns:a16="http://schemas.microsoft.com/office/drawing/2014/main" id="{D71113EC-F022-A265-1A47-E460D00FA61B}"/>
              </a:ext>
            </a:extLst>
          </p:cNvPr>
          <p:cNvSpPr>
            <a:spLocks noGrp="1"/>
          </p:cNvSpPr>
          <p:nvPr>
            <p:ph type="dt" sz="half" idx="10"/>
          </p:nvPr>
        </p:nvSpPr>
        <p:spPr/>
        <p:txBody>
          <a:bodyPr/>
          <a:lstStyle/>
          <a:p>
            <a:fld id="{E3A534C0-DF3A-451C-AFE5-5B0060DF573F}" type="datetime1">
              <a:rPr lang="en-US" smtClean="0"/>
              <a:t>2/15/2024</a:t>
            </a:fld>
            <a:endParaRPr lang="en-US"/>
          </a:p>
        </p:txBody>
      </p:sp>
      <p:sp>
        <p:nvSpPr>
          <p:cNvPr id="5" name="Slide Number Placeholder 4">
            <a:extLst>
              <a:ext uri="{FF2B5EF4-FFF2-40B4-BE49-F238E27FC236}">
                <a16:creationId xmlns:a16="http://schemas.microsoft.com/office/drawing/2014/main" id="{5529F4A8-7210-6BD1-C1E6-66E71BB147C6}"/>
              </a:ext>
            </a:extLst>
          </p:cNvPr>
          <p:cNvSpPr>
            <a:spLocks noGrp="1"/>
          </p:cNvSpPr>
          <p:nvPr>
            <p:ph type="sldNum" sz="quarter" idx="12"/>
          </p:nvPr>
        </p:nvSpPr>
        <p:spPr/>
        <p:txBody>
          <a:bodyPr/>
          <a:lstStyle/>
          <a:p>
            <a:fld id="{A11AFCF8-F107-49BE-8702-0F5BBC6155CA}" type="slidenum">
              <a:rPr lang="en-US" smtClean="0"/>
              <a:t>24</a:t>
            </a:fld>
            <a:endParaRPr lang="en-US"/>
          </a:p>
        </p:txBody>
      </p:sp>
    </p:spTree>
    <p:extLst>
      <p:ext uri="{BB962C8B-B14F-4D97-AF65-F5344CB8AC3E}">
        <p14:creationId xmlns:p14="http://schemas.microsoft.com/office/powerpoint/2010/main" val="1361547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78BF8-590B-1032-5F08-B3D449E3B09B}"/>
              </a:ext>
            </a:extLst>
          </p:cNvPr>
          <p:cNvSpPr>
            <a:spLocks noGrp="1"/>
          </p:cNvSpPr>
          <p:nvPr>
            <p:ph idx="1"/>
          </p:nvPr>
        </p:nvSpPr>
        <p:spPr>
          <a:xfrm>
            <a:off x="838200" y="334296"/>
            <a:ext cx="10515600" cy="6076335"/>
          </a:xfrm>
        </p:spPr>
        <p:txBody>
          <a:bodyPr>
            <a:normAutofit/>
          </a:bodyPr>
          <a:lstStyle/>
          <a:p>
            <a:pPr algn="just"/>
            <a:r>
              <a:rPr lang="en-US" dirty="0"/>
              <a:t>A process is a set of instructions. When a process runs, it needs resources like CPU cycles, Files, or Peripheral device access.</a:t>
            </a:r>
          </a:p>
          <a:p>
            <a:pPr algn="just"/>
            <a:r>
              <a:rPr lang="en-US" dirty="0"/>
              <a:t>Some of the requests for resources can lead to deadlock.</a:t>
            </a:r>
          </a:p>
          <a:p>
            <a:pPr algn="just"/>
            <a:r>
              <a:rPr lang="en-US" dirty="0"/>
              <a:t>Deadlock prevention is eliminating one of the necessary conditions of deadlock so that only safe requests are made to OS and the possibility of deadlock is excluded before making requests.</a:t>
            </a:r>
          </a:p>
          <a:p>
            <a:pPr algn="just"/>
            <a:r>
              <a:rPr lang="en-US" dirty="0"/>
              <a:t>As now requests are made carefully, the operating system can grant all requests safely.</a:t>
            </a:r>
          </a:p>
          <a:p>
            <a:pPr algn="just"/>
            <a:r>
              <a:rPr lang="en-US" dirty="0"/>
              <a:t>Here OS does not need to do any additional tasks as it does in deadlock avoidance by running an algorithm on requests checking for the possibility of deadlock.</a:t>
            </a:r>
          </a:p>
        </p:txBody>
      </p:sp>
      <p:sp>
        <p:nvSpPr>
          <p:cNvPr id="6" name="Date Placeholder 5">
            <a:extLst>
              <a:ext uri="{FF2B5EF4-FFF2-40B4-BE49-F238E27FC236}">
                <a16:creationId xmlns:a16="http://schemas.microsoft.com/office/drawing/2014/main" id="{9A73C2A1-64B6-A1F0-513E-FB5FDFA02A16}"/>
              </a:ext>
            </a:extLst>
          </p:cNvPr>
          <p:cNvSpPr>
            <a:spLocks noGrp="1"/>
          </p:cNvSpPr>
          <p:nvPr>
            <p:ph type="dt" sz="half" idx="10"/>
          </p:nvPr>
        </p:nvSpPr>
        <p:spPr/>
        <p:txBody>
          <a:bodyPr/>
          <a:lstStyle/>
          <a:p>
            <a:fld id="{54ED042C-1FD7-4910-9E40-A1BD5AD3CD99}" type="datetime1">
              <a:rPr lang="en-US" smtClean="0"/>
              <a:t>2/15/2024</a:t>
            </a:fld>
            <a:endParaRPr lang="en-US"/>
          </a:p>
        </p:txBody>
      </p:sp>
      <p:sp>
        <p:nvSpPr>
          <p:cNvPr id="7" name="Slide Number Placeholder 6">
            <a:extLst>
              <a:ext uri="{FF2B5EF4-FFF2-40B4-BE49-F238E27FC236}">
                <a16:creationId xmlns:a16="http://schemas.microsoft.com/office/drawing/2014/main" id="{D06F3D9C-6F30-1379-629F-1DD3BD962191}"/>
              </a:ext>
            </a:extLst>
          </p:cNvPr>
          <p:cNvSpPr>
            <a:spLocks noGrp="1"/>
          </p:cNvSpPr>
          <p:nvPr>
            <p:ph type="sldNum" sz="quarter" idx="12"/>
          </p:nvPr>
        </p:nvSpPr>
        <p:spPr/>
        <p:txBody>
          <a:bodyPr/>
          <a:lstStyle/>
          <a:p>
            <a:fld id="{A11AFCF8-F107-49BE-8702-0F5BBC6155CA}" type="slidenum">
              <a:rPr lang="en-US" smtClean="0"/>
              <a:t>25</a:t>
            </a:fld>
            <a:endParaRPr lang="en-US"/>
          </a:p>
        </p:txBody>
      </p:sp>
    </p:spTree>
    <p:extLst>
      <p:ext uri="{BB962C8B-B14F-4D97-AF65-F5344CB8AC3E}">
        <p14:creationId xmlns:p14="http://schemas.microsoft.com/office/powerpoint/2010/main" val="3866637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9A2C-50DC-C796-FEF2-FA0B6059FCC6}"/>
              </a:ext>
            </a:extLst>
          </p:cNvPr>
          <p:cNvSpPr>
            <a:spLocks noGrp="1"/>
          </p:cNvSpPr>
          <p:nvPr>
            <p:ph type="title"/>
          </p:nvPr>
        </p:nvSpPr>
        <p:spPr/>
        <p:txBody>
          <a:bodyPr/>
          <a:lstStyle/>
          <a:p>
            <a:r>
              <a:rPr lang="en-US" b="0" i="0" dirty="0">
                <a:effectLst/>
                <a:latin typeface="erdana"/>
              </a:rPr>
              <a:t>1. Mutual Exclusion</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3DAF708C-08AE-DCE8-5B9F-49451E80A776}"/>
              </a:ext>
            </a:extLst>
          </p:cNvPr>
          <p:cNvSpPr>
            <a:spLocks noGrp="1"/>
          </p:cNvSpPr>
          <p:nvPr>
            <p:ph idx="1"/>
          </p:nvPr>
        </p:nvSpPr>
        <p:spPr>
          <a:xfrm>
            <a:off x="838200" y="1189703"/>
            <a:ext cx="10515600" cy="4987260"/>
          </a:xfrm>
        </p:spPr>
        <p:txBody>
          <a:bodyPr>
            <a:normAutofit fontScale="92500" lnSpcReduction="10000"/>
          </a:bodyPr>
          <a:lstStyle/>
          <a:p>
            <a:pPr algn="just">
              <a:lnSpc>
                <a:spcPct val="120000"/>
              </a:lnSpc>
            </a:pPr>
            <a:r>
              <a:rPr lang="en-US" dirty="0"/>
              <a:t>Some resources are inherently un shareable, for example, Printers. For un shareable resources, processes require exclusive control of the resources.</a:t>
            </a:r>
          </a:p>
          <a:p>
            <a:pPr algn="just">
              <a:lnSpc>
                <a:spcPct val="120000"/>
              </a:lnSpc>
            </a:pPr>
            <a:r>
              <a:rPr lang="en-US" dirty="0"/>
              <a:t>A mutual exclusion means that un shareable resources cannot be accessed simultaneously by processes.</a:t>
            </a:r>
          </a:p>
          <a:p>
            <a:pPr algn="just">
              <a:lnSpc>
                <a:spcPct val="120000"/>
              </a:lnSpc>
            </a:pPr>
            <a:r>
              <a:rPr lang="en-US" dirty="0"/>
              <a:t>Shared resources do not cause deadlock but some resources can't be shared among processes, leading to a deadlock.</a:t>
            </a:r>
          </a:p>
          <a:p>
            <a:pPr algn="just">
              <a:lnSpc>
                <a:spcPct val="120000"/>
              </a:lnSpc>
            </a:pPr>
            <a:r>
              <a:rPr lang="en-US" dirty="0"/>
              <a:t>For Example: read operation on a file can be done simultaneously by multiple processes, but write operation cannot. Write operation requires sequential access, so, some processes have to wait while another process is doing a write operation.</a:t>
            </a:r>
          </a:p>
        </p:txBody>
      </p:sp>
      <p:sp>
        <p:nvSpPr>
          <p:cNvPr id="4" name="Date Placeholder 3">
            <a:extLst>
              <a:ext uri="{FF2B5EF4-FFF2-40B4-BE49-F238E27FC236}">
                <a16:creationId xmlns:a16="http://schemas.microsoft.com/office/drawing/2014/main" id="{72A1A2B6-BF0C-6A9C-B2BB-507428904B3D}"/>
              </a:ext>
            </a:extLst>
          </p:cNvPr>
          <p:cNvSpPr>
            <a:spLocks noGrp="1"/>
          </p:cNvSpPr>
          <p:nvPr>
            <p:ph type="dt" sz="half" idx="10"/>
          </p:nvPr>
        </p:nvSpPr>
        <p:spPr/>
        <p:txBody>
          <a:bodyPr/>
          <a:lstStyle/>
          <a:p>
            <a:fld id="{2F570571-B185-44BF-9AE8-6286654415AA}" type="datetime1">
              <a:rPr lang="en-US" smtClean="0"/>
              <a:t>2/15/2024</a:t>
            </a:fld>
            <a:endParaRPr lang="en-US"/>
          </a:p>
        </p:txBody>
      </p:sp>
      <p:sp>
        <p:nvSpPr>
          <p:cNvPr id="5" name="Slide Number Placeholder 4">
            <a:extLst>
              <a:ext uri="{FF2B5EF4-FFF2-40B4-BE49-F238E27FC236}">
                <a16:creationId xmlns:a16="http://schemas.microsoft.com/office/drawing/2014/main" id="{17B004D9-04DA-9145-CA48-4EB4C76C33BE}"/>
              </a:ext>
            </a:extLst>
          </p:cNvPr>
          <p:cNvSpPr>
            <a:spLocks noGrp="1"/>
          </p:cNvSpPr>
          <p:nvPr>
            <p:ph type="sldNum" sz="quarter" idx="12"/>
          </p:nvPr>
        </p:nvSpPr>
        <p:spPr/>
        <p:txBody>
          <a:bodyPr/>
          <a:lstStyle/>
          <a:p>
            <a:fld id="{A11AFCF8-F107-49BE-8702-0F5BBC6155CA}" type="slidenum">
              <a:rPr lang="en-US" smtClean="0"/>
              <a:t>26</a:t>
            </a:fld>
            <a:endParaRPr lang="en-US"/>
          </a:p>
        </p:txBody>
      </p:sp>
    </p:spTree>
    <p:extLst>
      <p:ext uri="{BB962C8B-B14F-4D97-AF65-F5344CB8AC3E}">
        <p14:creationId xmlns:p14="http://schemas.microsoft.com/office/powerpoint/2010/main" val="2826179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EA196D-8547-F841-3C3E-EE220FB61A52}"/>
              </a:ext>
            </a:extLst>
          </p:cNvPr>
          <p:cNvSpPr>
            <a:spLocks noGrp="1"/>
          </p:cNvSpPr>
          <p:nvPr>
            <p:ph idx="1"/>
          </p:nvPr>
        </p:nvSpPr>
        <p:spPr>
          <a:xfrm>
            <a:off x="513735" y="645755"/>
            <a:ext cx="10515600" cy="5479742"/>
          </a:xfrm>
        </p:spPr>
        <p:txBody>
          <a:bodyPr>
            <a:normAutofit/>
          </a:bodyPr>
          <a:lstStyle/>
          <a:p>
            <a:pPr algn="just">
              <a:lnSpc>
                <a:spcPct val="100000"/>
              </a:lnSpc>
            </a:pPr>
            <a:r>
              <a:rPr lang="en-US" dirty="0"/>
              <a:t>It is not possible to eliminate mutual exclusion, as some resources are </a:t>
            </a:r>
            <a:r>
              <a:rPr lang="en-US" dirty="0">
                <a:highlight>
                  <a:srgbClr val="FFFF00"/>
                </a:highlight>
              </a:rPr>
              <a:t>inherently non-shareable,</a:t>
            </a:r>
          </a:p>
          <a:p>
            <a:pPr algn="just">
              <a:lnSpc>
                <a:spcPct val="100000"/>
              </a:lnSpc>
            </a:pPr>
            <a:r>
              <a:rPr lang="en-US" dirty="0"/>
              <a:t>For Example Tape drive, as only one process can access data from a Tape drive at a time.</a:t>
            </a:r>
          </a:p>
          <a:p>
            <a:pPr algn="just">
              <a:lnSpc>
                <a:spcPct val="100000"/>
              </a:lnSpc>
            </a:pPr>
            <a:r>
              <a:rPr lang="en-US" dirty="0"/>
              <a:t>For other resources like printers, we can use a technique called Spooling.</a:t>
            </a:r>
          </a:p>
          <a:p>
            <a:pPr algn="just">
              <a:lnSpc>
                <a:spcPct val="100000"/>
              </a:lnSpc>
            </a:pPr>
            <a:r>
              <a:rPr lang="en-US" dirty="0"/>
              <a:t>Spooling: It stands for Simultaneous Peripheral Operations online.</a:t>
            </a:r>
          </a:p>
          <a:p>
            <a:pPr algn="just">
              <a:lnSpc>
                <a:spcPct val="100000"/>
              </a:lnSpc>
            </a:pPr>
            <a:r>
              <a:rPr lang="en-US" dirty="0"/>
              <a:t>A Printer has associated memory which can be used as a spooler directory (memory that is used to store files that are to be printed next).</a:t>
            </a:r>
          </a:p>
        </p:txBody>
      </p:sp>
      <p:sp>
        <p:nvSpPr>
          <p:cNvPr id="4" name="Date Placeholder 3">
            <a:extLst>
              <a:ext uri="{FF2B5EF4-FFF2-40B4-BE49-F238E27FC236}">
                <a16:creationId xmlns:a16="http://schemas.microsoft.com/office/drawing/2014/main" id="{693A8852-DF86-2425-2154-4C3262913EA8}"/>
              </a:ext>
            </a:extLst>
          </p:cNvPr>
          <p:cNvSpPr>
            <a:spLocks noGrp="1"/>
          </p:cNvSpPr>
          <p:nvPr>
            <p:ph type="dt" sz="half" idx="10"/>
          </p:nvPr>
        </p:nvSpPr>
        <p:spPr/>
        <p:txBody>
          <a:bodyPr/>
          <a:lstStyle/>
          <a:p>
            <a:fld id="{CEA76C50-1025-4170-B891-0ADA5277D91B}" type="datetime1">
              <a:rPr lang="en-US" smtClean="0"/>
              <a:t>2/15/2024</a:t>
            </a:fld>
            <a:endParaRPr lang="en-US"/>
          </a:p>
        </p:txBody>
      </p:sp>
      <p:sp>
        <p:nvSpPr>
          <p:cNvPr id="5" name="Slide Number Placeholder 4">
            <a:extLst>
              <a:ext uri="{FF2B5EF4-FFF2-40B4-BE49-F238E27FC236}">
                <a16:creationId xmlns:a16="http://schemas.microsoft.com/office/drawing/2014/main" id="{58BCFFAE-FF43-2386-AB70-33D6E229B890}"/>
              </a:ext>
            </a:extLst>
          </p:cNvPr>
          <p:cNvSpPr>
            <a:spLocks noGrp="1"/>
          </p:cNvSpPr>
          <p:nvPr>
            <p:ph type="sldNum" sz="quarter" idx="12"/>
          </p:nvPr>
        </p:nvSpPr>
        <p:spPr/>
        <p:txBody>
          <a:bodyPr/>
          <a:lstStyle/>
          <a:p>
            <a:fld id="{A11AFCF8-F107-49BE-8702-0F5BBC6155CA}" type="slidenum">
              <a:rPr lang="en-US" smtClean="0"/>
              <a:t>27</a:t>
            </a:fld>
            <a:endParaRPr lang="en-US"/>
          </a:p>
        </p:txBody>
      </p:sp>
    </p:spTree>
    <p:extLst>
      <p:ext uri="{BB962C8B-B14F-4D97-AF65-F5344CB8AC3E}">
        <p14:creationId xmlns:p14="http://schemas.microsoft.com/office/powerpoint/2010/main" val="1614224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8CC6-A127-0526-157F-7B570D1B943F}"/>
              </a:ext>
            </a:extLst>
          </p:cNvPr>
          <p:cNvSpPr>
            <a:spLocks noGrp="1"/>
          </p:cNvSpPr>
          <p:nvPr>
            <p:ph type="title"/>
          </p:nvPr>
        </p:nvSpPr>
        <p:spPr/>
        <p:txBody>
          <a:bodyPr/>
          <a:lstStyle/>
          <a:p>
            <a:r>
              <a:rPr lang="en-US" dirty="0"/>
              <a:t>Hold and Wait</a:t>
            </a:r>
          </a:p>
        </p:txBody>
      </p:sp>
      <p:sp>
        <p:nvSpPr>
          <p:cNvPr id="3" name="Content Placeholder 2">
            <a:extLst>
              <a:ext uri="{FF2B5EF4-FFF2-40B4-BE49-F238E27FC236}">
                <a16:creationId xmlns:a16="http://schemas.microsoft.com/office/drawing/2014/main" id="{E0234749-3504-A8D4-682F-20216005F080}"/>
              </a:ext>
            </a:extLst>
          </p:cNvPr>
          <p:cNvSpPr>
            <a:spLocks noGrp="1"/>
          </p:cNvSpPr>
          <p:nvPr>
            <p:ph idx="1"/>
          </p:nvPr>
        </p:nvSpPr>
        <p:spPr>
          <a:xfrm>
            <a:off x="838200" y="1524000"/>
            <a:ext cx="10515600" cy="4652963"/>
          </a:xfrm>
        </p:spPr>
        <p:txBody>
          <a:bodyPr>
            <a:normAutofit/>
          </a:bodyPr>
          <a:lstStyle/>
          <a:p>
            <a:pPr algn="just"/>
            <a:r>
              <a:rPr lang="en-US" dirty="0"/>
              <a:t>Hold and wait is a condition in which a process is holding one resource while simultaneously waiting for another resource that is being held by another process. The process cannot continue till it gets all the required resources.</a:t>
            </a:r>
          </a:p>
          <a:p>
            <a:pPr algn="just"/>
            <a:r>
              <a:rPr lang="en-US" dirty="0"/>
              <a:t>Resource 1 is allocated to Process 2</a:t>
            </a:r>
          </a:p>
          <a:p>
            <a:pPr algn="just"/>
            <a:r>
              <a:rPr lang="en-US" dirty="0"/>
              <a:t>Resource 2 is allocated to Process 1</a:t>
            </a:r>
          </a:p>
          <a:p>
            <a:pPr algn="just"/>
            <a:r>
              <a:rPr lang="en-US" dirty="0"/>
              <a:t>Resource 3 is allocated to Process 1</a:t>
            </a:r>
          </a:p>
          <a:p>
            <a:pPr algn="just"/>
            <a:r>
              <a:rPr lang="en-US" dirty="0"/>
              <a:t>Process 1 is waiting for Resource 1 and holding Resource 2 and Resource 3</a:t>
            </a:r>
          </a:p>
          <a:p>
            <a:pPr algn="just"/>
            <a:r>
              <a:rPr lang="en-US" dirty="0"/>
              <a:t>Process 2 is waiting for Resource 2 and holding Resource 1</a:t>
            </a:r>
          </a:p>
        </p:txBody>
      </p:sp>
      <p:sp>
        <p:nvSpPr>
          <p:cNvPr id="4" name="Date Placeholder 3">
            <a:extLst>
              <a:ext uri="{FF2B5EF4-FFF2-40B4-BE49-F238E27FC236}">
                <a16:creationId xmlns:a16="http://schemas.microsoft.com/office/drawing/2014/main" id="{DF304060-1F91-19FC-6409-BDAC56A66A80}"/>
              </a:ext>
            </a:extLst>
          </p:cNvPr>
          <p:cNvSpPr>
            <a:spLocks noGrp="1"/>
          </p:cNvSpPr>
          <p:nvPr>
            <p:ph type="dt" sz="half" idx="10"/>
          </p:nvPr>
        </p:nvSpPr>
        <p:spPr/>
        <p:txBody>
          <a:bodyPr/>
          <a:lstStyle/>
          <a:p>
            <a:fld id="{FBE41C8F-689F-4A48-9CA9-A5E6BABB2581}" type="datetime1">
              <a:rPr lang="en-US" smtClean="0"/>
              <a:t>2/15/2024</a:t>
            </a:fld>
            <a:endParaRPr lang="en-US"/>
          </a:p>
        </p:txBody>
      </p:sp>
      <p:sp>
        <p:nvSpPr>
          <p:cNvPr id="5" name="Slide Number Placeholder 4">
            <a:extLst>
              <a:ext uri="{FF2B5EF4-FFF2-40B4-BE49-F238E27FC236}">
                <a16:creationId xmlns:a16="http://schemas.microsoft.com/office/drawing/2014/main" id="{D9EB6AE1-F455-2A85-5796-785789550A1F}"/>
              </a:ext>
            </a:extLst>
          </p:cNvPr>
          <p:cNvSpPr>
            <a:spLocks noGrp="1"/>
          </p:cNvSpPr>
          <p:nvPr>
            <p:ph type="sldNum" sz="quarter" idx="12"/>
          </p:nvPr>
        </p:nvSpPr>
        <p:spPr/>
        <p:txBody>
          <a:bodyPr/>
          <a:lstStyle/>
          <a:p>
            <a:fld id="{A11AFCF8-F107-49BE-8702-0F5BBC6155CA}" type="slidenum">
              <a:rPr lang="en-US" smtClean="0"/>
              <a:t>28</a:t>
            </a:fld>
            <a:endParaRPr lang="en-US"/>
          </a:p>
        </p:txBody>
      </p:sp>
    </p:spTree>
    <p:extLst>
      <p:ext uri="{BB962C8B-B14F-4D97-AF65-F5344CB8AC3E}">
        <p14:creationId xmlns:p14="http://schemas.microsoft.com/office/powerpoint/2010/main" val="4200561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9F5AF0-899C-9BE4-ABBD-241E552932A4}"/>
              </a:ext>
            </a:extLst>
          </p:cNvPr>
          <p:cNvSpPr>
            <a:spLocks noGrp="1"/>
          </p:cNvSpPr>
          <p:nvPr>
            <p:ph idx="1"/>
          </p:nvPr>
        </p:nvSpPr>
        <p:spPr>
          <a:xfrm>
            <a:off x="179437" y="429445"/>
            <a:ext cx="11658601" cy="5991020"/>
          </a:xfrm>
        </p:spPr>
        <p:txBody>
          <a:bodyPr>
            <a:normAutofit/>
          </a:bodyPr>
          <a:lstStyle/>
          <a:p>
            <a:pPr marL="0" indent="0">
              <a:buNone/>
            </a:pPr>
            <a:r>
              <a:rPr lang="en-US" dirty="0"/>
              <a:t>There are two ways to eliminate hold and wait:-</a:t>
            </a:r>
          </a:p>
          <a:p>
            <a:r>
              <a:rPr lang="en-US" dirty="0">
                <a:highlight>
                  <a:srgbClr val="FFFF00"/>
                </a:highlight>
              </a:rPr>
              <a:t>By eliminating wait:</a:t>
            </a:r>
          </a:p>
          <a:p>
            <a:pPr algn="just"/>
            <a:r>
              <a:rPr lang="en-US" dirty="0"/>
              <a:t>The process specifies the resources it requires in advance so that it does not have to wait for allocation after execution starts.</a:t>
            </a:r>
          </a:p>
          <a:p>
            <a:pPr algn="just"/>
            <a:r>
              <a:rPr lang="en-US" dirty="0"/>
              <a:t>For Example: Process1 declares in advance that it requires both Resource1 and Resource2</a:t>
            </a:r>
          </a:p>
          <a:p>
            <a:pPr algn="just"/>
            <a:r>
              <a:rPr lang="en-US" dirty="0">
                <a:highlight>
                  <a:srgbClr val="FFFF00"/>
                </a:highlight>
              </a:rPr>
              <a:t>By eliminating hold:</a:t>
            </a:r>
          </a:p>
          <a:p>
            <a:pPr algn="just"/>
            <a:r>
              <a:rPr lang="en-US" dirty="0"/>
              <a:t>The process has to release all resources it is currently holding before making a new request.</a:t>
            </a:r>
          </a:p>
          <a:p>
            <a:pPr algn="just"/>
            <a:r>
              <a:rPr lang="en-US" dirty="0"/>
              <a:t>For Example: Process1 has to release Resource2 and Resource3 before making request for Resource1</a:t>
            </a:r>
          </a:p>
        </p:txBody>
      </p:sp>
      <p:sp>
        <p:nvSpPr>
          <p:cNvPr id="4" name="Date Placeholder 3">
            <a:extLst>
              <a:ext uri="{FF2B5EF4-FFF2-40B4-BE49-F238E27FC236}">
                <a16:creationId xmlns:a16="http://schemas.microsoft.com/office/drawing/2014/main" id="{93D5C261-92FE-47F3-C34C-D1AA6AC0180D}"/>
              </a:ext>
            </a:extLst>
          </p:cNvPr>
          <p:cNvSpPr>
            <a:spLocks noGrp="1"/>
          </p:cNvSpPr>
          <p:nvPr>
            <p:ph type="dt" sz="half" idx="10"/>
          </p:nvPr>
        </p:nvSpPr>
        <p:spPr/>
        <p:txBody>
          <a:bodyPr/>
          <a:lstStyle/>
          <a:p>
            <a:fld id="{A561AD1D-8805-482D-8B63-A8A824561203}" type="datetime1">
              <a:rPr lang="en-US" smtClean="0"/>
              <a:t>2/15/2024</a:t>
            </a:fld>
            <a:endParaRPr lang="en-US"/>
          </a:p>
        </p:txBody>
      </p:sp>
      <p:sp>
        <p:nvSpPr>
          <p:cNvPr id="5" name="Slide Number Placeholder 4">
            <a:extLst>
              <a:ext uri="{FF2B5EF4-FFF2-40B4-BE49-F238E27FC236}">
                <a16:creationId xmlns:a16="http://schemas.microsoft.com/office/drawing/2014/main" id="{2E7CAD9F-FE7F-1CB5-630A-90736A1FF7D9}"/>
              </a:ext>
            </a:extLst>
          </p:cNvPr>
          <p:cNvSpPr>
            <a:spLocks noGrp="1"/>
          </p:cNvSpPr>
          <p:nvPr>
            <p:ph type="sldNum" sz="quarter" idx="12"/>
          </p:nvPr>
        </p:nvSpPr>
        <p:spPr/>
        <p:txBody>
          <a:bodyPr/>
          <a:lstStyle/>
          <a:p>
            <a:fld id="{A11AFCF8-F107-49BE-8702-0F5BBC6155CA}" type="slidenum">
              <a:rPr lang="en-US" smtClean="0"/>
              <a:t>29</a:t>
            </a:fld>
            <a:endParaRPr lang="en-US"/>
          </a:p>
        </p:txBody>
      </p:sp>
    </p:spTree>
    <p:extLst>
      <p:ext uri="{BB962C8B-B14F-4D97-AF65-F5344CB8AC3E}">
        <p14:creationId xmlns:p14="http://schemas.microsoft.com/office/powerpoint/2010/main" val="2112777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EA0D-32DA-3D47-9894-6F45C4C08CE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21AEB63-DCA9-7BB3-B25B-51F1EE943C52}"/>
              </a:ext>
            </a:extLst>
          </p:cNvPr>
          <p:cNvSpPr>
            <a:spLocks noGrp="1"/>
          </p:cNvSpPr>
          <p:nvPr>
            <p:ph idx="1"/>
          </p:nvPr>
        </p:nvSpPr>
        <p:spPr/>
        <p:txBody>
          <a:bodyPr>
            <a:normAutofit fontScale="85000" lnSpcReduction="20000"/>
          </a:bodyPr>
          <a:lstStyle/>
          <a:p>
            <a:pPr algn="just"/>
            <a:r>
              <a:rPr lang="en-US" dirty="0"/>
              <a:t>A Deadlock is a situation where each of the computer process waits for a resource which is being assigned to some another process. In this situation, none of the process gets executed since the resource it needs, is held by some other process which is also waiting for some other resource to be released.</a:t>
            </a:r>
          </a:p>
          <a:p>
            <a:pPr algn="just"/>
            <a:endParaRPr lang="en-US" dirty="0"/>
          </a:p>
          <a:p>
            <a:pPr algn="just"/>
            <a:r>
              <a:rPr lang="en-US" dirty="0"/>
              <a:t>Let us assume that there are three processes P1, P2 and P3. There are three different resources R1, R2 and R3. R1 is assigned to P1, R2 is assigned to P2 and R3 is assigned to P3.</a:t>
            </a:r>
          </a:p>
          <a:p>
            <a:pPr algn="just"/>
            <a:endParaRPr lang="en-US" dirty="0"/>
          </a:p>
          <a:p>
            <a:pPr algn="just"/>
            <a:r>
              <a:rPr lang="en-US" dirty="0"/>
              <a:t>After some time, P1 demands for R1 which is being used by P2. P1 halts its execution since it can't complete without R2. P2 also demands for R3 which is being used by P3. P2 also stops its execution because it can't continue without R3. P3 also demands for R1 which is being used by P1 therefore P3 also stops its execution.</a:t>
            </a:r>
          </a:p>
        </p:txBody>
      </p:sp>
      <p:sp>
        <p:nvSpPr>
          <p:cNvPr id="4" name="Date Placeholder 3">
            <a:extLst>
              <a:ext uri="{FF2B5EF4-FFF2-40B4-BE49-F238E27FC236}">
                <a16:creationId xmlns:a16="http://schemas.microsoft.com/office/drawing/2014/main" id="{9866F985-7D11-3B86-9E47-40D7256E6169}"/>
              </a:ext>
            </a:extLst>
          </p:cNvPr>
          <p:cNvSpPr>
            <a:spLocks noGrp="1"/>
          </p:cNvSpPr>
          <p:nvPr>
            <p:ph type="dt" sz="half" idx="10"/>
          </p:nvPr>
        </p:nvSpPr>
        <p:spPr/>
        <p:txBody>
          <a:bodyPr/>
          <a:lstStyle/>
          <a:p>
            <a:fld id="{FC727C01-7ED8-4C45-834D-5D0E5CBEB08F}" type="datetime1">
              <a:rPr lang="en-US" smtClean="0"/>
              <a:t>2/15/2024</a:t>
            </a:fld>
            <a:endParaRPr lang="en-US"/>
          </a:p>
        </p:txBody>
      </p:sp>
      <p:sp>
        <p:nvSpPr>
          <p:cNvPr id="5" name="Slide Number Placeholder 4">
            <a:extLst>
              <a:ext uri="{FF2B5EF4-FFF2-40B4-BE49-F238E27FC236}">
                <a16:creationId xmlns:a16="http://schemas.microsoft.com/office/drawing/2014/main" id="{50D8C0D2-0FA0-E6F3-5ECB-F079CC18E728}"/>
              </a:ext>
            </a:extLst>
          </p:cNvPr>
          <p:cNvSpPr>
            <a:spLocks noGrp="1"/>
          </p:cNvSpPr>
          <p:nvPr>
            <p:ph type="sldNum" sz="quarter" idx="12"/>
          </p:nvPr>
        </p:nvSpPr>
        <p:spPr/>
        <p:txBody>
          <a:bodyPr/>
          <a:lstStyle/>
          <a:p>
            <a:fld id="{A11AFCF8-F107-49BE-8702-0F5BBC6155CA}" type="slidenum">
              <a:rPr lang="en-US" smtClean="0"/>
              <a:t>3</a:t>
            </a:fld>
            <a:endParaRPr lang="en-US"/>
          </a:p>
        </p:txBody>
      </p:sp>
    </p:spTree>
    <p:extLst>
      <p:ext uri="{BB962C8B-B14F-4D97-AF65-F5344CB8AC3E}">
        <p14:creationId xmlns:p14="http://schemas.microsoft.com/office/powerpoint/2010/main" val="1500358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A8C896-D644-4EB7-84B6-8FA91790849A}"/>
              </a:ext>
            </a:extLst>
          </p:cNvPr>
          <p:cNvPicPr>
            <a:picLocks noChangeAspect="1"/>
          </p:cNvPicPr>
          <p:nvPr/>
        </p:nvPicPr>
        <p:blipFill rotWithShape="1">
          <a:blip r:embed="rId2"/>
          <a:srcRect l="5126" t="3727" r="4693" b="18853"/>
          <a:stretch/>
        </p:blipFill>
        <p:spPr>
          <a:xfrm>
            <a:off x="1248696" y="383458"/>
            <a:ext cx="8180439" cy="5309419"/>
          </a:xfrm>
          <a:prstGeom prst="rect">
            <a:avLst/>
          </a:prstGeom>
        </p:spPr>
      </p:pic>
      <p:sp>
        <p:nvSpPr>
          <p:cNvPr id="6" name="Date Placeholder 5">
            <a:extLst>
              <a:ext uri="{FF2B5EF4-FFF2-40B4-BE49-F238E27FC236}">
                <a16:creationId xmlns:a16="http://schemas.microsoft.com/office/drawing/2014/main" id="{7AFFB2D1-5003-2EEC-353F-643497D3BF7E}"/>
              </a:ext>
            </a:extLst>
          </p:cNvPr>
          <p:cNvSpPr>
            <a:spLocks noGrp="1"/>
          </p:cNvSpPr>
          <p:nvPr>
            <p:ph type="dt" sz="half" idx="10"/>
          </p:nvPr>
        </p:nvSpPr>
        <p:spPr/>
        <p:txBody>
          <a:bodyPr/>
          <a:lstStyle/>
          <a:p>
            <a:fld id="{98D69B2C-2E46-4615-9B12-1C6A93B93FA5}" type="datetime1">
              <a:rPr lang="en-US" smtClean="0"/>
              <a:t>2/15/2024</a:t>
            </a:fld>
            <a:endParaRPr lang="en-US"/>
          </a:p>
        </p:txBody>
      </p:sp>
      <p:sp>
        <p:nvSpPr>
          <p:cNvPr id="7" name="Slide Number Placeholder 6">
            <a:extLst>
              <a:ext uri="{FF2B5EF4-FFF2-40B4-BE49-F238E27FC236}">
                <a16:creationId xmlns:a16="http://schemas.microsoft.com/office/drawing/2014/main" id="{B82996C6-8B10-AD69-16FC-DE57E170CF6D}"/>
              </a:ext>
            </a:extLst>
          </p:cNvPr>
          <p:cNvSpPr>
            <a:spLocks noGrp="1"/>
          </p:cNvSpPr>
          <p:nvPr>
            <p:ph type="sldNum" sz="quarter" idx="12"/>
          </p:nvPr>
        </p:nvSpPr>
        <p:spPr/>
        <p:txBody>
          <a:bodyPr/>
          <a:lstStyle/>
          <a:p>
            <a:fld id="{A11AFCF8-F107-49BE-8702-0F5BBC6155CA}" type="slidenum">
              <a:rPr lang="en-US" smtClean="0"/>
              <a:t>30</a:t>
            </a:fld>
            <a:endParaRPr lang="en-US"/>
          </a:p>
        </p:txBody>
      </p:sp>
    </p:spTree>
    <p:extLst>
      <p:ext uri="{BB962C8B-B14F-4D97-AF65-F5344CB8AC3E}">
        <p14:creationId xmlns:p14="http://schemas.microsoft.com/office/powerpoint/2010/main" val="1224824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D3570-3B62-754C-51F4-167F06EB2ECF}"/>
              </a:ext>
            </a:extLst>
          </p:cNvPr>
          <p:cNvSpPr>
            <a:spLocks noGrp="1"/>
          </p:cNvSpPr>
          <p:nvPr>
            <p:ph type="title"/>
          </p:nvPr>
        </p:nvSpPr>
        <p:spPr/>
        <p:txBody>
          <a:bodyPr/>
          <a:lstStyle/>
          <a:p>
            <a:r>
              <a:rPr lang="en-US" b="1" i="0" dirty="0">
                <a:effectLst/>
                <a:latin typeface="__Source_Sans_Pro_fea366"/>
              </a:rPr>
              <a:t>No preemption</a:t>
            </a:r>
            <a:br>
              <a:rPr lang="en-US" b="1" i="0" dirty="0">
                <a:effectLst/>
                <a:latin typeface="__Source_Sans_Pro_fea366"/>
              </a:rPr>
            </a:br>
            <a:endParaRPr lang="en-US" dirty="0"/>
          </a:p>
        </p:txBody>
      </p:sp>
      <p:sp>
        <p:nvSpPr>
          <p:cNvPr id="3" name="Content Placeholder 2">
            <a:extLst>
              <a:ext uri="{FF2B5EF4-FFF2-40B4-BE49-F238E27FC236}">
                <a16:creationId xmlns:a16="http://schemas.microsoft.com/office/drawing/2014/main" id="{9CE695D6-0F27-E4D8-A334-6B6BC264AE83}"/>
              </a:ext>
            </a:extLst>
          </p:cNvPr>
          <p:cNvSpPr>
            <a:spLocks noGrp="1"/>
          </p:cNvSpPr>
          <p:nvPr>
            <p:ph idx="1"/>
          </p:nvPr>
        </p:nvSpPr>
        <p:spPr>
          <a:xfrm>
            <a:off x="838200" y="973394"/>
            <a:ext cx="10515600" cy="5203569"/>
          </a:xfrm>
        </p:spPr>
        <p:txBody>
          <a:bodyPr/>
          <a:lstStyle/>
          <a:p>
            <a:r>
              <a:rPr lang="en-US" dirty="0"/>
              <a:t>Preemption is temporarily interrupting an executing task and later resuming it.</a:t>
            </a:r>
          </a:p>
          <a:p>
            <a:r>
              <a:rPr lang="en-US" dirty="0"/>
              <a:t>For example, if process P1 is using a resource and a high-priority process P2 requests for the resource, process P1 is stopped and the resources are allocated to P2.</a:t>
            </a:r>
          </a:p>
          <a:p>
            <a:r>
              <a:rPr lang="en-US" dirty="0"/>
              <a:t>There are two ways to eliminate this condition by preemption:</a:t>
            </a:r>
          </a:p>
          <a:p>
            <a:pPr marL="0" indent="0" algn="just">
              <a:buNone/>
            </a:pPr>
            <a:r>
              <a:rPr lang="en-US" dirty="0"/>
              <a:t>1. If a process is holding some resources and waiting for other resources, then it should release all previously held resources and put a new request for the required resources again. The process can resume once it has all the required resources.</a:t>
            </a:r>
          </a:p>
        </p:txBody>
      </p:sp>
      <p:sp>
        <p:nvSpPr>
          <p:cNvPr id="4" name="Date Placeholder 3">
            <a:extLst>
              <a:ext uri="{FF2B5EF4-FFF2-40B4-BE49-F238E27FC236}">
                <a16:creationId xmlns:a16="http://schemas.microsoft.com/office/drawing/2014/main" id="{5D2DD884-2FB9-E0F5-62E0-F385350E36D3}"/>
              </a:ext>
            </a:extLst>
          </p:cNvPr>
          <p:cNvSpPr>
            <a:spLocks noGrp="1"/>
          </p:cNvSpPr>
          <p:nvPr>
            <p:ph type="dt" sz="half" idx="10"/>
          </p:nvPr>
        </p:nvSpPr>
        <p:spPr/>
        <p:txBody>
          <a:bodyPr/>
          <a:lstStyle/>
          <a:p>
            <a:fld id="{E83DABCB-B596-4D3E-9692-90D328EEDB70}" type="datetime1">
              <a:rPr lang="en-US" smtClean="0"/>
              <a:t>2/15/2024</a:t>
            </a:fld>
            <a:endParaRPr lang="en-US"/>
          </a:p>
        </p:txBody>
      </p:sp>
      <p:sp>
        <p:nvSpPr>
          <p:cNvPr id="5" name="Slide Number Placeholder 4">
            <a:extLst>
              <a:ext uri="{FF2B5EF4-FFF2-40B4-BE49-F238E27FC236}">
                <a16:creationId xmlns:a16="http://schemas.microsoft.com/office/drawing/2014/main" id="{F3D6D046-7712-914B-8347-0489A0D29AB7}"/>
              </a:ext>
            </a:extLst>
          </p:cNvPr>
          <p:cNvSpPr>
            <a:spLocks noGrp="1"/>
          </p:cNvSpPr>
          <p:nvPr>
            <p:ph type="sldNum" sz="quarter" idx="12"/>
          </p:nvPr>
        </p:nvSpPr>
        <p:spPr/>
        <p:txBody>
          <a:bodyPr/>
          <a:lstStyle/>
          <a:p>
            <a:fld id="{A11AFCF8-F107-49BE-8702-0F5BBC6155CA}" type="slidenum">
              <a:rPr lang="en-US" smtClean="0"/>
              <a:t>31</a:t>
            </a:fld>
            <a:endParaRPr lang="en-US"/>
          </a:p>
        </p:txBody>
      </p:sp>
    </p:spTree>
    <p:extLst>
      <p:ext uri="{BB962C8B-B14F-4D97-AF65-F5344CB8AC3E}">
        <p14:creationId xmlns:p14="http://schemas.microsoft.com/office/powerpoint/2010/main" val="371944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ED1E22-EDFF-24D6-1F7E-8706DA193C03}"/>
              </a:ext>
            </a:extLst>
          </p:cNvPr>
          <p:cNvSpPr>
            <a:spLocks noGrp="1"/>
          </p:cNvSpPr>
          <p:nvPr>
            <p:ph idx="1"/>
          </p:nvPr>
        </p:nvSpPr>
        <p:spPr>
          <a:xfrm>
            <a:off x="838200" y="540774"/>
            <a:ext cx="10515600" cy="5636189"/>
          </a:xfrm>
        </p:spPr>
        <p:txBody>
          <a:bodyPr>
            <a:normAutofit/>
          </a:bodyPr>
          <a:lstStyle/>
          <a:p>
            <a:pPr algn="just"/>
            <a:r>
              <a:rPr lang="en-US" dirty="0"/>
              <a:t>For example: If a process has resources R1, R2, and R3 and it is waiting for resource R4, then it has to release R1, R2, and R3 and put a new request of all resources again.</a:t>
            </a:r>
          </a:p>
          <a:p>
            <a:endParaRPr lang="en-US" dirty="0"/>
          </a:p>
          <a:p>
            <a:pPr marL="0" indent="0" algn="just">
              <a:buNone/>
            </a:pPr>
            <a:r>
              <a:rPr lang="en-US" dirty="0"/>
              <a:t>2. If a process P1 is waiting for some resource, and there is another process P2 that is holding that resource and is blocked waiting for some other resource. Then the resource is taken from P2 and allocated to P1. This way process P2 is preempted and it requests again for its required resources to resume the task. </a:t>
            </a:r>
          </a:p>
          <a:p>
            <a:pPr marL="0" indent="0" algn="just">
              <a:buNone/>
            </a:pPr>
            <a:r>
              <a:rPr lang="en-US" dirty="0"/>
              <a:t>The above approaches are possible for resources whose states are easily restored and saved, such as memory and registers.</a:t>
            </a:r>
          </a:p>
        </p:txBody>
      </p:sp>
      <p:sp>
        <p:nvSpPr>
          <p:cNvPr id="4" name="Date Placeholder 3">
            <a:extLst>
              <a:ext uri="{FF2B5EF4-FFF2-40B4-BE49-F238E27FC236}">
                <a16:creationId xmlns:a16="http://schemas.microsoft.com/office/drawing/2014/main" id="{76455BD2-CA62-71A6-6272-6911FC6BD7EE}"/>
              </a:ext>
            </a:extLst>
          </p:cNvPr>
          <p:cNvSpPr>
            <a:spLocks noGrp="1"/>
          </p:cNvSpPr>
          <p:nvPr>
            <p:ph type="dt" sz="half" idx="10"/>
          </p:nvPr>
        </p:nvSpPr>
        <p:spPr/>
        <p:txBody>
          <a:bodyPr/>
          <a:lstStyle/>
          <a:p>
            <a:fld id="{E0BBF086-7DB2-4A1C-B982-EACF4C33FAB3}" type="datetime1">
              <a:rPr lang="en-US" smtClean="0"/>
              <a:t>2/15/2024</a:t>
            </a:fld>
            <a:endParaRPr lang="en-US"/>
          </a:p>
        </p:txBody>
      </p:sp>
      <p:sp>
        <p:nvSpPr>
          <p:cNvPr id="5" name="Slide Number Placeholder 4">
            <a:extLst>
              <a:ext uri="{FF2B5EF4-FFF2-40B4-BE49-F238E27FC236}">
                <a16:creationId xmlns:a16="http://schemas.microsoft.com/office/drawing/2014/main" id="{B82E9B5D-7042-27F2-8A7C-0CDEF25A641E}"/>
              </a:ext>
            </a:extLst>
          </p:cNvPr>
          <p:cNvSpPr>
            <a:spLocks noGrp="1"/>
          </p:cNvSpPr>
          <p:nvPr>
            <p:ph type="sldNum" sz="quarter" idx="12"/>
          </p:nvPr>
        </p:nvSpPr>
        <p:spPr/>
        <p:txBody>
          <a:bodyPr/>
          <a:lstStyle/>
          <a:p>
            <a:fld id="{A11AFCF8-F107-49BE-8702-0F5BBC6155CA}" type="slidenum">
              <a:rPr lang="en-US" smtClean="0"/>
              <a:t>32</a:t>
            </a:fld>
            <a:endParaRPr lang="en-US"/>
          </a:p>
        </p:txBody>
      </p:sp>
    </p:spTree>
    <p:extLst>
      <p:ext uri="{BB962C8B-B14F-4D97-AF65-F5344CB8AC3E}">
        <p14:creationId xmlns:p14="http://schemas.microsoft.com/office/powerpoint/2010/main" val="3480190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75668-FC1F-4E5C-A956-64BDBFCA1960}"/>
              </a:ext>
            </a:extLst>
          </p:cNvPr>
          <p:cNvSpPr>
            <a:spLocks noGrp="1"/>
          </p:cNvSpPr>
          <p:nvPr>
            <p:ph idx="1"/>
          </p:nvPr>
        </p:nvSpPr>
        <p:spPr>
          <a:xfrm>
            <a:off x="838200" y="1058709"/>
            <a:ext cx="10515600" cy="4351338"/>
          </a:xfrm>
        </p:spPr>
        <p:txBody>
          <a:bodyPr/>
          <a:lstStyle/>
          <a:p>
            <a:pPr marL="0" indent="0" algn="l">
              <a:buNone/>
            </a:pPr>
            <a:r>
              <a:rPr lang="en-US" b="1" i="0" dirty="0">
                <a:effectLst/>
                <a:latin typeface="__Source_Sans_Pro_fea366"/>
              </a:rPr>
              <a:t>Challenges:</a:t>
            </a:r>
            <a:endParaRPr lang="en-US" b="0" i="0" dirty="0">
              <a:effectLst/>
              <a:latin typeface="__Source_Sans_Pro_fea366"/>
            </a:endParaRPr>
          </a:p>
          <a:p>
            <a:pPr algn="l">
              <a:buFont typeface="Arial" panose="020B0604020202020204" pitchFamily="34" charset="0"/>
              <a:buChar char="•"/>
            </a:pPr>
            <a:r>
              <a:rPr lang="en-US" b="0" i="0" dirty="0">
                <a:effectLst/>
                <a:latin typeface="__Source_Sans_Pro_fea366"/>
              </a:rPr>
              <a:t>These approaches are problematic as the process might be actively using these resources and halting the process by preempting can cause inconsistency.</a:t>
            </a:r>
          </a:p>
          <a:p>
            <a:pPr algn="l">
              <a:buFont typeface="Arial" panose="020B0604020202020204" pitchFamily="34" charset="0"/>
              <a:buChar char="•"/>
            </a:pPr>
            <a:r>
              <a:rPr lang="en-US" b="1" i="0" dirty="0">
                <a:effectLst/>
                <a:latin typeface="__Source_Sans_Pro_fea366"/>
              </a:rPr>
              <a:t>For example:</a:t>
            </a:r>
            <a:r>
              <a:rPr lang="en-US" b="0" i="0" dirty="0">
                <a:effectLst/>
                <a:latin typeface="__Source_Sans_Pro_fea366"/>
              </a:rPr>
              <a:t> If a process is writing to a file and its access is revoked for the process before it completely updates the file, the file will remain unusable and in an inconsistent state.</a:t>
            </a:r>
          </a:p>
          <a:p>
            <a:pPr algn="l">
              <a:buFont typeface="Arial" panose="020B0604020202020204" pitchFamily="34" charset="0"/>
              <a:buChar char="•"/>
            </a:pPr>
            <a:r>
              <a:rPr lang="en-US" b="0" i="0" dirty="0">
                <a:effectLst/>
                <a:latin typeface="__Source_Sans_Pro_fea366"/>
              </a:rPr>
              <a:t>Putting requests for all resources again is inefficient and time-consuming.</a:t>
            </a:r>
          </a:p>
          <a:p>
            <a:endParaRPr lang="en-US" dirty="0"/>
          </a:p>
        </p:txBody>
      </p:sp>
      <p:sp>
        <p:nvSpPr>
          <p:cNvPr id="4" name="Date Placeholder 3">
            <a:extLst>
              <a:ext uri="{FF2B5EF4-FFF2-40B4-BE49-F238E27FC236}">
                <a16:creationId xmlns:a16="http://schemas.microsoft.com/office/drawing/2014/main" id="{23A4EEE6-F2C4-23C2-AAB4-5A7ABD091039}"/>
              </a:ext>
            </a:extLst>
          </p:cNvPr>
          <p:cNvSpPr>
            <a:spLocks noGrp="1"/>
          </p:cNvSpPr>
          <p:nvPr>
            <p:ph type="dt" sz="half" idx="10"/>
          </p:nvPr>
        </p:nvSpPr>
        <p:spPr/>
        <p:txBody>
          <a:bodyPr/>
          <a:lstStyle/>
          <a:p>
            <a:fld id="{8A423B0D-53F8-4ACB-BD55-46EA19FF4719}" type="datetime1">
              <a:rPr lang="en-US" smtClean="0"/>
              <a:t>2/15/2024</a:t>
            </a:fld>
            <a:endParaRPr lang="en-US"/>
          </a:p>
        </p:txBody>
      </p:sp>
      <p:sp>
        <p:nvSpPr>
          <p:cNvPr id="5" name="Slide Number Placeholder 4">
            <a:extLst>
              <a:ext uri="{FF2B5EF4-FFF2-40B4-BE49-F238E27FC236}">
                <a16:creationId xmlns:a16="http://schemas.microsoft.com/office/drawing/2014/main" id="{E6EBE867-C34F-D13B-1E10-724DE1FB2D28}"/>
              </a:ext>
            </a:extLst>
          </p:cNvPr>
          <p:cNvSpPr>
            <a:spLocks noGrp="1"/>
          </p:cNvSpPr>
          <p:nvPr>
            <p:ph type="sldNum" sz="quarter" idx="12"/>
          </p:nvPr>
        </p:nvSpPr>
        <p:spPr/>
        <p:txBody>
          <a:bodyPr/>
          <a:lstStyle/>
          <a:p>
            <a:fld id="{A11AFCF8-F107-49BE-8702-0F5BBC6155CA}" type="slidenum">
              <a:rPr lang="en-US" smtClean="0"/>
              <a:t>33</a:t>
            </a:fld>
            <a:endParaRPr lang="en-US"/>
          </a:p>
        </p:txBody>
      </p:sp>
    </p:spTree>
    <p:extLst>
      <p:ext uri="{BB962C8B-B14F-4D97-AF65-F5344CB8AC3E}">
        <p14:creationId xmlns:p14="http://schemas.microsoft.com/office/powerpoint/2010/main" val="3634266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7EB0-BF53-88E7-17B8-53F280F4BDF4}"/>
              </a:ext>
            </a:extLst>
          </p:cNvPr>
          <p:cNvSpPr>
            <a:spLocks noGrp="1"/>
          </p:cNvSpPr>
          <p:nvPr>
            <p:ph type="title"/>
          </p:nvPr>
        </p:nvSpPr>
        <p:spPr/>
        <p:txBody>
          <a:bodyPr/>
          <a:lstStyle/>
          <a:p>
            <a:r>
              <a:rPr lang="en-US" b="1" i="0" dirty="0">
                <a:effectLst/>
                <a:latin typeface="__Source_Sans_Pro_fea366"/>
              </a:rPr>
              <a:t>Circular Wait</a:t>
            </a:r>
            <a:br>
              <a:rPr lang="en-US" b="1" i="0" dirty="0">
                <a:effectLst/>
                <a:latin typeface="__Source_Sans_Pro_fea366"/>
              </a:rPr>
            </a:br>
            <a:endParaRPr lang="en-US" dirty="0"/>
          </a:p>
        </p:txBody>
      </p:sp>
      <p:sp>
        <p:nvSpPr>
          <p:cNvPr id="3" name="Content Placeholder 2">
            <a:extLst>
              <a:ext uri="{FF2B5EF4-FFF2-40B4-BE49-F238E27FC236}">
                <a16:creationId xmlns:a16="http://schemas.microsoft.com/office/drawing/2014/main" id="{70471189-E8CF-584C-692B-DB8B0EA6997A}"/>
              </a:ext>
            </a:extLst>
          </p:cNvPr>
          <p:cNvSpPr>
            <a:spLocks noGrp="1"/>
          </p:cNvSpPr>
          <p:nvPr>
            <p:ph idx="1"/>
          </p:nvPr>
        </p:nvSpPr>
        <p:spPr/>
        <p:txBody>
          <a:bodyPr/>
          <a:lstStyle/>
          <a:p>
            <a:r>
              <a:rPr lang="en-US" b="0" i="0" dirty="0">
                <a:effectLst/>
                <a:latin typeface="__Source_Sans_Pro_fea366"/>
              </a:rPr>
              <a:t>In circular wait, two or more processes wait for resources in a circular order. We can understand this better by the diagram given below:</a:t>
            </a:r>
          </a:p>
          <a:p>
            <a:endParaRPr lang="en-US" dirty="0"/>
          </a:p>
        </p:txBody>
      </p:sp>
      <p:pic>
        <p:nvPicPr>
          <p:cNvPr id="5" name="Picture 4">
            <a:extLst>
              <a:ext uri="{FF2B5EF4-FFF2-40B4-BE49-F238E27FC236}">
                <a16:creationId xmlns:a16="http://schemas.microsoft.com/office/drawing/2014/main" id="{45064173-3E2A-A405-6CE9-73C81BD6E771}"/>
              </a:ext>
            </a:extLst>
          </p:cNvPr>
          <p:cNvPicPr>
            <a:picLocks noChangeAspect="1"/>
          </p:cNvPicPr>
          <p:nvPr/>
        </p:nvPicPr>
        <p:blipFill rotWithShape="1">
          <a:blip r:embed="rId2"/>
          <a:srcRect l="27284" t="12189" r="27861" b="25348"/>
          <a:stretch/>
        </p:blipFill>
        <p:spPr>
          <a:xfrm>
            <a:off x="3893574" y="3160506"/>
            <a:ext cx="3136490" cy="2877745"/>
          </a:xfrm>
          <a:prstGeom prst="rect">
            <a:avLst/>
          </a:prstGeom>
        </p:spPr>
      </p:pic>
      <p:sp>
        <p:nvSpPr>
          <p:cNvPr id="6" name="Date Placeholder 5">
            <a:extLst>
              <a:ext uri="{FF2B5EF4-FFF2-40B4-BE49-F238E27FC236}">
                <a16:creationId xmlns:a16="http://schemas.microsoft.com/office/drawing/2014/main" id="{BA9B27E1-FC62-4CA2-E207-5F057513C1DE}"/>
              </a:ext>
            </a:extLst>
          </p:cNvPr>
          <p:cNvSpPr>
            <a:spLocks noGrp="1"/>
          </p:cNvSpPr>
          <p:nvPr>
            <p:ph type="dt" sz="half" idx="10"/>
          </p:nvPr>
        </p:nvSpPr>
        <p:spPr/>
        <p:txBody>
          <a:bodyPr/>
          <a:lstStyle/>
          <a:p>
            <a:fld id="{E5D0784C-94ED-46FC-8F0A-EA9D524D444B}" type="datetime1">
              <a:rPr lang="en-US" smtClean="0"/>
              <a:t>2/15/2024</a:t>
            </a:fld>
            <a:endParaRPr lang="en-US"/>
          </a:p>
        </p:txBody>
      </p:sp>
      <p:sp>
        <p:nvSpPr>
          <p:cNvPr id="7" name="Slide Number Placeholder 6">
            <a:extLst>
              <a:ext uri="{FF2B5EF4-FFF2-40B4-BE49-F238E27FC236}">
                <a16:creationId xmlns:a16="http://schemas.microsoft.com/office/drawing/2014/main" id="{EE426A83-9318-02E0-32A2-9A556124B8D5}"/>
              </a:ext>
            </a:extLst>
          </p:cNvPr>
          <p:cNvSpPr>
            <a:spLocks noGrp="1"/>
          </p:cNvSpPr>
          <p:nvPr>
            <p:ph type="sldNum" sz="quarter" idx="12"/>
          </p:nvPr>
        </p:nvSpPr>
        <p:spPr/>
        <p:txBody>
          <a:bodyPr/>
          <a:lstStyle/>
          <a:p>
            <a:fld id="{A11AFCF8-F107-49BE-8702-0F5BBC6155CA}" type="slidenum">
              <a:rPr lang="en-US" smtClean="0"/>
              <a:t>34</a:t>
            </a:fld>
            <a:endParaRPr lang="en-US"/>
          </a:p>
        </p:txBody>
      </p:sp>
    </p:spTree>
    <p:extLst>
      <p:ext uri="{BB962C8B-B14F-4D97-AF65-F5344CB8AC3E}">
        <p14:creationId xmlns:p14="http://schemas.microsoft.com/office/powerpoint/2010/main" val="167176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D600A8-4A73-FC81-A8BF-C6040FA40071}"/>
              </a:ext>
            </a:extLst>
          </p:cNvPr>
          <p:cNvSpPr>
            <a:spLocks noGrp="1"/>
          </p:cNvSpPr>
          <p:nvPr>
            <p:ph idx="1"/>
          </p:nvPr>
        </p:nvSpPr>
        <p:spPr>
          <a:xfrm>
            <a:off x="838200" y="537599"/>
            <a:ext cx="10515600" cy="5833704"/>
          </a:xfrm>
        </p:spPr>
        <p:txBody>
          <a:bodyPr>
            <a:normAutofit/>
          </a:bodyPr>
          <a:lstStyle/>
          <a:p>
            <a:pPr algn="just"/>
            <a:r>
              <a:rPr lang="en-US" dirty="0"/>
              <a:t>To eliminate circular wait, we assign a priority to each resource. A process can only request resources in increasing order of priority.</a:t>
            </a:r>
          </a:p>
          <a:p>
            <a:pPr algn="just"/>
            <a:r>
              <a:rPr lang="en-US" dirty="0"/>
              <a:t>In the example above, process P3 is requesting resource R1, which has a number lower than resource R3 which is already allocated to process P3. So this request is invalid and cannot be made, as R1 is already allocated to process P1.</a:t>
            </a:r>
          </a:p>
          <a:p>
            <a:pPr marL="0" indent="0" algn="just">
              <a:buNone/>
            </a:pPr>
            <a:r>
              <a:rPr lang="en-US" dirty="0">
                <a:highlight>
                  <a:srgbClr val="FFFF00"/>
                </a:highlight>
              </a:rPr>
              <a:t>Challenges:</a:t>
            </a:r>
          </a:p>
          <a:p>
            <a:pPr algn="just"/>
            <a:r>
              <a:rPr lang="en-US" dirty="0"/>
              <a:t>It is difficult to assign a relative priority to resources, as one resource can be prioritized differently by different processes.</a:t>
            </a:r>
          </a:p>
          <a:p>
            <a:pPr algn="just"/>
            <a:r>
              <a:rPr lang="en-US" dirty="0"/>
              <a:t>For Example: A media player will give a lesser priority to a printer while a document processor might give it a higher priority. The priority of resources is different according to the situation and use case.</a:t>
            </a:r>
          </a:p>
        </p:txBody>
      </p:sp>
      <p:sp>
        <p:nvSpPr>
          <p:cNvPr id="4" name="Date Placeholder 3">
            <a:extLst>
              <a:ext uri="{FF2B5EF4-FFF2-40B4-BE49-F238E27FC236}">
                <a16:creationId xmlns:a16="http://schemas.microsoft.com/office/drawing/2014/main" id="{AD50AB27-D149-6945-339E-1CC43D3E2289}"/>
              </a:ext>
            </a:extLst>
          </p:cNvPr>
          <p:cNvSpPr>
            <a:spLocks noGrp="1"/>
          </p:cNvSpPr>
          <p:nvPr>
            <p:ph type="dt" sz="half" idx="10"/>
          </p:nvPr>
        </p:nvSpPr>
        <p:spPr/>
        <p:txBody>
          <a:bodyPr/>
          <a:lstStyle/>
          <a:p>
            <a:fld id="{E046770C-5CAC-4228-9FE3-6514D201E4A7}" type="datetime1">
              <a:rPr lang="en-US" smtClean="0"/>
              <a:t>2/15/2024</a:t>
            </a:fld>
            <a:endParaRPr lang="en-US"/>
          </a:p>
        </p:txBody>
      </p:sp>
      <p:sp>
        <p:nvSpPr>
          <p:cNvPr id="5" name="Slide Number Placeholder 4">
            <a:extLst>
              <a:ext uri="{FF2B5EF4-FFF2-40B4-BE49-F238E27FC236}">
                <a16:creationId xmlns:a16="http://schemas.microsoft.com/office/drawing/2014/main" id="{597DF2AF-3B18-BB3A-CF59-628906A4F681}"/>
              </a:ext>
            </a:extLst>
          </p:cNvPr>
          <p:cNvSpPr>
            <a:spLocks noGrp="1"/>
          </p:cNvSpPr>
          <p:nvPr>
            <p:ph type="sldNum" sz="quarter" idx="12"/>
          </p:nvPr>
        </p:nvSpPr>
        <p:spPr/>
        <p:txBody>
          <a:bodyPr/>
          <a:lstStyle/>
          <a:p>
            <a:fld id="{A11AFCF8-F107-49BE-8702-0F5BBC6155CA}" type="slidenum">
              <a:rPr lang="en-US" smtClean="0"/>
              <a:t>35</a:t>
            </a:fld>
            <a:endParaRPr lang="en-US"/>
          </a:p>
        </p:txBody>
      </p:sp>
    </p:spTree>
    <p:extLst>
      <p:ext uri="{BB962C8B-B14F-4D97-AF65-F5344CB8AC3E}">
        <p14:creationId xmlns:p14="http://schemas.microsoft.com/office/powerpoint/2010/main" val="712961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E194-4F1A-4FCC-6032-D966393F6FE3}"/>
              </a:ext>
            </a:extLst>
          </p:cNvPr>
          <p:cNvSpPr>
            <a:spLocks noGrp="1"/>
          </p:cNvSpPr>
          <p:nvPr>
            <p:ph type="title"/>
          </p:nvPr>
        </p:nvSpPr>
        <p:spPr/>
        <p:txBody>
          <a:bodyPr/>
          <a:lstStyle/>
          <a:p>
            <a:r>
              <a:rPr lang="en-US" b="1" i="0" dirty="0">
                <a:effectLst/>
                <a:latin typeface="__Source_Sans_Pro_fea366"/>
              </a:rPr>
              <a:t>Feasibility of Deadlock Prevention</a:t>
            </a:r>
            <a:br>
              <a:rPr lang="en-US" b="1" i="0" dirty="0">
                <a:effectLst/>
                <a:latin typeface="__Source_Sans_Pro_fea366"/>
              </a:rPr>
            </a:br>
            <a:endParaRPr lang="en-US" dirty="0"/>
          </a:p>
        </p:txBody>
      </p:sp>
      <p:sp>
        <p:nvSpPr>
          <p:cNvPr id="3" name="Content Placeholder 2">
            <a:extLst>
              <a:ext uri="{FF2B5EF4-FFF2-40B4-BE49-F238E27FC236}">
                <a16:creationId xmlns:a16="http://schemas.microsoft.com/office/drawing/2014/main" id="{CD11E381-A563-C719-3D7E-DE52B8C2B4FE}"/>
              </a:ext>
            </a:extLst>
          </p:cNvPr>
          <p:cNvSpPr>
            <a:spLocks noGrp="1"/>
          </p:cNvSpPr>
          <p:nvPr>
            <p:ph idx="1"/>
          </p:nvPr>
        </p:nvSpPr>
        <p:spPr/>
        <p:txBody>
          <a:bodyPr/>
          <a:lstStyle/>
          <a:p>
            <a:pPr algn="just"/>
            <a:r>
              <a:rPr lang="en-US" dirty="0"/>
              <a:t>Mutual exclusion cannot be eliminated completely because some resources are inherently non-shareable</a:t>
            </a:r>
          </a:p>
          <a:p>
            <a:pPr algn="just"/>
            <a:r>
              <a:rPr lang="en-US" dirty="0"/>
              <a:t>Hold and wait cannot be eliminated as we cannot know in advance about the required resources to prevent waiting. It is inefficient to prevent a hold by releasing all the resources while requesting a new one</a:t>
            </a:r>
          </a:p>
          <a:p>
            <a:pPr algn="just"/>
            <a:r>
              <a:rPr lang="en-US" dirty="0"/>
              <a:t>Preempting processes can cause inconsistency and starting the process over by putting requests for all resources again is inefficient.</a:t>
            </a:r>
          </a:p>
          <a:p>
            <a:pPr algn="just"/>
            <a:r>
              <a:rPr lang="en-US" dirty="0"/>
              <a:t>Eliminating circular wait is the only practical way to prevent deadlock.</a:t>
            </a:r>
          </a:p>
        </p:txBody>
      </p:sp>
      <p:sp>
        <p:nvSpPr>
          <p:cNvPr id="4" name="Date Placeholder 3">
            <a:extLst>
              <a:ext uri="{FF2B5EF4-FFF2-40B4-BE49-F238E27FC236}">
                <a16:creationId xmlns:a16="http://schemas.microsoft.com/office/drawing/2014/main" id="{19FCE89F-A525-C313-FF0D-60401931133A}"/>
              </a:ext>
            </a:extLst>
          </p:cNvPr>
          <p:cNvSpPr>
            <a:spLocks noGrp="1"/>
          </p:cNvSpPr>
          <p:nvPr>
            <p:ph type="dt" sz="half" idx="10"/>
          </p:nvPr>
        </p:nvSpPr>
        <p:spPr/>
        <p:txBody>
          <a:bodyPr/>
          <a:lstStyle/>
          <a:p>
            <a:fld id="{1A89DDA9-FA6F-4751-8ACB-7E74785E89A1}" type="datetime1">
              <a:rPr lang="en-US" smtClean="0"/>
              <a:t>2/15/2024</a:t>
            </a:fld>
            <a:endParaRPr lang="en-US"/>
          </a:p>
        </p:txBody>
      </p:sp>
      <p:sp>
        <p:nvSpPr>
          <p:cNvPr id="5" name="Slide Number Placeholder 4">
            <a:extLst>
              <a:ext uri="{FF2B5EF4-FFF2-40B4-BE49-F238E27FC236}">
                <a16:creationId xmlns:a16="http://schemas.microsoft.com/office/drawing/2014/main" id="{E15A7B75-B091-C6C0-A69E-85A30B5667E1}"/>
              </a:ext>
            </a:extLst>
          </p:cNvPr>
          <p:cNvSpPr>
            <a:spLocks noGrp="1"/>
          </p:cNvSpPr>
          <p:nvPr>
            <p:ph type="sldNum" sz="quarter" idx="12"/>
          </p:nvPr>
        </p:nvSpPr>
        <p:spPr/>
        <p:txBody>
          <a:bodyPr/>
          <a:lstStyle/>
          <a:p>
            <a:fld id="{A11AFCF8-F107-49BE-8702-0F5BBC6155CA}" type="slidenum">
              <a:rPr lang="en-US" smtClean="0"/>
              <a:t>36</a:t>
            </a:fld>
            <a:endParaRPr lang="en-US"/>
          </a:p>
        </p:txBody>
      </p:sp>
    </p:spTree>
    <p:extLst>
      <p:ext uri="{BB962C8B-B14F-4D97-AF65-F5344CB8AC3E}">
        <p14:creationId xmlns:p14="http://schemas.microsoft.com/office/powerpoint/2010/main" val="3564221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os Deadlock Prevention">
            <a:extLst>
              <a:ext uri="{FF2B5EF4-FFF2-40B4-BE49-F238E27FC236}">
                <a16:creationId xmlns:a16="http://schemas.microsoft.com/office/drawing/2014/main" id="{513F58C2-7058-09AD-9C5F-88DE17280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355" y="166536"/>
            <a:ext cx="9566787" cy="607846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DD1F08FE-02EC-467B-50C0-4B16DB49BD63}"/>
              </a:ext>
            </a:extLst>
          </p:cNvPr>
          <p:cNvSpPr>
            <a:spLocks noGrp="1"/>
          </p:cNvSpPr>
          <p:nvPr>
            <p:ph type="dt" sz="half" idx="10"/>
          </p:nvPr>
        </p:nvSpPr>
        <p:spPr/>
        <p:txBody>
          <a:bodyPr/>
          <a:lstStyle/>
          <a:p>
            <a:fld id="{77597222-4BE1-493C-9003-ABB442BCC5BE}" type="datetime1">
              <a:rPr lang="en-US" smtClean="0"/>
              <a:t>2/15/2024</a:t>
            </a:fld>
            <a:endParaRPr lang="en-US"/>
          </a:p>
        </p:txBody>
      </p:sp>
      <p:sp>
        <p:nvSpPr>
          <p:cNvPr id="5" name="Slide Number Placeholder 4">
            <a:extLst>
              <a:ext uri="{FF2B5EF4-FFF2-40B4-BE49-F238E27FC236}">
                <a16:creationId xmlns:a16="http://schemas.microsoft.com/office/drawing/2014/main" id="{A2681BDE-D4B7-82D7-2C66-1AB7FB8BC59C}"/>
              </a:ext>
            </a:extLst>
          </p:cNvPr>
          <p:cNvSpPr>
            <a:spLocks noGrp="1"/>
          </p:cNvSpPr>
          <p:nvPr>
            <p:ph type="sldNum" sz="quarter" idx="12"/>
          </p:nvPr>
        </p:nvSpPr>
        <p:spPr/>
        <p:txBody>
          <a:bodyPr/>
          <a:lstStyle/>
          <a:p>
            <a:fld id="{A11AFCF8-F107-49BE-8702-0F5BBC6155CA}" type="slidenum">
              <a:rPr lang="en-US" smtClean="0"/>
              <a:t>37</a:t>
            </a:fld>
            <a:endParaRPr lang="en-US"/>
          </a:p>
        </p:txBody>
      </p:sp>
    </p:spTree>
    <p:extLst>
      <p:ext uri="{BB962C8B-B14F-4D97-AF65-F5344CB8AC3E}">
        <p14:creationId xmlns:p14="http://schemas.microsoft.com/office/powerpoint/2010/main" val="2648634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5425-5801-BF75-4067-4EB01096F954}"/>
              </a:ext>
            </a:extLst>
          </p:cNvPr>
          <p:cNvSpPr>
            <a:spLocks noGrp="1"/>
          </p:cNvSpPr>
          <p:nvPr>
            <p:ph type="title"/>
          </p:nvPr>
        </p:nvSpPr>
        <p:spPr/>
        <p:txBody>
          <a:bodyPr>
            <a:normAutofit/>
          </a:bodyPr>
          <a:lstStyle/>
          <a:p>
            <a:r>
              <a:rPr lang="en-US" sz="3600" b="1" dirty="0"/>
              <a:t>Deadlock Avoidance</a:t>
            </a:r>
            <a:br>
              <a:rPr lang="en-US" dirty="0"/>
            </a:br>
            <a:endParaRPr lang="en-US" dirty="0"/>
          </a:p>
        </p:txBody>
      </p:sp>
      <p:sp>
        <p:nvSpPr>
          <p:cNvPr id="3" name="Content Placeholder 2">
            <a:extLst>
              <a:ext uri="{FF2B5EF4-FFF2-40B4-BE49-F238E27FC236}">
                <a16:creationId xmlns:a16="http://schemas.microsoft.com/office/drawing/2014/main" id="{A9818B33-8EC4-591B-F1DA-6A990F06C785}"/>
              </a:ext>
            </a:extLst>
          </p:cNvPr>
          <p:cNvSpPr>
            <a:spLocks noGrp="1"/>
          </p:cNvSpPr>
          <p:nvPr>
            <p:ph idx="1"/>
          </p:nvPr>
        </p:nvSpPr>
        <p:spPr>
          <a:xfrm>
            <a:off x="838200" y="934065"/>
            <a:ext cx="10515600" cy="5558810"/>
          </a:xfrm>
        </p:spPr>
        <p:txBody>
          <a:bodyPr>
            <a:normAutofit fontScale="92500" lnSpcReduction="10000"/>
          </a:bodyPr>
          <a:lstStyle/>
          <a:p>
            <a:pPr algn="just"/>
            <a:r>
              <a:rPr lang="en-US" dirty="0"/>
              <a:t>A deadlock avoidance policy grants a resource request only if it can establish that granting the request cannot lead to a deadlock either immediately or in the future.</a:t>
            </a:r>
          </a:p>
          <a:p>
            <a:pPr algn="just"/>
            <a:r>
              <a:rPr lang="en-US" dirty="0"/>
              <a:t> The </a:t>
            </a:r>
            <a:r>
              <a:rPr lang="en-US" dirty="0" err="1">
                <a:highlight>
                  <a:srgbClr val="FFFF00"/>
                </a:highlight>
              </a:rPr>
              <a:t>kernal</a:t>
            </a:r>
            <a:r>
              <a:rPr lang="en-US" dirty="0"/>
              <a:t> lacks detailed knowledge about future behavior of processes, so it cannot accurately predict deadlocks. To facilitate deadlock avoidance under these conditions, it uses the following conservative approach: Each process declares the maximum number of resource units of each class that it may require. </a:t>
            </a:r>
          </a:p>
          <a:p>
            <a:pPr algn="just"/>
            <a:r>
              <a:rPr lang="en-US" dirty="0"/>
              <a:t>The </a:t>
            </a:r>
            <a:r>
              <a:rPr lang="en-US" dirty="0" err="1">
                <a:highlight>
                  <a:srgbClr val="FFFF00"/>
                </a:highlight>
              </a:rPr>
              <a:t>kernal</a:t>
            </a:r>
            <a:r>
              <a:rPr lang="en-US" dirty="0"/>
              <a:t> permits a process to request these resource units in stages- i.e. a few resource units at a time- subject to the maximum number declared by it and uses a worst case analysis technique to check for the possibility of future deadlocks. </a:t>
            </a:r>
          </a:p>
          <a:p>
            <a:pPr algn="just"/>
            <a:r>
              <a:rPr lang="en-US" dirty="0"/>
              <a:t>A request is granted only if there is no possibility of deadlocks; otherwise, it remains pending until it can be granted. This approach is conservative because a process may complete its operation without requiring the maximum number of units declared by it.</a:t>
            </a:r>
          </a:p>
        </p:txBody>
      </p:sp>
      <p:sp>
        <p:nvSpPr>
          <p:cNvPr id="4" name="Date Placeholder 3">
            <a:extLst>
              <a:ext uri="{FF2B5EF4-FFF2-40B4-BE49-F238E27FC236}">
                <a16:creationId xmlns:a16="http://schemas.microsoft.com/office/drawing/2014/main" id="{50AD707B-4AAC-9F03-754C-B00C73484B8E}"/>
              </a:ext>
            </a:extLst>
          </p:cNvPr>
          <p:cNvSpPr>
            <a:spLocks noGrp="1"/>
          </p:cNvSpPr>
          <p:nvPr>
            <p:ph type="dt" sz="half" idx="10"/>
          </p:nvPr>
        </p:nvSpPr>
        <p:spPr/>
        <p:txBody>
          <a:bodyPr/>
          <a:lstStyle/>
          <a:p>
            <a:fld id="{2AEEF9B3-7337-414E-8CAF-F0D4F341F578}" type="datetime1">
              <a:rPr lang="en-US" smtClean="0"/>
              <a:t>2/15/2024</a:t>
            </a:fld>
            <a:endParaRPr lang="en-US"/>
          </a:p>
        </p:txBody>
      </p:sp>
      <p:sp>
        <p:nvSpPr>
          <p:cNvPr id="5" name="Slide Number Placeholder 4">
            <a:extLst>
              <a:ext uri="{FF2B5EF4-FFF2-40B4-BE49-F238E27FC236}">
                <a16:creationId xmlns:a16="http://schemas.microsoft.com/office/drawing/2014/main" id="{18D7A671-E6A3-FAB4-7564-E8A1E414CC3E}"/>
              </a:ext>
            </a:extLst>
          </p:cNvPr>
          <p:cNvSpPr>
            <a:spLocks noGrp="1"/>
          </p:cNvSpPr>
          <p:nvPr>
            <p:ph type="sldNum" sz="quarter" idx="12"/>
          </p:nvPr>
        </p:nvSpPr>
        <p:spPr/>
        <p:txBody>
          <a:bodyPr/>
          <a:lstStyle/>
          <a:p>
            <a:fld id="{A11AFCF8-F107-49BE-8702-0F5BBC6155CA}" type="slidenum">
              <a:rPr lang="en-US" smtClean="0"/>
              <a:t>38</a:t>
            </a:fld>
            <a:endParaRPr lang="en-US"/>
          </a:p>
        </p:txBody>
      </p:sp>
    </p:spTree>
    <p:extLst>
      <p:ext uri="{BB962C8B-B14F-4D97-AF65-F5344CB8AC3E}">
        <p14:creationId xmlns:p14="http://schemas.microsoft.com/office/powerpoint/2010/main" val="2185552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4F38-72C5-CFAB-6471-F398FD2B596E}"/>
              </a:ext>
            </a:extLst>
          </p:cNvPr>
          <p:cNvSpPr>
            <a:spLocks noGrp="1"/>
          </p:cNvSpPr>
          <p:nvPr>
            <p:ph type="title"/>
          </p:nvPr>
        </p:nvSpPr>
        <p:spPr/>
        <p:txBody>
          <a:bodyPr/>
          <a:lstStyle/>
          <a:p>
            <a:r>
              <a:rPr lang="en-US" b="1" i="0" dirty="0">
                <a:solidFill>
                  <a:srgbClr val="273239"/>
                </a:solidFill>
                <a:effectLst/>
                <a:latin typeface="Nunito" pitchFamily="2" charset="0"/>
              </a:rPr>
              <a:t>Resource Allocation Graph</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C25009F1-15BE-ED4D-5D38-83F662A0F6A7}"/>
              </a:ext>
            </a:extLst>
          </p:cNvPr>
          <p:cNvSpPr>
            <a:spLocks noGrp="1"/>
          </p:cNvSpPr>
          <p:nvPr>
            <p:ph idx="1"/>
          </p:nvPr>
        </p:nvSpPr>
        <p:spPr>
          <a:xfrm>
            <a:off x="838200" y="1258529"/>
            <a:ext cx="10515600" cy="4918434"/>
          </a:xfrm>
        </p:spPr>
        <p:txBody>
          <a:bodyPr/>
          <a:lstStyle/>
          <a:p>
            <a:pPr algn="just"/>
            <a:r>
              <a:rPr lang="en-US" dirty="0"/>
              <a:t>The resource allocation graph (RAG) is used to visualize the system’s current state as a graph. The Graph includes all processes, the resources that are assigned to them, as well as the resources that each Process requests. </a:t>
            </a:r>
          </a:p>
          <a:p>
            <a:pPr algn="just"/>
            <a:r>
              <a:rPr lang="en-US" dirty="0"/>
              <a:t>Sometimes, if there are fewer processes, we can quickly spot a deadlock in the system by looking at the graph rather than the tables we use in Banker’s algorithm. </a:t>
            </a:r>
          </a:p>
          <a:p>
            <a:pPr algn="just"/>
            <a:r>
              <a:rPr lang="en-US" dirty="0"/>
              <a:t>Deadlock avoidance can also be done with Banker’s Algorithm. </a:t>
            </a:r>
          </a:p>
        </p:txBody>
      </p:sp>
      <p:sp>
        <p:nvSpPr>
          <p:cNvPr id="4" name="Date Placeholder 3">
            <a:extLst>
              <a:ext uri="{FF2B5EF4-FFF2-40B4-BE49-F238E27FC236}">
                <a16:creationId xmlns:a16="http://schemas.microsoft.com/office/drawing/2014/main" id="{619F9F40-D26E-71F7-41BD-ACDE9EFFCF17}"/>
              </a:ext>
            </a:extLst>
          </p:cNvPr>
          <p:cNvSpPr>
            <a:spLocks noGrp="1"/>
          </p:cNvSpPr>
          <p:nvPr>
            <p:ph type="dt" sz="half" idx="10"/>
          </p:nvPr>
        </p:nvSpPr>
        <p:spPr/>
        <p:txBody>
          <a:bodyPr/>
          <a:lstStyle/>
          <a:p>
            <a:fld id="{C4EDE63C-893A-4CAA-A855-1858D61C98C9}" type="datetime1">
              <a:rPr lang="en-US" smtClean="0"/>
              <a:t>2/15/2024</a:t>
            </a:fld>
            <a:endParaRPr lang="en-US"/>
          </a:p>
        </p:txBody>
      </p:sp>
      <p:sp>
        <p:nvSpPr>
          <p:cNvPr id="5" name="Slide Number Placeholder 4">
            <a:extLst>
              <a:ext uri="{FF2B5EF4-FFF2-40B4-BE49-F238E27FC236}">
                <a16:creationId xmlns:a16="http://schemas.microsoft.com/office/drawing/2014/main" id="{4005FB8E-F710-0F1B-107C-B24A0CAA9B26}"/>
              </a:ext>
            </a:extLst>
          </p:cNvPr>
          <p:cNvSpPr>
            <a:spLocks noGrp="1"/>
          </p:cNvSpPr>
          <p:nvPr>
            <p:ph type="sldNum" sz="quarter" idx="12"/>
          </p:nvPr>
        </p:nvSpPr>
        <p:spPr/>
        <p:txBody>
          <a:bodyPr/>
          <a:lstStyle/>
          <a:p>
            <a:fld id="{A11AFCF8-F107-49BE-8702-0F5BBC6155CA}" type="slidenum">
              <a:rPr lang="en-US" smtClean="0"/>
              <a:t>39</a:t>
            </a:fld>
            <a:endParaRPr lang="en-US"/>
          </a:p>
        </p:txBody>
      </p:sp>
    </p:spTree>
    <p:extLst>
      <p:ext uri="{BB962C8B-B14F-4D97-AF65-F5344CB8AC3E}">
        <p14:creationId xmlns:p14="http://schemas.microsoft.com/office/powerpoint/2010/main" val="279495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8558A4-A03E-069F-FE4B-76B351D706A2}"/>
              </a:ext>
            </a:extLst>
          </p:cNvPr>
          <p:cNvPicPr>
            <a:picLocks noChangeAspect="1"/>
          </p:cNvPicPr>
          <p:nvPr/>
        </p:nvPicPr>
        <p:blipFill>
          <a:blip r:embed="rId2"/>
          <a:stretch>
            <a:fillRect/>
          </a:stretch>
        </p:blipFill>
        <p:spPr>
          <a:xfrm>
            <a:off x="1337186" y="234170"/>
            <a:ext cx="8881067" cy="6314114"/>
          </a:xfrm>
          <a:prstGeom prst="rect">
            <a:avLst/>
          </a:prstGeom>
        </p:spPr>
      </p:pic>
      <p:sp>
        <p:nvSpPr>
          <p:cNvPr id="6" name="Date Placeholder 5">
            <a:extLst>
              <a:ext uri="{FF2B5EF4-FFF2-40B4-BE49-F238E27FC236}">
                <a16:creationId xmlns:a16="http://schemas.microsoft.com/office/drawing/2014/main" id="{BB909FA1-9CFC-62E8-F68A-368D8BFBBDE7}"/>
              </a:ext>
            </a:extLst>
          </p:cNvPr>
          <p:cNvSpPr>
            <a:spLocks noGrp="1"/>
          </p:cNvSpPr>
          <p:nvPr>
            <p:ph type="dt" sz="half" idx="10"/>
          </p:nvPr>
        </p:nvSpPr>
        <p:spPr/>
        <p:txBody>
          <a:bodyPr/>
          <a:lstStyle/>
          <a:p>
            <a:fld id="{A87C3945-5354-4E54-935B-ECD5638AE867}" type="datetime1">
              <a:rPr lang="en-US" smtClean="0"/>
              <a:t>2/15/2024</a:t>
            </a:fld>
            <a:endParaRPr lang="en-US"/>
          </a:p>
        </p:txBody>
      </p:sp>
      <p:sp>
        <p:nvSpPr>
          <p:cNvPr id="7" name="Slide Number Placeholder 6">
            <a:extLst>
              <a:ext uri="{FF2B5EF4-FFF2-40B4-BE49-F238E27FC236}">
                <a16:creationId xmlns:a16="http://schemas.microsoft.com/office/drawing/2014/main" id="{EEDF87AB-0DF5-6A30-77E1-E3DE701067EB}"/>
              </a:ext>
            </a:extLst>
          </p:cNvPr>
          <p:cNvSpPr>
            <a:spLocks noGrp="1"/>
          </p:cNvSpPr>
          <p:nvPr>
            <p:ph type="sldNum" sz="quarter" idx="12"/>
          </p:nvPr>
        </p:nvSpPr>
        <p:spPr/>
        <p:txBody>
          <a:bodyPr/>
          <a:lstStyle/>
          <a:p>
            <a:fld id="{A11AFCF8-F107-49BE-8702-0F5BBC6155CA}" type="slidenum">
              <a:rPr lang="en-US" smtClean="0"/>
              <a:t>4</a:t>
            </a:fld>
            <a:endParaRPr lang="en-US"/>
          </a:p>
        </p:txBody>
      </p:sp>
    </p:spTree>
    <p:extLst>
      <p:ext uri="{BB962C8B-B14F-4D97-AF65-F5344CB8AC3E}">
        <p14:creationId xmlns:p14="http://schemas.microsoft.com/office/powerpoint/2010/main" val="2535018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4210-356F-28BF-AD8B-6280767B04FC}"/>
              </a:ext>
            </a:extLst>
          </p:cNvPr>
          <p:cNvSpPr>
            <a:spLocks noGrp="1"/>
          </p:cNvSpPr>
          <p:nvPr>
            <p:ph type="title"/>
          </p:nvPr>
        </p:nvSpPr>
        <p:spPr/>
        <p:txBody>
          <a:bodyPr/>
          <a:lstStyle/>
          <a:p>
            <a:r>
              <a:rPr lang="en-US" dirty="0">
                <a:highlight>
                  <a:srgbClr val="FFFF00"/>
                </a:highlight>
              </a:rPr>
              <a:t>Banker’s Algorithm/Deadlock Avoidance/Deadlock Detection</a:t>
            </a:r>
          </a:p>
        </p:txBody>
      </p:sp>
      <p:sp>
        <p:nvSpPr>
          <p:cNvPr id="3" name="Content Placeholder 2">
            <a:extLst>
              <a:ext uri="{FF2B5EF4-FFF2-40B4-BE49-F238E27FC236}">
                <a16:creationId xmlns:a16="http://schemas.microsoft.com/office/drawing/2014/main" id="{5EAC8EB3-5FBA-C084-1CE1-33805F5B94AF}"/>
              </a:ext>
            </a:extLst>
          </p:cNvPr>
          <p:cNvSpPr>
            <a:spLocks noGrp="1"/>
          </p:cNvSpPr>
          <p:nvPr>
            <p:ph idx="1"/>
          </p:nvPr>
        </p:nvSpPr>
        <p:spPr/>
        <p:txBody>
          <a:bodyPr/>
          <a:lstStyle/>
          <a:p>
            <a:pPr algn="just"/>
            <a:r>
              <a:rPr lang="en-US" dirty="0" err="1"/>
              <a:t>Bankers’s</a:t>
            </a:r>
            <a:r>
              <a:rPr lang="en-US" dirty="0"/>
              <a:t> Algorithm is a resource allocation and deadlock avoidance algorithm which test all the request made by processes for resources, it checks for the safe state, and after granting a request system remains in the safe state it allows the request, and if there is no safe state it doesn’t allow the request made by the process. </a:t>
            </a:r>
          </a:p>
          <a:p>
            <a:pPr marL="0" indent="0" algn="just">
              <a:buNone/>
            </a:pPr>
            <a:r>
              <a:rPr lang="en-US" dirty="0">
                <a:highlight>
                  <a:srgbClr val="FFFF00"/>
                </a:highlight>
              </a:rPr>
              <a:t>Inputs to Banker’s Algorithm</a:t>
            </a:r>
          </a:p>
          <a:p>
            <a:pPr algn="just"/>
            <a:r>
              <a:rPr lang="en-US" dirty="0"/>
              <a:t>Max needs of resources by each process. </a:t>
            </a:r>
          </a:p>
          <a:p>
            <a:pPr algn="just"/>
            <a:r>
              <a:rPr lang="en-US" dirty="0"/>
              <a:t>Currently, allocated resources by each process. </a:t>
            </a:r>
          </a:p>
          <a:p>
            <a:pPr algn="just"/>
            <a:r>
              <a:rPr lang="en-US" dirty="0"/>
              <a:t>Max free available resources in the system.</a:t>
            </a:r>
          </a:p>
        </p:txBody>
      </p:sp>
      <p:sp>
        <p:nvSpPr>
          <p:cNvPr id="4" name="Date Placeholder 3">
            <a:extLst>
              <a:ext uri="{FF2B5EF4-FFF2-40B4-BE49-F238E27FC236}">
                <a16:creationId xmlns:a16="http://schemas.microsoft.com/office/drawing/2014/main" id="{86D111A1-E44C-3692-4A29-C5B35BD3ADE9}"/>
              </a:ext>
            </a:extLst>
          </p:cNvPr>
          <p:cNvSpPr>
            <a:spLocks noGrp="1"/>
          </p:cNvSpPr>
          <p:nvPr>
            <p:ph type="dt" sz="half" idx="10"/>
          </p:nvPr>
        </p:nvSpPr>
        <p:spPr/>
        <p:txBody>
          <a:bodyPr/>
          <a:lstStyle/>
          <a:p>
            <a:fld id="{86E21AEF-F3BA-487E-A752-B17DA15688A6}" type="datetime1">
              <a:rPr lang="en-US" smtClean="0"/>
              <a:t>2/15/2024</a:t>
            </a:fld>
            <a:endParaRPr lang="en-US"/>
          </a:p>
        </p:txBody>
      </p:sp>
      <p:sp>
        <p:nvSpPr>
          <p:cNvPr id="5" name="Slide Number Placeholder 4">
            <a:extLst>
              <a:ext uri="{FF2B5EF4-FFF2-40B4-BE49-F238E27FC236}">
                <a16:creationId xmlns:a16="http://schemas.microsoft.com/office/drawing/2014/main" id="{91778CB1-203B-B0C9-BF49-6A873C74CFA2}"/>
              </a:ext>
            </a:extLst>
          </p:cNvPr>
          <p:cNvSpPr>
            <a:spLocks noGrp="1"/>
          </p:cNvSpPr>
          <p:nvPr>
            <p:ph type="sldNum" sz="quarter" idx="12"/>
          </p:nvPr>
        </p:nvSpPr>
        <p:spPr/>
        <p:txBody>
          <a:bodyPr/>
          <a:lstStyle/>
          <a:p>
            <a:fld id="{A11AFCF8-F107-49BE-8702-0F5BBC6155CA}" type="slidenum">
              <a:rPr lang="en-US" smtClean="0"/>
              <a:t>40</a:t>
            </a:fld>
            <a:endParaRPr lang="en-US"/>
          </a:p>
        </p:txBody>
      </p:sp>
    </p:spTree>
    <p:extLst>
      <p:ext uri="{BB962C8B-B14F-4D97-AF65-F5344CB8AC3E}">
        <p14:creationId xmlns:p14="http://schemas.microsoft.com/office/powerpoint/2010/main" val="3655046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DE072-AAA0-41F2-7658-6339681707E9}"/>
              </a:ext>
            </a:extLst>
          </p:cNvPr>
          <p:cNvSpPr>
            <a:spLocks noGrp="1"/>
          </p:cNvSpPr>
          <p:nvPr>
            <p:ph idx="1"/>
          </p:nvPr>
        </p:nvSpPr>
        <p:spPr>
          <a:xfrm>
            <a:off x="838200" y="648929"/>
            <a:ext cx="10515600" cy="5528034"/>
          </a:xfrm>
        </p:spPr>
        <p:txBody>
          <a:bodyPr>
            <a:normAutofit lnSpcReduction="10000"/>
          </a:bodyPr>
          <a:lstStyle/>
          <a:p>
            <a:pPr marL="0" indent="0">
              <a:buNone/>
            </a:pPr>
            <a:r>
              <a:rPr lang="en-US" dirty="0">
                <a:highlight>
                  <a:srgbClr val="FFFF00"/>
                </a:highlight>
              </a:rPr>
              <a:t>The request will only be granted under the below condition</a:t>
            </a:r>
          </a:p>
          <a:p>
            <a:pPr algn="just"/>
            <a:r>
              <a:rPr lang="en-US" dirty="0"/>
              <a:t>If the request made by the process is less than equal to the max needed for that process. </a:t>
            </a:r>
          </a:p>
          <a:p>
            <a:pPr algn="just"/>
            <a:r>
              <a:rPr lang="en-US" dirty="0"/>
              <a:t>If the request made by the process is less than equal to the freely available resource in the system.</a:t>
            </a:r>
          </a:p>
          <a:p>
            <a:pPr algn="just"/>
            <a:r>
              <a:rPr lang="en-US" dirty="0"/>
              <a:t>Timeouts: To avoid deadlocks caused by indefinite waiting, a timeout mechanism can be used to limit the amount of time a process can wait for a resource. If the help is unavailable within the timeout period, the process can be forced to release its current resources and try again later.</a:t>
            </a:r>
          </a:p>
          <a:p>
            <a:pPr algn="just"/>
            <a:r>
              <a:rPr lang="en-US" dirty="0"/>
              <a:t>Need = Maximum Resources Requirement – Currently Allocated Resources.</a:t>
            </a:r>
          </a:p>
          <a:p>
            <a:pPr algn="just"/>
            <a:r>
              <a:rPr lang="en-US" dirty="0"/>
              <a:t>AVAILABE=TOTAL-ALLOCATED</a:t>
            </a:r>
          </a:p>
        </p:txBody>
      </p:sp>
      <p:sp>
        <p:nvSpPr>
          <p:cNvPr id="4" name="Date Placeholder 3">
            <a:extLst>
              <a:ext uri="{FF2B5EF4-FFF2-40B4-BE49-F238E27FC236}">
                <a16:creationId xmlns:a16="http://schemas.microsoft.com/office/drawing/2014/main" id="{8EE814A1-BFBD-301F-7AAD-028420E327B0}"/>
              </a:ext>
            </a:extLst>
          </p:cNvPr>
          <p:cNvSpPr>
            <a:spLocks noGrp="1"/>
          </p:cNvSpPr>
          <p:nvPr>
            <p:ph type="dt" sz="half" idx="10"/>
          </p:nvPr>
        </p:nvSpPr>
        <p:spPr/>
        <p:txBody>
          <a:bodyPr/>
          <a:lstStyle/>
          <a:p>
            <a:fld id="{E1807EF5-8A44-49AE-A149-2BC0ED4BBF21}" type="datetime1">
              <a:rPr lang="en-US" smtClean="0"/>
              <a:t>2/15/2024</a:t>
            </a:fld>
            <a:endParaRPr lang="en-US"/>
          </a:p>
        </p:txBody>
      </p:sp>
      <p:sp>
        <p:nvSpPr>
          <p:cNvPr id="5" name="Slide Number Placeholder 4">
            <a:extLst>
              <a:ext uri="{FF2B5EF4-FFF2-40B4-BE49-F238E27FC236}">
                <a16:creationId xmlns:a16="http://schemas.microsoft.com/office/drawing/2014/main" id="{864179F4-DF6B-56E6-296B-22154878616D}"/>
              </a:ext>
            </a:extLst>
          </p:cNvPr>
          <p:cNvSpPr>
            <a:spLocks noGrp="1"/>
          </p:cNvSpPr>
          <p:nvPr>
            <p:ph type="sldNum" sz="quarter" idx="12"/>
          </p:nvPr>
        </p:nvSpPr>
        <p:spPr/>
        <p:txBody>
          <a:bodyPr/>
          <a:lstStyle/>
          <a:p>
            <a:fld id="{A11AFCF8-F107-49BE-8702-0F5BBC6155CA}" type="slidenum">
              <a:rPr lang="en-US" smtClean="0"/>
              <a:t>41</a:t>
            </a:fld>
            <a:endParaRPr lang="en-US"/>
          </a:p>
        </p:txBody>
      </p:sp>
    </p:spTree>
    <p:extLst>
      <p:ext uri="{BB962C8B-B14F-4D97-AF65-F5344CB8AC3E}">
        <p14:creationId xmlns:p14="http://schemas.microsoft.com/office/powerpoint/2010/main" val="1553983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6B7902-2795-93B0-7D6B-4DB941648ED9}"/>
              </a:ext>
            </a:extLst>
          </p:cNvPr>
          <p:cNvSpPr>
            <a:spLocks noGrp="1"/>
          </p:cNvSpPr>
          <p:nvPr>
            <p:ph idx="1"/>
          </p:nvPr>
        </p:nvSpPr>
        <p:spPr>
          <a:xfrm>
            <a:off x="739877" y="163973"/>
            <a:ext cx="10515600" cy="6492465"/>
          </a:xfrm>
        </p:spPr>
        <p:txBody>
          <a:bodyPr>
            <a:normAutofit lnSpcReduction="10000"/>
          </a:bodyPr>
          <a:lstStyle/>
          <a:p>
            <a:pPr algn="just"/>
            <a:r>
              <a:rPr lang="en-US" dirty="0"/>
              <a:t>The Banker's algorithm is a deadlock avoidance algorithm used in operating systems to allocate resources to processes in a safe manner, ensuring that deadlock cannot occur. It was developed by </a:t>
            </a:r>
            <a:r>
              <a:rPr lang="en-US" dirty="0" err="1"/>
              <a:t>Edsger</a:t>
            </a:r>
            <a:r>
              <a:rPr lang="en-US" dirty="0"/>
              <a:t> W. Dijkstra in 1965. The algorithm is primarily used in systems where resources are allocated in advance and can be safely released when no longer needed.</a:t>
            </a:r>
          </a:p>
          <a:p>
            <a:pPr algn="just"/>
            <a:r>
              <a:rPr lang="en-US" dirty="0">
                <a:highlight>
                  <a:srgbClr val="FFFF00"/>
                </a:highlight>
              </a:rPr>
              <a:t>Resources: </a:t>
            </a:r>
            <a:r>
              <a:rPr lang="en-US" dirty="0"/>
              <a:t>These are the various types of resources available in the system, such as printers, memory blocks, etc.</a:t>
            </a:r>
          </a:p>
          <a:p>
            <a:pPr algn="just"/>
            <a:r>
              <a:rPr lang="en-US" dirty="0">
                <a:highlight>
                  <a:srgbClr val="FFFF00"/>
                </a:highlight>
              </a:rPr>
              <a:t>Processes: </a:t>
            </a:r>
            <a:r>
              <a:rPr lang="en-US" dirty="0"/>
              <a:t>These are the tasks or programs running in the system that require resources to execute.</a:t>
            </a:r>
          </a:p>
          <a:p>
            <a:pPr algn="just"/>
            <a:r>
              <a:rPr lang="en-US" dirty="0">
                <a:highlight>
                  <a:srgbClr val="FFFF00"/>
                </a:highlight>
              </a:rPr>
              <a:t>Available: </a:t>
            </a:r>
            <a:r>
              <a:rPr lang="en-US" dirty="0"/>
              <a:t>This is a vector indicating the number of available </a:t>
            </a:r>
            <a:r>
              <a:rPr lang="en-US" dirty="0">
                <a:highlight>
                  <a:srgbClr val="FFFF00"/>
                </a:highlight>
              </a:rPr>
              <a:t>instances</a:t>
            </a:r>
            <a:r>
              <a:rPr lang="en-US" dirty="0"/>
              <a:t> of each resource type.</a:t>
            </a:r>
          </a:p>
          <a:p>
            <a:pPr algn="just"/>
            <a:r>
              <a:rPr lang="en-US" dirty="0">
                <a:highlight>
                  <a:srgbClr val="FFFF00"/>
                </a:highlight>
              </a:rPr>
              <a:t>Allocation: </a:t>
            </a:r>
            <a:r>
              <a:rPr lang="en-US" dirty="0"/>
              <a:t>This is a matrix indicating the number of resources of each type currently allocated to each process.</a:t>
            </a:r>
          </a:p>
          <a:p>
            <a:pPr algn="just"/>
            <a:r>
              <a:rPr lang="en-US" dirty="0">
                <a:highlight>
                  <a:srgbClr val="FFFF00"/>
                </a:highlight>
              </a:rPr>
              <a:t>Maximum: </a:t>
            </a:r>
            <a:r>
              <a:rPr lang="en-US" dirty="0"/>
              <a:t>This is a matrix indicating the maximum number of resources of each type that each process may request.</a:t>
            </a:r>
          </a:p>
        </p:txBody>
      </p:sp>
      <p:sp>
        <p:nvSpPr>
          <p:cNvPr id="4" name="Date Placeholder 3">
            <a:extLst>
              <a:ext uri="{FF2B5EF4-FFF2-40B4-BE49-F238E27FC236}">
                <a16:creationId xmlns:a16="http://schemas.microsoft.com/office/drawing/2014/main" id="{C3DED669-2997-F07E-5A99-7D1B95985EF7}"/>
              </a:ext>
            </a:extLst>
          </p:cNvPr>
          <p:cNvSpPr>
            <a:spLocks noGrp="1"/>
          </p:cNvSpPr>
          <p:nvPr>
            <p:ph type="dt" sz="half" idx="10"/>
          </p:nvPr>
        </p:nvSpPr>
        <p:spPr/>
        <p:txBody>
          <a:bodyPr/>
          <a:lstStyle/>
          <a:p>
            <a:fld id="{14725D62-B759-4479-96A4-EDC3304A0BE1}" type="datetime1">
              <a:rPr lang="en-US" smtClean="0"/>
              <a:t>2/15/2024</a:t>
            </a:fld>
            <a:endParaRPr lang="en-US"/>
          </a:p>
        </p:txBody>
      </p:sp>
      <p:sp>
        <p:nvSpPr>
          <p:cNvPr id="5" name="Slide Number Placeholder 4">
            <a:extLst>
              <a:ext uri="{FF2B5EF4-FFF2-40B4-BE49-F238E27FC236}">
                <a16:creationId xmlns:a16="http://schemas.microsoft.com/office/drawing/2014/main" id="{2BD7A4A8-508E-E703-7246-85BC89DB6C27}"/>
              </a:ext>
            </a:extLst>
          </p:cNvPr>
          <p:cNvSpPr>
            <a:spLocks noGrp="1"/>
          </p:cNvSpPr>
          <p:nvPr>
            <p:ph type="sldNum" sz="quarter" idx="12"/>
          </p:nvPr>
        </p:nvSpPr>
        <p:spPr/>
        <p:txBody>
          <a:bodyPr/>
          <a:lstStyle/>
          <a:p>
            <a:fld id="{A11AFCF8-F107-49BE-8702-0F5BBC6155CA}" type="slidenum">
              <a:rPr lang="en-US" smtClean="0"/>
              <a:t>42</a:t>
            </a:fld>
            <a:endParaRPr lang="en-US"/>
          </a:p>
        </p:txBody>
      </p:sp>
    </p:spTree>
    <p:extLst>
      <p:ext uri="{BB962C8B-B14F-4D97-AF65-F5344CB8AC3E}">
        <p14:creationId xmlns:p14="http://schemas.microsoft.com/office/powerpoint/2010/main" val="5825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019A4F-EA71-1B1E-942B-69CFED757297}"/>
              </a:ext>
            </a:extLst>
          </p:cNvPr>
          <p:cNvPicPr>
            <a:picLocks noChangeAspect="1"/>
          </p:cNvPicPr>
          <p:nvPr/>
        </p:nvPicPr>
        <p:blipFill>
          <a:blip r:embed="rId2"/>
          <a:stretch>
            <a:fillRect/>
          </a:stretch>
        </p:blipFill>
        <p:spPr>
          <a:xfrm>
            <a:off x="438870" y="289078"/>
            <a:ext cx="11314259" cy="5993735"/>
          </a:xfrm>
          <a:prstGeom prst="rect">
            <a:avLst/>
          </a:prstGeom>
        </p:spPr>
      </p:pic>
      <p:sp>
        <p:nvSpPr>
          <p:cNvPr id="8" name="Date Placeholder 7">
            <a:extLst>
              <a:ext uri="{FF2B5EF4-FFF2-40B4-BE49-F238E27FC236}">
                <a16:creationId xmlns:a16="http://schemas.microsoft.com/office/drawing/2014/main" id="{EB91254A-FC05-2E51-21F5-DB5ECED392BE}"/>
              </a:ext>
            </a:extLst>
          </p:cNvPr>
          <p:cNvSpPr>
            <a:spLocks noGrp="1"/>
          </p:cNvSpPr>
          <p:nvPr>
            <p:ph type="dt" sz="half" idx="10"/>
          </p:nvPr>
        </p:nvSpPr>
        <p:spPr/>
        <p:txBody>
          <a:bodyPr/>
          <a:lstStyle/>
          <a:p>
            <a:fld id="{3A471DE4-B2B5-42A6-8939-F0BC4D60CDF8}" type="datetime1">
              <a:rPr lang="en-US" smtClean="0"/>
              <a:t>2/15/2024</a:t>
            </a:fld>
            <a:endParaRPr lang="en-US"/>
          </a:p>
        </p:txBody>
      </p:sp>
      <p:sp>
        <p:nvSpPr>
          <p:cNvPr id="9" name="Slide Number Placeholder 8">
            <a:extLst>
              <a:ext uri="{FF2B5EF4-FFF2-40B4-BE49-F238E27FC236}">
                <a16:creationId xmlns:a16="http://schemas.microsoft.com/office/drawing/2014/main" id="{90CC17CF-6C4B-DF74-73FE-7B5177DDB879}"/>
              </a:ext>
            </a:extLst>
          </p:cNvPr>
          <p:cNvSpPr>
            <a:spLocks noGrp="1"/>
          </p:cNvSpPr>
          <p:nvPr>
            <p:ph type="sldNum" sz="quarter" idx="12"/>
          </p:nvPr>
        </p:nvSpPr>
        <p:spPr/>
        <p:txBody>
          <a:bodyPr/>
          <a:lstStyle/>
          <a:p>
            <a:fld id="{A11AFCF8-F107-49BE-8702-0F5BBC6155CA}" type="slidenum">
              <a:rPr lang="en-US" smtClean="0"/>
              <a:t>43</a:t>
            </a:fld>
            <a:endParaRPr lang="en-US"/>
          </a:p>
        </p:txBody>
      </p:sp>
    </p:spTree>
    <p:extLst>
      <p:ext uri="{BB962C8B-B14F-4D97-AF65-F5344CB8AC3E}">
        <p14:creationId xmlns:p14="http://schemas.microsoft.com/office/powerpoint/2010/main" val="1606916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14754A-0BF4-3505-BE65-660E16BAA7B0}"/>
              </a:ext>
            </a:extLst>
          </p:cNvPr>
          <p:cNvPicPr>
            <a:picLocks noChangeAspect="1"/>
          </p:cNvPicPr>
          <p:nvPr/>
        </p:nvPicPr>
        <p:blipFill>
          <a:blip r:embed="rId2"/>
          <a:stretch>
            <a:fillRect/>
          </a:stretch>
        </p:blipFill>
        <p:spPr>
          <a:xfrm>
            <a:off x="193162" y="186812"/>
            <a:ext cx="11143432" cy="6671187"/>
          </a:xfrm>
          <a:prstGeom prst="rect">
            <a:avLst/>
          </a:prstGeom>
        </p:spPr>
      </p:pic>
      <p:sp>
        <p:nvSpPr>
          <p:cNvPr id="6" name="Date Placeholder 5">
            <a:extLst>
              <a:ext uri="{FF2B5EF4-FFF2-40B4-BE49-F238E27FC236}">
                <a16:creationId xmlns:a16="http://schemas.microsoft.com/office/drawing/2014/main" id="{0B05D76C-A8E0-43DA-A3B8-9973D3750A45}"/>
              </a:ext>
            </a:extLst>
          </p:cNvPr>
          <p:cNvSpPr>
            <a:spLocks noGrp="1"/>
          </p:cNvSpPr>
          <p:nvPr>
            <p:ph type="dt" sz="half" idx="10"/>
          </p:nvPr>
        </p:nvSpPr>
        <p:spPr/>
        <p:txBody>
          <a:bodyPr/>
          <a:lstStyle/>
          <a:p>
            <a:fld id="{B1E26FCD-6B61-43D4-9F42-FCB857E3F510}" type="datetime1">
              <a:rPr lang="en-US" smtClean="0"/>
              <a:t>2/15/2024</a:t>
            </a:fld>
            <a:endParaRPr lang="en-US"/>
          </a:p>
        </p:txBody>
      </p:sp>
      <p:sp>
        <p:nvSpPr>
          <p:cNvPr id="7" name="Slide Number Placeholder 6">
            <a:extLst>
              <a:ext uri="{FF2B5EF4-FFF2-40B4-BE49-F238E27FC236}">
                <a16:creationId xmlns:a16="http://schemas.microsoft.com/office/drawing/2014/main" id="{CC5DCEE4-BF17-F317-A487-2DDA0AE91141}"/>
              </a:ext>
            </a:extLst>
          </p:cNvPr>
          <p:cNvSpPr>
            <a:spLocks noGrp="1"/>
          </p:cNvSpPr>
          <p:nvPr>
            <p:ph type="sldNum" sz="quarter" idx="12"/>
          </p:nvPr>
        </p:nvSpPr>
        <p:spPr/>
        <p:txBody>
          <a:bodyPr/>
          <a:lstStyle/>
          <a:p>
            <a:fld id="{A11AFCF8-F107-49BE-8702-0F5BBC6155CA}" type="slidenum">
              <a:rPr lang="en-US" smtClean="0"/>
              <a:t>44</a:t>
            </a:fld>
            <a:endParaRPr lang="en-US"/>
          </a:p>
        </p:txBody>
      </p:sp>
    </p:spTree>
    <p:extLst>
      <p:ext uri="{BB962C8B-B14F-4D97-AF65-F5344CB8AC3E}">
        <p14:creationId xmlns:p14="http://schemas.microsoft.com/office/powerpoint/2010/main" val="18363484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6FAE5-F316-9B1E-EC09-C41DF0CAE649}"/>
              </a:ext>
            </a:extLst>
          </p:cNvPr>
          <p:cNvSpPr>
            <a:spLocks noGrp="1"/>
          </p:cNvSpPr>
          <p:nvPr>
            <p:ph type="title"/>
          </p:nvPr>
        </p:nvSpPr>
        <p:spPr/>
        <p:txBody>
          <a:bodyPr/>
          <a:lstStyle/>
          <a:p>
            <a:r>
              <a:rPr lang="en-US" dirty="0"/>
              <a:t>Banker’s Algorithm History</a:t>
            </a:r>
          </a:p>
        </p:txBody>
      </p:sp>
      <p:sp>
        <p:nvSpPr>
          <p:cNvPr id="3" name="Content Placeholder 2">
            <a:extLst>
              <a:ext uri="{FF2B5EF4-FFF2-40B4-BE49-F238E27FC236}">
                <a16:creationId xmlns:a16="http://schemas.microsoft.com/office/drawing/2014/main" id="{15E8D21F-F25C-B11F-EEB2-5DDDBD8A8994}"/>
              </a:ext>
            </a:extLst>
          </p:cNvPr>
          <p:cNvSpPr>
            <a:spLocks noGrp="1"/>
          </p:cNvSpPr>
          <p:nvPr>
            <p:ph idx="1"/>
          </p:nvPr>
        </p:nvSpPr>
        <p:spPr>
          <a:xfrm>
            <a:off x="838200" y="1543665"/>
            <a:ext cx="10515600" cy="4633298"/>
          </a:xfrm>
        </p:spPr>
        <p:txBody>
          <a:bodyPr>
            <a:normAutofit fontScale="92500" lnSpcReduction="10000"/>
          </a:bodyPr>
          <a:lstStyle/>
          <a:p>
            <a:pPr algn="just"/>
            <a:r>
              <a:rPr lang="en-US" dirty="0"/>
              <a:t>It is a banker algorithm used to avoid deadlock and allocate resources safely to each process in the computer system. </a:t>
            </a:r>
          </a:p>
          <a:p>
            <a:pPr algn="just"/>
            <a:r>
              <a:rPr lang="en-US" dirty="0"/>
              <a:t>The 'S-State' examines all possible tests or activities before deciding whether the allocation should be allowed to each process.</a:t>
            </a:r>
          </a:p>
          <a:p>
            <a:pPr algn="just"/>
            <a:r>
              <a:rPr lang="en-US" dirty="0"/>
              <a:t> It also helps the operating system to successfully share the resources between all the processes. </a:t>
            </a:r>
          </a:p>
          <a:p>
            <a:pPr algn="just"/>
            <a:r>
              <a:rPr lang="en-US" dirty="0"/>
              <a:t>The banker's algorithm is named because it checks whether a person should be sanctioned a loan amount or not to help the bank system safely simulate allocation resources. </a:t>
            </a:r>
          </a:p>
          <a:p>
            <a:pPr algn="just"/>
            <a:r>
              <a:rPr lang="en-US" dirty="0"/>
              <a:t>In this section, we will learn the Banker's Algorithm in detail. Also, we will solve problems based on the Banker's Algorithm. To understand the Banker's Algorithm first we will see a real word example of it.</a:t>
            </a:r>
          </a:p>
        </p:txBody>
      </p:sp>
      <p:sp>
        <p:nvSpPr>
          <p:cNvPr id="4" name="Date Placeholder 3">
            <a:extLst>
              <a:ext uri="{FF2B5EF4-FFF2-40B4-BE49-F238E27FC236}">
                <a16:creationId xmlns:a16="http://schemas.microsoft.com/office/drawing/2014/main" id="{0622182F-51DE-6A23-76A9-020572E1B8A9}"/>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7CC0CE9C-8B02-EEB8-34D5-ADC1DC7560CD}"/>
              </a:ext>
            </a:extLst>
          </p:cNvPr>
          <p:cNvSpPr>
            <a:spLocks noGrp="1"/>
          </p:cNvSpPr>
          <p:nvPr>
            <p:ph type="sldNum" sz="quarter" idx="12"/>
          </p:nvPr>
        </p:nvSpPr>
        <p:spPr/>
        <p:txBody>
          <a:bodyPr/>
          <a:lstStyle/>
          <a:p>
            <a:fld id="{A11AFCF8-F107-49BE-8702-0F5BBC6155CA}" type="slidenum">
              <a:rPr lang="en-US" smtClean="0"/>
              <a:t>45</a:t>
            </a:fld>
            <a:endParaRPr lang="en-US"/>
          </a:p>
        </p:txBody>
      </p:sp>
    </p:spTree>
    <p:extLst>
      <p:ext uri="{BB962C8B-B14F-4D97-AF65-F5344CB8AC3E}">
        <p14:creationId xmlns:p14="http://schemas.microsoft.com/office/powerpoint/2010/main" val="9753818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8F1A6D-34F2-4AE0-9B10-FEE1DA6BD83A}"/>
              </a:ext>
            </a:extLst>
          </p:cNvPr>
          <p:cNvSpPr>
            <a:spLocks noGrp="1"/>
          </p:cNvSpPr>
          <p:nvPr>
            <p:ph idx="1"/>
          </p:nvPr>
        </p:nvSpPr>
        <p:spPr>
          <a:xfrm>
            <a:off x="838200" y="501445"/>
            <a:ext cx="10515600" cy="5675518"/>
          </a:xfrm>
        </p:spPr>
        <p:txBody>
          <a:bodyPr/>
          <a:lstStyle/>
          <a:p>
            <a:pPr algn="just"/>
            <a:r>
              <a:rPr lang="en-US" dirty="0"/>
              <a:t>Suppose the number of account holders in a particular bank is 'n', and the total money in a bank is 'T’. </a:t>
            </a:r>
          </a:p>
          <a:p>
            <a:pPr algn="just"/>
            <a:r>
              <a:rPr lang="en-US" dirty="0"/>
              <a:t>If an account holder applies for a loan; first, the bank subtracts the loan amount from full cash and then estimates the cash difference is greater than T to approve the loan amount. </a:t>
            </a:r>
          </a:p>
          <a:p>
            <a:pPr algn="just"/>
            <a:r>
              <a:rPr lang="en-US" dirty="0"/>
              <a:t>These steps are taken because if another person applies for a loan or withdraws some amount from the bank, it helps the bank manage and operate all things without any restriction in the functionality of the banking system.</a:t>
            </a:r>
          </a:p>
        </p:txBody>
      </p:sp>
      <p:sp>
        <p:nvSpPr>
          <p:cNvPr id="4" name="Date Placeholder 3">
            <a:extLst>
              <a:ext uri="{FF2B5EF4-FFF2-40B4-BE49-F238E27FC236}">
                <a16:creationId xmlns:a16="http://schemas.microsoft.com/office/drawing/2014/main" id="{EBAFE2B0-5EEA-51B0-4ABB-E0AFFB620A66}"/>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8F4208D1-E10E-6D2B-4B56-1FE2851FC743}"/>
              </a:ext>
            </a:extLst>
          </p:cNvPr>
          <p:cNvSpPr>
            <a:spLocks noGrp="1"/>
          </p:cNvSpPr>
          <p:nvPr>
            <p:ph type="sldNum" sz="quarter" idx="12"/>
          </p:nvPr>
        </p:nvSpPr>
        <p:spPr/>
        <p:txBody>
          <a:bodyPr/>
          <a:lstStyle/>
          <a:p>
            <a:fld id="{A11AFCF8-F107-49BE-8702-0F5BBC6155CA}" type="slidenum">
              <a:rPr lang="en-US" smtClean="0"/>
              <a:t>46</a:t>
            </a:fld>
            <a:endParaRPr lang="en-US"/>
          </a:p>
        </p:txBody>
      </p:sp>
    </p:spTree>
    <p:extLst>
      <p:ext uri="{BB962C8B-B14F-4D97-AF65-F5344CB8AC3E}">
        <p14:creationId xmlns:p14="http://schemas.microsoft.com/office/powerpoint/2010/main" val="4645473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CED57-1753-7C4E-C248-3C3D3CA01337}"/>
              </a:ext>
            </a:extLst>
          </p:cNvPr>
          <p:cNvSpPr>
            <a:spLocks noGrp="1"/>
          </p:cNvSpPr>
          <p:nvPr>
            <p:ph idx="1"/>
          </p:nvPr>
        </p:nvSpPr>
        <p:spPr/>
        <p:txBody>
          <a:bodyPr/>
          <a:lstStyle/>
          <a:p>
            <a:pPr algn="just"/>
            <a:r>
              <a:rPr lang="en-US" dirty="0"/>
              <a:t>Similarly, it works in an operating system. When a new process is created in a computer system, the process must provide all types of information to the operating system like upcoming processes, requests for their resources, counting them, and delays. </a:t>
            </a:r>
          </a:p>
          <a:p>
            <a:pPr algn="just"/>
            <a:r>
              <a:rPr lang="en-US" dirty="0"/>
              <a:t>Based on these criteria, the operating system decides which process sequence should be executed or waited so that no deadlock occurs in a system. </a:t>
            </a:r>
          </a:p>
          <a:p>
            <a:pPr algn="just"/>
            <a:r>
              <a:rPr lang="en-US" dirty="0">
                <a:highlight>
                  <a:srgbClr val="FFFF00"/>
                </a:highlight>
              </a:rPr>
              <a:t>Therefore, it is also known as deadlock avoidance algorithm or deadlock detection in the operating system.</a:t>
            </a:r>
          </a:p>
        </p:txBody>
      </p:sp>
      <p:sp>
        <p:nvSpPr>
          <p:cNvPr id="4" name="Date Placeholder 3">
            <a:extLst>
              <a:ext uri="{FF2B5EF4-FFF2-40B4-BE49-F238E27FC236}">
                <a16:creationId xmlns:a16="http://schemas.microsoft.com/office/drawing/2014/main" id="{10893881-CD7B-860B-2B8D-A912387B5E0E}"/>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1C890973-30B6-64FE-CBA8-CA74C7D60EC2}"/>
              </a:ext>
            </a:extLst>
          </p:cNvPr>
          <p:cNvSpPr>
            <a:spLocks noGrp="1"/>
          </p:cNvSpPr>
          <p:nvPr>
            <p:ph type="sldNum" sz="quarter" idx="12"/>
          </p:nvPr>
        </p:nvSpPr>
        <p:spPr/>
        <p:txBody>
          <a:bodyPr/>
          <a:lstStyle/>
          <a:p>
            <a:fld id="{A11AFCF8-F107-49BE-8702-0F5BBC6155CA}" type="slidenum">
              <a:rPr lang="en-US" smtClean="0"/>
              <a:t>47</a:t>
            </a:fld>
            <a:endParaRPr lang="en-US"/>
          </a:p>
        </p:txBody>
      </p:sp>
    </p:spTree>
    <p:extLst>
      <p:ext uri="{BB962C8B-B14F-4D97-AF65-F5344CB8AC3E}">
        <p14:creationId xmlns:p14="http://schemas.microsoft.com/office/powerpoint/2010/main" val="98800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EA97-1C92-BF6C-29D8-2A00FC2F2885}"/>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BF30D176-ADDC-4D99-6F62-FA730A612CBD}"/>
              </a:ext>
            </a:extLst>
          </p:cNvPr>
          <p:cNvSpPr>
            <a:spLocks noGrp="1"/>
          </p:cNvSpPr>
          <p:nvPr>
            <p:ph idx="1"/>
          </p:nvPr>
        </p:nvSpPr>
        <p:spPr/>
        <p:txBody>
          <a:bodyPr/>
          <a:lstStyle/>
          <a:p>
            <a:r>
              <a:rPr lang="en-US" dirty="0"/>
              <a:t>It contains various resources that meet the requirements of each process.</a:t>
            </a:r>
          </a:p>
          <a:p>
            <a:r>
              <a:rPr lang="en-US" dirty="0"/>
              <a:t>Each process should provide information to the operating system for upcoming resource requests, the number of resources, and how long the resources will be held.</a:t>
            </a:r>
          </a:p>
          <a:p>
            <a:r>
              <a:rPr lang="en-US" dirty="0"/>
              <a:t>It helps the operating system manage and control process requests for each type of resource in the computer system.</a:t>
            </a:r>
          </a:p>
          <a:p>
            <a:r>
              <a:rPr lang="en-US" dirty="0"/>
              <a:t>The algorithm has a Max resource attribute that represents indicates each process can hold the maximum number of resources in a system.</a:t>
            </a:r>
          </a:p>
        </p:txBody>
      </p:sp>
      <p:sp>
        <p:nvSpPr>
          <p:cNvPr id="4" name="Date Placeholder 3">
            <a:extLst>
              <a:ext uri="{FF2B5EF4-FFF2-40B4-BE49-F238E27FC236}">
                <a16:creationId xmlns:a16="http://schemas.microsoft.com/office/drawing/2014/main" id="{5C01A69B-762B-44F8-70CE-1A9E266001D6}"/>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4A4953DF-8410-B39C-3B14-78CD490A2B05}"/>
              </a:ext>
            </a:extLst>
          </p:cNvPr>
          <p:cNvSpPr>
            <a:spLocks noGrp="1"/>
          </p:cNvSpPr>
          <p:nvPr>
            <p:ph type="sldNum" sz="quarter" idx="12"/>
          </p:nvPr>
        </p:nvSpPr>
        <p:spPr/>
        <p:txBody>
          <a:bodyPr/>
          <a:lstStyle/>
          <a:p>
            <a:fld id="{A11AFCF8-F107-49BE-8702-0F5BBC6155CA}" type="slidenum">
              <a:rPr lang="en-US" smtClean="0"/>
              <a:t>48</a:t>
            </a:fld>
            <a:endParaRPr lang="en-US"/>
          </a:p>
        </p:txBody>
      </p:sp>
    </p:spTree>
    <p:extLst>
      <p:ext uri="{BB962C8B-B14F-4D97-AF65-F5344CB8AC3E}">
        <p14:creationId xmlns:p14="http://schemas.microsoft.com/office/powerpoint/2010/main" val="12411324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4A2FE7-39BF-7921-30A9-A22D0B39784B}"/>
              </a:ext>
            </a:extLst>
          </p:cNvPr>
          <p:cNvSpPr>
            <a:spLocks noGrp="1"/>
          </p:cNvSpPr>
          <p:nvPr>
            <p:ph idx="1"/>
          </p:nvPr>
        </p:nvSpPr>
        <p:spPr>
          <a:xfrm>
            <a:off x="838200" y="432619"/>
            <a:ext cx="10515600" cy="5744344"/>
          </a:xfrm>
        </p:spPr>
        <p:txBody>
          <a:bodyPr/>
          <a:lstStyle/>
          <a:p>
            <a:r>
              <a:rPr lang="en-US" dirty="0"/>
              <a:t>Consider a system that contains five process P1, P2, P3, P4, P5 and the three resources type A,B and C. Following are the resources types: A has 10, B has 5 and the resource type C has 7 Instance.</a:t>
            </a:r>
          </a:p>
          <a:p>
            <a:endParaRPr lang="en-US" dirty="0"/>
          </a:p>
        </p:txBody>
      </p:sp>
      <p:sp>
        <p:nvSpPr>
          <p:cNvPr id="4" name="Date Placeholder 3">
            <a:extLst>
              <a:ext uri="{FF2B5EF4-FFF2-40B4-BE49-F238E27FC236}">
                <a16:creationId xmlns:a16="http://schemas.microsoft.com/office/drawing/2014/main" id="{EC9E4AF5-F617-4EF7-4A50-5EA3329F43FE}"/>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5C22D9BF-7A16-A6E1-3281-84669707764E}"/>
              </a:ext>
            </a:extLst>
          </p:cNvPr>
          <p:cNvSpPr>
            <a:spLocks noGrp="1"/>
          </p:cNvSpPr>
          <p:nvPr>
            <p:ph type="sldNum" sz="quarter" idx="12"/>
          </p:nvPr>
        </p:nvSpPr>
        <p:spPr/>
        <p:txBody>
          <a:bodyPr/>
          <a:lstStyle/>
          <a:p>
            <a:fld id="{A11AFCF8-F107-49BE-8702-0F5BBC6155CA}" type="slidenum">
              <a:rPr lang="en-US" smtClean="0"/>
              <a:t>49</a:t>
            </a:fld>
            <a:endParaRPr lang="en-US"/>
          </a:p>
        </p:txBody>
      </p:sp>
      <p:graphicFrame>
        <p:nvGraphicFramePr>
          <p:cNvPr id="8" name="Table 7">
            <a:extLst>
              <a:ext uri="{FF2B5EF4-FFF2-40B4-BE49-F238E27FC236}">
                <a16:creationId xmlns:a16="http://schemas.microsoft.com/office/drawing/2014/main" id="{FD07C10F-A15A-A9B4-8C53-6813E16B6073}"/>
              </a:ext>
            </a:extLst>
          </p:cNvPr>
          <p:cNvGraphicFramePr>
            <a:graphicFrameLocks noGrp="1"/>
          </p:cNvGraphicFramePr>
          <p:nvPr>
            <p:extLst>
              <p:ext uri="{D42A27DB-BD31-4B8C-83A1-F6EECF244321}">
                <p14:modId xmlns:p14="http://schemas.microsoft.com/office/powerpoint/2010/main" val="1207662902"/>
              </p:ext>
            </p:extLst>
          </p:nvPr>
        </p:nvGraphicFramePr>
        <p:xfrm>
          <a:off x="634182" y="1821431"/>
          <a:ext cx="10923635" cy="2966720"/>
        </p:xfrm>
        <a:graphic>
          <a:graphicData uri="http://schemas.openxmlformats.org/drawingml/2006/table">
            <a:tbl>
              <a:tblPr firstRow="1" bandRow="1">
                <a:tableStyleId>{5C22544A-7EE6-4342-B048-85BDC9FD1C3A}</a:tableStyleId>
              </a:tblPr>
              <a:tblGrid>
                <a:gridCol w="1327355">
                  <a:extLst>
                    <a:ext uri="{9D8B030D-6E8A-4147-A177-3AD203B41FA5}">
                      <a16:colId xmlns:a16="http://schemas.microsoft.com/office/drawing/2014/main" val="2132950499"/>
                    </a:ext>
                  </a:extLst>
                </a:gridCol>
                <a:gridCol w="1022555">
                  <a:extLst>
                    <a:ext uri="{9D8B030D-6E8A-4147-A177-3AD203B41FA5}">
                      <a16:colId xmlns:a16="http://schemas.microsoft.com/office/drawing/2014/main" val="611018640"/>
                    </a:ext>
                  </a:extLst>
                </a:gridCol>
                <a:gridCol w="816077">
                  <a:extLst>
                    <a:ext uri="{9D8B030D-6E8A-4147-A177-3AD203B41FA5}">
                      <a16:colId xmlns:a16="http://schemas.microsoft.com/office/drawing/2014/main" val="2648760383"/>
                    </a:ext>
                  </a:extLst>
                </a:gridCol>
                <a:gridCol w="599768">
                  <a:extLst>
                    <a:ext uri="{9D8B030D-6E8A-4147-A177-3AD203B41FA5}">
                      <a16:colId xmlns:a16="http://schemas.microsoft.com/office/drawing/2014/main" val="2447839677"/>
                    </a:ext>
                  </a:extLst>
                </a:gridCol>
                <a:gridCol w="629265">
                  <a:extLst>
                    <a:ext uri="{9D8B030D-6E8A-4147-A177-3AD203B41FA5}">
                      <a16:colId xmlns:a16="http://schemas.microsoft.com/office/drawing/2014/main" val="1911455817"/>
                    </a:ext>
                  </a:extLst>
                </a:gridCol>
                <a:gridCol w="560438">
                  <a:extLst>
                    <a:ext uri="{9D8B030D-6E8A-4147-A177-3AD203B41FA5}">
                      <a16:colId xmlns:a16="http://schemas.microsoft.com/office/drawing/2014/main" val="2847864522"/>
                    </a:ext>
                  </a:extLst>
                </a:gridCol>
                <a:gridCol w="668594">
                  <a:extLst>
                    <a:ext uri="{9D8B030D-6E8A-4147-A177-3AD203B41FA5}">
                      <a16:colId xmlns:a16="http://schemas.microsoft.com/office/drawing/2014/main" val="4025818187"/>
                    </a:ext>
                  </a:extLst>
                </a:gridCol>
                <a:gridCol w="855406">
                  <a:extLst>
                    <a:ext uri="{9D8B030D-6E8A-4147-A177-3AD203B41FA5}">
                      <a16:colId xmlns:a16="http://schemas.microsoft.com/office/drawing/2014/main" val="320084951"/>
                    </a:ext>
                  </a:extLst>
                </a:gridCol>
                <a:gridCol w="786581">
                  <a:extLst>
                    <a:ext uri="{9D8B030D-6E8A-4147-A177-3AD203B41FA5}">
                      <a16:colId xmlns:a16="http://schemas.microsoft.com/office/drawing/2014/main" val="3300313219"/>
                    </a:ext>
                  </a:extLst>
                </a:gridCol>
                <a:gridCol w="796413">
                  <a:extLst>
                    <a:ext uri="{9D8B030D-6E8A-4147-A177-3AD203B41FA5}">
                      <a16:colId xmlns:a16="http://schemas.microsoft.com/office/drawing/2014/main" val="2756479697"/>
                    </a:ext>
                  </a:extLst>
                </a:gridCol>
                <a:gridCol w="1404698">
                  <a:extLst>
                    <a:ext uri="{9D8B030D-6E8A-4147-A177-3AD203B41FA5}">
                      <a16:colId xmlns:a16="http://schemas.microsoft.com/office/drawing/2014/main" val="2842498401"/>
                    </a:ext>
                  </a:extLst>
                </a:gridCol>
                <a:gridCol w="728243">
                  <a:extLst>
                    <a:ext uri="{9D8B030D-6E8A-4147-A177-3AD203B41FA5}">
                      <a16:colId xmlns:a16="http://schemas.microsoft.com/office/drawing/2014/main" val="1228550370"/>
                    </a:ext>
                  </a:extLst>
                </a:gridCol>
                <a:gridCol w="728242">
                  <a:extLst>
                    <a:ext uri="{9D8B030D-6E8A-4147-A177-3AD203B41FA5}">
                      <a16:colId xmlns:a16="http://schemas.microsoft.com/office/drawing/2014/main" val="2116547217"/>
                    </a:ext>
                  </a:extLst>
                </a:gridCol>
              </a:tblGrid>
              <a:tr h="370840">
                <a:tc>
                  <a:txBody>
                    <a:bodyPr/>
                    <a:lstStyle/>
                    <a:p>
                      <a:r>
                        <a:rPr lang="en-US" dirty="0"/>
                        <a:t>PROCESS</a:t>
                      </a:r>
                    </a:p>
                  </a:txBody>
                  <a:tcPr/>
                </a:tc>
                <a:tc gridSpan="3">
                  <a:txBody>
                    <a:bodyPr/>
                    <a:lstStyle/>
                    <a:p>
                      <a:r>
                        <a:rPr lang="en-US" dirty="0"/>
                        <a:t>ALLOCATION</a:t>
                      </a:r>
                    </a:p>
                  </a:txBody>
                  <a:tcPr/>
                </a:tc>
                <a:tc hMerge="1">
                  <a:txBody>
                    <a:bodyPr/>
                    <a:lstStyle/>
                    <a:p>
                      <a:endParaRPr lang="en-US"/>
                    </a:p>
                  </a:txBody>
                  <a:tcPr/>
                </a:tc>
                <a:tc hMerge="1">
                  <a:txBody>
                    <a:bodyPr/>
                    <a:lstStyle/>
                    <a:p>
                      <a:endParaRPr lang="en-US"/>
                    </a:p>
                  </a:txBody>
                  <a:tcPr/>
                </a:tc>
                <a:tc gridSpan="3">
                  <a:txBody>
                    <a:bodyPr/>
                    <a:lstStyle/>
                    <a:p>
                      <a:r>
                        <a:rPr lang="en-US" dirty="0"/>
                        <a:t>MAX NEED</a:t>
                      </a:r>
                    </a:p>
                  </a:txBody>
                  <a:tcPr/>
                </a:tc>
                <a:tc hMerge="1">
                  <a:txBody>
                    <a:bodyPr/>
                    <a:lstStyle/>
                    <a:p>
                      <a:endParaRPr lang="en-US"/>
                    </a:p>
                  </a:txBody>
                  <a:tcPr/>
                </a:tc>
                <a:tc hMerge="1">
                  <a:txBody>
                    <a:bodyPr/>
                    <a:lstStyle/>
                    <a:p>
                      <a:endParaRPr lang="en-US"/>
                    </a:p>
                  </a:txBody>
                  <a:tcPr/>
                </a:tc>
                <a:tc gridSpan="3">
                  <a:txBody>
                    <a:bodyPr/>
                    <a:lstStyle/>
                    <a:p>
                      <a:r>
                        <a:rPr lang="en-US" dirty="0"/>
                        <a:t>AVAILABE</a:t>
                      </a:r>
                    </a:p>
                  </a:txBody>
                  <a:tcPr/>
                </a:tc>
                <a:tc hMerge="1">
                  <a:txBody>
                    <a:bodyPr/>
                    <a:lstStyle/>
                    <a:p>
                      <a:endParaRPr lang="en-US"/>
                    </a:p>
                  </a:txBody>
                  <a:tcPr/>
                </a:tc>
                <a:tc hMerge="1">
                  <a:txBody>
                    <a:bodyPr/>
                    <a:lstStyle/>
                    <a:p>
                      <a:endParaRPr lang="en-US"/>
                    </a:p>
                  </a:txBody>
                  <a:tcPr/>
                </a:tc>
                <a:tc gridSpan="3">
                  <a:txBody>
                    <a:bodyPr/>
                    <a:lstStyle/>
                    <a:p>
                      <a:r>
                        <a:rPr lang="en-US" dirty="0"/>
                        <a:t>REMAINING NEED</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12697860"/>
                  </a:ext>
                </a:extLst>
              </a:tr>
              <a:tr h="370840">
                <a:tc>
                  <a:txBody>
                    <a:bodyPr/>
                    <a:lstStyle/>
                    <a:p>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363366365"/>
                  </a:ext>
                </a:extLst>
              </a:tr>
              <a:tr h="370840">
                <a:tc>
                  <a:txBody>
                    <a:bodyPr/>
                    <a:lstStyle/>
                    <a:p>
                      <a:r>
                        <a:rPr lang="en-US" dirty="0"/>
                        <a:t>P1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7</a:t>
                      </a:r>
                    </a:p>
                  </a:txBody>
                  <a:tcPr/>
                </a:tc>
                <a:tc>
                  <a:txBody>
                    <a:bodyPr/>
                    <a:lstStyle/>
                    <a:p>
                      <a:r>
                        <a:rPr lang="en-US" dirty="0"/>
                        <a:t>5</a:t>
                      </a:r>
                    </a:p>
                  </a:txBody>
                  <a:tcPr/>
                </a:tc>
                <a:tc>
                  <a:txBody>
                    <a:bodyPr/>
                    <a:lstStyle/>
                    <a:p>
                      <a:r>
                        <a:rPr lang="en-US" dirty="0"/>
                        <a:t>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72052003"/>
                  </a:ext>
                </a:extLst>
              </a:tr>
              <a:tr h="370840">
                <a:tc>
                  <a:txBody>
                    <a:bodyPr/>
                    <a:lstStyle/>
                    <a:p>
                      <a:r>
                        <a:rPr lang="en-US" dirty="0"/>
                        <a:t>P2</a:t>
                      </a:r>
                    </a:p>
                  </a:txBody>
                  <a:tcPr/>
                </a:tc>
                <a:tc>
                  <a:txBody>
                    <a:bodyPr/>
                    <a:lstStyle/>
                    <a:p>
                      <a:r>
                        <a:rPr lang="en-US" dirty="0"/>
                        <a:t>2</a:t>
                      </a:r>
                    </a:p>
                  </a:txBody>
                  <a:tcPr/>
                </a:tc>
                <a:tc>
                  <a:txBody>
                    <a:bodyPr/>
                    <a:lstStyle/>
                    <a:p>
                      <a:r>
                        <a:rPr lang="en-US" dirty="0"/>
                        <a:t>0</a:t>
                      </a:r>
                    </a:p>
                  </a:txBody>
                  <a:tcPr/>
                </a:tc>
                <a:tc>
                  <a:txBody>
                    <a:bodyPr/>
                    <a:lstStyle/>
                    <a:p>
                      <a:r>
                        <a:rPr lang="en-US" dirty="0"/>
                        <a:t>2</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77199870"/>
                  </a:ext>
                </a:extLst>
              </a:tr>
              <a:tr h="370840">
                <a:tc>
                  <a:txBody>
                    <a:bodyPr/>
                    <a:lstStyle/>
                    <a:p>
                      <a:r>
                        <a:rPr lang="en-US" dirty="0"/>
                        <a:t>P3</a:t>
                      </a:r>
                    </a:p>
                  </a:txBody>
                  <a:tcPr/>
                </a:tc>
                <a:tc>
                  <a:txBody>
                    <a:bodyPr/>
                    <a:lstStyle/>
                    <a:p>
                      <a:r>
                        <a:rPr lang="en-US" dirty="0"/>
                        <a:t>3</a:t>
                      </a:r>
                    </a:p>
                  </a:txBody>
                  <a:tcPr/>
                </a:tc>
                <a:tc>
                  <a:txBody>
                    <a:bodyPr/>
                    <a:lstStyle/>
                    <a:p>
                      <a:r>
                        <a:rPr lang="en-US" dirty="0"/>
                        <a:t>0</a:t>
                      </a:r>
                    </a:p>
                  </a:txBody>
                  <a:tcPr/>
                </a:tc>
                <a:tc>
                  <a:txBody>
                    <a:bodyPr/>
                    <a:lstStyle/>
                    <a:p>
                      <a:r>
                        <a:rPr lang="en-US" dirty="0"/>
                        <a:t>2</a:t>
                      </a:r>
                    </a:p>
                  </a:txBody>
                  <a:tcPr/>
                </a:tc>
                <a:tc>
                  <a:txBody>
                    <a:bodyPr/>
                    <a:lstStyle/>
                    <a:p>
                      <a:r>
                        <a:rPr lang="en-US" dirty="0"/>
                        <a:t>9</a:t>
                      </a:r>
                    </a:p>
                  </a:txBody>
                  <a:tcPr/>
                </a:tc>
                <a:tc>
                  <a:txBody>
                    <a:bodyPr/>
                    <a:lstStyle/>
                    <a:p>
                      <a:r>
                        <a:rPr lang="en-US" dirty="0"/>
                        <a:t>0</a:t>
                      </a:r>
                    </a:p>
                  </a:txBody>
                  <a:tcPr/>
                </a:tc>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92806801"/>
                  </a:ext>
                </a:extLst>
              </a:tr>
              <a:tr h="370840">
                <a:tc>
                  <a:txBody>
                    <a:bodyPr/>
                    <a:lstStyle/>
                    <a:p>
                      <a:r>
                        <a:rPr lang="en-US" dirty="0"/>
                        <a:t>P4</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4</a:t>
                      </a:r>
                    </a:p>
                  </a:txBody>
                  <a:tcPr/>
                </a:tc>
                <a:tc>
                  <a:txBody>
                    <a:bodyPr/>
                    <a:lstStyle/>
                    <a:p>
                      <a:r>
                        <a:rPr lang="en-US" dirty="0"/>
                        <a:t>2</a:t>
                      </a:r>
                    </a:p>
                  </a:txBody>
                  <a:tcPr/>
                </a:tc>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79461067"/>
                  </a:ext>
                </a:extLst>
              </a:tr>
              <a:tr h="370840">
                <a:tc>
                  <a:txBody>
                    <a:bodyPr/>
                    <a:lstStyle/>
                    <a:p>
                      <a:r>
                        <a:rPr lang="en-US" dirty="0"/>
                        <a:t>P5</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5</a:t>
                      </a:r>
                    </a:p>
                  </a:txBody>
                  <a:tcPr/>
                </a:tc>
                <a:tc>
                  <a:txBody>
                    <a:bodyPr/>
                    <a:lstStyle/>
                    <a:p>
                      <a:r>
                        <a:rPr lang="en-US" dirty="0"/>
                        <a:t>3</a:t>
                      </a:r>
                    </a:p>
                  </a:txBody>
                  <a:tcPr/>
                </a:tc>
                <a:tc>
                  <a:txBody>
                    <a:bodyPr/>
                    <a:lstStyle/>
                    <a:p>
                      <a:r>
                        <a:rPr lang="en-US" dirty="0"/>
                        <a:t>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51193109"/>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50446003"/>
                  </a:ext>
                </a:extLst>
              </a:tr>
            </a:tbl>
          </a:graphicData>
        </a:graphic>
      </p:graphicFrame>
    </p:spTree>
    <p:extLst>
      <p:ext uri="{BB962C8B-B14F-4D97-AF65-F5344CB8AC3E}">
        <p14:creationId xmlns:p14="http://schemas.microsoft.com/office/powerpoint/2010/main" val="48975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A345AE-8D7D-17D8-D927-DFDC6854291D}"/>
              </a:ext>
            </a:extLst>
          </p:cNvPr>
          <p:cNvPicPr>
            <a:picLocks noChangeAspect="1"/>
          </p:cNvPicPr>
          <p:nvPr/>
        </p:nvPicPr>
        <p:blipFill>
          <a:blip r:embed="rId2"/>
          <a:stretch>
            <a:fillRect/>
          </a:stretch>
        </p:blipFill>
        <p:spPr>
          <a:xfrm>
            <a:off x="1176382" y="273272"/>
            <a:ext cx="9403128" cy="2080150"/>
          </a:xfrm>
          <a:prstGeom prst="rect">
            <a:avLst/>
          </a:prstGeom>
        </p:spPr>
      </p:pic>
      <p:sp>
        <p:nvSpPr>
          <p:cNvPr id="6" name="Date Placeholder 5">
            <a:extLst>
              <a:ext uri="{FF2B5EF4-FFF2-40B4-BE49-F238E27FC236}">
                <a16:creationId xmlns:a16="http://schemas.microsoft.com/office/drawing/2014/main" id="{BCBF0358-9953-8DA2-FF97-4C070F4451F1}"/>
              </a:ext>
            </a:extLst>
          </p:cNvPr>
          <p:cNvSpPr>
            <a:spLocks noGrp="1"/>
          </p:cNvSpPr>
          <p:nvPr>
            <p:ph type="dt" sz="half" idx="10"/>
          </p:nvPr>
        </p:nvSpPr>
        <p:spPr/>
        <p:txBody>
          <a:bodyPr/>
          <a:lstStyle/>
          <a:p>
            <a:fld id="{E0BCF992-83ED-49CD-B7FF-78FF40EDAD59}" type="datetime1">
              <a:rPr lang="en-US" smtClean="0"/>
              <a:t>2/15/2024</a:t>
            </a:fld>
            <a:endParaRPr lang="en-US"/>
          </a:p>
        </p:txBody>
      </p:sp>
      <p:sp>
        <p:nvSpPr>
          <p:cNvPr id="7" name="Slide Number Placeholder 6">
            <a:extLst>
              <a:ext uri="{FF2B5EF4-FFF2-40B4-BE49-F238E27FC236}">
                <a16:creationId xmlns:a16="http://schemas.microsoft.com/office/drawing/2014/main" id="{76316074-4846-0C58-16DF-95C78D985831}"/>
              </a:ext>
            </a:extLst>
          </p:cNvPr>
          <p:cNvSpPr>
            <a:spLocks noGrp="1"/>
          </p:cNvSpPr>
          <p:nvPr>
            <p:ph type="sldNum" sz="quarter" idx="12"/>
          </p:nvPr>
        </p:nvSpPr>
        <p:spPr/>
        <p:txBody>
          <a:bodyPr/>
          <a:lstStyle/>
          <a:p>
            <a:fld id="{A11AFCF8-F107-49BE-8702-0F5BBC6155CA}" type="slidenum">
              <a:rPr lang="en-US" smtClean="0"/>
              <a:t>5</a:t>
            </a:fld>
            <a:endParaRPr lang="en-US"/>
          </a:p>
        </p:txBody>
      </p:sp>
    </p:spTree>
    <p:extLst>
      <p:ext uri="{BB962C8B-B14F-4D97-AF65-F5344CB8AC3E}">
        <p14:creationId xmlns:p14="http://schemas.microsoft.com/office/powerpoint/2010/main" val="2094643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38AAA-4ADE-345A-0C6A-1D7D055BA9DF}"/>
              </a:ext>
            </a:extLst>
          </p:cNvPr>
          <p:cNvSpPr>
            <a:spLocks noGrp="1"/>
          </p:cNvSpPr>
          <p:nvPr>
            <p:ph idx="1"/>
          </p:nvPr>
        </p:nvSpPr>
        <p:spPr>
          <a:xfrm>
            <a:off x="838200" y="403123"/>
            <a:ext cx="10515600" cy="5773840"/>
          </a:xfrm>
        </p:spPr>
        <p:txBody>
          <a:bodyPr/>
          <a:lstStyle/>
          <a:p>
            <a:pPr algn="just"/>
            <a:r>
              <a:rPr lang="en-US" dirty="0">
                <a:highlight>
                  <a:srgbClr val="FFFF00"/>
                </a:highlight>
              </a:rPr>
              <a:t>Deadlock Avoidance algorithm</a:t>
            </a:r>
            <a:r>
              <a:rPr lang="en-US" dirty="0"/>
              <a:t>/Also used for Deadlock Detection(Deadlock Occur in future or not)</a:t>
            </a:r>
          </a:p>
          <a:p>
            <a:r>
              <a:rPr lang="en-US" dirty="0"/>
              <a:t>Five Process request the resources( A, B, C)</a:t>
            </a:r>
          </a:p>
          <a:p>
            <a:r>
              <a:rPr lang="en-US" dirty="0"/>
              <a:t>A=CPU, B=MEMORY, C=PRINTER LET SAY.</a:t>
            </a:r>
          </a:p>
          <a:p>
            <a:r>
              <a:rPr lang="en-US" dirty="0"/>
              <a:t>A=10 CPU/INSTANCES, B=5 MEMORY/INSTANCES, C=5 PRINTER/INSTANCE</a:t>
            </a:r>
          </a:p>
          <a:p>
            <a:r>
              <a:rPr lang="en-US" dirty="0"/>
              <a:t>ALLOCATION tells how many resources  system has already given to a particular process.</a:t>
            </a:r>
          </a:p>
          <a:p>
            <a:r>
              <a:rPr lang="en-US" dirty="0"/>
              <a:t>Maximum need means which process needs how many resources?</a:t>
            </a:r>
          </a:p>
          <a:p>
            <a:r>
              <a:rPr lang="en-US" dirty="0"/>
              <a:t>If there is a deadlock then simply you can say that this is unsafe.</a:t>
            </a:r>
          </a:p>
          <a:p>
            <a:r>
              <a:rPr lang="en-US" dirty="0"/>
              <a:t>Safe Means deadlock will not occur.</a:t>
            </a:r>
          </a:p>
          <a:p>
            <a:r>
              <a:rPr lang="en-US" dirty="0"/>
              <a:t> And unsafe means deadlock will occur.</a:t>
            </a:r>
          </a:p>
          <a:p>
            <a:endParaRPr lang="en-US" dirty="0"/>
          </a:p>
          <a:p>
            <a:endParaRPr lang="en-US" dirty="0"/>
          </a:p>
        </p:txBody>
      </p:sp>
      <p:sp>
        <p:nvSpPr>
          <p:cNvPr id="4" name="Date Placeholder 3">
            <a:extLst>
              <a:ext uri="{FF2B5EF4-FFF2-40B4-BE49-F238E27FC236}">
                <a16:creationId xmlns:a16="http://schemas.microsoft.com/office/drawing/2014/main" id="{F8AD1CA9-021D-EABF-7E53-3A21F4753934}"/>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7F1C5986-FADC-2360-69FD-A048516A1894}"/>
              </a:ext>
            </a:extLst>
          </p:cNvPr>
          <p:cNvSpPr>
            <a:spLocks noGrp="1"/>
          </p:cNvSpPr>
          <p:nvPr>
            <p:ph type="sldNum" sz="quarter" idx="12"/>
          </p:nvPr>
        </p:nvSpPr>
        <p:spPr/>
        <p:txBody>
          <a:bodyPr/>
          <a:lstStyle/>
          <a:p>
            <a:fld id="{A11AFCF8-F107-49BE-8702-0F5BBC6155CA}" type="slidenum">
              <a:rPr lang="en-US" smtClean="0"/>
              <a:t>50</a:t>
            </a:fld>
            <a:endParaRPr lang="en-US"/>
          </a:p>
        </p:txBody>
      </p:sp>
    </p:spTree>
    <p:extLst>
      <p:ext uri="{BB962C8B-B14F-4D97-AF65-F5344CB8AC3E}">
        <p14:creationId xmlns:p14="http://schemas.microsoft.com/office/powerpoint/2010/main" val="3096245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D2A6F1-0602-ACC3-F268-3C402027E1B7}"/>
              </a:ext>
            </a:extLst>
          </p:cNvPr>
          <p:cNvSpPr>
            <a:spLocks noGrp="1"/>
          </p:cNvSpPr>
          <p:nvPr>
            <p:ph idx="1"/>
          </p:nvPr>
        </p:nvSpPr>
        <p:spPr>
          <a:xfrm>
            <a:off x="838200" y="521110"/>
            <a:ext cx="10515600" cy="5655853"/>
          </a:xfrm>
        </p:spPr>
        <p:txBody>
          <a:bodyPr/>
          <a:lstStyle/>
          <a:p>
            <a:pPr marL="0" indent="0" algn="just">
              <a:buNone/>
            </a:pPr>
            <a:r>
              <a:rPr lang="en-US" dirty="0"/>
              <a:t>If deadlock does not occur then its sequence comes we call safe sequence. Safe sequence means how do we sequence resources and process so that deadlock does not occur.</a:t>
            </a:r>
          </a:p>
          <a:p>
            <a:pPr marL="0" indent="0" algn="just">
              <a:buNone/>
            </a:pPr>
            <a:r>
              <a:rPr lang="en-US" dirty="0"/>
              <a:t>Available means how much is the total availability of resources we have. Total we have 10, 5 and 7.</a:t>
            </a:r>
          </a:p>
          <a:p>
            <a:pPr marL="0" indent="0" algn="just">
              <a:buNone/>
            </a:pPr>
            <a:endParaRPr lang="en-US" dirty="0"/>
          </a:p>
          <a:p>
            <a:pPr marL="0" indent="0" algn="just">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DA4E7682-27C1-7601-2017-51B93B039253}"/>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FF6A39FE-D463-CC93-AAAE-69C623BB8CBD}"/>
              </a:ext>
            </a:extLst>
          </p:cNvPr>
          <p:cNvSpPr>
            <a:spLocks noGrp="1"/>
          </p:cNvSpPr>
          <p:nvPr>
            <p:ph type="sldNum" sz="quarter" idx="12"/>
          </p:nvPr>
        </p:nvSpPr>
        <p:spPr/>
        <p:txBody>
          <a:bodyPr/>
          <a:lstStyle/>
          <a:p>
            <a:fld id="{A11AFCF8-F107-49BE-8702-0F5BBC6155CA}" type="slidenum">
              <a:rPr lang="en-US" smtClean="0"/>
              <a:t>51</a:t>
            </a:fld>
            <a:endParaRPr lang="en-US"/>
          </a:p>
        </p:txBody>
      </p:sp>
    </p:spTree>
    <p:extLst>
      <p:ext uri="{BB962C8B-B14F-4D97-AF65-F5344CB8AC3E}">
        <p14:creationId xmlns:p14="http://schemas.microsoft.com/office/powerpoint/2010/main" val="524637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3294B96-6D95-7D1E-4208-E835DBC25BD1}"/>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F76D1A57-5EA9-AD55-1254-0E7704B6BB66}"/>
              </a:ext>
            </a:extLst>
          </p:cNvPr>
          <p:cNvSpPr>
            <a:spLocks noGrp="1"/>
          </p:cNvSpPr>
          <p:nvPr>
            <p:ph type="sldNum" sz="quarter" idx="12"/>
          </p:nvPr>
        </p:nvSpPr>
        <p:spPr/>
        <p:txBody>
          <a:bodyPr/>
          <a:lstStyle/>
          <a:p>
            <a:fld id="{A11AFCF8-F107-49BE-8702-0F5BBC6155CA}" type="slidenum">
              <a:rPr lang="en-US" smtClean="0"/>
              <a:t>52</a:t>
            </a:fld>
            <a:endParaRPr lang="en-US"/>
          </a:p>
        </p:txBody>
      </p:sp>
      <p:graphicFrame>
        <p:nvGraphicFramePr>
          <p:cNvPr id="10" name="Table 9">
            <a:extLst>
              <a:ext uri="{FF2B5EF4-FFF2-40B4-BE49-F238E27FC236}">
                <a16:creationId xmlns:a16="http://schemas.microsoft.com/office/drawing/2014/main" id="{0ABF585A-11D4-DAD5-CF64-EA5D80F27001}"/>
              </a:ext>
            </a:extLst>
          </p:cNvPr>
          <p:cNvGraphicFramePr>
            <a:graphicFrameLocks noGrp="1"/>
          </p:cNvGraphicFramePr>
          <p:nvPr>
            <p:extLst>
              <p:ext uri="{D42A27DB-BD31-4B8C-83A1-F6EECF244321}">
                <p14:modId xmlns:p14="http://schemas.microsoft.com/office/powerpoint/2010/main" val="15543913"/>
              </p:ext>
            </p:extLst>
          </p:nvPr>
        </p:nvGraphicFramePr>
        <p:xfrm>
          <a:off x="953729" y="1825625"/>
          <a:ext cx="10835148" cy="2966720"/>
        </p:xfrm>
        <a:graphic>
          <a:graphicData uri="http://schemas.openxmlformats.org/drawingml/2006/table">
            <a:tbl>
              <a:tblPr firstRow="1" bandRow="1">
                <a:tableStyleId>{5C22544A-7EE6-4342-B048-85BDC9FD1C3A}</a:tableStyleId>
              </a:tblPr>
              <a:tblGrid>
                <a:gridCol w="2074605">
                  <a:extLst>
                    <a:ext uri="{9D8B030D-6E8A-4147-A177-3AD203B41FA5}">
                      <a16:colId xmlns:a16="http://schemas.microsoft.com/office/drawing/2014/main" val="1716109466"/>
                    </a:ext>
                  </a:extLst>
                </a:gridCol>
                <a:gridCol w="730045">
                  <a:extLst>
                    <a:ext uri="{9D8B030D-6E8A-4147-A177-3AD203B41FA5}">
                      <a16:colId xmlns:a16="http://schemas.microsoft.com/office/drawing/2014/main" val="1263913889"/>
                    </a:ext>
                  </a:extLst>
                </a:gridCol>
                <a:gridCol w="538318">
                  <a:extLst>
                    <a:ext uri="{9D8B030D-6E8A-4147-A177-3AD203B41FA5}">
                      <a16:colId xmlns:a16="http://schemas.microsoft.com/office/drawing/2014/main" val="1939919397"/>
                    </a:ext>
                  </a:extLst>
                </a:gridCol>
                <a:gridCol w="422787">
                  <a:extLst>
                    <a:ext uri="{9D8B030D-6E8A-4147-A177-3AD203B41FA5}">
                      <a16:colId xmlns:a16="http://schemas.microsoft.com/office/drawing/2014/main" val="3428522206"/>
                    </a:ext>
                  </a:extLst>
                </a:gridCol>
                <a:gridCol w="393290">
                  <a:extLst>
                    <a:ext uri="{9D8B030D-6E8A-4147-A177-3AD203B41FA5}">
                      <a16:colId xmlns:a16="http://schemas.microsoft.com/office/drawing/2014/main" val="957828886"/>
                    </a:ext>
                  </a:extLst>
                </a:gridCol>
                <a:gridCol w="521110">
                  <a:extLst>
                    <a:ext uri="{9D8B030D-6E8A-4147-A177-3AD203B41FA5}">
                      <a16:colId xmlns:a16="http://schemas.microsoft.com/office/drawing/2014/main" val="3656581166"/>
                    </a:ext>
                  </a:extLst>
                </a:gridCol>
                <a:gridCol w="796413">
                  <a:extLst>
                    <a:ext uri="{9D8B030D-6E8A-4147-A177-3AD203B41FA5}">
                      <a16:colId xmlns:a16="http://schemas.microsoft.com/office/drawing/2014/main" val="620919214"/>
                    </a:ext>
                  </a:extLst>
                </a:gridCol>
                <a:gridCol w="914400">
                  <a:extLst>
                    <a:ext uri="{9D8B030D-6E8A-4147-A177-3AD203B41FA5}">
                      <a16:colId xmlns:a16="http://schemas.microsoft.com/office/drawing/2014/main" val="1141830362"/>
                    </a:ext>
                  </a:extLst>
                </a:gridCol>
                <a:gridCol w="963561">
                  <a:extLst>
                    <a:ext uri="{9D8B030D-6E8A-4147-A177-3AD203B41FA5}">
                      <a16:colId xmlns:a16="http://schemas.microsoft.com/office/drawing/2014/main" val="3041322648"/>
                    </a:ext>
                  </a:extLst>
                </a:gridCol>
                <a:gridCol w="904568">
                  <a:extLst>
                    <a:ext uri="{9D8B030D-6E8A-4147-A177-3AD203B41FA5}">
                      <a16:colId xmlns:a16="http://schemas.microsoft.com/office/drawing/2014/main" val="1758305959"/>
                    </a:ext>
                  </a:extLst>
                </a:gridCol>
                <a:gridCol w="1115960">
                  <a:extLst>
                    <a:ext uri="{9D8B030D-6E8A-4147-A177-3AD203B41FA5}">
                      <a16:colId xmlns:a16="http://schemas.microsoft.com/office/drawing/2014/main" val="2173611496"/>
                    </a:ext>
                  </a:extLst>
                </a:gridCol>
                <a:gridCol w="730046">
                  <a:extLst>
                    <a:ext uri="{9D8B030D-6E8A-4147-A177-3AD203B41FA5}">
                      <a16:colId xmlns:a16="http://schemas.microsoft.com/office/drawing/2014/main" val="4144535452"/>
                    </a:ext>
                  </a:extLst>
                </a:gridCol>
                <a:gridCol w="730045">
                  <a:extLst>
                    <a:ext uri="{9D8B030D-6E8A-4147-A177-3AD203B41FA5}">
                      <a16:colId xmlns:a16="http://schemas.microsoft.com/office/drawing/2014/main" val="3898997665"/>
                    </a:ext>
                  </a:extLst>
                </a:gridCol>
              </a:tblGrid>
              <a:tr h="370840">
                <a:tc>
                  <a:txBody>
                    <a:bodyPr/>
                    <a:lstStyle/>
                    <a:p>
                      <a:r>
                        <a:rPr lang="en-US" dirty="0"/>
                        <a:t>PROCESS</a:t>
                      </a:r>
                    </a:p>
                  </a:txBody>
                  <a:tcPr/>
                </a:tc>
                <a:tc gridSpan="3">
                  <a:txBody>
                    <a:bodyPr/>
                    <a:lstStyle/>
                    <a:p>
                      <a:r>
                        <a:rPr lang="en-US" dirty="0"/>
                        <a:t>ALLOCATION</a:t>
                      </a:r>
                    </a:p>
                  </a:txBody>
                  <a:tcPr/>
                </a:tc>
                <a:tc hMerge="1">
                  <a:txBody>
                    <a:bodyPr/>
                    <a:lstStyle/>
                    <a:p>
                      <a:endParaRPr lang="en-US"/>
                    </a:p>
                  </a:txBody>
                  <a:tcPr/>
                </a:tc>
                <a:tc hMerge="1">
                  <a:txBody>
                    <a:bodyPr/>
                    <a:lstStyle/>
                    <a:p>
                      <a:endParaRPr lang="en-US"/>
                    </a:p>
                  </a:txBody>
                  <a:tcPr/>
                </a:tc>
                <a:tc gridSpan="3">
                  <a:txBody>
                    <a:bodyPr/>
                    <a:lstStyle/>
                    <a:p>
                      <a:r>
                        <a:rPr lang="en-US" dirty="0"/>
                        <a:t>MAX NEED</a:t>
                      </a:r>
                    </a:p>
                  </a:txBody>
                  <a:tcPr/>
                </a:tc>
                <a:tc hMerge="1">
                  <a:txBody>
                    <a:bodyPr/>
                    <a:lstStyle/>
                    <a:p>
                      <a:endParaRPr lang="en-US"/>
                    </a:p>
                  </a:txBody>
                  <a:tcPr/>
                </a:tc>
                <a:tc hMerge="1">
                  <a:txBody>
                    <a:bodyPr/>
                    <a:lstStyle/>
                    <a:p>
                      <a:endParaRPr lang="en-US"/>
                    </a:p>
                  </a:txBody>
                  <a:tcPr/>
                </a:tc>
                <a:tc gridSpan="3">
                  <a:txBody>
                    <a:bodyPr/>
                    <a:lstStyle/>
                    <a:p>
                      <a:r>
                        <a:rPr lang="en-US" dirty="0"/>
                        <a:t>AVAILABE</a:t>
                      </a:r>
                    </a:p>
                  </a:txBody>
                  <a:tcPr/>
                </a:tc>
                <a:tc hMerge="1">
                  <a:txBody>
                    <a:bodyPr/>
                    <a:lstStyle/>
                    <a:p>
                      <a:endParaRPr lang="en-US"/>
                    </a:p>
                  </a:txBody>
                  <a:tcPr/>
                </a:tc>
                <a:tc hMerge="1">
                  <a:txBody>
                    <a:bodyPr/>
                    <a:lstStyle/>
                    <a:p>
                      <a:endParaRPr lang="en-US"/>
                    </a:p>
                  </a:txBody>
                  <a:tcPr/>
                </a:tc>
                <a:tc gridSpan="3">
                  <a:txBody>
                    <a:bodyPr/>
                    <a:lstStyle/>
                    <a:p>
                      <a:r>
                        <a:rPr lang="en-US" dirty="0"/>
                        <a:t>REMAINING NEED</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03829447"/>
                  </a:ext>
                </a:extLst>
              </a:tr>
              <a:tr h="370840">
                <a:tc>
                  <a:txBody>
                    <a:bodyPr/>
                    <a:lstStyle/>
                    <a:p>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3575925207"/>
                  </a:ext>
                </a:extLst>
              </a:tr>
              <a:tr h="370840">
                <a:tc>
                  <a:txBody>
                    <a:bodyPr/>
                    <a:lstStyle/>
                    <a:p>
                      <a:r>
                        <a:rPr lang="en-US" dirty="0"/>
                        <a:t>P1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7</a:t>
                      </a:r>
                    </a:p>
                  </a:txBody>
                  <a:tcPr/>
                </a:tc>
                <a:tc>
                  <a:txBody>
                    <a:bodyPr/>
                    <a:lstStyle/>
                    <a:p>
                      <a:r>
                        <a:rPr lang="en-US" dirty="0"/>
                        <a:t>5</a:t>
                      </a:r>
                    </a:p>
                  </a:txBody>
                  <a:tcPr/>
                </a:tc>
                <a:tc>
                  <a:txBody>
                    <a:bodyPr/>
                    <a:lstStyle/>
                    <a:p>
                      <a:r>
                        <a:rPr lang="en-US" dirty="0"/>
                        <a:t>3</a:t>
                      </a:r>
                    </a:p>
                  </a:txBody>
                  <a:tcPr/>
                </a:tc>
                <a:tc>
                  <a:txBody>
                    <a:bodyPr/>
                    <a:lstStyle/>
                    <a:p>
                      <a:r>
                        <a:rPr lang="en-US" dirty="0">
                          <a:solidFill>
                            <a:srgbClr val="FF0000"/>
                          </a:solidFill>
                        </a:rPr>
                        <a:t>10-7=3</a:t>
                      </a:r>
                    </a:p>
                  </a:txBody>
                  <a:tcPr/>
                </a:tc>
                <a:tc>
                  <a:txBody>
                    <a:bodyPr/>
                    <a:lstStyle/>
                    <a:p>
                      <a:r>
                        <a:rPr lang="en-US" dirty="0">
                          <a:solidFill>
                            <a:srgbClr val="FF0000"/>
                          </a:solidFill>
                        </a:rPr>
                        <a:t>5-2=3</a:t>
                      </a:r>
                    </a:p>
                  </a:txBody>
                  <a:tcPr/>
                </a:tc>
                <a:tc>
                  <a:txBody>
                    <a:bodyPr/>
                    <a:lstStyle/>
                    <a:p>
                      <a:r>
                        <a:rPr lang="en-US" dirty="0">
                          <a:solidFill>
                            <a:srgbClr val="FF0000"/>
                          </a:solidFill>
                        </a:rPr>
                        <a:t>7-5=2</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20160434"/>
                  </a:ext>
                </a:extLst>
              </a:tr>
              <a:tr h="370840">
                <a:tc>
                  <a:txBody>
                    <a:bodyPr/>
                    <a:lstStyle/>
                    <a:p>
                      <a:r>
                        <a:rPr lang="en-US" dirty="0"/>
                        <a:t>P2</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71985661"/>
                  </a:ext>
                </a:extLst>
              </a:tr>
              <a:tr h="370840">
                <a:tc>
                  <a:txBody>
                    <a:bodyPr/>
                    <a:lstStyle/>
                    <a:p>
                      <a:r>
                        <a:rPr lang="en-US" dirty="0"/>
                        <a:t>P3</a:t>
                      </a:r>
                    </a:p>
                  </a:txBody>
                  <a:tcPr/>
                </a:tc>
                <a:tc>
                  <a:txBody>
                    <a:bodyPr/>
                    <a:lstStyle/>
                    <a:p>
                      <a:r>
                        <a:rPr lang="en-US" dirty="0"/>
                        <a:t>3</a:t>
                      </a:r>
                    </a:p>
                  </a:txBody>
                  <a:tcPr/>
                </a:tc>
                <a:tc>
                  <a:txBody>
                    <a:bodyPr/>
                    <a:lstStyle/>
                    <a:p>
                      <a:r>
                        <a:rPr lang="en-US" dirty="0"/>
                        <a:t>0</a:t>
                      </a:r>
                    </a:p>
                  </a:txBody>
                  <a:tcPr/>
                </a:tc>
                <a:tc>
                  <a:txBody>
                    <a:bodyPr/>
                    <a:lstStyle/>
                    <a:p>
                      <a:r>
                        <a:rPr lang="en-US" dirty="0"/>
                        <a:t>2</a:t>
                      </a:r>
                    </a:p>
                  </a:txBody>
                  <a:tcPr/>
                </a:tc>
                <a:tc>
                  <a:txBody>
                    <a:bodyPr/>
                    <a:lstStyle/>
                    <a:p>
                      <a:r>
                        <a:rPr lang="en-US" dirty="0"/>
                        <a:t>9</a:t>
                      </a:r>
                    </a:p>
                  </a:txBody>
                  <a:tcPr/>
                </a:tc>
                <a:tc>
                  <a:txBody>
                    <a:bodyPr/>
                    <a:lstStyle/>
                    <a:p>
                      <a:r>
                        <a:rPr lang="en-US" dirty="0"/>
                        <a:t>0</a:t>
                      </a:r>
                    </a:p>
                  </a:txBody>
                  <a:tcPr/>
                </a:tc>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84711480"/>
                  </a:ext>
                </a:extLst>
              </a:tr>
              <a:tr h="370840">
                <a:tc>
                  <a:txBody>
                    <a:bodyPr/>
                    <a:lstStyle/>
                    <a:p>
                      <a:r>
                        <a:rPr lang="en-US" dirty="0"/>
                        <a:t>P4</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4</a:t>
                      </a:r>
                    </a:p>
                  </a:txBody>
                  <a:tcPr/>
                </a:tc>
                <a:tc>
                  <a:txBody>
                    <a:bodyPr/>
                    <a:lstStyle/>
                    <a:p>
                      <a:r>
                        <a:rPr lang="en-US" dirty="0"/>
                        <a:t>2</a:t>
                      </a:r>
                    </a:p>
                  </a:txBody>
                  <a:tcPr/>
                </a:tc>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08709444"/>
                  </a:ext>
                </a:extLst>
              </a:tr>
              <a:tr h="370840">
                <a:tc>
                  <a:txBody>
                    <a:bodyPr/>
                    <a:lstStyle/>
                    <a:p>
                      <a:r>
                        <a:rPr lang="en-US" dirty="0"/>
                        <a:t>P5</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5</a:t>
                      </a:r>
                    </a:p>
                  </a:txBody>
                  <a:tcPr/>
                </a:tc>
                <a:tc>
                  <a:txBody>
                    <a:bodyPr/>
                    <a:lstStyle/>
                    <a:p>
                      <a:r>
                        <a:rPr lang="en-US" dirty="0"/>
                        <a:t>3</a:t>
                      </a:r>
                    </a:p>
                  </a:txBody>
                  <a:tcPr/>
                </a:tc>
                <a:tc>
                  <a:txBody>
                    <a:bodyPr/>
                    <a:lstStyle/>
                    <a:p>
                      <a:r>
                        <a:rPr lang="en-US" dirty="0"/>
                        <a:t>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78167582"/>
                  </a:ext>
                </a:extLst>
              </a:tr>
              <a:tr h="370840">
                <a:tc>
                  <a:txBody>
                    <a:bodyPr/>
                    <a:lstStyle/>
                    <a:p>
                      <a:r>
                        <a:rPr lang="en-US" dirty="0"/>
                        <a:t>Total</a:t>
                      </a:r>
                    </a:p>
                  </a:txBody>
                  <a:tcPr/>
                </a:tc>
                <a:tc>
                  <a:txBody>
                    <a:bodyPr/>
                    <a:lstStyle/>
                    <a:p>
                      <a:r>
                        <a:rPr lang="en-US" dirty="0">
                          <a:highlight>
                            <a:srgbClr val="FFFF00"/>
                          </a:highlight>
                        </a:rPr>
                        <a:t>7</a:t>
                      </a:r>
                    </a:p>
                  </a:txBody>
                  <a:tcPr/>
                </a:tc>
                <a:tc>
                  <a:txBody>
                    <a:bodyPr/>
                    <a:lstStyle/>
                    <a:p>
                      <a:r>
                        <a:rPr lang="en-US" dirty="0">
                          <a:highlight>
                            <a:srgbClr val="FFFF00"/>
                          </a:highlight>
                        </a:rPr>
                        <a:t>2</a:t>
                      </a:r>
                    </a:p>
                  </a:txBody>
                  <a:tcPr/>
                </a:tc>
                <a:tc>
                  <a:txBody>
                    <a:bodyPr/>
                    <a:lstStyle/>
                    <a:p>
                      <a:r>
                        <a:rPr lang="en-US" dirty="0">
                          <a:highlight>
                            <a:srgbClr val="FFFF00"/>
                          </a:highlight>
                        </a:rPr>
                        <a:t>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31885390"/>
                  </a:ext>
                </a:extLst>
              </a:tr>
            </a:tbl>
          </a:graphicData>
        </a:graphic>
      </p:graphicFrame>
      <p:sp>
        <p:nvSpPr>
          <p:cNvPr id="11" name="TextBox 10">
            <a:extLst>
              <a:ext uri="{FF2B5EF4-FFF2-40B4-BE49-F238E27FC236}">
                <a16:creationId xmlns:a16="http://schemas.microsoft.com/office/drawing/2014/main" id="{B6CEB561-D03B-E5DF-1A7D-0422D2682618}"/>
              </a:ext>
            </a:extLst>
          </p:cNvPr>
          <p:cNvSpPr txBox="1"/>
          <p:nvPr/>
        </p:nvSpPr>
        <p:spPr>
          <a:xfrm>
            <a:off x="1238865" y="5437239"/>
            <a:ext cx="8406580" cy="369332"/>
          </a:xfrm>
          <a:prstGeom prst="rect">
            <a:avLst/>
          </a:prstGeom>
          <a:noFill/>
        </p:spPr>
        <p:txBody>
          <a:bodyPr wrap="square" rtlCol="0">
            <a:spAutoFit/>
          </a:bodyPr>
          <a:lstStyle/>
          <a:p>
            <a:r>
              <a:rPr lang="en-US" b="1" dirty="0">
                <a:solidFill>
                  <a:srgbClr val="FF0000"/>
                </a:solidFill>
              </a:rPr>
              <a:t>7 resources of A, 2 Resources of B and 5 Resources of C are already allocated.</a:t>
            </a:r>
          </a:p>
        </p:txBody>
      </p:sp>
    </p:spTree>
    <p:extLst>
      <p:ext uri="{BB962C8B-B14F-4D97-AF65-F5344CB8AC3E}">
        <p14:creationId xmlns:p14="http://schemas.microsoft.com/office/powerpoint/2010/main" val="1562289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7679D9-9832-8F45-B121-E935A20918B7}"/>
              </a:ext>
            </a:extLst>
          </p:cNvPr>
          <p:cNvSpPr>
            <a:spLocks noGrp="1"/>
          </p:cNvSpPr>
          <p:nvPr>
            <p:ph idx="1"/>
          </p:nvPr>
        </p:nvSpPr>
        <p:spPr>
          <a:xfrm>
            <a:off x="245807" y="481782"/>
            <a:ext cx="11818374" cy="5695182"/>
          </a:xfrm>
        </p:spPr>
        <p:txBody>
          <a:bodyPr/>
          <a:lstStyle/>
          <a:p>
            <a:pPr marL="0" indent="0">
              <a:buNone/>
            </a:pPr>
            <a:r>
              <a:rPr lang="en-US" dirty="0"/>
              <a:t>Current Availability=(3,3,2)</a:t>
            </a:r>
          </a:p>
          <a:p>
            <a:pPr marL="0" indent="0">
              <a:buNone/>
            </a:pPr>
            <a:r>
              <a:rPr lang="en-US" dirty="0"/>
              <a:t>Step 2: </a:t>
            </a:r>
            <a:r>
              <a:rPr lang="en-US" dirty="0">
                <a:highlight>
                  <a:srgbClr val="FFFF00"/>
                </a:highlight>
              </a:rPr>
              <a:t>Remaining Need</a:t>
            </a:r>
            <a:r>
              <a:rPr lang="en-US" dirty="0"/>
              <a:t>=Max. Need-Allocation</a:t>
            </a:r>
          </a:p>
          <a:p>
            <a:pPr marL="0" indent="0">
              <a:buNone/>
            </a:pPr>
            <a:r>
              <a:rPr lang="en-US" dirty="0"/>
              <a:t>Remaining Need of P1= (7-0)=0, (3-2)=1, </a:t>
            </a:r>
          </a:p>
          <a:p>
            <a:pPr marL="0" indent="0">
              <a:buNone/>
            </a:pPr>
            <a:endParaRPr lang="en-US" dirty="0"/>
          </a:p>
        </p:txBody>
      </p:sp>
      <p:sp>
        <p:nvSpPr>
          <p:cNvPr id="4" name="Date Placeholder 3">
            <a:extLst>
              <a:ext uri="{FF2B5EF4-FFF2-40B4-BE49-F238E27FC236}">
                <a16:creationId xmlns:a16="http://schemas.microsoft.com/office/drawing/2014/main" id="{12CC0596-D83D-F572-E484-0153BE185153}"/>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CC32D7F9-DBD8-967D-5A20-74A9EA95E38A}"/>
              </a:ext>
            </a:extLst>
          </p:cNvPr>
          <p:cNvSpPr>
            <a:spLocks noGrp="1"/>
          </p:cNvSpPr>
          <p:nvPr>
            <p:ph type="sldNum" sz="quarter" idx="12"/>
          </p:nvPr>
        </p:nvSpPr>
        <p:spPr/>
        <p:txBody>
          <a:bodyPr/>
          <a:lstStyle/>
          <a:p>
            <a:fld id="{A11AFCF8-F107-49BE-8702-0F5BBC6155CA}" type="slidenum">
              <a:rPr lang="en-US" smtClean="0"/>
              <a:t>53</a:t>
            </a:fld>
            <a:endParaRPr lang="en-US"/>
          </a:p>
        </p:txBody>
      </p:sp>
      <p:graphicFrame>
        <p:nvGraphicFramePr>
          <p:cNvPr id="6" name="Table 5">
            <a:extLst>
              <a:ext uri="{FF2B5EF4-FFF2-40B4-BE49-F238E27FC236}">
                <a16:creationId xmlns:a16="http://schemas.microsoft.com/office/drawing/2014/main" id="{F9222660-F34B-DF11-8486-B27E5720DC40}"/>
              </a:ext>
            </a:extLst>
          </p:cNvPr>
          <p:cNvGraphicFramePr>
            <a:graphicFrameLocks noGrp="1"/>
          </p:cNvGraphicFramePr>
          <p:nvPr>
            <p:extLst>
              <p:ext uri="{D42A27DB-BD31-4B8C-83A1-F6EECF244321}">
                <p14:modId xmlns:p14="http://schemas.microsoft.com/office/powerpoint/2010/main" val="1837524779"/>
              </p:ext>
            </p:extLst>
          </p:nvPr>
        </p:nvGraphicFramePr>
        <p:xfrm>
          <a:off x="405581" y="2336901"/>
          <a:ext cx="11353800" cy="3414968"/>
        </p:xfrm>
        <a:graphic>
          <a:graphicData uri="http://schemas.openxmlformats.org/drawingml/2006/table">
            <a:tbl>
              <a:tblPr firstRow="1" bandRow="1">
                <a:tableStyleId>{5C22544A-7EE6-4342-B048-85BDC9FD1C3A}</a:tableStyleId>
              </a:tblPr>
              <a:tblGrid>
                <a:gridCol w="2173911">
                  <a:extLst>
                    <a:ext uri="{9D8B030D-6E8A-4147-A177-3AD203B41FA5}">
                      <a16:colId xmlns:a16="http://schemas.microsoft.com/office/drawing/2014/main" val="3916489162"/>
                    </a:ext>
                  </a:extLst>
                </a:gridCol>
                <a:gridCol w="764991">
                  <a:extLst>
                    <a:ext uri="{9D8B030D-6E8A-4147-A177-3AD203B41FA5}">
                      <a16:colId xmlns:a16="http://schemas.microsoft.com/office/drawing/2014/main" val="2845379447"/>
                    </a:ext>
                  </a:extLst>
                </a:gridCol>
                <a:gridCol w="564086">
                  <a:extLst>
                    <a:ext uri="{9D8B030D-6E8A-4147-A177-3AD203B41FA5}">
                      <a16:colId xmlns:a16="http://schemas.microsoft.com/office/drawing/2014/main" val="4209728274"/>
                    </a:ext>
                  </a:extLst>
                </a:gridCol>
                <a:gridCol w="443025">
                  <a:extLst>
                    <a:ext uri="{9D8B030D-6E8A-4147-A177-3AD203B41FA5}">
                      <a16:colId xmlns:a16="http://schemas.microsoft.com/office/drawing/2014/main" val="2267368942"/>
                    </a:ext>
                  </a:extLst>
                </a:gridCol>
                <a:gridCol w="412116">
                  <a:extLst>
                    <a:ext uri="{9D8B030D-6E8A-4147-A177-3AD203B41FA5}">
                      <a16:colId xmlns:a16="http://schemas.microsoft.com/office/drawing/2014/main" val="492815727"/>
                    </a:ext>
                  </a:extLst>
                </a:gridCol>
                <a:gridCol w="546054">
                  <a:extLst>
                    <a:ext uri="{9D8B030D-6E8A-4147-A177-3AD203B41FA5}">
                      <a16:colId xmlns:a16="http://schemas.microsoft.com/office/drawing/2014/main" val="4264321409"/>
                    </a:ext>
                  </a:extLst>
                </a:gridCol>
                <a:gridCol w="834535">
                  <a:extLst>
                    <a:ext uri="{9D8B030D-6E8A-4147-A177-3AD203B41FA5}">
                      <a16:colId xmlns:a16="http://schemas.microsoft.com/office/drawing/2014/main" val="3304207288"/>
                    </a:ext>
                  </a:extLst>
                </a:gridCol>
                <a:gridCol w="958170">
                  <a:extLst>
                    <a:ext uri="{9D8B030D-6E8A-4147-A177-3AD203B41FA5}">
                      <a16:colId xmlns:a16="http://schemas.microsoft.com/office/drawing/2014/main" val="1332907484"/>
                    </a:ext>
                  </a:extLst>
                </a:gridCol>
                <a:gridCol w="1009684">
                  <a:extLst>
                    <a:ext uri="{9D8B030D-6E8A-4147-A177-3AD203B41FA5}">
                      <a16:colId xmlns:a16="http://schemas.microsoft.com/office/drawing/2014/main" val="1377349908"/>
                    </a:ext>
                  </a:extLst>
                </a:gridCol>
                <a:gridCol w="947867">
                  <a:extLst>
                    <a:ext uri="{9D8B030D-6E8A-4147-A177-3AD203B41FA5}">
                      <a16:colId xmlns:a16="http://schemas.microsoft.com/office/drawing/2014/main" val="2082820090"/>
                    </a:ext>
                  </a:extLst>
                </a:gridCol>
                <a:gridCol w="1169378">
                  <a:extLst>
                    <a:ext uri="{9D8B030D-6E8A-4147-A177-3AD203B41FA5}">
                      <a16:colId xmlns:a16="http://schemas.microsoft.com/office/drawing/2014/main" val="3400645842"/>
                    </a:ext>
                  </a:extLst>
                </a:gridCol>
                <a:gridCol w="764992">
                  <a:extLst>
                    <a:ext uri="{9D8B030D-6E8A-4147-A177-3AD203B41FA5}">
                      <a16:colId xmlns:a16="http://schemas.microsoft.com/office/drawing/2014/main" val="1290557940"/>
                    </a:ext>
                  </a:extLst>
                </a:gridCol>
                <a:gridCol w="764991">
                  <a:extLst>
                    <a:ext uri="{9D8B030D-6E8A-4147-A177-3AD203B41FA5}">
                      <a16:colId xmlns:a16="http://schemas.microsoft.com/office/drawing/2014/main" val="3334503487"/>
                    </a:ext>
                  </a:extLst>
                </a:gridCol>
              </a:tblGrid>
              <a:tr h="426871">
                <a:tc>
                  <a:txBody>
                    <a:bodyPr/>
                    <a:lstStyle/>
                    <a:p>
                      <a:r>
                        <a:rPr lang="en-US" dirty="0"/>
                        <a:t>PROCESS</a:t>
                      </a:r>
                    </a:p>
                  </a:txBody>
                  <a:tcPr/>
                </a:tc>
                <a:tc gridSpan="3">
                  <a:txBody>
                    <a:bodyPr/>
                    <a:lstStyle/>
                    <a:p>
                      <a:r>
                        <a:rPr lang="en-US" dirty="0"/>
                        <a:t>ALLOCATION</a:t>
                      </a:r>
                    </a:p>
                  </a:txBody>
                  <a:tcPr/>
                </a:tc>
                <a:tc hMerge="1">
                  <a:txBody>
                    <a:bodyPr/>
                    <a:lstStyle/>
                    <a:p>
                      <a:endParaRPr lang="en-US"/>
                    </a:p>
                  </a:txBody>
                  <a:tcPr/>
                </a:tc>
                <a:tc hMerge="1">
                  <a:txBody>
                    <a:bodyPr/>
                    <a:lstStyle/>
                    <a:p>
                      <a:endParaRPr lang="en-US"/>
                    </a:p>
                  </a:txBody>
                  <a:tcPr/>
                </a:tc>
                <a:tc gridSpan="3">
                  <a:txBody>
                    <a:bodyPr/>
                    <a:lstStyle/>
                    <a:p>
                      <a:r>
                        <a:rPr lang="en-US" dirty="0"/>
                        <a:t>MAX NEED</a:t>
                      </a:r>
                    </a:p>
                  </a:txBody>
                  <a:tcPr/>
                </a:tc>
                <a:tc hMerge="1">
                  <a:txBody>
                    <a:bodyPr/>
                    <a:lstStyle/>
                    <a:p>
                      <a:endParaRPr lang="en-US"/>
                    </a:p>
                  </a:txBody>
                  <a:tcPr/>
                </a:tc>
                <a:tc hMerge="1">
                  <a:txBody>
                    <a:bodyPr/>
                    <a:lstStyle/>
                    <a:p>
                      <a:endParaRPr lang="en-US"/>
                    </a:p>
                  </a:txBody>
                  <a:tcPr/>
                </a:tc>
                <a:tc gridSpan="3">
                  <a:txBody>
                    <a:bodyPr/>
                    <a:lstStyle/>
                    <a:p>
                      <a:r>
                        <a:rPr lang="en-US" dirty="0"/>
                        <a:t>AVAILABE</a:t>
                      </a:r>
                    </a:p>
                  </a:txBody>
                  <a:tcPr/>
                </a:tc>
                <a:tc hMerge="1">
                  <a:txBody>
                    <a:bodyPr/>
                    <a:lstStyle/>
                    <a:p>
                      <a:endParaRPr lang="en-US"/>
                    </a:p>
                  </a:txBody>
                  <a:tcPr/>
                </a:tc>
                <a:tc hMerge="1">
                  <a:txBody>
                    <a:bodyPr/>
                    <a:lstStyle/>
                    <a:p>
                      <a:endParaRPr lang="en-US"/>
                    </a:p>
                  </a:txBody>
                  <a:tcPr/>
                </a:tc>
                <a:tc gridSpan="3">
                  <a:txBody>
                    <a:bodyPr/>
                    <a:lstStyle/>
                    <a:p>
                      <a:r>
                        <a:rPr lang="en-US" dirty="0"/>
                        <a:t>REMAINING NEED</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301644"/>
                  </a:ext>
                </a:extLst>
              </a:tr>
              <a:tr h="426871">
                <a:tc>
                  <a:txBody>
                    <a:bodyPr/>
                    <a:lstStyle/>
                    <a:p>
                      <a:endParaRPr lang="en-US" dirty="0"/>
                    </a:p>
                  </a:txBody>
                  <a:tcPr/>
                </a:tc>
                <a:tc>
                  <a:txBody>
                    <a:bodyPr/>
                    <a:lstStyle/>
                    <a:p>
                      <a:r>
                        <a:rPr lang="en-US" dirty="0">
                          <a:highlight>
                            <a:srgbClr val="00FF00"/>
                          </a:highlight>
                        </a:rPr>
                        <a:t>A</a:t>
                      </a:r>
                    </a:p>
                  </a:txBody>
                  <a:tcPr/>
                </a:tc>
                <a:tc>
                  <a:txBody>
                    <a:bodyPr/>
                    <a:lstStyle/>
                    <a:p>
                      <a:r>
                        <a:rPr lang="en-US" dirty="0">
                          <a:highlight>
                            <a:srgbClr val="FF00FF"/>
                          </a:highlight>
                        </a:rPr>
                        <a:t>B</a:t>
                      </a:r>
                    </a:p>
                  </a:txBody>
                  <a:tcPr/>
                </a:tc>
                <a:tc>
                  <a:txBody>
                    <a:bodyPr/>
                    <a:lstStyle/>
                    <a:p>
                      <a:r>
                        <a:rPr lang="en-US" dirty="0">
                          <a:highlight>
                            <a:srgbClr val="FFFF00"/>
                          </a:highlight>
                        </a:rPr>
                        <a:t>C</a:t>
                      </a:r>
                    </a:p>
                  </a:txBody>
                  <a:tcPr/>
                </a:tc>
                <a:tc>
                  <a:txBody>
                    <a:bodyPr/>
                    <a:lstStyle/>
                    <a:p>
                      <a:r>
                        <a:rPr lang="en-US" dirty="0">
                          <a:highlight>
                            <a:srgbClr val="00FF00"/>
                          </a:highlight>
                        </a:rPr>
                        <a:t>A</a:t>
                      </a:r>
                    </a:p>
                  </a:txBody>
                  <a:tcPr/>
                </a:tc>
                <a:tc>
                  <a:txBody>
                    <a:bodyPr/>
                    <a:lstStyle/>
                    <a:p>
                      <a:r>
                        <a:rPr lang="en-US" dirty="0">
                          <a:highlight>
                            <a:srgbClr val="FF00FF"/>
                          </a:highlight>
                        </a:rPr>
                        <a:t>B</a:t>
                      </a:r>
                    </a:p>
                  </a:txBody>
                  <a:tcPr/>
                </a:tc>
                <a:tc>
                  <a:txBody>
                    <a:bodyPr/>
                    <a:lstStyle/>
                    <a:p>
                      <a:r>
                        <a:rPr lang="en-US" dirty="0">
                          <a:highlight>
                            <a:srgbClr val="FFFF00"/>
                          </a:highlight>
                        </a:rPr>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681330238"/>
                  </a:ext>
                </a:extLst>
              </a:tr>
              <a:tr h="426871">
                <a:tc>
                  <a:txBody>
                    <a:bodyPr/>
                    <a:lstStyle/>
                    <a:p>
                      <a:r>
                        <a:rPr lang="en-US" dirty="0"/>
                        <a:t>P1</a:t>
                      </a:r>
                    </a:p>
                  </a:txBody>
                  <a:tcPr/>
                </a:tc>
                <a:tc>
                  <a:txBody>
                    <a:bodyPr/>
                    <a:lstStyle/>
                    <a:p>
                      <a:r>
                        <a:rPr lang="en-US" dirty="0">
                          <a:highlight>
                            <a:srgbClr val="00FF00"/>
                          </a:highlight>
                        </a:rPr>
                        <a:t>0</a:t>
                      </a:r>
                    </a:p>
                  </a:txBody>
                  <a:tcPr/>
                </a:tc>
                <a:tc>
                  <a:txBody>
                    <a:bodyPr/>
                    <a:lstStyle/>
                    <a:p>
                      <a:r>
                        <a:rPr lang="en-US" dirty="0">
                          <a:highlight>
                            <a:srgbClr val="FF00FF"/>
                          </a:highlight>
                        </a:rPr>
                        <a:t>1</a:t>
                      </a:r>
                    </a:p>
                  </a:txBody>
                  <a:tcPr/>
                </a:tc>
                <a:tc>
                  <a:txBody>
                    <a:bodyPr/>
                    <a:lstStyle/>
                    <a:p>
                      <a:r>
                        <a:rPr lang="en-US" dirty="0">
                          <a:highlight>
                            <a:srgbClr val="FFFF00"/>
                          </a:highlight>
                        </a:rPr>
                        <a:t>0</a:t>
                      </a:r>
                    </a:p>
                  </a:txBody>
                  <a:tcPr/>
                </a:tc>
                <a:tc>
                  <a:txBody>
                    <a:bodyPr/>
                    <a:lstStyle/>
                    <a:p>
                      <a:r>
                        <a:rPr lang="en-US" dirty="0">
                          <a:highlight>
                            <a:srgbClr val="00FF00"/>
                          </a:highlight>
                        </a:rPr>
                        <a:t>7</a:t>
                      </a:r>
                    </a:p>
                  </a:txBody>
                  <a:tcPr/>
                </a:tc>
                <a:tc>
                  <a:txBody>
                    <a:bodyPr/>
                    <a:lstStyle/>
                    <a:p>
                      <a:r>
                        <a:rPr lang="en-US" dirty="0">
                          <a:highlight>
                            <a:srgbClr val="FF00FF"/>
                          </a:highlight>
                        </a:rPr>
                        <a:t>5</a:t>
                      </a:r>
                    </a:p>
                  </a:txBody>
                  <a:tcPr/>
                </a:tc>
                <a:tc>
                  <a:txBody>
                    <a:bodyPr/>
                    <a:lstStyle/>
                    <a:p>
                      <a:r>
                        <a:rPr lang="en-US" dirty="0">
                          <a:highlight>
                            <a:srgbClr val="FFFF00"/>
                          </a:highlight>
                        </a:rPr>
                        <a:t>3</a:t>
                      </a:r>
                    </a:p>
                  </a:txBody>
                  <a:tcPr/>
                </a:tc>
                <a:tc>
                  <a:txBody>
                    <a:bodyPr/>
                    <a:lstStyle/>
                    <a:p>
                      <a:r>
                        <a:rPr lang="en-US" dirty="0">
                          <a:solidFill>
                            <a:schemeClr val="tx1"/>
                          </a:solidFill>
                        </a:rPr>
                        <a:t>10-7=3</a:t>
                      </a:r>
                    </a:p>
                  </a:txBody>
                  <a:tcPr/>
                </a:tc>
                <a:tc>
                  <a:txBody>
                    <a:bodyPr/>
                    <a:lstStyle/>
                    <a:p>
                      <a:r>
                        <a:rPr lang="en-US" dirty="0">
                          <a:solidFill>
                            <a:schemeClr val="tx1"/>
                          </a:solidFill>
                        </a:rPr>
                        <a:t>5-2=3</a:t>
                      </a:r>
                    </a:p>
                  </a:txBody>
                  <a:tcPr/>
                </a:tc>
                <a:tc>
                  <a:txBody>
                    <a:bodyPr/>
                    <a:lstStyle/>
                    <a:p>
                      <a:r>
                        <a:rPr lang="en-US" dirty="0">
                          <a:solidFill>
                            <a:schemeClr val="tx1"/>
                          </a:solidFill>
                        </a:rPr>
                        <a:t>7-5=2</a:t>
                      </a:r>
                    </a:p>
                  </a:txBody>
                  <a:tcPr/>
                </a:tc>
                <a:tc>
                  <a:txBody>
                    <a:bodyPr/>
                    <a:lstStyle/>
                    <a:p>
                      <a:r>
                        <a:rPr lang="en-US" dirty="0">
                          <a:highlight>
                            <a:srgbClr val="00FF00"/>
                          </a:highlight>
                        </a:rPr>
                        <a:t>7-0=7</a:t>
                      </a:r>
                    </a:p>
                  </a:txBody>
                  <a:tcPr/>
                </a:tc>
                <a:tc>
                  <a:txBody>
                    <a:bodyPr/>
                    <a:lstStyle/>
                    <a:p>
                      <a:r>
                        <a:rPr lang="en-US" dirty="0">
                          <a:highlight>
                            <a:srgbClr val="FF00FF"/>
                          </a:highlight>
                        </a:rPr>
                        <a:t>5-1=4</a:t>
                      </a:r>
                    </a:p>
                  </a:txBody>
                  <a:tcPr/>
                </a:tc>
                <a:tc>
                  <a:txBody>
                    <a:bodyPr/>
                    <a:lstStyle/>
                    <a:p>
                      <a:r>
                        <a:rPr lang="en-US" dirty="0">
                          <a:highlight>
                            <a:srgbClr val="FFFF00"/>
                          </a:highlight>
                        </a:rPr>
                        <a:t>3-0=3</a:t>
                      </a:r>
                    </a:p>
                  </a:txBody>
                  <a:tcPr/>
                </a:tc>
                <a:extLst>
                  <a:ext uri="{0D108BD9-81ED-4DB2-BD59-A6C34878D82A}">
                    <a16:rowId xmlns:a16="http://schemas.microsoft.com/office/drawing/2014/main" val="4115281169"/>
                  </a:ext>
                </a:extLst>
              </a:tr>
              <a:tr h="426871">
                <a:tc>
                  <a:txBody>
                    <a:bodyPr/>
                    <a:lstStyle/>
                    <a:p>
                      <a:r>
                        <a:rPr lang="en-US" dirty="0"/>
                        <a:t>P2</a:t>
                      </a:r>
                    </a:p>
                  </a:txBody>
                  <a:tcPr/>
                </a:tc>
                <a:tc>
                  <a:txBody>
                    <a:bodyPr/>
                    <a:lstStyle/>
                    <a:p>
                      <a:r>
                        <a:rPr lang="en-US" dirty="0">
                          <a:highlight>
                            <a:srgbClr val="00FF00"/>
                          </a:highlight>
                        </a:rPr>
                        <a:t>2</a:t>
                      </a:r>
                    </a:p>
                  </a:txBody>
                  <a:tcPr/>
                </a:tc>
                <a:tc>
                  <a:txBody>
                    <a:bodyPr/>
                    <a:lstStyle/>
                    <a:p>
                      <a:r>
                        <a:rPr lang="en-US" dirty="0">
                          <a:highlight>
                            <a:srgbClr val="FF00FF"/>
                          </a:highlight>
                        </a:rPr>
                        <a:t>0</a:t>
                      </a:r>
                    </a:p>
                  </a:txBody>
                  <a:tcPr/>
                </a:tc>
                <a:tc>
                  <a:txBody>
                    <a:bodyPr/>
                    <a:lstStyle/>
                    <a:p>
                      <a:r>
                        <a:rPr lang="en-US" dirty="0">
                          <a:highlight>
                            <a:srgbClr val="FFFF00"/>
                          </a:highlight>
                        </a:rPr>
                        <a:t>0</a:t>
                      </a:r>
                    </a:p>
                  </a:txBody>
                  <a:tcPr/>
                </a:tc>
                <a:tc>
                  <a:txBody>
                    <a:bodyPr/>
                    <a:lstStyle/>
                    <a:p>
                      <a:r>
                        <a:rPr lang="en-US" dirty="0">
                          <a:highlight>
                            <a:srgbClr val="00FF00"/>
                          </a:highlight>
                        </a:rPr>
                        <a:t>3</a:t>
                      </a:r>
                    </a:p>
                  </a:txBody>
                  <a:tcPr/>
                </a:tc>
                <a:tc>
                  <a:txBody>
                    <a:bodyPr/>
                    <a:lstStyle/>
                    <a:p>
                      <a:r>
                        <a:rPr lang="en-US" dirty="0">
                          <a:highlight>
                            <a:srgbClr val="FF00FF"/>
                          </a:highlight>
                        </a:rPr>
                        <a:t>2</a:t>
                      </a:r>
                    </a:p>
                  </a:txBody>
                  <a:tcPr/>
                </a:tc>
                <a:tc>
                  <a:txBody>
                    <a:bodyPr/>
                    <a:lstStyle/>
                    <a:p>
                      <a:r>
                        <a:rPr lang="en-US" dirty="0">
                          <a:highlight>
                            <a:srgbClr val="FFFF00"/>
                          </a:highlight>
                        </a:rPr>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highlight>
                            <a:srgbClr val="00FF00"/>
                          </a:highlight>
                        </a:rPr>
                        <a:t>3-2=1</a:t>
                      </a:r>
                    </a:p>
                  </a:txBody>
                  <a:tcPr/>
                </a:tc>
                <a:tc>
                  <a:txBody>
                    <a:bodyPr/>
                    <a:lstStyle/>
                    <a:p>
                      <a:r>
                        <a:rPr lang="en-US" dirty="0">
                          <a:highlight>
                            <a:srgbClr val="FF00FF"/>
                          </a:highlight>
                        </a:rPr>
                        <a:t>2-0=2</a:t>
                      </a:r>
                    </a:p>
                  </a:txBody>
                  <a:tcPr/>
                </a:tc>
                <a:tc>
                  <a:txBody>
                    <a:bodyPr/>
                    <a:lstStyle/>
                    <a:p>
                      <a:r>
                        <a:rPr lang="en-US" dirty="0">
                          <a:highlight>
                            <a:srgbClr val="FFFF00"/>
                          </a:highlight>
                        </a:rPr>
                        <a:t>2-0=2</a:t>
                      </a:r>
                    </a:p>
                  </a:txBody>
                  <a:tcPr/>
                </a:tc>
                <a:extLst>
                  <a:ext uri="{0D108BD9-81ED-4DB2-BD59-A6C34878D82A}">
                    <a16:rowId xmlns:a16="http://schemas.microsoft.com/office/drawing/2014/main" val="2820589181"/>
                  </a:ext>
                </a:extLst>
              </a:tr>
              <a:tr h="426871">
                <a:tc>
                  <a:txBody>
                    <a:bodyPr/>
                    <a:lstStyle/>
                    <a:p>
                      <a:r>
                        <a:rPr lang="en-US" dirty="0"/>
                        <a:t>P3</a:t>
                      </a:r>
                    </a:p>
                  </a:txBody>
                  <a:tcPr/>
                </a:tc>
                <a:tc>
                  <a:txBody>
                    <a:bodyPr/>
                    <a:lstStyle/>
                    <a:p>
                      <a:r>
                        <a:rPr lang="en-US" dirty="0">
                          <a:highlight>
                            <a:srgbClr val="00FF00"/>
                          </a:highlight>
                        </a:rPr>
                        <a:t>3</a:t>
                      </a:r>
                    </a:p>
                  </a:txBody>
                  <a:tcPr/>
                </a:tc>
                <a:tc>
                  <a:txBody>
                    <a:bodyPr/>
                    <a:lstStyle/>
                    <a:p>
                      <a:r>
                        <a:rPr lang="en-US" dirty="0">
                          <a:highlight>
                            <a:srgbClr val="FF00FF"/>
                          </a:highlight>
                        </a:rPr>
                        <a:t>0</a:t>
                      </a:r>
                    </a:p>
                  </a:txBody>
                  <a:tcPr/>
                </a:tc>
                <a:tc>
                  <a:txBody>
                    <a:bodyPr/>
                    <a:lstStyle/>
                    <a:p>
                      <a:r>
                        <a:rPr lang="en-US" dirty="0">
                          <a:highlight>
                            <a:srgbClr val="FFFF00"/>
                          </a:highlight>
                        </a:rPr>
                        <a:t>2</a:t>
                      </a:r>
                    </a:p>
                  </a:txBody>
                  <a:tcPr/>
                </a:tc>
                <a:tc>
                  <a:txBody>
                    <a:bodyPr/>
                    <a:lstStyle/>
                    <a:p>
                      <a:r>
                        <a:rPr lang="en-US" dirty="0">
                          <a:highlight>
                            <a:srgbClr val="00FF00"/>
                          </a:highlight>
                        </a:rPr>
                        <a:t>9</a:t>
                      </a:r>
                    </a:p>
                  </a:txBody>
                  <a:tcPr/>
                </a:tc>
                <a:tc>
                  <a:txBody>
                    <a:bodyPr/>
                    <a:lstStyle/>
                    <a:p>
                      <a:r>
                        <a:rPr lang="en-US" dirty="0">
                          <a:highlight>
                            <a:srgbClr val="FF00FF"/>
                          </a:highlight>
                        </a:rPr>
                        <a:t>0</a:t>
                      </a:r>
                    </a:p>
                  </a:txBody>
                  <a:tcPr/>
                </a:tc>
                <a:tc>
                  <a:txBody>
                    <a:bodyPr/>
                    <a:lstStyle/>
                    <a:p>
                      <a:r>
                        <a:rPr lang="en-US" dirty="0">
                          <a:highlight>
                            <a:srgbClr val="FFFF00"/>
                          </a:highlight>
                        </a:rPr>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highlight>
                            <a:srgbClr val="00FF00"/>
                          </a:highlight>
                        </a:rPr>
                        <a:t>9-3=6</a:t>
                      </a:r>
                    </a:p>
                  </a:txBody>
                  <a:tcPr/>
                </a:tc>
                <a:tc>
                  <a:txBody>
                    <a:bodyPr/>
                    <a:lstStyle/>
                    <a:p>
                      <a:r>
                        <a:rPr lang="en-US" dirty="0">
                          <a:highlight>
                            <a:srgbClr val="FF00FF"/>
                          </a:highlight>
                        </a:rPr>
                        <a:t>0-0=0</a:t>
                      </a:r>
                    </a:p>
                  </a:txBody>
                  <a:tcPr/>
                </a:tc>
                <a:tc>
                  <a:txBody>
                    <a:bodyPr/>
                    <a:lstStyle/>
                    <a:p>
                      <a:r>
                        <a:rPr lang="en-US" dirty="0">
                          <a:highlight>
                            <a:srgbClr val="FFFF00"/>
                          </a:highlight>
                        </a:rPr>
                        <a:t>2-2=0</a:t>
                      </a:r>
                    </a:p>
                  </a:txBody>
                  <a:tcPr/>
                </a:tc>
                <a:extLst>
                  <a:ext uri="{0D108BD9-81ED-4DB2-BD59-A6C34878D82A}">
                    <a16:rowId xmlns:a16="http://schemas.microsoft.com/office/drawing/2014/main" val="1710870860"/>
                  </a:ext>
                </a:extLst>
              </a:tr>
              <a:tr h="426871">
                <a:tc>
                  <a:txBody>
                    <a:bodyPr/>
                    <a:lstStyle/>
                    <a:p>
                      <a:r>
                        <a:rPr lang="en-US" dirty="0"/>
                        <a:t>P4</a:t>
                      </a:r>
                    </a:p>
                  </a:txBody>
                  <a:tcPr/>
                </a:tc>
                <a:tc>
                  <a:txBody>
                    <a:bodyPr/>
                    <a:lstStyle/>
                    <a:p>
                      <a:r>
                        <a:rPr lang="en-US" dirty="0">
                          <a:highlight>
                            <a:srgbClr val="00FF00"/>
                          </a:highlight>
                        </a:rPr>
                        <a:t>2</a:t>
                      </a:r>
                    </a:p>
                  </a:txBody>
                  <a:tcPr/>
                </a:tc>
                <a:tc>
                  <a:txBody>
                    <a:bodyPr/>
                    <a:lstStyle/>
                    <a:p>
                      <a:r>
                        <a:rPr lang="en-US" dirty="0">
                          <a:highlight>
                            <a:srgbClr val="FF00FF"/>
                          </a:highlight>
                        </a:rPr>
                        <a:t>1</a:t>
                      </a:r>
                    </a:p>
                  </a:txBody>
                  <a:tcPr/>
                </a:tc>
                <a:tc>
                  <a:txBody>
                    <a:bodyPr/>
                    <a:lstStyle/>
                    <a:p>
                      <a:r>
                        <a:rPr lang="en-US" dirty="0">
                          <a:highlight>
                            <a:srgbClr val="FFFF00"/>
                          </a:highlight>
                        </a:rPr>
                        <a:t>1</a:t>
                      </a:r>
                    </a:p>
                  </a:txBody>
                  <a:tcPr/>
                </a:tc>
                <a:tc>
                  <a:txBody>
                    <a:bodyPr/>
                    <a:lstStyle/>
                    <a:p>
                      <a:r>
                        <a:rPr lang="en-US" dirty="0">
                          <a:highlight>
                            <a:srgbClr val="00FF00"/>
                          </a:highlight>
                        </a:rPr>
                        <a:t>4</a:t>
                      </a:r>
                    </a:p>
                  </a:txBody>
                  <a:tcPr/>
                </a:tc>
                <a:tc>
                  <a:txBody>
                    <a:bodyPr/>
                    <a:lstStyle/>
                    <a:p>
                      <a:r>
                        <a:rPr lang="en-US" dirty="0">
                          <a:highlight>
                            <a:srgbClr val="FF00FF"/>
                          </a:highlight>
                        </a:rPr>
                        <a:t>2</a:t>
                      </a:r>
                    </a:p>
                  </a:txBody>
                  <a:tcPr/>
                </a:tc>
                <a:tc>
                  <a:txBody>
                    <a:bodyPr/>
                    <a:lstStyle/>
                    <a:p>
                      <a:r>
                        <a:rPr lang="en-US" dirty="0">
                          <a:highlight>
                            <a:srgbClr val="FFFF00"/>
                          </a:highlight>
                        </a:rPr>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highlight>
                            <a:srgbClr val="00FF00"/>
                          </a:highlight>
                        </a:rPr>
                        <a:t>4-2=2</a:t>
                      </a:r>
                    </a:p>
                  </a:txBody>
                  <a:tcPr/>
                </a:tc>
                <a:tc>
                  <a:txBody>
                    <a:bodyPr/>
                    <a:lstStyle/>
                    <a:p>
                      <a:r>
                        <a:rPr lang="en-US" dirty="0">
                          <a:highlight>
                            <a:srgbClr val="FF00FF"/>
                          </a:highlight>
                        </a:rPr>
                        <a:t>2-2=1</a:t>
                      </a:r>
                    </a:p>
                  </a:txBody>
                  <a:tcPr/>
                </a:tc>
                <a:tc>
                  <a:txBody>
                    <a:bodyPr/>
                    <a:lstStyle/>
                    <a:p>
                      <a:r>
                        <a:rPr lang="en-US" dirty="0">
                          <a:highlight>
                            <a:srgbClr val="FFFF00"/>
                          </a:highlight>
                        </a:rPr>
                        <a:t>2-1=1</a:t>
                      </a:r>
                    </a:p>
                  </a:txBody>
                  <a:tcPr/>
                </a:tc>
                <a:extLst>
                  <a:ext uri="{0D108BD9-81ED-4DB2-BD59-A6C34878D82A}">
                    <a16:rowId xmlns:a16="http://schemas.microsoft.com/office/drawing/2014/main" val="2224223770"/>
                  </a:ext>
                </a:extLst>
              </a:tr>
              <a:tr h="426871">
                <a:tc>
                  <a:txBody>
                    <a:bodyPr/>
                    <a:lstStyle/>
                    <a:p>
                      <a:r>
                        <a:rPr lang="en-US" dirty="0"/>
                        <a:t>P5</a:t>
                      </a:r>
                    </a:p>
                  </a:txBody>
                  <a:tcPr/>
                </a:tc>
                <a:tc>
                  <a:txBody>
                    <a:bodyPr/>
                    <a:lstStyle/>
                    <a:p>
                      <a:r>
                        <a:rPr lang="en-US" dirty="0">
                          <a:highlight>
                            <a:srgbClr val="00FF00"/>
                          </a:highlight>
                        </a:rPr>
                        <a:t>0</a:t>
                      </a:r>
                    </a:p>
                  </a:txBody>
                  <a:tcPr/>
                </a:tc>
                <a:tc>
                  <a:txBody>
                    <a:bodyPr/>
                    <a:lstStyle/>
                    <a:p>
                      <a:r>
                        <a:rPr lang="en-US" dirty="0">
                          <a:highlight>
                            <a:srgbClr val="FF00FF"/>
                          </a:highlight>
                        </a:rPr>
                        <a:t>0</a:t>
                      </a:r>
                    </a:p>
                  </a:txBody>
                  <a:tcPr/>
                </a:tc>
                <a:tc>
                  <a:txBody>
                    <a:bodyPr/>
                    <a:lstStyle/>
                    <a:p>
                      <a:r>
                        <a:rPr lang="en-US" dirty="0">
                          <a:highlight>
                            <a:srgbClr val="FFFF00"/>
                          </a:highlight>
                        </a:rPr>
                        <a:t>2</a:t>
                      </a:r>
                    </a:p>
                  </a:txBody>
                  <a:tcPr/>
                </a:tc>
                <a:tc>
                  <a:txBody>
                    <a:bodyPr/>
                    <a:lstStyle/>
                    <a:p>
                      <a:r>
                        <a:rPr lang="en-US" dirty="0">
                          <a:highlight>
                            <a:srgbClr val="00FF00"/>
                          </a:highlight>
                        </a:rPr>
                        <a:t>5</a:t>
                      </a:r>
                    </a:p>
                  </a:txBody>
                  <a:tcPr/>
                </a:tc>
                <a:tc>
                  <a:txBody>
                    <a:bodyPr/>
                    <a:lstStyle/>
                    <a:p>
                      <a:r>
                        <a:rPr lang="en-US" dirty="0">
                          <a:highlight>
                            <a:srgbClr val="FF00FF"/>
                          </a:highlight>
                        </a:rPr>
                        <a:t>3</a:t>
                      </a:r>
                    </a:p>
                  </a:txBody>
                  <a:tcPr/>
                </a:tc>
                <a:tc>
                  <a:txBody>
                    <a:bodyPr/>
                    <a:lstStyle/>
                    <a:p>
                      <a:r>
                        <a:rPr lang="en-US" dirty="0">
                          <a:highlight>
                            <a:srgbClr val="FFFF00"/>
                          </a:highlight>
                        </a:rPr>
                        <a:t>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highlight>
                            <a:srgbClr val="00FF00"/>
                          </a:highlight>
                        </a:rPr>
                        <a:t>5-0=5</a:t>
                      </a:r>
                    </a:p>
                  </a:txBody>
                  <a:tcPr/>
                </a:tc>
                <a:tc>
                  <a:txBody>
                    <a:bodyPr/>
                    <a:lstStyle/>
                    <a:p>
                      <a:r>
                        <a:rPr lang="en-US" dirty="0">
                          <a:highlight>
                            <a:srgbClr val="FF00FF"/>
                          </a:highlight>
                        </a:rPr>
                        <a:t>3-0=3</a:t>
                      </a:r>
                    </a:p>
                  </a:txBody>
                  <a:tcPr/>
                </a:tc>
                <a:tc>
                  <a:txBody>
                    <a:bodyPr/>
                    <a:lstStyle/>
                    <a:p>
                      <a:r>
                        <a:rPr lang="en-US" dirty="0">
                          <a:highlight>
                            <a:srgbClr val="FFFF00"/>
                          </a:highlight>
                        </a:rPr>
                        <a:t>3-2=1</a:t>
                      </a:r>
                    </a:p>
                  </a:txBody>
                  <a:tcPr/>
                </a:tc>
                <a:extLst>
                  <a:ext uri="{0D108BD9-81ED-4DB2-BD59-A6C34878D82A}">
                    <a16:rowId xmlns:a16="http://schemas.microsoft.com/office/drawing/2014/main" val="2765843284"/>
                  </a:ext>
                </a:extLst>
              </a:tr>
              <a:tr h="426871">
                <a:tc>
                  <a:txBody>
                    <a:bodyPr/>
                    <a:lstStyle/>
                    <a:p>
                      <a:r>
                        <a:rPr lang="en-US" dirty="0"/>
                        <a:t>Total</a:t>
                      </a:r>
                    </a:p>
                  </a:txBody>
                  <a:tcPr/>
                </a:tc>
                <a:tc>
                  <a:txBody>
                    <a:bodyPr/>
                    <a:lstStyle/>
                    <a:p>
                      <a:r>
                        <a:rPr lang="en-US" dirty="0"/>
                        <a:t>7</a:t>
                      </a:r>
                    </a:p>
                  </a:txBody>
                  <a:tcPr/>
                </a:tc>
                <a:tc>
                  <a:txBody>
                    <a:bodyPr/>
                    <a:lstStyle/>
                    <a:p>
                      <a:r>
                        <a:rPr lang="en-US" dirty="0"/>
                        <a:t>2</a:t>
                      </a:r>
                    </a:p>
                  </a:txBody>
                  <a:tcPr/>
                </a:tc>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4764205"/>
                  </a:ext>
                </a:extLst>
              </a:tr>
            </a:tbl>
          </a:graphicData>
        </a:graphic>
      </p:graphicFrame>
    </p:spTree>
    <p:extLst>
      <p:ext uri="{BB962C8B-B14F-4D97-AF65-F5344CB8AC3E}">
        <p14:creationId xmlns:p14="http://schemas.microsoft.com/office/powerpoint/2010/main" val="23042452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7867B1-B758-76E9-AFA9-80A1996BAFAF}"/>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75240C39-C1A1-8EAF-2422-DCC86639D045}"/>
              </a:ext>
            </a:extLst>
          </p:cNvPr>
          <p:cNvSpPr>
            <a:spLocks noGrp="1"/>
          </p:cNvSpPr>
          <p:nvPr>
            <p:ph type="sldNum" sz="quarter" idx="12"/>
          </p:nvPr>
        </p:nvSpPr>
        <p:spPr/>
        <p:txBody>
          <a:bodyPr/>
          <a:lstStyle/>
          <a:p>
            <a:fld id="{A11AFCF8-F107-49BE-8702-0F5BBC6155CA}" type="slidenum">
              <a:rPr lang="en-US" smtClean="0"/>
              <a:t>54</a:t>
            </a:fld>
            <a:endParaRPr lang="en-US"/>
          </a:p>
        </p:txBody>
      </p:sp>
      <p:graphicFrame>
        <p:nvGraphicFramePr>
          <p:cNvPr id="7" name="Table 6">
            <a:extLst>
              <a:ext uri="{FF2B5EF4-FFF2-40B4-BE49-F238E27FC236}">
                <a16:creationId xmlns:a16="http://schemas.microsoft.com/office/drawing/2014/main" id="{6AC6F701-9A6F-4FCB-C68B-52C9CE73E512}"/>
              </a:ext>
            </a:extLst>
          </p:cNvPr>
          <p:cNvGraphicFramePr>
            <a:graphicFrameLocks noGrp="1"/>
          </p:cNvGraphicFramePr>
          <p:nvPr>
            <p:extLst>
              <p:ext uri="{D42A27DB-BD31-4B8C-83A1-F6EECF244321}">
                <p14:modId xmlns:p14="http://schemas.microsoft.com/office/powerpoint/2010/main" val="1867378334"/>
              </p:ext>
            </p:extLst>
          </p:nvPr>
        </p:nvGraphicFramePr>
        <p:xfrm>
          <a:off x="405581" y="1721516"/>
          <a:ext cx="11064237" cy="3414968"/>
        </p:xfrm>
        <a:graphic>
          <a:graphicData uri="http://schemas.openxmlformats.org/drawingml/2006/table">
            <a:tbl>
              <a:tblPr firstRow="1" bandRow="1">
                <a:tableStyleId>{5C22544A-7EE6-4342-B048-85BDC9FD1C3A}</a:tableStyleId>
              </a:tblPr>
              <a:tblGrid>
                <a:gridCol w="2118469">
                  <a:extLst>
                    <a:ext uri="{9D8B030D-6E8A-4147-A177-3AD203B41FA5}">
                      <a16:colId xmlns:a16="http://schemas.microsoft.com/office/drawing/2014/main" val="1242841974"/>
                    </a:ext>
                  </a:extLst>
                </a:gridCol>
                <a:gridCol w="745481">
                  <a:extLst>
                    <a:ext uri="{9D8B030D-6E8A-4147-A177-3AD203B41FA5}">
                      <a16:colId xmlns:a16="http://schemas.microsoft.com/office/drawing/2014/main" val="2808326000"/>
                    </a:ext>
                  </a:extLst>
                </a:gridCol>
                <a:gridCol w="549700">
                  <a:extLst>
                    <a:ext uri="{9D8B030D-6E8A-4147-A177-3AD203B41FA5}">
                      <a16:colId xmlns:a16="http://schemas.microsoft.com/office/drawing/2014/main" val="436269594"/>
                    </a:ext>
                  </a:extLst>
                </a:gridCol>
                <a:gridCol w="431726">
                  <a:extLst>
                    <a:ext uri="{9D8B030D-6E8A-4147-A177-3AD203B41FA5}">
                      <a16:colId xmlns:a16="http://schemas.microsoft.com/office/drawing/2014/main" val="930276063"/>
                    </a:ext>
                  </a:extLst>
                </a:gridCol>
                <a:gridCol w="401606">
                  <a:extLst>
                    <a:ext uri="{9D8B030D-6E8A-4147-A177-3AD203B41FA5}">
                      <a16:colId xmlns:a16="http://schemas.microsoft.com/office/drawing/2014/main" val="2271579470"/>
                    </a:ext>
                  </a:extLst>
                </a:gridCol>
                <a:gridCol w="532127">
                  <a:extLst>
                    <a:ext uri="{9D8B030D-6E8A-4147-A177-3AD203B41FA5}">
                      <a16:colId xmlns:a16="http://schemas.microsoft.com/office/drawing/2014/main" val="3083177443"/>
                    </a:ext>
                  </a:extLst>
                </a:gridCol>
                <a:gridCol w="813252">
                  <a:extLst>
                    <a:ext uri="{9D8B030D-6E8A-4147-A177-3AD203B41FA5}">
                      <a16:colId xmlns:a16="http://schemas.microsoft.com/office/drawing/2014/main" val="296763780"/>
                    </a:ext>
                  </a:extLst>
                </a:gridCol>
                <a:gridCol w="933733">
                  <a:extLst>
                    <a:ext uri="{9D8B030D-6E8A-4147-A177-3AD203B41FA5}">
                      <a16:colId xmlns:a16="http://schemas.microsoft.com/office/drawing/2014/main" val="621424224"/>
                    </a:ext>
                  </a:extLst>
                </a:gridCol>
                <a:gridCol w="983933">
                  <a:extLst>
                    <a:ext uri="{9D8B030D-6E8A-4147-A177-3AD203B41FA5}">
                      <a16:colId xmlns:a16="http://schemas.microsoft.com/office/drawing/2014/main" val="197637905"/>
                    </a:ext>
                  </a:extLst>
                </a:gridCol>
                <a:gridCol w="923693">
                  <a:extLst>
                    <a:ext uri="{9D8B030D-6E8A-4147-A177-3AD203B41FA5}">
                      <a16:colId xmlns:a16="http://schemas.microsoft.com/office/drawing/2014/main" val="1150900309"/>
                    </a:ext>
                  </a:extLst>
                </a:gridCol>
                <a:gridCol w="1139554">
                  <a:extLst>
                    <a:ext uri="{9D8B030D-6E8A-4147-A177-3AD203B41FA5}">
                      <a16:colId xmlns:a16="http://schemas.microsoft.com/office/drawing/2014/main" val="395156635"/>
                    </a:ext>
                  </a:extLst>
                </a:gridCol>
                <a:gridCol w="745482">
                  <a:extLst>
                    <a:ext uri="{9D8B030D-6E8A-4147-A177-3AD203B41FA5}">
                      <a16:colId xmlns:a16="http://schemas.microsoft.com/office/drawing/2014/main" val="2626888040"/>
                    </a:ext>
                  </a:extLst>
                </a:gridCol>
                <a:gridCol w="745481">
                  <a:extLst>
                    <a:ext uri="{9D8B030D-6E8A-4147-A177-3AD203B41FA5}">
                      <a16:colId xmlns:a16="http://schemas.microsoft.com/office/drawing/2014/main" val="421326042"/>
                    </a:ext>
                  </a:extLst>
                </a:gridCol>
              </a:tblGrid>
              <a:tr h="426871">
                <a:tc>
                  <a:txBody>
                    <a:bodyPr/>
                    <a:lstStyle/>
                    <a:p>
                      <a:r>
                        <a:rPr lang="en-US" dirty="0"/>
                        <a:t>PROCESS</a:t>
                      </a:r>
                    </a:p>
                  </a:txBody>
                  <a:tcPr/>
                </a:tc>
                <a:tc gridSpan="3">
                  <a:txBody>
                    <a:bodyPr/>
                    <a:lstStyle/>
                    <a:p>
                      <a:r>
                        <a:rPr lang="en-US" dirty="0"/>
                        <a:t>ALLOCATION</a:t>
                      </a:r>
                    </a:p>
                  </a:txBody>
                  <a:tcPr/>
                </a:tc>
                <a:tc hMerge="1">
                  <a:txBody>
                    <a:bodyPr/>
                    <a:lstStyle/>
                    <a:p>
                      <a:endParaRPr lang="en-US"/>
                    </a:p>
                  </a:txBody>
                  <a:tcPr/>
                </a:tc>
                <a:tc hMerge="1">
                  <a:txBody>
                    <a:bodyPr/>
                    <a:lstStyle/>
                    <a:p>
                      <a:endParaRPr lang="en-US"/>
                    </a:p>
                  </a:txBody>
                  <a:tcPr/>
                </a:tc>
                <a:tc gridSpan="3">
                  <a:txBody>
                    <a:bodyPr/>
                    <a:lstStyle/>
                    <a:p>
                      <a:r>
                        <a:rPr lang="en-US" dirty="0"/>
                        <a:t>MAX NEED</a:t>
                      </a:r>
                    </a:p>
                  </a:txBody>
                  <a:tcPr/>
                </a:tc>
                <a:tc hMerge="1">
                  <a:txBody>
                    <a:bodyPr/>
                    <a:lstStyle/>
                    <a:p>
                      <a:endParaRPr lang="en-US"/>
                    </a:p>
                  </a:txBody>
                  <a:tcPr/>
                </a:tc>
                <a:tc hMerge="1">
                  <a:txBody>
                    <a:bodyPr/>
                    <a:lstStyle/>
                    <a:p>
                      <a:endParaRPr lang="en-US"/>
                    </a:p>
                  </a:txBody>
                  <a:tcPr/>
                </a:tc>
                <a:tc gridSpan="3">
                  <a:txBody>
                    <a:bodyPr/>
                    <a:lstStyle/>
                    <a:p>
                      <a:r>
                        <a:rPr lang="en-US" dirty="0"/>
                        <a:t>AVAILABE</a:t>
                      </a:r>
                    </a:p>
                  </a:txBody>
                  <a:tcPr/>
                </a:tc>
                <a:tc hMerge="1">
                  <a:txBody>
                    <a:bodyPr/>
                    <a:lstStyle/>
                    <a:p>
                      <a:endParaRPr lang="en-US"/>
                    </a:p>
                  </a:txBody>
                  <a:tcPr/>
                </a:tc>
                <a:tc hMerge="1">
                  <a:txBody>
                    <a:bodyPr/>
                    <a:lstStyle/>
                    <a:p>
                      <a:endParaRPr lang="en-US"/>
                    </a:p>
                  </a:txBody>
                  <a:tcPr/>
                </a:tc>
                <a:tc gridSpan="3">
                  <a:txBody>
                    <a:bodyPr/>
                    <a:lstStyle/>
                    <a:p>
                      <a:r>
                        <a:rPr lang="en-US" dirty="0"/>
                        <a:t>REMAINING NEED</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6592391"/>
                  </a:ext>
                </a:extLst>
              </a:tr>
              <a:tr h="426871">
                <a:tc>
                  <a:txBody>
                    <a:bodyPr/>
                    <a:lstStyle/>
                    <a:p>
                      <a:endParaRPr lang="en-US" dirty="0"/>
                    </a:p>
                  </a:txBody>
                  <a:tcPr/>
                </a:tc>
                <a:tc>
                  <a:txBody>
                    <a:bodyPr/>
                    <a:lstStyle/>
                    <a:p>
                      <a:r>
                        <a:rPr lang="en-US" dirty="0">
                          <a:highlight>
                            <a:srgbClr val="00FF00"/>
                          </a:highlight>
                        </a:rPr>
                        <a:t>A</a:t>
                      </a:r>
                    </a:p>
                  </a:txBody>
                  <a:tcPr/>
                </a:tc>
                <a:tc>
                  <a:txBody>
                    <a:bodyPr/>
                    <a:lstStyle/>
                    <a:p>
                      <a:r>
                        <a:rPr lang="en-US" dirty="0">
                          <a:highlight>
                            <a:srgbClr val="FF00FF"/>
                          </a:highlight>
                        </a:rPr>
                        <a:t>B</a:t>
                      </a:r>
                    </a:p>
                  </a:txBody>
                  <a:tcPr/>
                </a:tc>
                <a:tc>
                  <a:txBody>
                    <a:bodyPr/>
                    <a:lstStyle/>
                    <a:p>
                      <a:r>
                        <a:rPr lang="en-US" dirty="0">
                          <a:highlight>
                            <a:srgbClr val="FFFF00"/>
                          </a:highlight>
                        </a:rPr>
                        <a:t>C</a:t>
                      </a:r>
                    </a:p>
                  </a:txBody>
                  <a:tcPr/>
                </a:tc>
                <a:tc>
                  <a:txBody>
                    <a:bodyPr/>
                    <a:lstStyle/>
                    <a:p>
                      <a:r>
                        <a:rPr lang="en-US" dirty="0">
                          <a:highlight>
                            <a:srgbClr val="00FF00"/>
                          </a:highlight>
                        </a:rPr>
                        <a:t>A</a:t>
                      </a:r>
                    </a:p>
                  </a:txBody>
                  <a:tcPr/>
                </a:tc>
                <a:tc>
                  <a:txBody>
                    <a:bodyPr/>
                    <a:lstStyle/>
                    <a:p>
                      <a:r>
                        <a:rPr lang="en-US" dirty="0">
                          <a:highlight>
                            <a:srgbClr val="FF00FF"/>
                          </a:highlight>
                        </a:rPr>
                        <a:t>B</a:t>
                      </a:r>
                    </a:p>
                  </a:txBody>
                  <a:tcPr/>
                </a:tc>
                <a:tc>
                  <a:txBody>
                    <a:bodyPr/>
                    <a:lstStyle/>
                    <a:p>
                      <a:r>
                        <a:rPr lang="en-US" dirty="0">
                          <a:highlight>
                            <a:srgbClr val="FFFF00"/>
                          </a:highlight>
                        </a:rPr>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2423289821"/>
                  </a:ext>
                </a:extLst>
              </a:tr>
              <a:tr h="426871">
                <a:tc>
                  <a:txBody>
                    <a:bodyPr/>
                    <a:lstStyle/>
                    <a:p>
                      <a:r>
                        <a:rPr lang="en-US" dirty="0"/>
                        <a:t>P1</a:t>
                      </a:r>
                    </a:p>
                  </a:txBody>
                  <a:tcPr/>
                </a:tc>
                <a:tc>
                  <a:txBody>
                    <a:bodyPr/>
                    <a:lstStyle/>
                    <a:p>
                      <a:r>
                        <a:rPr lang="en-US" dirty="0">
                          <a:highlight>
                            <a:srgbClr val="00FF00"/>
                          </a:highlight>
                        </a:rPr>
                        <a:t>0</a:t>
                      </a:r>
                    </a:p>
                  </a:txBody>
                  <a:tcPr/>
                </a:tc>
                <a:tc>
                  <a:txBody>
                    <a:bodyPr/>
                    <a:lstStyle/>
                    <a:p>
                      <a:r>
                        <a:rPr lang="en-US" dirty="0">
                          <a:highlight>
                            <a:srgbClr val="FF00FF"/>
                          </a:highlight>
                        </a:rPr>
                        <a:t>1</a:t>
                      </a:r>
                    </a:p>
                  </a:txBody>
                  <a:tcPr/>
                </a:tc>
                <a:tc>
                  <a:txBody>
                    <a:bodyPr/>
                    <a:lstStyle/>
                    <a:p>
                      <a:r>
                        <a:rPr lang="en-US" dirty="0">
                          <a:highlight>
                            <a:srgbClr val="FFFF00"/>
                          </a:highlight>
                        </a:rPr>
                        <a:t>0</a:t>
                      </a:r>
                    </a:p>
                  </a:txBody>
                  <a:tcPr/>
                </a:tc>
                <a:tc>
                  <a:txBody>
                    <a:bodyPr/>
                    <a:lstStyle/>
                    <a:p>
                      <a:r>
                        <a:rPr lang="en-US" dirty="0">
                          <a:highlight>
                            <a:srgbClr val="00FF00"/>
                          </a:highlight>
                        </a:rPr>
                        <a:t>7</a:t>
                      </a:r>
                    </a:p>
                  </a:txBody>
                  <a:tcPr/>
                </a:tc>
                <a:tc>
                  <a:txBody>
                    <a:bodyPr/>
                    <a:lstStyle/>
                    <a:p>
                      <a:r>
                        <a:rPr lang="en-US" dirty="0">
                          <a:highlight>
                            <a:srgbClr val="FF00FF"/>
                          </a:highlight>
                        </a:rPr>
                        <a:t>5</a:t>
                      </a:r>
                    </a:p>
                  </a:txBody>
                  <a:tcPr/>
                </a:tc>
                <a:tc>
                  <a:txBody>
                    <a:bodyPr/>
                    <a:lstStyle/>
                    <a:p>
                      <a:r>
                        <a:rPr lang="en-US" dirty="0">
                          <a:highlight>
                            <a:srgbClr val="FFFF00"/>
                          </a:highlight>
                        </a:rPr>
                        <a:t>3</a:t>
                      </a:r>
                    </a:p>
                  </a:txBody>
                  <a:tcPr/>
                </a:tc>
                <a:tc>
                  <a:txBody>
                    <a:bodyPr/>
                    <a:lstStyle/>
                    <a:p>
                      <a:r>
                        <a:rPr lang="en-US" dirty="0">
                          <a:solidFill>
                            <a:schemeClr val="tx1"/>
                          </a:solidFill>
                        </a:rPr>
                        <a:t>3</a:t>
                      </a:r>
                    </a:p>
                  </a:txBody>
                  <a:tcPr/>
                </a:tc>
                <a:tc>
                  <a:txBody>
                    <a:bodyPr/>
                    <a:lstStyle/>
                    <a:p>
                      <a:r>
                        <a:rPr lang="en-US" dirty="0">
                          <a:solidFill>
                            <a:schemeClr val="tx1"/>
                          </a:solidFill>
                        </a:rPr>
                        <a:t>3</a:t>
                      </a:r>
                    </a:p>
                  </a:txBody>
                  <a:tcPr/>
                </a:tc>
                <a:tc>
                  <a:txBody>
                    <a:bodyPr/>
                    <a:lstStyle/>
                    <a:p>
                      <a:r>
                        <a:rPr lang="en-US" dirty="0">
                          <a:solidFill>
                            <a:schemeClr val="tx1"/>
                          </a:solidFill>
                        </a:rPr>
                        <a:t>2</a:t>
                      </a:r>
                    </a:p>
                  </a:txBody>
                  <a:tcPr/>
                </a:tc>
                <a:tc>
                  <a:txBody>
                    <a:bodyPr/>
                    <a:lstStyle/>
                    <a:p>
                      <a:r>
                        <a:rPr lang="en-US" dirty="0">
                          <a:highlight>
                            <a:srgbClr val="00FF00"/>
                          </a:highlight>
                        </a:rPr>
                        <a:t>7</a:t>
                      </a:r>
                    </a:p>
                  </a:txBody>
                  <a:tcPr/>
                </a:tc>
                <a:tc>
                  <a:txBody>
                    <a:bodyPr/>
                    <a:lstStyle/>
                    <a:p>
                      <a:r>
                        <a:rPr lang="en-US" dirty="0">
                          <a:highlight>
                            <a:srgbClr val="FF00FF"/>
                          </a:highlight>
                        </a:rPr>
                        <a:t>4</a:t>
                      </a:r>
                    </a:p>
                  </a:txBody>
                  <a:tcPr/>
                </a:tc>
                <a:tc>
                  <a:txBody>
                    <a:bodyPr/>
                    <a:lstStyle/>
                    <a:p>
                      <a:r>
                        <a:rPr lang="en-US" dirty="0">
                          <a:highlight>
                            <a:srgbClr val="FFFF00"/>
                          </a:highlight>
                        </a:rPr>
                        <a:t>3</a:t>
                      </a:r>
                    </a:p>
                  </a:txBody>
                  <a:tcPr/>
                </a:tc>
                <a:extLst>
                  <a:ext uri="{0D108BD9-81ED-4DB2-BD59-A6C34878D82A}">
                    <a16:rowId xmlns:a16="http://schemas.microsoft.com/office/drawing/2014/main" val="828526600"/>
                  </a:ext>
                </a:extLst>
              </a:tr>
              <a:tr h="426871">
                <a:tc>
                  <a:txBody>
                    <a:bodyPr/>
                    <a:lstStyle/>
                    <a:p>
                      <a:r>
                        <a:rPr lang="en-US" dirty="0"/>
                        <a:t>P2</a:t>
                      </a:r>
                    </a:p>
                  </a:txBody>
                  <a:tcPr/>
                </a:tc>
                <a:tc>
                  <a:txBody>
                    <a:bodyPr/>
                    <a:lstStyle/>
                    <a:p>
                      <a:r>
                        <a:rPr lang="en-US" dirty="0">
                          <a:highlight>
                            <a:srgbClr val="00FF00"/>
                          </a:highlight>
                        </a:rPr>
                        <a:t>2</a:t>
                      </a:r>
                    </a:p>
                  </a:txBody>
                  <a:tcPr/>
                </a:tc>
                <a:tc>
                  <a:txBody>
                    <a:bodyPr/>
                    <a:lstStyle/>
                    <a:p>
                      <a:r>
                        <a:rPr lang="en-US" dirty="0">
                          <a:highlight>
                            <a:srgbClr val="FF00FF"/>
                          </a:highlight>
                        </a:rPr>
                        <a:t>0</a:t>
                      </a:r>
                    </a:p>
                  </a:txBody>
                  <a:tcPr/>
                </a:tc>
                <a:tc>
                  <a:txBody>
                    <a:bodyPr/>
                    <a:lstStyle/>
                    <a:p>
                      <a:r>
                        <a:rPr lang="en-US" dirty="0">
                          <a:highlight>
                            <a:srgbClr val="FFFF00"/>
                          </a:highlight>
                        </a:rPr>
                        <a:t>0</a:t>
                      </a:r>
                    </a:p>
                  </a:txBody>
                  <a:tcPr/>
                </a:tc>
                <a:tc>
                  <a:txBody>
                    <a:bodyPr/>
                    <a:lstStyle/>
                    <a:p>
                      <a:r>
                        <a:rPr lang="en-US" dirty="0">
                          <a:highlight>
                            <a:srgbClr val="00FF00"/>
                          </a:highlight>
                        </a:rPr>
                        <a:t>3</a:t>
                      </a:r>
                    </a:p>
                  </a:txBody>
                  <a:tcPr/>
                </a:tc>
                <a:tc>
                  <a:txBody>
                    <a:bodyPr/>
                    <a:lstStyle/>
                    <a:p>
                      <a:r>
                        <a:rPr lang="en-US" dirty="0">
                          <a:highlight>
                            <a:srgbClr val="FF00FF"/>
                          </a:highlight>
                        </a:rPr>
                        <a:t>2</a:t>
                      </a:r>
                    </a:p>
                  </a:txBody>
                  <a:tcPr/>
                </a:tc>
                <a:tc>
                  <a:txBody>
                    <a:bodyPr/>
                    <a:lstStyle/>
                    <a:p>
                      <a:r>
                        <a:rPr lang="en-US" dirty="0">
                          <a:highlight>
                            <a:srgbClr val="FFFF00"/>
                          </a:highlight>
                        </a:rPr>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highlight>
                            <a:srgbClr val="00FF00"/>
                          </a:highlight>
                        </a:rPr>
                        <a:t>1</a:t>
                      </a:r>
                    </a:p>
                  </a:txBody>
                  <a:tcPr/>
                </a:tc>
                <a:tc>
                  <a:txBody>
                    <a:bodyPr/>
                    <a:lstStyle/>
                    <a:p>
                      <a:r>
                        <a:rPr lang="en-US" dirty="0">
                          <a:highlight>
                            <a:srgbClr val="FF00FF"/>
                          </a:highlight>
                        </a:rPr>
                        <a:t>2</a:t>
                      </a:r>
                    </a:p>
                  </a:txBody>
                  <a:tcPr/>
                </a:tc>
                <a:tc>
                  <a:txBody>
                    <a:bodyPr/>
                    <a:lstStyle/>
                    <a:p>
                      <a:r>
                        <a:rPr lang="en-US" dirty="0">
                          <a:highlight>
                            <a:srgbClr val="FFFF00"/>
                          </a:highlight>
                        </a:rPr>
                        <a:t>2</a:t>
                      </a:r>
                    </a:p>
                  </a:txBody>
                  <a:tcPr/>
                </a:tc>
                <a:extLst>
                  <a:ext uri="{0D108BD9-81ED-4DB2-BD59-A6C34878D82A}">
                    <a16:rowId xmlns:a16="http://schemas.microsoft.com/office/drawing/2014/main" val="2645544225"/>
                  </a:ext>
                </a:extLst>
              </a:tr>
              <a:tr h="426871">
                <a:tc>
                  <a:txBody>
                    <a:bodyPr/>
                    <a:lstStyle/>
                    <a:p>
                      <a:r>
                        <a:rPr lang="en-US" dirty="0"/>
                        <a:t>P3</a:t>
                      </a:r>
                    </a:p>
                  </a:txBody>
                  <a:tcPr/>
                </a:tc>
                <a:tc>
                  <a:txBody>
                    <a:bodyPr/>
                    <a:lstStyle/>
                    <a:p>
                      <a:r>
                        <a:rPr lang="en-US" dirty="0">
                          <a:highlight>
                            <a:srgbClr val="00FF00"/>
                          </a:highlight>
                        </a:rPr>
                        <a:t>3</a:t>
                      </a:r>
                    </a:p>
                  </a:txBody>
                  <a:tcPr/>
                </a:tc>
                <a:tc>
                  <a:txBody>
                    <a:bodyPr/>
                    <a:lstStyle/>
                    <a:p>
                      <a:r>
                        <a:rPr lang="en-US" dirty="0">
                          <a:highlight>
                            <a:srgbClr val="FF00FF"/>
                          </a:highlight>
                        </a:rPr>
                        <a:t>0</a:t>
                      </a:r>
                    </a:p>
                  </a:txBody>
                  <a:tcPr/>
                </a:tc>
                <a:tc>
                  <a:txBody>
                    <a:bodyPr/>
                    <a:lstStyle/>
                    <a:p>
                      <a:r>
                        <a:rPr lang="en-US" dirty="0">
                          <a:highlight>
                            <a:srgbClr val="FFFF00"/>
                          </a:highlight>
                        </a:rPr>
                        <a:t>2</a:t>
                      </a:r>
                    </a:p>
                  </a:txBody>
                  <a:tcPr/>
                </a:tc>
                <a:tc>
                  <a:txBody>
                    <a:bodyPr/>
                    <a:lstStyle/>
                    <a:p>
                      <a:r>
                        <a:rPr lang="en-US" dirty="0">
                          <a:highlight>
                            <a:srgbClr val="00FF00"/>
                          </a:highlight>
                        </a:rPr>
                        <a:t>9</a:t>
                      </a:r>
                    </a:p>
                  </a:txBody>
                  <a:tcPr/>
                </a:tc>
                <a:tc>
                  <a:txBody>
                    <a:bodyPr/>
                    <a:lstStyle/>
                    <a:p>
                      <a:r>
                        <a:rPr lang="en-US" dirty="0">
                          <a:highlight>
                            <a:srgbClr val="FF00FF"/>
                          </a:highlight>
                        </a:rPr>
                        <a:t>0</a:t>
                      </a:r>
                    </a:p>
                  </a:txBody>
                  <a:tcPr/>
                </a:tc>
                <a:tc>
                  <a:txBody>
                    <a:bodyPr/>
                    <a:lstStyle/>
                    <a:p>
                      <a:r>
                        <a:rPr lang="en-US" dirty="0">
                          <a:highlight>
                            <a:srgbClr val="FFFF00"/>
                          </a:highlight>
                        </a:rPr>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highlight>
                            <a:srgbClr val="00FF00"/>
                          </a:highlight>
                        </a:rPr>
                        <a:t>6</a:t>
                      </a:r>
                    </a:p>
                  </a:txBody>
                  <a:tcPr/>
                </a:tc>
                <a:tc>
                  <a:txBody>
                    <a:bodyPr/>
                    <a:lstStyle/>
                    <a:p>
                      <a:r>
                        <a:rPr lang="en-US" dirty="0">
                          <a:highlight>
                            <a:srgbClr val="FF00FF"/>
                          </a:highlight>
                        </a:rPr>
                        <a:t>0</a:t>
                      </a:r>
                    </a:p>
                  </a:txBody>
                  <a:tcPr/>
                </a:tc>
                <a:tc>
                  <a:txBody>
                    <a:bodyPr/>
                    <a:lstStyle/>
                    <a:p>
                      <a:r>
                        <a:rPr lang="en-US" dirty="0">
                          <a:highlight>
                            <a:srgbClr val="FFFF00"/>
                          </a:highlight>
                        </a:rPr>
                        <a:t>0</a:t>
                      </a:r>
                    </a:p>
                  </a:txBody>
                  <a:tcPr/>
                </a:tc>
                <a:extLst>
                  <a:ext uri="{0D108BD9-81ED-4DB2-BD59-A6C34878D82A}">
                    <a16:rowId xmlns:a16="http://schemas.microsoft.com/office/drawing/2014/main" val="556773568"/>
                  </a:ext>
                </a:extLst>
              </a:tr>
              <a:tr h="426871">
                <a:tc>
                  <a:txBody>
                    <a:bodyPr/>
                    <a:lstStyle/>
                    <a:p>
                      <a:r>
                        <a:rPr lang="en-US" dirty="0"/>
                        <a:t>P4</a:t>
                      </a:r>
                    </a:p>
                  </a:txBody>
                  <a:tcPr/>
                </a:tc>
                <a:tc>
                  <a:txBody>
                    <a:bodyPr/>
                    <a:lstStyle/>
                    <a:p>
                      <a:r>
                        <a:rPr lang="en-US" dirty="0">
                          <a:highlight>
                            <a:srgbClr val="00FF00"/>
                          </a:highlight>
                        </a:rPr>
                        <a:t>2</a:t>
                      </a:r>
                    </a:p>
                  </a:txBody>
                  <a:tcPr/>
                </a:tc>
                <a:tc>
                  <a:txBody>
                    <a:bodyPr/>
                    <a:lstStyle/>
                    <a:p>
                      <a:r>
                        <a:rPr lang="en-US" dirty="0">
                          <a:highlight>
                            <a:srgbClr val="FF00FF"/>
                          </a:highlight>
                        </a:rPr>
                        <a:t>1</a:t>
                      </a:r>
                    </a:p>
                  </a:txBody>
                  <a:tcPr/>
                </a:tc>
                <a:tc>
                  <a:txBody>
                    <a:bodyPr/>
                    <a:lstStyle/>
                    <a:p>
                      <a:r>
                        <a:rPr lang="en-US" dirty="0">
                          <a:highlight>
                            <a:srgbClr val="FFFF00"/>
                          </a:highlight>
                        </a:rPr>
                        <a:t>1</a:t>
                      </a:r>
                    </a:p>
                  </a:txBody>
                  <a:tcPr/>
                </a:tc>
                <a:tc>
                  <a:txBody>
                    <a:bodyPr/>
                    <a:lstStyle/>
                    <a:p>
                      <a:r>
                        <a:rPr lang="en-US" dirty="0">
                          <a:highlight>
                            <a:srgbClr val="00FF00"/>
                          </a:highlight>
                        </a:rPr>
                        <a:t>4</a:t>
                      </a:r>
                    </a:p>
                  </a:txBody>
                  <a:tcPr/>
                </a:tc>
                <a:tc>
                  <a:txBody>
                    <a:bodyPr/>
                    <a:lstStyle/>
                    <a:p>
                      <a:r>
                        <a:rPr lang="en-US" dirty="0">
                          <a:highlight>
                            <a:srgbClr val="FF00FF"/>
                          </a:highlight>
                        </a:rPr>
                        <a:t>2</a:t>
                      </a:r>
                    </a:p>
                  </a:txBody>
                  <a:tcPr/>
                </a:tc>
                <a:tc>
                  <a:txBody>
                    <a:bodyPr/>
                    <a:lstStyle/>
                    <a:p>
                      <a:r>
                        <a:rPr lang="en-US" dirty="0">
                          <a:highlight>
                            <a:srgbClr val="FFFF00"/>
                          </a:highlight>
                        </a:rPr>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highlight>
                            <a:srgbClr val="00FF00"/>
                          </a:highlight>
                        </a:rPr>
                        <a:t>2</a:t>
                      </a:r>
                    </a:p>
                  </a:txBody>
                  <a:tcPr/>
                </a:tc>
                <a:tc>
                  <a:txBody>
                    <a:bodyPr/>
                    <a:lstStyle/>
                    <a:p>
                      <a:r>
                        <a:rPr lang="en-US" dirty="0">
                          <a:highlight>
                            <a:srgbClr val="FF00FF"/>
                          </a:highlight>
                        </a:rPr>
                        <a:t>1</a:t>
                      </a:r>
                    </a:p>
                  </a:txBody>
                  <a:tcPr/>
                </a:tc>
                <a:tc>
                  <a:txBody>
                    <a:bodyPr/>
                    <a:lstStyle/>
                    <a:p>
                      <a:r>
                        <a:rPr lang="en-US" dirty="0">
                          <a:highlight>
                            <a:srgbClr val="FFFF00"/>
                          </a:highlight>
                        </a:rPr>
                        <a:t>1</a:t>
                      </a:r>
                    </a:p>
                  </a:txBody>
                  <a:tcPr/>
                </a:tc>
                <a:extLst>
                  <a:ext uri="{0D108BD9-81ED-4DB2-BD59-A6C34878D82A}">
                    <a16:rowId xmlns:a16="http://schemas.microsoft.com/office/drawing/2014/main" val="3209517795"/>
                  </a:ext>
                </a:extLst>
              </a:tr>
              <a:tr h="426871">
                <a:tc>
                  <a:txBody>
                    <a:bodyPr/>
                    <a:lstStyle/>
                    <a:p>
                      <a:r>
                        <a:rPr lang="en-US" dirty="0"/>
                        <a:t>P5</a:t>
                      </a:r>
                    </a:p>
                  </a:txBody>
                  <a:tcPr/>
                </a:tc>
                <a:tc>
                  <a:txBody>
                    <a:bodyPr/>
                    <a:lstStyle/>
                    <a:p>
                      <a:r>
                        <a:rPr lang="en-US" dirty="0">
                          <a:highlight>
                            <a:srgbClr val="00FF00"/>
                          </a:highlight>
                        </a:rPr>
                        <a:t>0</a:t>
                      </a:r>
                    </a:p>
                  </a:txBody>
                  <a:tcPr/>
                </a:tc>
                <a:tc>
                  <a:txBody>
                    <a:bodyPr/>
                    <a:lstStyle/>
                    <a:p>
                      <a:r>
                        <a:rPr lang="en-US" dirty="0">
                          <a:highlight>
                            <a:srgbClr val="FF00FF"/>
                          </a:highlight>
                        </a:rPr>
                        <a:t>0</a:t>
                      </a:r>
                    </a:p>
                  </a:txBody>
                  <a:tcPr/>
                </a:tc>
                <a:tc>
                  <a:txBody>
                    <a:bodyPr/>
                    <a:lstStyle/>
                    <a:p>
                      <a:r>
                        <a:rPr lang="en-US" dirty="0">
                          <a:highlight>
                            <a:srgbClr val="FFFF00"/>
                          </a:highlight>
                        </a:rPr>
                        <a:t>2</a:t>
                      </a:r>
                    </a:p>
                  </a:txBody>
                  <a:tcPr/>
                </a:tc>
                <a:tc>
                  <a:txBody>
                    <a:bodyPr/>
                    <a:lstStyle/>
                    <a:p>
                      <a:r>
                        <a:rPr lang="en-US" dirty="0">
                          <a:highlight>
                            <a:srgbClr val="00FF00"/>
                          </a:highlight>
                        </a:rPr>
                        <a:t>5</a:t>
                      </a:r>
                    </a:p>
                  </a:txBody>
                  <a:tcPr/>
                </a:tc>
                <a:tc>
                  <a:txBody>
                    <a:bodyPr/>
                    <a:lstStyle/>
                    <a:p>
                      <a:r>
                        <a:rPr lang="en-US" dirty="0">
                          <a:highlight>
                            <a:srgbClr val="FF00FF"/>
                          </a:highlight>
                        </a:rPr>
                        <a:t>3</a:t>
                      </a:r>
                    </a:p>
                  </a:txBody>
                  <a:tcPr/>
                </a:tc>
                <a:tc>
                  <a:txBody>
                    <a:bodyPr/>
                    <a:lstStyle/>
                    <a:p>
                      <a:r>
                        <a:rPr lang="en-US" dirty="0">
                          <a:highlight>
                            <a:srgbClr val="FFFF00"/>
                          </a:highlight>
                        </a:rPr>
                        <a:t>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highlight>
                            <a:srgbClr val="00FF00"/>
                          </a:highlight>
                        </a:rPr>
                        <a:t>5</a:t>
                      </a:r>
                    </a:p>
                  </a:txBody>
                  <a:tcPr/>
                </a:tc>
                <a:tc>
                  <a:txBody>
                    <a:bodyPr/>
                    <a:lstStyle/>
                    <a:p>
                      <a:r>
                        <a:rPr lang="en-US" dirty="0">
                          <a:highlight>
                            <a:srgbClr val="FF00FF"/>
                          </a:highlight>
                        </a:rPr>
                        <a:t>3</a:t>
                      </a:r>
                    </a:p>
                  </a:txBody>
                  <a:tcPr/>
                </a:tc>
                <a:tc>
                  <a:txBody>
                    <a:bodyPr/>
                    <a:lstStyle/>
                    <a:p>
                      <a:r>
                        <a:rPr lang="en-US" dirty="0">
                          <a:highlight>
                            <a:srgbClr val="FFFF00"/>
                          </a:highlight>
                        </a:rPr>
                        <a:t>1</a:t>
                      </a:r>
                    </a:p>
                  </a:txBody>
                  <a:tcPr/>
                </a:tc>
                <a:extLst>
                  <a:ext uri="{0D108BD9-81ED-4DB2-BD59-A6C34878D82A}">
                    <a16:rowId xmlns:a16="http://schemas.microsoft.com/office/drawing/2014/main" val="4091801332"/>
                  </a:ext>
                </a:extLst>
              </a:tr>
              <a:tr h="426871">
                <a:tc>
                  <a:txBody>
                    <a:bodyPr/>
                    <a:lstStyle/>
                    <a:p>
                      <a:r>
                        <a:rPr lang="en-US" dirty="0"/>
                        <a:t>Total</a:t>
                      </a:r>
                    </a:p>
                  </a:txBody>
                  <a:tcPr/>
                </a:tc>
                <a:tc>
                  <a:txBody>
                    <a:bodyPr/>
                    <a:lstStyle/>
                    <a:p>
                      <a:r>
                        <a:rPr lang="en-US" dirty="0"/>
                        <a:t>7</a:t>
                      </a:r>
                    </a:p>
                  </a:txBody>
                  <a:tcPr/>
                </a:tc>
                <a:tc>
                  <a:txBody>
                    <a:bodyPr/>
                    <a:lstStyle/>
                    <a:p>
                      <a:r>
                        <a:rPr lang="en-US" dirty="0"/>
                        <a:t>2</a:t>
                      </a:r>
                    </a:p>
                  </a:txBody>
                  <a:tcPr/>
                </a:tc>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90728659"/>
                  </a:ext>
                </a:extLst>
              </a:tr>
            </a:tbl>
          </a:graphicData>
        </a:graphic>
      </p:graphicFrame>
    </p:spTree>
    <p:extLst>
      <p:ext uri="{BB962C8B-B14F-4D97-AF65-F5344CB8AC3E}">
        <p14:creationId xmlns:p14="http://schemas.microsoft.com/office/powerpoint/2010/main" val="38233415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3E7D1-0B00-00BE-1462-4A56AE6196C0}"/>
              </a:ext>
            </a:extLst>
          </p:cNvPr>
          <p:cNvSpPr>
            <a:spLocks noGrp="1"/>
          </p:cNvSpPr>
          <p:nvPr>
            <p:ph idx="1"/>
          </p:nvPr>
        </p:nvSpPr>
        <p:spPr>
          <a:xfrm>
            <a:off x="749709" y="136524"/>
            <a:ext cx="10515600" cy="5811991"/>
          </a:xfrm>
        </p:spPr>
        <p:txBody>
          <a:bodyPr>
            <a:normAutofit/>
          </a:bodyPr>
          <a:lstStyle/>
          <a:p>
            <a:pPr marL="0" indent="0" algn="just">
              <a:buNone/>
            </a:pPr>
            <a:r>
              <a:rPr lang="en-US" b="0" i="0" dirty="0">
                <a:effectLst/>
                <a:highlight>
                  <a:srgbClr val="FFFF00"/>
                </a:highlight>
                <a:latin typeface="inter-regular"/>
              </a:rPr>
              <a:t>For Process P1:</a:t>
            </a:r>
          </a:p>
          <a:p>
            <a:pPr marL="0" indent="0" algn="just">
              <a:buNone/>
            </a:pPr>
            <a:r>
              <a:rPr lang="en-US" dirty="0"/>
              <a:t>Need &lt;= Available</a:t>
            </a:r>
          </a:p>
          <a:p>
            <a:pPr marL="0" indent="0" algn="just">
              <a:buNone/>
            </a:pPr>
            <a:r>
              <a:rPr lang="en-US" dirty="0"/>
              <a:t>7, 4, 3 &lt;= 3, 3, 2 condition is false.[The remaining need to P1 can not be fulfilled, thus we cannot keep P1 in sequence]</a:t>
            </a:r>
          </a:p>
          <a:p>
            <a:pPr marL="0" indent="0" algn="just">
              <a:buNone/>
            </a:pPr>
            <a:r>
              <a:rPr lang="en-US" dirty="0">
                <a:highlight>
                  <a:srgbClr val="FFFF00"/>
                </a:highlight>
              </a:rPr>
              <a:t>For Process P2: </a:t>
            </a:r>
          </a:p>
          <a:p>
            <a:pPr marL="0" indent="0" algn="just">
              <a:buNone/>
            </a:pPr>
            <a:r>
              <a:rPr lang="en-US" dirty="0"/>
              <a:t>Need&lt;= Available</a:t>
            </a:r>
          </a:p>
          <a:p>
            <a:pPr marL="0" indent="0" algn="just">
              <a:buNone/>
            </a:pPr>
            <a:r>
              <a:rPr lang="en-US" dirty="0"/>
              <a:t>1,2,2&lt;=3,3,2 [ True, The remaining need of P2 can be fulfilled]</a:t>
            </a:r>
          </a:p>
          <a:p>
            <a:pPr marL="0" indent="0" algn="just">
              <a:buNone/>
            </a:pPr>
            <a:r>
              <a:rPr lang="en-US" dirty="0"/>
              <a:t>[All three resources are to be provided at once not individually]</a:t>
            </a:r>
          </a:p>
          <a:p>
            <a:pPr marL="0" indent="0" algn="just">
              <a:buNone/>
            </a:pPr>
            <a:r>
              <a:rPr lang="en-US" dirty="0"/>
              <a:t>P2 is successfully executed and terminated.</a:t>
            </a:r>
          </a:p>
          <a:p>
            <a:pPr marL="0" indent="0" algn="just">
              <a:buNone/>
            </a:pPr>
            <a:r>
              <a:rPr lang="en-US" dirty="0">
                <a:highlight>
                  <a:srgbClr val="00FFFF"/>
                </a:highlight>
              </a:rPr>
              <a:t>Now,  New Available= allocation of P2+Current Available</a:t>
            </a:r>
          </a:p>
          <a:p>
            <a:pPr marL="0" indent="0">
              <a:buNone/>
            </a:pPr>
            <a:r>
              <a:rPr lang="en-US" dirty="0"/>
              <a:t>=(2,0,0)+(3,3,2)=(2+3,0+3,0+2)=(5,3,2)</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FACCD0D4-A084-29A5-4920-A50E79661B69}"/>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F1E4F304-E49A-9727-FB79-F29DDEB16A3D}"/>
              </a:ext>
            </a:extLst>
          </p:cNvPr>
          <p:cNvSpPr>
            <a:spLocks noGrp="1"/>
          </p:cNvSpPr>
          <p:nvPr>
            <p:ph type="sldNum" sz="quarter" idx="12"/>
          </p:nvPr>
        </p:nvSpPr>
        <p:spPr/>
        <p:txBody>
          <a:bodyPr/>
          <a:lstStyle/>
          <a:p>
            <a:fld id="{A11AFCF8-F107-49BE-8702-0F5BBC6155CA}" type="slidenum">
              <a:rPr lang="en-US" smtClean="0"/>
              <a:t>55</a:t>
            </a:fld>
            <a:endParaRPr lang="en-US"/>
          </a:p>
        </p:txBody>
      </p:sp>
    </p:spTree>
    <p:extLst>
      <p:ext uri="{BB962C8B-B14F-4D97-AF65-F5344CB8AC3E}">
        <p14:creationId xmlns:p14="http://schemas.microsoft.com/office/powerpoint/2010/main" val="650546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342EE-3F81-5394-5836-8B2C9D25394C}"/>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7080D75-24FC-3A26-6D7C-97E0E8A6F284}"/>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8687F841-2D55-B609-1DF1-D209A5F60336}"/>
              </a:ext>
            </a:extLst>
          </p:cNvPr>
          <p:cNvSpPr>
            <a:spLocks noGrp="1"/>
          </p:cNvSpPr>
          <p:nvPr>
            <p:ph type="sldNum" sz="quarter" idx="12"/>
          </p:nvPr>
        </p:nvSpPr>
        <p:spPr/>
        <p:txBody>
          <a:bodyPr/>
          <a:lstStyle/>
          <a:p>
            <a:fld id="{A11AFCF8-F107-49BE-8702-0F5BBC6155CA}" type="slidenum">
              <a:rPr lang="en-US" smtClean="0"/>
              <a:t>56</a:t>
            </a:fld>
            <a:endParaRPr lang="en-US"/>
          </a:p>
        </p:txBody>
      </p:sp>
      <p:graphicFrame>
        <p:nvGraphicFramePr>
          <p:cNvPr id="7" name="Table 6">
            <a:extLst>
              <a:ext uri="{FF2B5EF4-FFF2-40B4-BE49-F238E27FC236}">
                <a16:creationId xmlns:a16="http://schemas.microsoft.com/office/drawing/2014/main" id="{54299BEE-0431-C00C-8D0D-98B8189D5E80}"/>
              </a:ext>
            </a:extLst>
          </p:cNvPr>
          <p:cNvGraphicFramePr>
            <a:graphicFrameLocks noGrp="1"/>
          </p:cNvGraphicFramePr>
          <p:nvPr>
            <p:extLst>
              <p:ext uri="{D42A27DB-BD31-4B8C-83A1-F6EECF244321}">
                <p14:modId xmlns:p14="http://schemas.microsoft.com/office/powerpoint/2010/main" val="2893646186"/>
              </p:ext>
            </p:extLst>
          </p:nvPr>
        </p:nvGraphicFramePr>
        <p:xfrm>
          <a:off x="405581" y="1721516"/>
          <a:ext cx="11064237" cy="3414968"/>
        </p:xfrm>
        <a:graphic>
          <a:graphicData uri="http://schemas.openxmlformats.org/drawingml/2006/table">
            <a:tbl>
              <a:tblPr firstRow="1" bandRow="1">
                <a:tableStyleId>{5C22544A-7EE6-4342-B048-85BDC9FD1C3A}</a:tableStyleId>
              </a:tblPr>
              <a:tblGrid>
                <a:gridCol w="2118469">
                  <a:extLst>
                    <a:ext uri="{9D8B030D-6E8A-4147-A177-3AD203B41FA5}">
                      <a16:colId xmlns:a16="http://schemas.microsoft.com/office/drawing/2014/main" val="1242841974"/>
                    </a:ext>
                  </a:extLst>
                </a:gridCol>
                <a:gridCol w="745481">
                  <a:extLst>
                    <a:ext uri="{9D8B030D-6E8A-4147-A177-3AD203B41FA5}">
                      <a16:colId xmlns:a16="http://schemas.microsoft.com/office/drawing/2014/main" val="2808326000"/>
                    </a:ext>
                  </a:extLst>
                </a:gridCol>
                <a:gridCol w="549700">
                  <a:extLst>
                    <a:ext uri="{9D8B030D-6E8A-4147-A177-3AD203B41FA5}">
                      <a16:colId xmlns:a16="http://schemas.microsoft.com/office/drawing/2014/main" val="436269594"/>
                    </a:ext>
                  </a:extLst>
                </a:gridCol>
                <a:gridCol w="431726">
                  <a:extLst>
                    <a:ext uri="{9D8B030D-6E8A-4147-A177-3AD203B41FA5}">
                      <a16:colId xmlns:a16="http://schemas.microsoft.com/office/drawing/2014/main" val="930276063"/>
                    </a:ext>
                  </a:extLst>
                </a:gridCol>
                <a:gridCol w="401606">
                  <a:extLst>
                    <a:ext uri="{9D8B030D-6E8A-4147-A177-3AD203B41FA5}">
                      <a16:colId xmlns:a16="http://schemas.microsoft.com/office/drawing/2014/main" val="2271579470"/>
                    </a:ext>
                  </a:extLst>
                </a:gridCol>
                <a:gridCol w="532127">
                  <a:extLst>
                    <a:ext uri="{9D8B030D-6E8A-4147-A177-3AD203B41FA5}">
                      <a16:colId xmlns:a16="http://schemas.microsoft.com/office/drawing/2014/main" val="3083177443"/>
                    </a:ext>
                  </a:extLst>
                </a:gridCol>
                <a:gridCol w="813252">
                  <a:extLst>
                    <a:ext uri="{9D8B030D-6E8A-4147-A177-3AD203B41FA5}">
                      <a16:colId xmlns:a16="http://schemas.microsoft.com/office/drawing/2014/main" val="296763780"/>
                    </a:ext>
                  </a:extLst>
                </a:gridCol>
                <a:gridCol w="933733">
                  <a:extLst>
                    <a:ext uri="{9D8B030D-6E8A-4147-A177-3AD203B41FA5}">
                      <a16:colId xmlns:a16="http://schemas.microsoft.com/office/drawing/2014/main" val="621424224"/>
                    </a:ext>
                  </a:extLst>
                </a:gridCol>
                <a:gridCol w="983933">
                  <a:extLst>
                    <a:ext uri="{9D8B030D-6E8A-4147-A177-3AD203B41FA5}">
                      <a16:colId xmlns:a16="http://schemas.microsoft.com/office/drawing/2014/main" val="197637905"/>
                    </a:ext>
                  </a:extLst>
                </a:gridCol>
                <a:gridCol w="923693">
                  <a:extLst>
                    <a:ext uri="{9D8B030D-6E8A-4147-A177-3AD203B41FA5}">
                      <a16:colId xmlns:a16="http://schemas.microsoft.com/office/drawing/2014/main" val="1150900309"/>
                    </a:ext>
                  </a:extLst>
                </a:gridCol>
                <a:gridCol w="1139554">
                  <a:extLst>
                    <a:ext uri="{9D8B030D-6E8A-4147-A177-3AD203B41FA5}">
                      <a16:colId xmlns:a16="http://schemas.microsoft.com/office/drawing/2014/main" val="395156635"/>
                    </a:ext>
                  </a:extLst>
                </a:gridCol>
                <a:gridCol w="745482">
                  <a:extLst>
                    <a:ext uri="{9D8B030D-6E8A-4147-A177-3AD203B41FA5}">
                      <a16:colId xmlns:a16="http://schemas.microsoft.com/office/drawing/2014/main" val="2626888040"/>
                    </a:ext>
                  </a:extLst>
                </a:gridCol>
                <a:gridCol w="745481">
                  <a:extLst>
                    <a:ext uri="{9D8B030D-6E8A-4147-A177-3AD203B41FA5}">
                      <a16:colId xmlns:a16="http://schemas.microsoft.com/office/drawing/2014/main" val="421326042"/>
                    </a:ext>
                  </a:extLst>
                </a:gridCol>
              </a:tblGrid>
              <a:tr h="426871">
                <a:tc>
                  <a:txBody>
                    <a:bodyPr/>
                    <a:lstStyle/>
                    <a:p>
                      <a:r>
                        <a:rPr lang="en-US" dirty="0"/>
                        <a:t>PROCESS</a:t>
                      </a:r>
                    </a:p>
                  </a:txBody>
                  <a:tcPr/>
                </a:tc>
                <a:tc gridSpan="3">
                  <a:txBody>
                    <a:bodyPr/>
                    <a:lstStyle/>
                    <a:p>
                      <a:r>
                        <a:rPr lang="en-US" dirty="0"/>
                        <a:t>ALLOCATION</a:t>
                      </a:r>
                    </a:p>
                  </a:txBody>
                  <a:tcPr/>
                </a:tc>
                <a:tc hMerge="1">
                  <a:txBody>
                    <a:bodyPr/>
                    <a:lstStyle/>
                    <a:p>
                      <a:endParaRPr lang="en-US"/>
                    </a:p>
                  </a:txBody>
                  <a:tcPr/>
                </a:tc>
                <a:tc hMerge="1">
                  <a:txBody>
                    <a:bodyPr/>
                    <a:lstStyle/>
                    <a:p>
                      <a:endParaRPr lang="en-US"/>
                    </a:p>
                  </a:txBody>
                  <a:tcPr/>
                </a:tc>
                <a:tc gridSpan="3">
                  <a:txBody>
                    <a:bodyPr/>
                    <a:lstStyle/>
                    <a:p>
                      <a:r>
                        <a:rPr lang="en-US" dirty="0"/>
                        <a:t>MAX NEED</a:t>
                      </a:r>
                    </a:p>
                  </a:txBody>
                  <a:tcPr/>
                </a:tc>
                <a:tc hMerge="1">
                  <a:txBody>
                    <a:bodyPr/>
                    <a:lstStyle/>
                    <a:p>
                      <a:endParaRPr lang="en-US"/>
                    </a:p>
                  </a:txBody>
                  <a:tcPr/>
                </a:tc>
                <a:tc hMerge="1">
                  <a:txBody>
                    <a:bodyPr/>
                    <a:lstStyle/>
                    <a:p>
                      <a:endParaRPr lang="en-US"/>
                    </a:p>
                  </a:txBody>
                  <a:tcPr/>
                </a:tc>
                <a:tc gridSpan="3">
                  <a:txBody>
                    <a:bodyPr/>
                    <a:lstStyle/>
                    <a:p>
                      <a:r>
                        <a:rPr lang="en-US" dirty="0"/>
                        <a:t>AVAILABE</a:t>
                      </a:r>
                    </a:p>
                  </a:txBody>
                  <a:tcPr/>
                </a:tc>
                <a:tc hMerge="1">
                  <a:txBody>
                    <a:bodyPr/>
                    <a:lstStyle/>
                    <a:p>
                      <a:endParaRPr lang="en-US"/>
                    </a:p>
                  </a:txBody>
                  <a:tcPr/>
                </a:tc>
                <a:tc hMerge="1">
                  <a:txBody>
                    <a:bodyPr/>
                    <a:lstStyle/>
                    <a:p>
                      <a:endParaRPr lang="en-US"/>
                    </a:p>
                  </a:txBody>
                  <a:tcPr/>
                </a:tc>
                <a:tc gridSpan="3">
                  <a:txBody>
                    <a:bodyPr/>
                    <a:lstStyle/>
                    <a:p>
                      <a:r>
                        <a:rPr lang="en-US" dirty="0"/>
                        <a:t>REMAINING NEED</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6592391"/>
                  </a:ext>
                </a:extLst>
              </a:tr>
              <a:tr h="426871">
                <a:tc>
                  <a:txBody>
                    <a:bodyPr/>
                    <a:lstStyle/>
                    <a:p>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2423289821"/>
                  </a:ext>
                </a:extLst>
              </a:tr>
              <a:tr h="426871">
                <a:tc>
                  <a:txBody>
                    <a:bodyPr/>
                    <a:lstStyle/>
                    <a:p>
                      <a:r>
                        <a:rPr lang="en-US" dirty="0"/>
                        <a:t>P1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7</a:t>
                      </a:r>
                    </a:p>
                  </a:txBody>
                  <a:tcPr/>
                </a:tc>
                <a:tc>
                  <a:txBody>
                    <a:bodyPr/>
                    <a:lstStyle/>
                    <a:p>
                      <a:r>
                        <a:rPr lang="en-US" dirty="0"/>
                        <a:t>5</a:t>
                      </a:r>
                    </a:p>
                  </a:txBody>
                  <a:tcPr/>
                </a:tc>
                <a:tc>
                  <a:txBody>
                    <a:bodyPr/>
                    <a:lstStyle/>
                    <a:p>
                      <a:r>
                        <a:rPr lang="en-US" dirty="0"/>
                        <a:t>3</a:t>
                      </a:r>
                    </a:p>
                  </a:txBody>
                  <a:tcPr/>
                </a:tc>
                <a:tc>
                  <a:txBody>
                    <a:bodyPr/>
                    <a:lstStyle/>
                    <a:p>
                      <a:r>
                        <a:rPr lang="en-US" dirty="0">
                          <a:solidFill>
                            <a:schemeClr val="tx1"/>
                          </a:solidFill>
                          <a:highlight>
                            <a:srgbClr val="FFFF00"/>
                          </a:highlight>
                        </a:rPr>
                        <a:t>3</a:t>
                      </a:r>
                    </a:p>
                  </a:txBody>
                  <a:tcPr/>
                </a:tc>
                <a:tc>
                  <a:txBody>
                    <a:bodyPr/>
                    <a:lstStyle/>
                    <a:p>
                      <a:r>
                        <a:rPr lang="en-US" dirty="0">
                          <a:solidFill>
                            <a:schemeClr val="tx1"/>
                          </a:solidFill>
                          <a:highlight>
                            <a:srgbClr val="FFFF00"/>
                          </a:highlight>
                        </a:rPr>
                        <a:t>3</a:t>
                      </a:r>
                    </a:p>
                  </a:txBody>
                  <a:tcPr/>
                </a:tc>
                <a:tc>
                  <a:txBody>
                    <a:bodyPr/>
                    <a:lstStyle/>
                    <a:p>
                      <a:r>
                        <a:rPr lang="en-US" dirty="0">
                          <a:solidFill>
                            <a:schemeClr val="tx1"/>
                          </a:solidFill>
                          <a:highlight>
                            <a:srgbClr val="FFFF00"/>
                          </a:highlight>
                        </a:rPr>
                        <a:t>2</a:t>
                      </a:r>
                    </a:p>
                  </a:txBody>
                  <a:tcPr/>
                </a:tc>
                <a:tc>
                  <a:txBody>
                    <a:bodyPr/>
                    <a:lstStyle/>
                    <a:p>
                      <a:r>
                        <a:rPr lang="en-US" dirty="0">
                          <a:solidFill>
                            <a:schemeClr val="tx1"/>
                          </a:solidFill>
                        </a:rPr>
                        <a:t>7</a:t>
                      </a:r>
                    </a:p>
                  </a:txBody>
                  <a:tcPr/>
                </a:tc>
                <a:tc>
                  <a:txBody>
                    <a:bodyPr/>
                    <a:lstStyle/>
                    <a:p>
                      <a:r>
                        <a:rPr lang="en-US" dirty="0">
                          <a:solidFill>
                            <a:schemeClr val="tx1"/>
                          </a:solidFill>
                        </a:rPr>
                        <a:t>4</a:t>
                      </a:r>
                    </a:p>
                  </a:txBody>
                  <a:tcPr/>
                </a:tc>
                <a:tc>
                  <a:txBody>
                    <a:bodyPr/>
                    <a:lstStyle/>
                    <a:p>
                      <a:r>
                        <a:rPr lang="en-US" dirty="0">
                          <a:solidFill>
                            <a:schemeClr val="tx1"/>
                          </a:solidFill>
                        </a:rPr>
                        <a:t>3</a:t>
                      </a:r>
                    </a:p>
                  </a:txBody>
                  <a:tcPr/>
                </a:tc>
                <a:extLst>
                  <a:ext uri="{0D108BD9-81ED-4DB2-BD59-A6C34878D82A}">
                    <a16:rowId xmlns:a16="http://schemas.microsoft.com/office/drawing/2014/main" val="828526600"/>
                  </a:ext>
                </a:extLst>
              </a:tr>
              <a:tr h="426871">
                <a:tc>
                  <a:txBody>
                    <a:bodyPr/>
                    <a:lstStyle/>
                    <a:p>
                      <a:r>
                        <a:rPr lang="en-US" dirty="0"/>
                        <a:t>P2</a:t>
                      </a:r>
                    </a:p>
                  </a:txBody>
                  <a:tcPr/>
                </a:tc>
                <a:tc>
                  <a:txBody>
                    <a:bodyPr/>
                    <a:lstStyle/>
                    <a:p>
                      <a:r>
                        <a:rPr lang="en-US" dirty="0">
                          <a:highlight>
                            <a:srgbClr val="FFFF00"/>
                          </a:highlight>
                        </a:rPr>
                        <a:t>2</a:t>
                      </a:r>
                    </a:p>
                  </a:txBody>
                  <a:tcPr/>
                </a:tc>
                <a:tc>
                  <a:txBody>
                    <a:bodyPr/>
                    <a:lstStyle/>
                    <a:p>
                      <a:r>
                        <a:rPr lang="en-US" dirty="0">
                          <a:highlight>
                            <a:srgbClr val="FFFF00"/>
                          </a:highlight>
                        </a:rPr>
                        <a:t>0</a:t>
                      </a:r>
                    </a:p>
                  </a:txBody>
                  <a:tcPr/>
                </a:tc>
                <a:tc>
                  <a:txBody>
                    <a:bodyPr/>
                    <a:lstStyle/>
                    <a:p>
                      <a:r>
                        <a:rPr lang="en-US" dirty="0">
                          <a:highlight>
                            <a:srgbClr val="FFFF00"/>
                          </a:highlight>
                        </a:rPr>
                        <a:t>0</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r>
                        <a:rPr lang="en-US" dirty="0"/>
                        <a:t>5</a:t>
                      </a:r>
                    </a:p>
                  </a:txBody>
                  <a:tcPr/>
                </a:tc>
                <a:tc>
                  <a:txBody>
                    <a:bodyPr/>
                    <a:lstStyle/>
                    <a:p>
                      <a:r>
                        <a:rPr lang="en-US" dirty="0"/>
                        <a:t>3</a:t>
                      </a:r>
                    </a:p>
                  </a:txBody>
                  <a:tcPr/>
                </a:tc>
                <a:tc>
                  <a:txBody>
                    <a:bodyPr/>
                    <a:lstStyle/>
                    <a:p>
                      <a:r>
                        <a:rPr lang="en-US" dirty="0"/>
                        <a:t>2</a:t>
                      </a:r>
                    </a:p>
                  </a:txBody>
                  <a:tcPr/>
                </a:tc>
                <a:tc>
                  <a:txBody>
                    <a:bodyPr/>
                    <a:lstStyle/>
                    <a:p>
                      <a:r>
                        <a:rPr lang="en-US" dirty="0">
                          <a:solidFill>
                            <a:schemeClr val="tx1"/>
                          </a:solidFill>
                          <a:highlight>
                            <a:srgbClr val="FF0000"/>
                          </a:highlight>
                        </a:rPr>
                        <a:t>1</a:t>
                      </a:r>
                    </a:p>
                  </a:txBody>
                  <a:tcPr/>
                </a:tc>
                <a:tc>
                  <a:txBody>
                    <a:bodyPr/>
                    <a:lstStyle/>
                    <a:p>
                      <a:r>
                        <a:rPr lang="en-US" dirty="0">
                          <a:solidFill>
                            <a:schemeClr val="tx1"/>
                          </a:solidFill>
                          <a:highlight>
                            <a:srgbClr val="FF0000"/>
                          </a:highlight>
                        </a:rPr>
                        <a:t>2</a:t>
                      </a:r>
                    </a:p>
                  </a:txBody>
                  <a:tcPr/>
                </a:tc>
                <a:tc>
                  <a:txBody>
                    <a:bodyPr/>
                    <a:lstStyle/>
                    <a:p>
                      <a:r>
                        <a:rPr lang="en-US" dirty="0">
                          <a:solidFill>
                            <a:schemeClr val="tx1"/>
                          </a:solidFill>
                          <a:highlight>
                            <a:srgbClr val="FF0000"/>
                          </a:highlight>
                        </a:rPr>
                        <a:t>2</a:t>
                      </a:r>
                    </a:p>
                  </a:txBody>
                  <a:tcPr/>
                </a:tc>
                <a:extLst>
                  <a:ext uri="{0D108BD9-81ED-4DB2-BD59-A6C34878D82A}">
                    <a16:rowId xmlns:a16="http://schemas.microsoft.com/office/drawing/2014/main" val="2645544225"/>
                  </a:ext>
                </a:extLst>
              </a:tr>
              <a:tr h="426871">
                <a:tc>
                  <a:txBody>
                    <a:bodyPr/>
                    <a:lstStyle/>
                    <a:p>
                      <a:r>
                        <a:rPr lang="en-US" dirty="0"/>
                        <a:t>P3</a:t>
                      </a:r>
                    </a:p>
                  </a:txBody>
                  <a:tcPr/>
                </a:tc>
                <a:tc>
                  <a:txBody>
                    <a:bodyPr/>
                    <a:lstStyle/>
                    <a:p>
                      <a:r>
                        <a:rPr lang="en-US" dirty="0"/>
                        <a:t>3</a:t>
                      </a:r>
                    </a:p>
                  </a:txBody>
                  <a:tcPr/>
                </a:tc>
                <a:tc>
                  <a:txBody>
                    <a:bodyPr/>
                    <a:lstStyle/>
                    <a:p>
                      <a:r>
                        <a:rPr lang="en-US" dirty="0"/>
                        <a:t>0</a:t>
                      </a:r>
                    </a:p>
                  </a:txBody>
                  <a:tcPr/>
                </a:tc>
                <a:tc>
                  <a:txBody>
                    <a:bodyPr/>
                    <a:lstStyle/>
                    <a:p>
                      <a:r>
                        <a:rPr lang="en-US" dirty="0"/>
                        <a:t>2</a:t>
                      </a:r>
                    </a:p>
                  </a:txBody>
                  <a:tcPr/>
                </a:tc>
                <a:tc>
                  <a:txBody>
                    <a:bodyPr/>
                    <a:lstStyle/>
                    <a:p>
                      <a:r>
                        <a:rPr lang="en-US" dirty="0"/>
                        <a:t>9</a:t>
                      </a:r>
                    </a:p>
                  </a:txBody>
                  <a:tcPr/>
                </a:tc>
                <a:tc>
                  <a:txBody>
                    <a:bodyPr/>
                    <a:lstStyle/>
                    <a:p>
                      <a:r>
                        <a:rPr lang="en-US" dirty="0"/>
                        <a:t>0</a:t>
                      </a:r>
                    </a:p>
                  </a:txBody>
                  <a:tcPr/>
                </a:tc>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solidFill>
                            <a:schemeClr val="tx1"/>
                          </a:solidFill>
                        </a:rPr>
                        <a:t>6</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extLst>
                  <a:ext uri="{0D108BD9-81ED-4DB2-BD59-A6C34878D82A}">
                    <a16:rowId xmlns:a16="http://schemas.microsoft.com/office/drawing/2014/main" val="556773568"/>
                  </a:ext>
                </a:extLst>
              </a:tr>
              <a:tr h="426871">
                <a:tc>
                  <a:txBody>
                    <a:bodyPr/>
                    <a:lstStyle/>
                    <a:p>
                      <a:r>
                        <a:rPr lang="en-US" dirty="0"/>
                        <a:t>P4</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4</a:t>
                      </a:r>
                    </a:p>
                  </a:txBody>
                  <a:tcPr/>
                </a:tc>
                <a:tc>
                  <a:txBody>
                    <a:bodyPr/>
                    <a:lstStyle/>
                    <a:p>
                      <a:r>
                        <a:rPr lang="en-US" dirty="0"/>
                        <a:t>2</a:t>
                      </a:r>
                    </a:p>
                  </a:txBody>
                  <a:tcPr/>
                </a:tc>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solidFill>
                            <a:schemeClr val="tx1"/>
                          </a:solidFill>
                        </a:rPr>
                        <a:t>2</a:t>
                      </a:r>
                    </a:p>
                  </a:txBody>
                  <a:tcPr/>
                </a:tc>
                <a:tc>
                  <a:txBody>
                    <a:bodyPr/>
                    <a:lstStyle/>
                    <a:p>
                      <a:r>
                        <a:rPr lang="en-US" dirty="0">
                          <a:solidFill>
                            <a:schemeClr val="tx1"/>
                          </a:solidFill>
                        </a:rPr>
                        <a:t>1</a:t>
                      </a:r>
                    </a:p>
                  </a:txBody>
                  <a:tcPr/>
                </a:tc>
                <a:tc>
                  <a:txBody>
                    <a:bodyPr/>
                    <a:lstStyle/>
                    <a:p>
                      <a:r>
                        <a:rPr lang="en-US" dirty="0">
                          <a:solidFill>
                            <a:schemeClr val="tx1"/>
                          </a:solidFill>
                        </a:rPr>
                        <a:t>1</a:t>
                      </a:r>
                    </a:p>
                  </a:txBody>
                  <a:tcPr/>
                </a:tc>
                <a:extLst>
                  <a:ext uri="{0D108BD9-81ED-4DB2-BD59-A6C34878D82A}">
                    <a16:rowId xmlns:a16="http://schemas.microsoft.com/office/drawing/2014/main" val="3209517795"/>
                  </a:ext>
                </a:extLst>
              </a:tr>
              <a:tr h="426871">
                <a:tc>
                  <a:txBody>
                    <a:bodyPr/>
                    <a:lstStyle/>
                    <a:p>
                      <a:r>
                        <a:rPr lang="en-US" dirty="0"/>
                        <a:t>P5</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5</a:t>
                      </a:r>
                    </a:p>
                  </a:txBody>
                  <a:tcPr/>
                </a:tc>
                <a:tc>
                  <a:txBody>
                    <a:bodyPr/>
                    <a:lstStyle/>
                    <a:p>
                      <a:r>
                        <a:rPr lang="en-US" dirty="0"/>
                        <a:t>3</a:t>
                      </a:r>
                    </a:p>
                  </a:txBody>
                  <a:tcPr/>
                </a:tc>
                <a:tc>
                  <a:txBody>
                    <a:bodyPr/>
                    <a:lstStyle/>
                    <a:p>
                      <a:r>
                        <a:rPr lang="en-US" dirty="0"/>
                        <a:t>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solidFill>
                            <a:schemeClr val="tx1"/>
                          </a:solidFill>
                        </a:rPr>
                        <a:t>5</a:t>
                      </a:r>
                    </a:p>
                  </a:txBody>
                  <a:tcPr/>
                </a:tc>
                <a:tc>
                  <a:txBody>
                    <a:bodyPr/>
                    <a:lstStyle/>
                    <a:p>
                      <a:r>
                        <a:rPr lang="en-US" dirty="0">
                          <a:solidFill>
                            <a:schemeClr val="tx1"/>
                          </a:solidFill>
                        </a:rPr>
                        <a:t>3</a:t>
                      </a:r>
                    </a:p>
                  </a:txBody>
                  <a:tcPr/>
                </a:tc>
                <a:tc>
                  <a:txBody>
                    <a:bodyPr/>
                    <a:lstStyle/>
                    <a:p>
                      <a:r>
                        <a:rPr lang="en-US" dirty="0">
                          <a:solidFill>
                            <a:schemeClr val="tx1"/>
                          </a:solidFill>
                        </a:rPr>
                        <a:t>1</a:t>
                      </a:r>
                    </a:p>
                  </a:txBody>
                  <a:tcPr/>
                </a:tc>
                <a:extLst>
                  <a:ext uri="{0D108BD9-81ED-4DB2-BD59-A6C34878D82A}">
                    <a16:rowId xmlns:a16="http://schemas.microsoft.com/office/drawing/2014/main" val="4091801332"/>
                  </a:ext>
                </a:extLst>
              </a:tr>
              <a:tr h="426871">
                <a:tc>
                  <a:txBody>
                    <a:bodyPr/>
                    <a:lstStyle/>
                    <a:p>
                      <a:r>
                        <a:rPr lang="en-US" dirty="0"/>
                        <a:t>Total</a:t>
                      </a:r>
                    </a:p>
                  </a:txBody>
                  <a:tcPr/>
                </a:tc>
                <a:tc>
                  <a:txBody>
                    <a:bodyPr/>
                    <a:lstStyle/>
                    <a:p>
                      <a:r>
                        <a:rPr lang="en-US" dirty="0"/>
                        <a:t>7</a:t>
                      </a:r>
                    </a:p>
                  </a:txBody>
                  <a:tcPr/>
                </a:tc>
                <a:tc>
                  <a:txBody>
                    <a:bodyPr/>
                    <a:lstStyle/>
                    <a:p>
                      <a:r>
                        <a:rPr lang="en-US" dirty="0"/>
                        <a:t>2</a:t>
                      </a:r>
                    </a:p>
                  </a:txBody>
                  <a:tcPr/>
                </a:tc>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90728659"/>
                  </a:ext>
                </a:extLst>
              </a:tr>
            </a:tbl>
          </a:graphicData>
        </a:graphic>
      </p:graphicFrame>
    </p:spTree>
    <p:extLst>
      <p:ext uri="{BB962C8B-B14F-4D97-AF65-F5344CB8AC3E}">
        <p14:creationId xmlns:p14="http://schemas.microsoft.com/office/powerpoint/2010/main" val="19283868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84310-76E3-ED47-15AB-CA1E7D09BF05}"/>
              </a:ext>
            </a:extLst>
          </p:cNvPr>
          <p:cNvSpPr>
            <a:spLocks noGrp="1"/>
          </p:cNvSpPr>
          <p:nvPr>
            <p:ph idx="1"/>
          </p:nvPr>
        </p:nvSpPr>
        <p:spPr>
          <a:xfrm>
            <a:off x="838200" y="806245"/>
            <a:ext cx="10515600" cy="5370718"/>
          </a:xfrm>
        </p:spPr>
        <p:txBody>
          <a:bodyPr/>
          <a:lstStyle/>
          <a:p>
            <a:r>
              <a:rPr lang="en-US" dirty="0"/>
              <a:t>The remaining need of P2 is full filled thus it will be removed from the system.</a:t>
            </a:r>
          </a:p>
          <a:p>
            <a:endParaRPr lang="en-US" dirty="0"/>
          </a:p>
        </p:txBody>
      </p:sp>
      <p:sp>
        <p:nvSpPr>
          <p:cNvPr id="4" name="Date Placeholder 3">
            <a:extLst>
              <a:ext uri="{FF2B5EF4-FFF2-40B4-BE49-F238E27FC236}">
                <a16:creationId xmlns:a16="http://schemas.microsoft.com/office/drawing/2014/main" id="{C0900FA1-C95A-B928-F7F4-4388E2AA3D7C}"/>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FA0AC29D-F65B-4BF0-F5A4-A304FD939DAA}"/>
              </a:ext>
            </a:extLst>
          </p:cNvPr>
          <p:cNvSpPr>
            <a:spLocks noGrp="1"/>
          </p:cNvSpPr>
          <p:nvPr>
            <p:ph type="sldNum" sz="quarter" idx="12"/>
          </p:nvPr>
        </p:nvSpPr>
        <p:spPr/>
        <p:txBody>
          <a:bodyPr/>
          <a:lstStyle/>
          <a:p>
            <a:fld id="{A11AFCF8-F107-49BE-8702-0F5BBC6155CA}" type="slidenum">
              <a:rPr lang="en-US" smtClean="0"/>
              <a:t>57</a:t>
            </a:fld>
            <a:endParaRPr lang="en-US"/>
          </a:p>
        </p:txBody>
      </p:sp>
    </p:spTree>
    <p:extLst>
      <p:ext uri="{BB962C8B-B14F-4D97-AF65-F5344CB8AC3E}">
        <p14:creationId xmlns:p14="http://schemas.microsoft.com/office/powerpoint/2010/main" val="14603262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2296-6015-AAFE-F395-EC643BCC5F8D}"/>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01721716-8F11-DECA-8273-9A5FD1BB2E97}"/>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ACF84CB0-1838-F3B1-10AE-6DE38A51E2D3}"/>
              </a:ext>
            </a:extLst>
          </p:cNvPr>
          <p:cNvSpPr>
            <a:spLocks noGrp="1"/>
          </p:cNvSpPr>
          <p:nvPr>
            <p:ph type="sldNum" sz="quarter" idx="12"/>
          </p:nvPr>
        </p:nvSpPr>
        <p:spPr/>
        <p:txBody>
          <a:bodyPr/>
          <a:lstStyle/>
          <a:p>
            <a:fld id="{A11AFCF8-F107-49BE-8702-0F5BBC6155CA}" type="slidenum">
              <a:rPr lang="en-US" smtClean="0"/>
              <a:t>58</a:t>
            </a:fld>
            <a:endParaRPr lang="en-US"/>
          </a:p>
        </p:txBody>
      </p:sp>
      <p:graphicFrame>
        <p:nvGraphicFramePr>
          <p:cNvPr id="7" name="Table 6">
            <a:extLst>
              <a:ext uri="{FF2B5EF4-FFF2-40B4-BE49-F238E27FC236}">
                <a16:creationId xmlns:a16="http://schemas.microsoft.com/office/drawing/2014/main" id="{DFAF3659-79EC-161D-65D6-DC825891C97C}"/>
              </a:ext>
            </a:extLst>
          </p:cNvPr>
          <p:cNvGraphicFramePr>
            <a:graphicFrameLocks noGrp="1"/>
          </p:cNvGraphicFramePr>
          <p:nvPr>
            <p:extLst>
              <p:ext uri="{D42A27DB-BD31-4B8C-83A1-F6EECF244321}">
                <p14:modId xmlns:p14="http://schemas.microsoft.com/office/powerpoint/2010/main" val="878268074"/>
              </p:ext>
            </p:extLst>
          </p:nvPr>
        </p:nvGraphicFramePr>
        <p:xfrm>
          <a:off x="405581" y="1721516"/>
          <a:ext cx="11064237" cy="3414968"/>
        </p:xfrm>
        <a:graphic>
          <a:graphicData uri="http://schemas.openxmlformats.org/drawingml/2006/table">
            <a:tbl>
              <a:tblPr firstRow="1" bandRow="1">
                <a:tableStyleId>{5C22544A-7EE6-4342-B048-85BDC9FD1C3A}</a:tableStyleId>
              </a:tblPr>
              <a:tblGrid>
                <a:gridCol w="2118469">
                  <a:extLst>
                    <a:ext uri="{9D8B030D-6E8A-4147-A177-3AD203B41FA5}">
                      <a16:colId xmlns:a16="http://schemas.microsoft.com/office/drawing/2014/main" val="1242841974"/>
                    </a:ext>
                  </a:extLst>
                </a:gridCol>
                <a:gridCol w="745481">
                  <a:extLst>
                    <a:ext uri="{9D8B030D-6E8A-4147-A177-3AD203B41FA5}">
                      <a16:colId xmlns:a16="http://schemas.microsoft.com/office/drawing/2014/main" val="2808326000"/>
                    </a:ext>
                  </a:extLst>
                </a:gridCol>
                <a:gridCol w="549700">
                  <a:extLst>
                    <a:ext uri="{9D8B030D-6E8A-4147-A177-3AD203B41FA5}">
                      <a16:colId xmlns:a16="http://schemas.microsoft.com/office/drawing/2014/main" val="436269594"/>
                    </a:ext>
                  </a:extLst>
                </a:gridCol>
                <a:gridCol w="431726">
                  <a:extLst>
                    <a:ext uri="{9D8B030D-6E8A-4147-A177-3AD203B41FA5}">
                      <a16:colId xmlns:a16="http://schemas.microsoft.com/office/drawing/2014/main" val="930276063"/>
                    </a:ext>
                  </a:extLst>
                </a:gridCol>
                <a:gridCol w="401606">
                  <a:extLst>
                    <a:ext uri="{9D8B030D-6E8A-4147-A177-3AD203B41FA5}">
                      <a16:colId xmlns:a16="http://schemas.microsoft.com/office/drawing/2014/main" val="2271579470"/>
                    </a:ext>
                  </a:extLst>
                </a:gridCol>
                <a:gridCol w="532127">
                  <a:extLst>
                    <a:ext uri="{9D8B030D-6E8A-4147-A177-3AD203B41FA5}">
                      <a16:colId xmlns:a16="http://schemas.microsoft.com/office/drawing/2014/main" val="3083177443"/>
                    </a:ext>
                  </a:extLst>
                </a:gridCol>
                <a:gridCol w="813252">
                  <a:extLst>
                    <a:ext uri="{9D8B030D-6E8A-4147-A177-3AD203B41FA5}">
                      <a16:colId xmlns:a16="http://schemas.microsoft.com/office/drawing/2014/main" val="296763780"/>
                    </a:ext>
                  </a:extLst>
                </a:gridCol>
                <a:gridCol w="933733">
                  <a:extLst>
                    <a:ext uri="{9D8B030D-6E8A-4147-A177-3AD203B41FA5}">
                      <a16:colId xmlns:a16="http://schemas.microsoft.com/office/drawing/2014/main" val="621424224"/>
                    </a:ext>
                  </a:extLst>
                </a:gridCol>
                <a:gridCol w="983933">
                  <a:extLst>
                    <a:ext uri="{9D8B030D-6E8A-4147-A177-3AD203B41FA5}">
                      <a16:colId xmlns:a16="http://schemas.microsoft.com/office/drawing/2014/main" val="197637905"/>
                    </a:ext>
                  </a:extLst>
                </a:gridCol>
                <a:gridCol w="923693">
                  <a:extLst>
                    <a:ext uri="{9D8B030D-6E8A-4147-A177-3AD203B41FA5}">
                      <a16:colId xmlns:a16="http://schemas.microsoft.com/office/drawing/2014/main" val="1150900309"/>
                    </a:ext>
                  </a:extLst>
                </a:gridCol>
                <a:gridCol w="1139554">
                  <a:extLst>
                    <a:ext uri="{9D8B030D-6E8A-4147-A177-3AD203B41FA5}">
                      <a16:colId xmlns:a16="http://schemas.microsoft.com/office/drawing/2014/main" val="395156635"/>
                    </a:ext>
                  </a:extLst>
                </a:gridCol>
                <a:gridCol w="745482">
                  <a:extLst>
                    <a:ext uri="{9D8B030D-6E8A-4147-A177-3AD203B41FA5}">
                      <a16:colId xmlns:a16="http://schemas.microsoft.com/office/drawing/2014/main" val="2626888040"/>
                    </a:ext>
                  </a:extLst>
                </a:gridCol>
                <a:gridCol w="745481">
                  <a:extLst>
                    <a:ext uri="{9D8B030D-6E8A-4147-A177-3AD203B41FA5}">
                      <a16:colId xmlns:a16="http://schemas.microsoft.com/office/drawing/2014/main" val="421326042"/>
                    </a:ext>
                  </a:extLst>
                </a:gridCol>
              </a:tblGrid>
              <a:tr h="426871">
                <a:tc>
                  <a:txBody>
                    <a:bodyPr/>
                    <a:lstStyle/>
                    <a:p>
                      <a:r>
                        <a:rPr lang="en-US" dirty="0"/>
                        <a:t>PROCESS</a:t>
                      </a:r>
                    </a:p>
                  </a:txBody>
                  <a:tcPr/>
                </a:tc>
                <a:tc gridSpan="3">
                  <a:txBody>
                    <a:bodyPr/>
                    <a:lstStyle/>
                    <a:p>
                      <a:r>
                        <a:rPr lang="en-US" dirty="0"/>
                        <a:t>ALLOCATION</a:t>
                      </a:r>
                    </a:p>
                  </a:txBody>
                  <a:tcPr/>
                </a:tc>
                <a:tc hMerge="1">
                  <a:txBody>
                    <a:bodyPr/>
                    <a:lstStyle/>
                    <a:p>
                      <a:endParaRPr lang="en-US"/>
                    </a:p>
                  </a:txBody>
                  <a:tcPr/>
                </a:tc>
                <a:tc hMerge="1">
                  <a:txBody>
                    <a:bodyPr/>
                    <a:lstStyle/>
                    <a:p>
                      <a:endParaRPr lang="en-US"/>
                    </a:p>
                  </a:txBody>
                  <a:tcPr/>
                </a:tc>
                <a:tc gridSpan="3">
                  <a:txBody>
                    <a:bodyPr/>
                    <a:lstStyle/>
                    <a:p>
                      <a:r>
                        <a:rPr lang="en-US" dirty="0"/>
                        <a:t>MAX NEED</a:t>
                      </a:r>
                    </a:p>
                  </a:txBody>
                  <a:tcPr/>
                </a:tc>
                <a:tc hMerge="1">
                  <a:txBody>
                    <a:bodyPr/>
                    <a:lstStyle/>
                    <a:p>
                      <a:endParaRPr lang="en-US"/>
                    </a:p>
                  </a:txBody>
                  <a:tcPr/>
                </a:tc>
                <a:tc hMerge="1">
                  <a:txBody>
                    <a:bodyPr/>
                    <a:lstStyle/>
                    <a:p>
                      <a:endParaRPr lang="en-US"/>
                    </a:p>
                  </a:txBody>
                  <a:tcPr/>
                </a:tc>
                <a:tc gridSpan="3">
                  <a:txBody>
                    <a:bodyPr/>
                    <a:lstStyle/>
                    <a:p>
                      <a:r>
                        <a:rPr lang="en-US" dirty="0"/>
                        <a:t>AVAILABE</a:t>
                      </a:r>
                    </a:p>
                  </a:txBody>
                  <a:tcPr/>
                </a:tc>
                <a:tc hMerge="1">
                  <a:txBody>
                    <a:bodyPr/>
                    <a:lstStyle/>
                    <a:p>
                      <a:endParaRPr lang="en-US"/>
                    </a:p>
                  </a:txBody>
                  <a:tcPr/>
                </a:tc>
                <a:tc hMerge="1">
                  <a:txBody>
                    <a:bodyPr/>
                    <a:lstStyle/>
                    <a:p>
                      <a:endParaRPr lang="en-US"/>
                    </a:p>
                  </a:txBody>
                  <a:tcPr/>
                </a:tc>
                <a:tc gridSpan="3">
                  <a:txBody>
                    <a:bodyPr/>
                    <a:lstStyle/>
                    <a:p>
                      <a:r>
                        <a:rPr lang="en-US" dirty="0"/>
                        <a:t>REMAINING NEED</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6592391"/>
                  </a:ext>
                </a:extLst>
              </a:tr>
              <a:tr h="426871">
                <a:tc>
                  <a:txBody>
                    <a:bodyPr/>
                    <a:lstStyle/>
                    <a:p>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2423289821"/>
                  </a:ext>
                </a:extLst>
              </a:tr>
              <a:tr h="426871">
                <a:tc>
                  <a:txBody>
                    <a:bodyPr/>
                    <a:lstStyle/>
                    <a:p>
                      <a:r>
                        <a:rPr lang="en-US" dirty="0"/>
                        <a:t>P1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7</a:t>
                      </a:r>
                    </a:p>
                  </a:txBody>
                  <a:tcPr/>
                </a:tc>
                <a:tc>
                  <a:txBody>
                    <a:bodyPr/>
                    <a:lstStyle/>
                    <a:p>
                      <a:r>
                        <a:rPr lang="en-US" dirty="0"/>
                        <a:t>5</a:t>
                      </a:r>
                    </a:p>
                  </a:txBody>
                  <a:tcPr/>
                </a:tc>
                <a:tc>
                  <a:txBody>
                    <a:bodyPr/>
                    <a:lstStyle/>
                    <a:p>
                      <a:r>
                        <a:rPr lang="en-US" dirty="0"/>
                        <a:t>3</a:t>
                      </a:r>
                    </a:p>
                  </a:txBody>
                  <a:tcPr/>
                </a:tc>
                <a:tc>
                  <a:txBody>
                    <a:bodyPr/>
                    <a:lstStyle/>
                    <a:p>
                      <a:r>
                        <a:rPr lang="en-US" dirty="0">
                          <a:solidFill>
                            <a:schemeClr val="tx1"/>
                          </a:solidFill>
                          <a:highlight>
                            <a:srgbClr val="FFFF00"/>
                          </a:highlight>
                        </a:rPr>
                        <a:t>3</a:t>
                      </a:r>
                    </a:p>
                  </a:txBody>
                  <a:tcPr/>
                </a:tc>
                <a:tc>
                  <a:txBody>
                    <a:bodyPr/>
                    <a:lstStyle/>
                    <a:p>
                      <a:r>
                        <a:rPr lang="en-US" dirty="0">
                          <a:solidFill>
                            <a:schemeClr val="tx1"/>
                          </a:solidFill>
                          <a:highlight>
                            <a:srgbClr val="FFFF00"/>
                          </a:highlight>
                        </a:rPr>
                        <a:t>3</a:t>
                      </a:r>
                    </a:p>
                  </a:txBody>
                  <a:tcPr/>
                </a:tc>
                <a:tc>
                  <a:txBody>
                    <a:bodyPr/>
                    <a:lstStyle/>
                    <a:p>
                      <a:r>
                        <a:rPr lang="en-US" dirty="0">
                          <a:solidFill>
                            <a:schemeClr val="tx1"/>
                          </a:solidFill>
                          <a:highlight>
                            <a:srgbClr val="FFFF00"/>
                          </a:highlight>
                        </a:rPr>
                        <a:t>2</a:t>
                      </a:r>
                    </a:p>
                  </a:txBody>
                  <a:tcPr/>
                </a:tc>
                <a:tc>
                  <a:txBody>
                    <a:bodyPr/>
                    <a:lstStyle/>
                    <a:p>
                      <a:r>
                        <a:rPr lang="en-US" dirty="0">
                          <a:solidFill>
                            <a:schemeClr val="tx1"/>
                          </a:solidFill>
                        </a:rPr>
                        <a:t>7</a:t>
                      </a:r>
                    </a:p>
                  </a:txBody>
                  <a:tcPr/>
                </a:tc>
                <a:tc>
                  <a:txBody>
                    <a:bodyPr/>
                    <a:lstStyle/>
                    <a:p>
                      <a:r>
                        <a:rPr lang="en-US" dirty="0">
                          <a:solidFill>
                            <a:schemeClr val="tx1"/>
                          </a:solidFill>
                        </a:rPr>
                        <a:t>4</a:t>
                      </a:r>
                    </a:p>
                  </a:txBody>
                  <a:tcPr/>
                </a:tc>
                <a:tc>
                  <a:txBody>
                    <a:bodyPr/>
                    <a:lstStyle/>
                    <a:p>
                      <a:r>
                        <a:rPr lang="en-US" dirty="0">
                          <a:solidFill>
                            <a:schemeClr val="tx1"/>
                          </a:solidFill>
                        </a:rPr>
                        <a:t>3</a:t>
                      </a:r>
                    </a:p>
                  </a:txBody>
                  <a:tcPr/>
                </a:tc>
                <a:extLst>
                  <a:ext uri="{0D108BD9-81ED-4DB2-BD59-A6C34878D82A}">
                    <a16:rowId xmlns:a16="http://schemas.microsoft.com/office/drawing/2014/main" val="828526600"/>
                  </a:ext>
                </a:extLst>
              </a:tr>
              <a:tr h="426871">
                <a:tc>
                  <a:txBody>
                    <a:bodyPr/>
                    <a:lstStyle/>
                    <a:p>
                      <a:r>
                        <a:rPr lang="en-US" dirty="0"/>
                        <a:t>P2</a:t>
                      </a:r>
                    </a:p>
                  </a:txBody>
                  <a:tcPr/>
                </a:tc>
                <a:tc>
                  <a:txBody>
                    <a:bodyPr/>
                    <a:lstStyle/>
                    <a:p>
                      <a:r>
                        <a:rPr lang="en-US" dirty="0">
                          <a:highlight>
                            <a:srgbClr val="FFFF00"/>
                          </a:highlight>
                        </a:rPr>
                        <a:t>2</a:t>
                      </a:r>
                    </a:p>
                  </a:txBody>
                  <a:tcPr/>
                </a:tc>
                <a:tc>
                  <a:txBody>
                    <a:bodyPr/>
                    <a:lstStyle/>
                    <a:p>
                      <a:r>
                        <a:rPr lang="en-US" dirty="0">
                          <a:highlight>
                            <a:srgbClr val="FFFF00"/>
                          </a:highlight>
                        </a:rPr>
                        <a:t>0</a:t>
                      </a:r>
                    </a:p>
                  </a:txBody>
                  <a:tcPr/>
                </a:tc>
                <a:tc>
                  <a:txBody>
                    <a:bodyPr/>
                    <a:lstStyle/>
                    <a:p>
                      <a:r>
                        <a:rPr lang="en-US" dirty="0">
                          <a:highlight>
                            <a:srgbClr val="FFFF00"/>
                          </a:highlight>
                        </a:rPr>
                        <a:t>0</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r>
                        <a:rPr lang="en-US" dirty="0"/>
                        <a:t>5</a:t>
                      </a:r>
                    </a:p>
                  </a:txBody>
                  <a:tcPr/>
                </a:tc>
                <a:tc>
                  <a:txBody>
                    <a:bodyPr/>
                    <a:lstStyle/>
                    <a:p>
                      <a:r>
                        <a:rPr lang="en-US" dirty="0"/>
                        <a:t>3</a:t>
                      </a:r>
                    </a:p>
                  </a:txBody>
                  <a:tcPr/>
                </a:tc>
                <a:tc>
                  <a:txBody>
                    <a:bodyPr/>
                    <a:lstStyle/>
                    <a:p>
                      <a:r>
                        <a:rPr lang="en-US" dirty="0"/>
                        <a:t>2</a:t>
                      </a:r>
                    </a:p>
                  </a:txBody>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extLst>
                  <a:ext uri="{0D108BD9-81ED-4DB2-BD59-A6C34878D82A}">
                    <a16:rowId xmlns:a16="http://schemas.microsoft.com/office/drawing/2014/main" val="2645544225"/>
                  </a:ext>
                </a:extLst>
              </a:tr>
              <a:tr h="426871">
                <a:tc>
                  <a:txBody>
                    <a:bodyPr/>
                    <a:lstStyle/>
                    <a:p>
                      <a:r>
                        <a:rPr lang="en-US" dirty="0"/>
                        <a:t>P3</a:t>
                      </a:r>
                    </a:p>
                  </a:txBody>
                  <a:tcPr/>
                </a:tc>
                <a:tc>
                  <a:txBody>
                    <a:bodyPr/>
                    <a:lstStyle/>
                    <a:p>
                      <a:r>
                        <a:rPr lang="en-US" dirty="0"/>
                        <a:t>3</a:t>
                      </a:r>
                    </a:p>
                  </a:txBody>
                  <a:tcPr/>
                </a:tc>
                <a:tc>
                  <a:txBody>
                    <a:bodyPr/>
                    <a:lstStyle/>
                    <a:p>
                      <a:r>
                        <a:rPr lang="en-US" dirty="0"/>
                        <a:t>0</a:t>
                      </a:r>
                    </a:p>
                  </a:txBody>
                  <a:tcPr/>
                </a:tc>
                <a:tc>
                  <a:txBody>
                    <a:bodyPr/>
                    <a:lstStyle/>
                    <a:p>
                      <a:r>
                        <a:rPr lang="en-US" dirty="0"/>
                        <a:t>2</a:t>
                      </a:r>
                    </a:p>
                  </a:txBody>
                  <a:tcPr/>
                </a:tc>
                <a:tc>
                  <a:txBody>
                    <a:bodyPr/>
                    <a:lstStyle/>
                    <a:p>
                      <a:r>
                        <a:rPr lang="en-US" dirty="0"/>
                        <a:t>9</a:t>
                      </a:r>
                    </a:p>
                  </a:txBody>
                  <a:tcPr/>
                </a:tc>
                <a:tc>
                  <a:txBody>
                    <a:bodyPr/>
                    <a:lstStyle/>
                    <a:p>
                      <a:r>
                        <a:rPr lang="en-US" dirty="0"/>
                        <a:t>0</a:t>
                      </a:r>
                    </a:p>
                  </a:txBody>
                  <a:tcPr/>
                </a:tc>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solidFill>
                            <a:schemeClr val="tx1"/>
                          </a:solidFill>
                        </a:rPr>
                        <a:t>6</a:t>
                      </a:r>
                    </a:p>
                  </a:txBody>
                  <a:tcPr/>
                </a:tc>
                <a:tc>
                  <a:txBody>
                    <a:bodyPr/>
                    <a:lstStyle/>
                    <a:p>
                      <a:r>
                        <a:rPr lang="en-US" dirty="0">
                          <a:solidFill>
                            <a:schemeClr val="tx1"/>
                          </a:solidFill>
                        </a:rPr>
                        <a:t>0</a:t>
                      </a:r>
                    </a:p>
                  </a:txBody>
                  <a:tcPr/>
                </a:tc>
                <a:tc>
                  <a:txBody>
                    <a:bodyPr/>
                    <a:lstStyle/>
                    <a:p>
                      <a:r>
                        <a:rPr lang="en-US" dirty="0">
                          <a:solidFill>
                            <a:schemeClr val="tx1"/>
                          </a:solidFill>
                        </a:rPr>
                        <a:t>0</a:t>
                      </a:r>
                    </a:p>
                  </a:txBody>
                  <a:tcPr/>
                </a:tc>
                <a:extLst>
                  <a:ext uri="{0D108BD9-81ED-4DB2-BD59-A6C34878D82A}">
                    <a16:rowId xmlns:a16="http://schemas.microsoft.com/office/drawing/2014/main" val="556773568"/>
                  </a:ext>
                </a:extLst>
              </a:tr>
              <a:tr h="426871">
                <a:tc>
                  <a:txBody>
                    <a:bodyPr/>
                    <a:lstStyle/>
                    <a:p>
                      <a:r>
                        <a:rPr lang="en-US" dirty="0"/>
                        <a:t>P4</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4</a:t>
                      </a:r>
                    </a:p>
                  </a:txBody>
                  <a:tcPr/>
                </a:tc>
                <a:tc>
                  <a:txBody>
                    <a:bodyPr/>
                    <a:lstStyle/>
                    <a:p>
                      <a:r>
                        <a:rPr lang="en-US" dirty="0"/>
                        <a:t>2</a:t>
                      </a:r>
                    </a:p>
                  </a:txBody>
                  <a:tcPr/>
                </a:tc>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solidFill>
                            <a:schemeClr val="tx1"/>
                          </a:solidFill>
                        </a:rPr>
                        <a:t>2</a:t>
                      </a:r>
                    </a:p>
                  </a:txBody>
                  <a:tcPr/>
                </a:tc>
                <a:tc>
                  <a:txBody>
                    <a:bodyPr/>
                    <a:lstStyle/>
                    <a:p>
                      <a:r>
                        <a:rPr lang="en-US" dirty="0">
                          <a:solidFill>
                            <a:schemeClr val="tx1"/>
                          </a:solidFill>
                        </a:rPr>
                        <a:t>1</a:t>
                      </a:r>
                    </a:p>
                  </a:txBody>
                  <a:tcPr/>
                </a:tc>
                <a:tc>
                  <a:txBody>
                    <a:bodyPr/>
                    <a:lstStyle/>
                    <a:p>
                      <a:r>
                        <a:rPr lang="en-US" dirty="0">
                          <a:solidFill>
                            <a:schemeClr val="tx1"/>
                          </a:solidFill>
                        </a:rPr>
                        <a:t>1</a:t>
                      </a:r>
                    </a:p>
                  </a:txBody>
                  <a:tcPr/>
                </a:tc>
                <a:extLst>
                  <a:ext uri="{0D108BD9-81ED-4DB2-BD59-A6C34878D82A}">
                    <a16:rowId xmlns:a16="http://schemas.microsoft.com/office/drawing/2014/main" val="3209517795"/>
                  </a:ext>
                </a:extLst>
              </a:tr>
              <a:tr h="426871">
                <a:tc>
                  <a:txBody>
                    <a:bodyPr/>
                    <a:lstStyle/>
                    <a:p>
                      <a:r>
                        <a:rPr lang="en-US" dirty="0"/>
                        <a:t>P5</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5</a:t>
                      </a:r>
                    </a:p>
                  </a:txBody>
                  <a:tcPr/>
                </a:tc>
                <a:tc>
                  <a:txBody>
                    <a:bodyPr/>
                    <a:lstStyle/>
                    <a:p>
                      <a:r>
                        <a:rPr lang="en-US" dirty="0"/>
                        <a:t>3</a:t>
                      </a:r>
                    </a:p>
                  </a:txBody>
                  <a:tcPr/>
                </a:tc>
                <a:tc>
                  <a:txBody>
                    <a:bodyPr/>
                    <a:lstStyle/>
                    <a:p>
                      <a:r>
                        <a:rPr lang="en-US" dirty="0"/>
                        <a:t>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solidFill>
                            <a:schemeClr val="tx1"/>
                          </a:solidFill>
                        </a:rPr>
                        <a:t>5</a:t>
                      </a:r>
                    </a:p>
                  </a:txBody>
                  <a:tcPr/>
                </a:tc>
                <a:tc>
                  <a:txBody>
                    <a:bodyPr/>
                    <a:lstStyle/>
                    <a:p>
                      <a:r>
                        <a:rPr lang="en-US" dirty="0">
                          <a:solidFill>
                            <a:schemeClr val="tx1"/>
                          </a:solidFill>
                        </a:rPr>
                        <a:t>3</a:t>
                      </a:r>
                    </a:p>
                  </a:txBody>
                  <a:tcPr/>
                </a:tc>
                <a:tc>
                  <a:txBody>
                    <a:bodyPr/>
                    <a:lstStyle/>
                    <a:p>
                      <a:r>
                        <a:rPr lang="en-US" dirty="0">
                          <a:solidFill>
                            <a:schemeClr val="tx1"/>
                          </a:solidFill>
                        </a:rPr>
                        <a:t>1</a:t>
                      </a:r>
                    </a:p>
                  </a:txBody>
                  <a:tcPr/>
                </a:tc>
                <a:extLst>
                  <a:ext uri="{0D108BD9-81ED-4DB2-BD59-A6C34878D82A}">
                    <a16:rowId xmlns:a16="http://schemas.microsoft.com/office/drawing/2014/main" val="4091801332"/>
                  </a:ext>
                </a:extLst>
              </a:tr>
              <a:tr h="426871">
                <a:tc>
                  <a:txBody>
                    <a:bodyPr/>
                    <a:lstStyle/>
                    <a:p>
                      <a:r>
                        <a:rPr lang="en-US" dirty="0"/>
                        <a:t>Total</a:t>
                      </a:r>
                    </a:p>
                  </a:txBody>
                  <a:tcPr/>
                </a:tc>
                <a:tc>
                  <a:txBody>
                    <a:bodyPr/>
                    <a:lstStyle/>
                    <a:p>
                      <a:r>
                        <a:rPr lang="en-US" dirty="0"/>
                        <a:t>7</a:t>
                      </a:r>
                    </a:p>
                  </a:txBody>
                  <a:tcPr/>
                </a:tc>
                <a:tc>
                  <a:txBody>
                    <a:bodyPr/>
                    <a:lstStyle/>
                    <a:p>
                      <a:r>
                        <a:rPr lang="en-US" dirty="0"/>
                        <a:t>2</a:t>
                      </a:r>
                    </a:p>
                  </a:txBody>
                  <a:tcPr/>
                </a:tc>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90728659"/>
                  </a:ext>
                </a:extLst>
              </a:tr>
            </a:tbl>
          </a:graphicData>
        </a:graphic>
      </p:graphicFrame>
    </p:spTree>
    <p:extLst>
      <p:ext uri="{BB962C8B-B14F-4D97-AF65-F5344CB8AC3E}">
        <p14:creationId xmlns:p14="http://schemas.microsoft.com/office/powerpoint/2010/main" val="23637239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5A4DEB-03ED-FDE4-725E-212A19D36769}"/>
              </a:ext>
            </a:extLst>
          </p:cNvPr>
          <p:cNvSpPr>
            <a:spLocks noGrp="1"/>
          </p:cNvSpPr>
          <p:nvPr>
            <p:ph idx="1"/>
          </p:nvPr>
        </p:nvSpPr>
        <p:spPr>
          <a:xfrm>
            <a:off x="838200" y="609600"/>
            <a:ext cx="10515600" cy="5567363"/>
          </a:xfrm>
        </p:spPr>
        <p:txBody>
          <a:bodyPr>
            <a:normAutofit lnSpcReduction="10000"/>
          </a:bodyPr>
          <a:lstStyle/>
          <a:p>
            <a:pPr marL="0" indent="0">
              <a:buNone/>
            </a:pPr>
            <a:r>
              <a:rPr lang="en-US" dirty="0"/>
              <a:t>Similarly, we examine another process P3.For Process P3,</a:t>
            </a:r>
          </a:p>
          <a:p>
            <a:pPr marL="0" indent="0">
              <a:buNone/>
            </a:pPr>
            <a:r>
              <a:rPr lang="en-US" dirty="0">
                <a:highlight>
                  <a:srgbClr val="FFFF00"/>
                </a:highlight>
              </a:rPr>
              <a:t>Step 3: For Process P3:</a:t>
            </a:r>
          </a:p>
          <a:p>
            <a:pPr marL="0" indent="0">
              <a:buNone/>
            </a:pPr>
            <a:r>
              <a:rPr lang="en-US" dirty="0"/>
              <a:t>P3 Need &lt;= Available</a:t>
            </a:r>
          </a:p>
          <a:p>
            <a:pPr marL="0" indent="0">
              <a:buNone/>
            </a:pPr>
            <a:r>
              <a:rPr lang="en-US" dirty="0"/>
              <a:t>6, 0, 0 &lt; = 5, 3, 2 condition is false.</a:t>
            </a:r>
          </a:p>
          <a:p>
            <a:pPr marL="0" indent="0">
              <a:buNone/>
            </a:pPr>
            <a:r>
              <a:rPr lang="en-US" dirty="0"/>
              <a:t>Similarly, we examine another process, P4.</a:t>
            </a:r>
          </a:p>
          <a:p>
            <a:pPr marL="0" indent="0">
              <a:buNone/>
            </a:pPr>
            <a:r>
              <a:rPr lang="en-US" dirty="0">
                <a:highlight>
                  <a:srgbClr val="FFFF00"/>
                </a:highlight>
              </a:rPr>
              <a:t>Step 4: For Process P4:</a:t>
            </a:r>
          </a:p>
          <a:p>
            <a:pPr marL="0" indent="0">
              <a:buNone/>
            </a:pPr>
            <a:r>
              <a:rPr lang="en-US" dirty="0"/>
              <a:t>P4 Need &lt;= Available</a:t>
            </a:r>
          </a:p>
          <a:p>
            <a:pPr marL="0" indent="0">
              <a:buNone/>
            </a:pPr>
            <a:r>
              <a:rPr lang="en-US" dirty="0"/>
              <a:t>2, 1, 1 &lt;= 5, 3, 2 condition is true</a:t>
            </a:r>
          </a:p>
          <a:p>
            <a:pPr marL="0" indent="0">
              <a:buNone/>
            </a:pPr>
            <a:r>
              <a:rPr lang="en-US" dirty="0"/>
              <a:t>New Available resource = Available + Allocation</a:t>
            </a:r>
          </a:p>
          <a:p>
            <a:pPr marL="0" indent="0">
              <a:buNone/>
            </a:pPr>
            <a:r>
              <a:rPr lang="en-US" dirty="0"/>
              <a:t>5, 3, 2 + 2, 1, 1 =&gt; 7, 4, 3</a:t>
            </a:r>
          </a:p>
          <a:p>
            <a:pPr marL="0" indent="0">
              <a:buNone/>
            </a:pPr>
            <a:r>
              <a:rPr lang="en-US" dirty="0"/>
              <a:t>Process P4 is successfully executed. P4 will be successfully terminated and removed from system.</a:t>
            </a:r>
          </a:p>
          <a:p>
            <a:pPr marL="0" indent="0">
              <a:buNone/>
            </a:pPr>
            <a:endParaRPr lang="en-US" dirty="0"/>
          </a:p>
        </p:txBody>
      </p:sp>
      <p:sp>
        <p:nvSpPr>
          <p:cNvPr id="4" name="Date Placeholder 3">
            <a:extLst>
              <a:ext uri="{FF2B5EF4-FFF2-40B4-BE49-F238E27FC236}">
                <a16:creationId xmlns:a16="http://schemas.microsoft.com/office/drawing/2014/main" id="{C7E1C8DB-00C3-D098-31F1-FD6191ADE88A}"/>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0610106C-E491-EFEB-B4B3-9BB6BE099FAC}"/>
              </a:ext>
            </a:extLst>
          </p:cNvPr>
          <p:cNvSpPr>
            <a:spLocks noGrp="1"/>
          </p:cNvSpPr>
          <p:nvPr>
            <p:ph type="sldNum" sz="quarter" idx="12"/>
          </p:nvPr>
        </p:nvSpPr>
        <p:spPr/>
        <p:txBody>
          <a:bodyPr/>
          <a:lstStyle/>
          <a:p>
            <a:fld id="{A11AFCF8-F107-49BE-8702-0F5BBC6155CA}" type="slidenum">
              <a:rPr lang="en-US" smtClean="0"/>
              <a:t>59</a:t>
            </a:fld>
            <a:endParaRPr lang="en-US"/>
          </a:p>
        </p:txBody>
      </p:sp>
    </p:spTree>
    <p:extLst>
      <p:ext uri="{BB962C8B-B14F-4D97-AF65-F5344CB8AC3E}">
        <p14:creationId xmlns:p14="http://schemas.microsoft.com/office/powerpoint/2010/main" val="286081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s Deadlock">
            <a:extLst>
              <a:ext uri="{FF2B5EF4-FFF2-40B4-BE49-F238E27FC236}">
                <a16:creationId xmlns:a16="http://schemas.microsoft.com/office/drawing/2014/main" id="{17638FFD-24D8-957F-DC7A-04BA1A36B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128" y="446292"/>
            <a:ext cx="7337606" cy="37914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ECDD6A-DB24-D245-D6C8-D0AFE572317D}"/>
              </a:ext>
            </a:extLst>
          </p:cNvPr>
          <p:cNvSpPr txBox="1"/>
          <p:nvPr/>
        </p:nvSpPr>
        <p:spPr>
          <a:xfrm>
            <a:off x="7844734" y="1809135"/>
            <a:ext cx="2625213" cy="369332"/>
          </a:xfrm>
          <a:prstGeom prst="rect">
            <a:avLst/>
          </a:prstGeom>
          <a:noFill/>
        </p:spPr>
        <p:txBody>
          <a:bodyPr wrap="square" rtlCol="0">
            <a:spAutoFit/>
          </a:bodyPr>
          <a:lstStyle/>
          <a:p>
            <a:r>
              <a:rPr lang="en-US" dirty="0">
                <a:highlight>
                  <a:srgbClr val="FFFF00"/>
                </a:highlight>
              </a:rPr>
              <a:t>R1 is assigned to P1</a:t>
            </a:r>
          </a:p>
        </p:txBody>
      </p:sp>
      <p:sp>
        <p:nvSpPr>
          <p:cNvPr id="5" name="TextBox 4">
            <a:extLst>
              <a:ext uri="{FF2B5EF4-FFF2-40B4-BE49-F238E27FC236}">
                <a16:creationId xmlns:a16="http://schemas.microsoft.com/office/drawing/2014/main" id="{25873719-F4EB-9003-8FEA-4EBAD36E5CF7}"/>
              </a:ext>
            </a:extLst>
          </p:cNvPr>
          <p:cNvSpPr txBox="1"/>
          <p:nvPr/>
        </p:nvSpPr>
        <p:spPr>
          <a:xfrm>
            <a:off x="7844734" y="2509146"/>
            <a:ext cx="3274142" cy="369332"/>
          </a:xfrm>
          <a:prstGeom prst="rect">
            <a:avLst/>
          </a:prstGeom>
          <a:noFill/>
        </p:spPr>
        <p:txBody>
          <a:bodyPr wrap="square" rtlCol="0">
            <a:spAutoFit/>
          </a:bodyPr>
          <a:lstStyle/>
          <a:p>
            <a:r>
              <a:rPr lang="en-US" dirty="0">
                <a:highlight>
                  <a:srgbClr val="FFFF00"/>
                </a:highlight>
              </a:rPr>
              <a:t>R2 is assigned to P2</a:t>
            </a:r>
          </a:p>
        </p:txBody>
      </p:sp>
      <p:sp>
        <p:nvSpPr>
          <p:cNvPr id="6" name="TextBox 5">
            <a:extLst>
              <a:ext uri="{FF2B5EF4-FFF2-40B4-BE49-F238E27FC236}">
                <a16:creationId xmlns:a16="http://schemas.microsoft.com/office/drawing/2014/main" id="{370E8FC5-7C23-1A52-309A-4E80DCB2D4B8}"/>
              </a:ext>
            </a:extLst>
          </p:cNvPr>
          <p:cNvSpPr txBox="1"/>
          <p:nvPr/>
        </p:nvSpPr>
        <p:spPr>
          <a:xfrm>
            <a:off x="7844734" y="3244334"/>
            <a:ext cx="2556388" cy="369332"/>
          </a:xfrm>
          <a:prstGeom prst="rect">
            <a:avLst/>
          </a:prstGeom>
          <a:noFill/>
        </p:spPr>
        <p:txBody>
          <a:bodyPr wrap="square" rtlCol="0">
            <a:spAutoFit/>
          </a:bodyPr>
          <a:lstStyle/>
          <a:p>
            <a:r>
              <a:rPr lang="en-US" dirty="0">
                <a:highlight>
                  <a:srgbClr val="FFFF00"/>
                </a:highlight>
              </a:rPr>
              <a:t>R3 is assigned to P3</a:t>
            </a:r>
          </a:p>
        </p:txBody>
      </p:sp>
      <p:sp>
        <p:nvSpPr>
          <p:cNvPr id="7" name="TextBox 6">
            <a:extLst>
              <a:ext uri="{FF2B5EF4-FFF2-40B4-BE49-F238E27FC236}">
                <a16:creationId xmlns:a16="http://schemas.microsoft.com/office/drawing/2014/main" id="{C40B030E-643E-00B4-D717-88E73C34FC11}"/>
              </a:ext>
            </a:extLst>
          </p:cNvPr>
          <p:cNvSpPr txBox="1"/>
          <p:nvPr/>
        </p:nvSpPr>
        <p:spPr>
          <a:xfrm>
            <a:off x="7177548" y="3941378"/>
            <a:ext cx="5624052" cy="923330"/>
          </a:xfrm>
          <a:prstGeom prst="rect">
            <a:avLst/>
          </a:prstGeom>
          <a:noFill/>
        </p:spPr>
        <p:txBody>
          <a:bodyPr wrap="square" rtlCol="0">
            <a:spAutoFit/>
          </a:bodyPr>
          <a:lstStyle/>
          <a:p>
            <a:r>
              <a:rPr lang="en-US" dirty="0">
                <a:highlight>
                  <a:srgbClr val="00FF00"/>
                </a:highlight>
              </a:rPr>
              <a:t>P1 DEMANDS R2,</a:t>
            </a:r>
          </a:p>
          <a:p>
            <a:r>
              <a:rPr lang="en-US" dirty="0">
                <a:highlight>
                  <a:srgbClr val="00FF00"/>
                </a:highlight>
              </a:rPr>
              <a:t> P2 DEMAND R3</a:t>
            </a:r>
          </a:p>
          <a:p>
            <a:r>
              <a:rPr lang="en-US" dirty="0">
                <a:highlight>
                  <a:srgbClr val="00FF00"/>
                </a:highlight>
              </a:rPr>
              <a:t> AND P3 DEMAND R1 WHICH IS BEING USED BY P1</a:t>
            </a:r>
          </a:p>
        </p:txBody>
      </p:sp>
      <p:sp>
        <p:nvSpPr>
          <p:cNvPr id="9" name="TextBox 8">
            <a:extLst>
              <a:ext uri="{FF2B5EF4-FFF2-40B4-BE49-F238E27FC236}">
                <a16:creationId xmlns:a16="http://schemas.microsoft.com/office/drawing/2014/main" id="{761F78C6-CF07-016E-D68D-B02B5AF2FD7D}"/>
              </a:ext>
            </a:extLst>
          </p:cNvPr>
          <p:cNvSpPr txBox="1"/>
          <p:nvPr/>
        </p:nvSpPr>
        <p:spPr>
          <a:xfrm>
            <a:off x="658761" y="5063221"/>
            <a:ext cx="11267768" cy="646331"/>
          </a:xfrm>
          <a:prstGeom prst="rect">
            <a:avLst/>
          </a:prstGeom>
          <a:noFill/>
        </p:spPr>
        <p:txBody>
          <a:bodyPr wrap="square">
            <a:spAutoFit/>
          </a:bodyPr>
          <a:lstStyle/>
          <a:p>
            <a:pPr algn="just"/>
            <a:r>
              <a:rPr lang="en-US" b="0" i="0" dirty="0">
                <a:solidFill>
                  <a:srgbClr val="333333"/>
                </a:solidFill>
                <a:effectLst/>
                <a:latin typeface="inter-regular"/>
              </a:rPr>
              <a:t>In this scenario, a cycle is being formed among the three processes. None of the process is progressing and they are all waiting. The computer becomes unresponsive since all the processes got blocked.</a:t>
            </a:r>
            <a:endParaRPr lang="en-US" dirty="0"/>
          </a:p>
        </p:txBody>
      </p:sp>
      <p:sp>
        <p:nvSpPr>
          <p:cNvPr id="10" name="Date Placeholder 9">
            <a:extLst>
              <a:ext uri="{FF2B5EF4-FFF2-40B4-BE49-F238E27FC236}">
                <a16:creationId xmlns:a16="http://schemas.microsoft.com/office/drawing/2014/main" id="{F7963181-5159-F80F-0EDC-247674782D62}"/>
              </a:ext>
            </a:extLst>
          </p:cNvPr>
          <p:cNvSpPr>
            <a:spLocks noGrp="1"/>
          </p:cNvSpPr>
          <p:nvPr>
            <p:ph type="dt" sz="half" idx="10"/>
          </p:nvPr>
        </p:nvSpPr>
        <p:spPr/>
        <p:txBody>
          <a:bodyPr/>
          <a:lstStyle/>
          <a:p>
            <a:fld id="{5FA5E954-B465-4CAE-A471-8781EECE3B7E}" type="datetime1">
              <a:rPr lang="en-US" smtClean="0"/>
              <a:t>2/15/2024</a:t>
            </a:fld>
            <a:endParaRPr lang="en-US"/>
          </a:p>
        </p:txBody>
      </p:sp>
      <p:sp>
        <p:nvSpPr>
          <p:cNvPr id="11" name="Slide Number Placeholder 10">
            <a:extLst>
              <a:ext uri="{FF2B5EF4-FFF2-40B4-BE49-F238E27FC236}">
                <a16:creationId xmlns:a16="http://schemas.microsoft.com/office/drawing/2014/main" id="{86841D33-5C0D-2FF7-275F-CE98820681D1}"/>
              </a:ext>
            </a:extLst>
          </p:cNvPr>
          <p:cNvSpPr>
            <a:spLocks noGrp="1"/>
          </p:cNvSpPr>
          <p:nvPr>
            <p:ph type="sldNum" sz="quarter" idx="12"/>
          </p:nvPr>
        </p:nvSpPr>
        <p:spPr/>
        <p:txBody>
          <a:bodyPr/>
          <a:lstStyle/>
          <a:p>
            <a:fld id="{A11AFCF8-F107-49BE-8702-0F5BBC6155CA}" type="slidenum">
              <a:rPr lang="en-US" smtClean="0"/>
              <a:t>6</a:t>
            </a:fld>
            <a:endParaRPr lang="en-US"/>
          </a:p>
        </p:txBody>
      </p:sp>
    </p:spTree>
    <p:extLst>
      <p:ext uri="{BB962C8B-B14F-4D97-AF65-F5344CB8AC3E}">
        <p14:creationId xmlns:p14="http://schemas.microsoft.com/office/powerpoint/2010/main" val="37704793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DAACC-1E7A-4B58-D5D7-BCA8E88E34C4}"/>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2B51960D-1FD5-35E8-B24E-7D4880A9E7D3}"/>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7BB2BE70-187E-5211-BA73-2C352D7ECC1B}"/>
              </a:ext>
            </a:extLst>
          </p:cNvPr>
          <p:cNvSpPr>
            <a:spLocks noGrp="1"/>
          </p:cNvSpPr>
          <p:nvPr>
            <p:ph type="sldNum" sz="quarter" idx="12"/>
          </p:nvPr>
        </p:nvSpPr>
        <p:spPr/>
        <p:txBody>
          <a:bodyPr/>
          <a:lstStyle/>
          <a:p>
            <a:fld id="{A11AFCF8-F107-49BE-8702-0F5BBC6155CA}" type="slidenum">
              <a:rPr lang="en-US" smtClean="0"/>
              <a:t>60</a:t>
            </a:fld>
            <a:endParaRPr lang="en-US"/>
          </a:p>
        </p:txBody>
      </p:sp>
      <p:graphicFrame>
        <p:nvGraphicFramePr>
          <p:cNvPr id="7" name="Table 6">
            <a:extLst>
              <a:ext uri="{FF2B5EF4-FFF2-40B4-BE49-F238E27FC236}">
                <a16:creationId xmlns:a16="http://schemas.microsoft.com/office/drawing/2014/main" id="{F826D2D0-45A0-8D44-924E-72A40E54740A}"/>
              </a:ext>
            </a:extLst>
          </p:cNvPr>
          <p:cNvGraphicFramePr>
            <a:graphicFrameLocks noGrp="1"/>
          </p:cNvGraphicFramePr>
          <p:nvPr>
            <p:extLst>
              <p:ext uri="{D42A27DB-BD31-4B8C-83A1-F6EECF244321}">
                <p14:modId xmlns:p14="http://schemas.microsoft.com/office/powerpoint/2010/main" val="1827035076"/>
              </p:ext>
            </p:extLst>
          </p:nvPr>
        </p:nvGraphicFramePr>
        <p:xfrm>
          <a:off x="405581" y="1721516"/>
          <a:ext cx="11064237" cy="3414968"/>
        </p:xfrm>
        <a:graphic>
          <a:graphicData uri="http://schemas.openxmlformats.org/drawingml/2006/table">
            <a:tbl>
              <a:tblPr firstRow="1" bandRow="1">
                <a:tableStyleId>{5C22544A-7EE6-4342-B048-85BDC9FD1C3A}</a:tableStyleId>
              </a:tblPr>
              <a:tblGrid>
                <a:gridCol w="2118469">
                  <a:extLst>
                    <a:ext uri="{9D8B030D-6E8A-4147-A177-3AD203B41FA5}">
                      <a16:colId xmlns:a16="http://schemas.microsoft.com/office/drawing/2014/main" val="1242841974"/>
                    </a:ext>
                  </a:extLst>
                </a:gridCol>
                <a:gridCol w="745481">
                  <a:extLst>
                    <a:ext uri="{9D8B030D-6E8A-4147-A177-3AD203B41FA5}">
                      <a16:colId xmlns:a16="http://schemas.microsoft.com/office/drawing/2014/main" val="2808326000"/>
                    </a:ext>
                  </a:extLst>
                </a:gridCol>
                <a:gridCol w="549700">
                  <a:extLst>
                    <a:ext uri="{9D8B030D-6E8A-4147-A177-3AD203B41FA5}">
                      <a16:colId xmlns:a16="http://schemas.microsoft.com/office/drawing/2014/main" val="436269594"/>
                    </a:ext>
                  </a:extLst>
                </a:gridCol>
                <a:gridCol w="431726">
                  <a:extLst>
                    <a:ext uri="{9D8B030D-6E8A-4147-A177-3AD203B41FA5}">
                      <a16:colId xmlns:a16="http://schemas.microsoft.com/office/drawing/2014/main" val="930276063"/>
                    </a:ext>
                  </a:extLst>
                </a:gridCol>
                <a:gridCol w="401606">
                  <a:extLst>
                    <a:ext uri="{9D8B030D-6E8A-4147-A177-3AD203B41FA5}">
                      <a16:colId xmlns:a16="http://schemas.microsoft.com/office/drawing/2014/main" val="2271579470"/>
                    </a:ext>
                  </a:extLst>
                </a:gridCol>
                <a:gridCol w="532127">
                  <a:extLst>
                    <a:ext uri="{9D8B030D-6E8A-4147-A177-3AD203B41FA5}">
                      <a16:colId xmlns:a16="http://schemas.microsoft.com/office/drawing/2014/main" val="3083177443"/>
                    </a:ext>
                  </a:extLst>
                </a:gridCol>
                <a:gridCol w="813252">
                  <a:extLst>
                    <a:ext uri="{9D8B030D-6E8A-4147-A177-3AD203B41FA5}">
                      <a16:colId xmlns:a16="http://schemas.microsoft.com/office/drawing/2014/main" val="296763780"/>
                    </a:ext>
                  </a:extLst>
                </a:gridCol>
                <a:gridCol w="933733">
                  <a:extLst>
                    <a:ext uri="{9D8B030D-6E8A-4147-A177-3AD203B41FA5}">
                      <a16:colId xmlns:a16="http://schemas.microsoft.com/office/drawing/2014/main" val="621424224"/>
                    </a:ext>
                  </a:extLst>
                </a:gridCol>
                <a:gridCol w="983933">
                  <a:extLst>
                    <a:ext uri="{9D8B030D-6E8A-4147-A177-3AD203B41FA5}">
                      <a16:colId xmlns:a16="http://schemas.microsoft.com/office/drawing/2014/main" val="197637905"/>
                    </a:ext>
                  </a:extLst>
                </a:gridCol>
                <a:gridCol w="923693">
                  <a:extLst>
                    <a:ext uri="{9D8B030D-6E8A-4147-A177-3AD203B41FA5}">
                      <a16:colId xmlns:a16="http://schemas.microsoft.com/office/drawing/2014/main" val="1150900309"/>
                    </a:ext>
                  </a:extLst>
                </a:gridCol>
                <a:gridCol w="1139554">
                  <a:extLst>
                    <a:ext uri="{9D8B030D-6E8A-4147-A177-3AD203B41FA5}">
                      <a16:colId xmlns:a16="http://schemas.microsoft.com/office/drawing/2014/main" val="395156635"/>
                    </a:ext>
                  </a:extLst>
                </a:gridCol>
                <a:gridCol w="745482">
                  <a:extLst>
                    <a:ext uri="{9D8B030D-6E8A-4147-A177-3AD203B41FA5}">
                      <a16:colId xmlns:a16="http://schemas.microsoft.com/office/drawing/2014/main" val="2626888040"/>
                    </a:ext>
                  </a:extLst>
                </a:gridCol>
                <a:gridCol w="745481">
                  <a:extLst>
                    <a:ext uri="{9D8B030D-6E8A-4147-A177-3AD203B41FA5}">
                      <a16:colId xmlns:a16="http://schemas.microsoft.com/office/drawing/2014/main" val="421326042"/>
                    </a:ext>
                  </a:extLst>
                </a:gridCol>
              </a:tblGrid>
              <a:tr h="426871">
                <a:tc>
                  <a:txBody>
                    <a:bodyPr/>
                    <a:lstStyle/>
                    <a:p>
                      <a:r>
                        <a:rPr lang="en-US" dirty="0"/>
                        <a:t>PROCESS</a:t>
                      </a:r>
                    </a:p>
                  </a:txBody>
                  <a:tcPr/>
                </a:tc>
                <a:tc gridSpan="3">
                  <a:txBody>
                    <a:bodyPr/>
                    <a:lstStyle/>
                    <a:p>
                      <a:r>
                        <a:rPr lang="en-US" dirty="0"/>
                        <a:t>ALLOCATION</a:t>
                      </a:r>
                    </a:p>
                  </a:txBody>
                  <a:tcPr/>
                </a:tc>
                <a:tc hMerge="1">
                  <a:txBody>
                    <a:bodyPr/>
                    <a:lstStyle/>
                    <a:p>
                      <a:endParaRPr lang="en-US"/>
                    </a:p>
                  </a:txBody>
                  <a:tcPr/>
                </a:tc>
                <a:tc hMerge="1">
                  <a:txBody>
                    <a:bodyPr/>
                    <a:lstStyle/>
                    <a:p>
                      <a:endParaRPr lang="en-US"/>
                    </a:p>
                  </a:txBody>
                  <a:tcPr/>
                </a:tc>
                <a:tc gridSpan="3">
                  <a:txBody>
                    <a:bodyPr/>
                    <a:lstStyle/>
                    <a:p>
                      <a:r>
                        <a:rPr lang="en-US" dirty="0"/>
                        <a:t>MAX NEED</a:t>
                      </a:r>
                    </a:p>
                  </a:txBody>
                  <a:tcPr/>
                </a:tc>
                <a:tc hMerge="1">
                  <a:txBody>
                    <a:bodyPr/>
                    <a:lstStyle/>
                    <a:p>
                      <a:endParaRPr lang="en-US"/>
                    </a:p>
                  </a:txBody>
                  <a:tcPr/>
                </a:tc>
                <a:tc hMerge="1">
                  <a:txBody>
                    <a:bodyPr/>
                    <a:lstStyle/>
                    <a:p>
                      <a:endParaRPr lang="en-US"/>
                    </a:p>
                  </a:txBody>
                  <a:tcPr/>
                </a:tc>
                <a:tc gridSpan="3">
                  <a:txBody>
                    <a:bodyPr/>
                    <a:lstStyle/>
                    <a:p>
                      <a:r>
                        <a:rPr lang="en-US" dirty="0"/>
                        <a:t>AVAILABE</a:t>
                      </a:r>
                    </a:p>
                  </a:txBody>
                  <a:tcPr/>
                </a:tc>
                <a:tc hMerge="1">
                  <a:txBody>
                    <a:bodyPr/>
                    <a:lstStyle/>
                    <a:p>
                      <a:endParaRPr lang="en-US"/>
                    </a:p>
                  </a:txBody>
                  <a:tcPr/>
                </a:tc>
                <a:tc hMerge="1">
                  <a:txBody>
                    <a:bodyPr/>
                    <a:lstStyle/>
                    <a:p>
                      <a:endParaRPr lang="en-US"/>
                    </a:p>
                  </a:txBody>
                  <a:tcPr/>
                </a:tc>
                <a:tc gridSpan="3">
                  <a:txBody>
                    <a:bodyPr/>
                    <a:lstStyle/>
                    <a:p>
                      <a:r>
                        <a:rPr lang="en-US" dirty="0"/>
                        <a:t>REMAINING NEED</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6592391"/>
                  </a:ext>
                </a:extLst>
              </a:tr>
              <a:tr h="426871">
                <a:tc>
                  <a:txBody>
                    <a:bodyPr/>
                    <a:lstStyle/>
                    <a:p>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2423289821"/>
                  </a:ext>
                </a:extLst>
              </a:tr>
              <a:tr h="426871">
                <a:tc>
                  <a:txBody>
                    <a:bodyPr/>
                    <a:lstStyle/>
                    <a:p>
                      <a:r>
                        <a:rPr lang="en-US" dirty="0"/>
                        <a:t>P1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7</a:t>
                      </a:r>
                    </a:p>
                  </a:txBody>
                  <a:tcPr/>
                </a:tc>
                <a:tc>
                  <a:txBody>
                    <a:bodyPr/>
                    <a:lstStyle/>
                    <a:p>
                      <a:r>
                        <a:rPr lang="en-US" dirty="0"/>
                        <a:t>5</a:t>
                      </a:r>
                    </a:p>
                  </a:txBody>
                  <a:tcPr/>
                </a:tc>
                <a:tc>
                  <a:txBody>
                    <a:bodyPr/>
                    <a:lstStyle/>
                    <a:p>
                      <a:r>
                        <a:rPr lang="en-US" dirty="0"/>
                        <a:t>3</a:t>
                      </a:r>
                    </a:p>
                  </a:txBody>
                  <a:tcPr/>
                </a:tc>
                <a:tc>
                  <a:txBody>
                    <a:bodyPr/>
                    <a:lstStyle/>
                    <a:p>
                      <a:r>
                        <a:rPr lang="en-US" dirty="0">
                          <a:solidFill>
                            <a:schemeClr val="tx1"/>
                          </a:solidFill>
                        </a:rPr>
                        <a:t>3</a:t>
                      </a:r>
                    </a:p>
                  </a:txBody>
                  <a:tcPr/>
                </a:tc>
                <a:tc>
                  <a:txBody>
                    <a:bodyPr/>
                    <a:lstStyle/>
                    <a:p>
                      <a:r>
                        <a:rPr lang="en-US" dirty="0">
                          <a:solidFill>
                            <a:schemeClr val="tx1"/>
                          </a:solidFill>
                        </a:rPr>
                        <a:t>3</a:t>
                      </a:r>
                    </a:p>
                  </a:txBody>
                  <a:tcPr/>
                </a:tc>
                <a:tc>
                  <a:txBody>
                    <a:bodyPr/>
                    <a:lstStyle/>
                    <a:p>
                      <a:r>
                        <a:rPr lang="en-US" dirty="0">
                          <a:solidFill>
                            <a:schemeClr val="tx1"/>
                          </a:solidFill>
                        </a:rPr>
                        <a:t>2</a:t>
                      </a:r>
                    </a:p>
                  </a:txBody>
                  <a:tcPr/>
                </a:tc>
                <a:tc>
                  <a:txBody>
                    <a:bodyPr/>
                    <a:lstStyle/>
                    <a:p>
                      <a:r>
                        <a:rPr lang="en-US" dirty="0">
                          <a:solidFill>
                            <a:schemeClr val="tx1"/>
                          </a:solidFill>
                        </a:rPr>
                        <a:t>7</a:t>
                      </a:r>
                    </a:p>
                  </a:txBody>
                  <a:tcPr/>
                </a:tc>
                <a:tc>
                  <a:txBody>
                    <a:bodyPr/>
                    <a:lstStyle/>
                    <a:p>
                      <a:r>
                        <a:rPr lang="en-US" dirty="0">
                          <a:solidFill>
                            <a:schemeClr val="tx1"/>
                          </a:solidFill>
                        </a:rPr>
                        <a:t>4</a:t>
                      </a:r>
                    </a:p>
                  </a:txBody>
                  <a:tcPr/>
                </a:tc>
                <a:tc>
                  <a:txBody>
                    <a:bodyPr/>
                    <a:lstStyle/>
                    <a:p>
                      <a:r>
                        <a:rPr lang="en-US" dirty="0">
                          <a:solidFill>
                            <a:schemeClr val="tx1"/>
                          </a:solidFill>
                        </a:rPr>
                        <a:t>3</a:t>
                      </a:r>
                    </a:p>
                  </a:txBody>
                  <a:tcPr/>
                </a:tc>
                <a:extLst>
                  <a:ext uri="{0D108BD9-81ED-4DB2-BD59-A6C34878D82A}">
                    <a16:rowId xmlns:a16="http://schemas.microsoft.com/office/drawing/2014/main" val="828526600"/>
                  </a:ext>
                </a:extLst>
              </a:tr>
              <a:tr h="426871">
                <a:tc>
                  <a:txBody>
                    <a:bodyPr/>
                    <a:lstStyle/>
                    <a:p>
                      <a:r>
                        <a:rPr lang="en-US" dirty="0"/>
                        <a:t>P2</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r>
                        <a:rPr lang="en-US" dirty="0"/>
                        <a:t>5</a:t>
                      </a:r>
                    </a:p>
                  </a:txBody>
                  <a:tcPr>
                    <a:solidFill>
                      <a:srgbClr val="00B050"/>
                    </a:solidFill>
                  </a:tcPr>
                </a:tc>
                <a:tc>
                  <a:txBody>
                    <a:bodyPr/>
                    <a:lstStyle/>
                    <a:p>
                      <a:r>
                        <a:rPr lang="en-US" dirty="0"/>
                        <a:t>3</a:t>
                      </a:r>
                    </a:p>
                  </a:txBody>
                  <a:tcPr>
                    <a:solidFill>
                      <a:srgbClr val="00B050"/>
                    </a:solidFill>
                  </a:tcPr>
                </a:tc>
                <a:tc>
                  <a:txBody>
                    <a:bodyPr/>
                    <a:lstStyle/>
                    <a:p>
                      <a:r>
                        <a:rPr lang="en-US" dirty="0"/>
                        <a:t>2</a:t>
                      </a:r>
                    </a:p>
                  </a:txBody>
                  <a:tcPr>
                    <a:solidFill>
                      <a:srgbClr val="00B050"/>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extLst>
                  <a:ext uri="{0D108BD9-81ED-4DB2-BD59-A6C34878D82A}">
                    <a16:rowId xmlns:a16="http://schemas.microsoft.com/office/drawing/2014/main" val="2645544225"/>
                  </a:ext>
                </a:extLst>
              </a:tr>
              <a:tr h="426871">
                <a:tc>
                  <a:txBody>
                    <a:bodyPr/>
                    <a:lstStyle/>
                    <a:p>
                      <a:r>
                        <a:rPr lang="en-US" dirty="0"/>
                        <a:t>P3</a:t>
                      </a:r>
                    </a:p>
                  </a:txBody>
                  <a:tcPr/>
                </a:tc>
                <a:tc>
                  <a:txBody>
                    <a:bodyPr/>
                    <a:lstStyle/>
                    <a:p>
                      <a:r>
                        <a:rPr lang="en-US" dirty="0"/>
                        <a:t>3</a:t>
                      </a:r>
                    </a:p>
                  </a:txBody>
                  <a:tcPr/>
                </a:tc>
                <a:tc>
                  <a:txBody>
                    <a:bodyPr/>
                    <a:lstStyle/>
                    <a:p>
                      <a:r>
                        <a:rPr lang="en-US" dirty="0"/>
                        <a:t>0</a:t>
                      </a:r>
                    </a:p>
                  </a:txBody>
                  <a:tcPr/>
                </a:tc>
                <a:tc>
                  <a:txBody>
                    <a:bodyPr/>
                    <a:lstStyle/>
                    <a:p>
                      <a:r>
                        <a:rPr lang="en-US" dirty="0"/>
                        <a:t>2</a:t>
                      </a:r>
                    </a:p>
                  </a:txBody>
                  <a:tcPr/>
                </a:tc>
                <a:tc>
                  <a:txBody>
                    <a:bodyPr/>
                    <a:lstStyle/>
                    <a:p>
                      <a:r>
                        <a:rPr lang="en-US" dirty="0"/>
                        <a:t>9</a:t>
                      </a:r>
                    </a:p>
                  </a:txBody>
                  <a:tcPr/>
                </a:tc>
                <a:tc>
                  <a:txBody>
                    <a:bodyPr/>
                    <a:lstStyle/>
                    <a:p>
                      <a:r>
                        <a:rPr lang="en-US" dirty="0"/>
                        <a:t>0</a:t>
                      </a:r>
                    </a:p>
                  </a:txBody>
                  <a:tcPr/>
                </a:tc>
                <a:tc>
                  <a:txBody>
                    <a:bodyPr/>
                    <a:lstStyle/>
                    <a:p>
                      <a:r>
                        <a:rPr lang="en-US" dirty="0"/>
                        <a:t>2</a:t>
                      </a:r>
                    </a:p>
                  </a:txBody>
                  <a:tcPr/>
                </a:tc>
                <a:tc>
                  <a:txBody>
                    <a:bodyPr/>
                    <a:lstStyle/>
                    <a:p>
                      <a:r>
                        <a:rPr lang="en-US" dirty="0"/>
                        <a:t>7</a:t>
                      </a:r>
                    </a:p>
                  </a:txBody>
                  <a:tcPr/>
                </a:tc>
                <a:tc>
                  <a:txBody>
                    <a:bodyPr/>
                    <a:lstStyle/>
                    <a:p>
                      <a:r>
                        <a:rPr lang="en-US" dirty="0"/>
                        <a:t>4</a:t>
                      </a:r>
                    </a:p>
                  </a:txBody>
                  <a:tcPr/>
                </a:tc>
                <a:tc>
                  <a:txBody>
                    <a:bodyPr/>
                    <a:lstStyle/>
                    <a:p>
                      <a:r>
                        <a:rPr lang="en-US" dirty="0"/>
                        <a:t>3</a:t>
                      </a:r>
                    </a:p>
                  </a:txBody>
                  <a:tcPr/>
                </a:tc>
                <a:tc>
                  <a:txBody>
                    <a:bodyPr/>
                    <a:lstStyle/>
                    <a:p>
                      <a:r>
                        <a:rPr lang="en-US" dirty="0">
                          <a:solidFill>
                            <a:schemeClr val="tx1"/>
                          </a:solidFill>
                        </a:rPr>
                        <a:t>6</a:t>
                      </a:r>
                    </a:p>
                  </a:txBody>
                  <a:tcPr>
                    <a:solidFill>
                      <a:schemeClr val="bg2"/>
                    </a:solidFill>
                  </a:tcPr>
                </a:tc>
                <a:tc>
                  <a:txBody>
                    <a:bodyPr/>
                    <a:lstStyle/>
                    <a:p>
                      <a:r>
                        <a:rPr lang="en-US" dirty="0">
                          <a:solidFill>
                            <a:schemeClr val="tx1"/>
                          </a:solidFill>
                        </a:rPr>
                        <a:t>0</a:t>
                      </a:r>
                    </a:p>
                  </a:txBody>
                  <a:tcPr>
                    <a:solidFill>
                      <a:schemeClr val="bg2"/>
                    </a:solidFill>
                  </a:tcPr>
                </a:tc>
                <a:tc>
                  <a:txBody>
                    <a:bodyPr/>
                    <a:lstStyle/>
                    <a:p>
                      <a:r>
                        <a:rPr lang="en-US" dirty="0">
                          <a:solidFill>
                            <a:schemeClr val="tx1"/>
                          </a:solidFill>
                        </a:rPr>
                        <a:t>0</a:t>
                      </a:r>
                    </a:p>
                  </a:txBody>
                  <a:tcPr>
                    <a:solidFill>
                      <a:schemeClr val="bg2"/>
                    </a:solidFill>
                  </a:tcPr>
                </a:tc>
                <a:extLst>
                  <a:ext uri="{0D108BD9-81ED-4DB2-BD59-A6C34878D82A}">
                    <a16:rowId xmlns:a16="http://schemas.microsoft.com/office/drawing/2014/main" val="556773568"/>
                  </a:ext>
                </a:extLst>
              </a:tr>
              <a:tr h="426871">
                <a:tc>
                  <a:txBody>
                    <a:bodyPr/>
                    <a:lstStyle/>
                    <a:p>
                      <a:r>
                        <a:rPr lang="en-US" dirty="0"/>
                        <a:t>P4</a:t>
                      </a:r>
                    </a:p>
                  </a:txBody>
                  <a:tcPr/>
                </a:tc>
                <a:tc>
                  <a:txBody>
                    <a:bodyPr/>
                    <a:lstStyle/>
                    <a:p>
                      <a:r>
                        <a:rPr lang="en-US" dirty="0"/>
                        <a:t>2</a:t>
                      </a:r>
                    </a:p>
                  </a:txBody>
                  <a:tcPr>
                    <a:solidFill>
                      <a:srgbClr val="00B050"/>
                    </a:solidFill>
                  </a:tcPr>
                </a:tc>
                <a:tc>
                  <a:txBody>
                    <a:bodyPr/>
                    <a:lstStyle/>
                    <a:p>
                      <a:r>
                        <a:rPr lang="en-US" dirty="0"/>
                        <a:t>1</a:t>
                      </a:r>
                    </a:p>
                  </a:txBody>
                  <a:tcPr>
                    <a:solidFill>
                      <a:srgbClr val="00B050"/>
                    </a:solidFill>
                  </a:tcPr>
                </a:tc>
                <a:tc>
                  <a:txBody>
                    <a:bodyPr/>
                    <a:lstStyle/>
                    <a:p>
                      <a:r>
                        <a:rPr lang="en-US" dirty="0"/>
                        <a:t>1</a:t>
                      </a:r>
                    </a:p>
                  </a:txBody>
                  <a:tcPr>
                    <a:solidFill>
                      <a:srgbClr val="00B050"/>
                    </a:solidFill>
                  </a:tcPr>
                </a:tc>
                <a:tc>
                  <a:txBody>
                    <a:bodyPr/>
                    <a:lstStyle/>
                    <a:p>
                      <a:r>
                        <a:rPr lang="en-US" dirty="0"/>
                        <a:t>4</a:t>
                      </a:r>
                    </a:p>
                  </a:txBody>
                  <a:tcPr/>
                </a:tc>
                <a:tc>
                  <a:txBody>
                    <a:bodyPr/>
                    <a:lstStyle/>
                    <a:p>
                      <a:r>
                        <a:rPr lang="en-US" dirty="0"/>
                        <a:t>2</a:t>
                      </a:r>
                    </a:p>
                  </a:txBody>
                  <a:tcPr/>
                </a:tc>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extLst>
                  <a:ext uri="{0D108BD9-81ED-4DB2-BD59-A6C34878D82A}">
                    <a16:rowId xmlns:a16="http://schemas.microsoft.com/office/drawing/2014/main" val="3209517795"/>
                  </a:ext>
                </a:extLst>
              </a:tr>
              <a:tr h="426871">
                <a:tc>
                  <a:txBody>
                    <a:bodyPr/>
                    <a:lstStyle/>
                    <a:p>
                      <a:r>
                        <a:rPr lang="en-US" dirty="0"/>
                        <a:t>P5</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5</a:t>
                      </a:r>
                    </a:p>
                  </a:txBody>
                  <a:tcPr/>
                </a:tc>
                <a:tc>
                  <a:txBody>
                    <a:bodyPr/>
                    <a:lstStyle/>
                    <a:p>
                      <a:r>
                        <a:rPr lang="en-US" dirty="0"/>
                        <a:t>3</a:t>
                      </a:r>
                    </a:p>
                  </a:txBody>
                  <a:tcPr/>
                </a:tc>
                <a:tc>
                  <a:txBody>
                    <a:bodyPr/>
                    <a:lstStyle/>
                    <a:p>
                      <a:r>
                        <a:rPr lang="en-US" dirty="0"/>
                        <a:t>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solidFill>
                            <a:schemeClr val="tx1"/>
                          </a:solidFill>
                        </a:rPr>
                        <a:t>5</a:t>
                      </a:r>
                    </a:p>
                  </a:txBody>
                  <a:tcPr/>
                </a:tc>
                <a:tc>
                  <a:txBody>
                    <a:bodyPr/>
                    <a:lstStyle/>
                    <a:p>
                      <a:r>
                        <a:rPr lang="en-US" dirty="0">
                          <a:solidFill>
                            <a:schemeClr val="tx1"/>
                          </a:solidFill>
                        </a:rPr>
                        <a:t>3</a:t>
                      </a:r>
                    </a:p>
                  </a:txBody>
                  <a:tcPr/>
                </a:tc>
                <a:tc>
                  <a:txBody>
                    <a:bodyPr/>
                    <a:lstStyle/>
                    <a:p>
                      <a:r>
                        <a:rPr lang="en-US" dirty="0">
                          <a:solidFill>
                            <a:schemeClr val="tx1"/>
                          </a:solidFill>
                        </a:rPr>
                        <a:t>1</a:t>
                      </a:r>
                    </a:p>
                  </a:txBody>
                  <a:tcPr/>
                </a:tc>
                <a:extLst>
                  <a:ext uri="{0D108BD9-81ED-4DB2-BD59-A6C34878D82A}">
                    <a16:rowId xmlns:a16="http://schemas.microsoft.com/office/drawing/2014/main" val="4091801332"/>
                  </a:ext>
                </a:extLst>
              </a:tr>
              <a:tr h="426871">
                <a:tc>
                  <a:txBody>
                    <a:bodyPr/>
                    <a:lstStyle/>
                    <a:p>
                      <a:r>
                        <a:rPr lang="en-US" dirty="0"/>
                        <a:t>Total</a:t>
                      </a:r>
                    </a:p>
                  </a:txBody>
                  <a:tcPr/>
                </a:tc>
                <a:tc>
                  <a:txBody>
                    <a:bodyPr/>
                    <a:lstStyle/>
                    <a:p>
                      <a:r>
                        <a:rPr lang="en-US" dirty="0"/>
                        <a:t>7</a:t>
                      </a:r>
                    </a:p>
                  </a:txBody>
                  <a:tcPr/>
                </a:tc>
                <a:tc>
                  <a:txBody>
                    <a:bodyPr/>
                    <a:lstStyle/>
                    <a:p>
                      <a:r>
                        <a:rPr lang="en-US" dirty="0"/>
                        <a:t>2</a:t>
                      </a:r>
                    </a:p>
                  </a:txBody>
                  <a:tcPr/>
                </a:tc>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90728659"/>
                  </a:ext>
                </a:extLst>
              </a:tr>
            </a:tbl>
          </a:graphicData>
        </a:graphic>
      </p:graphicFrame>
    </p:spTree>
    <p:extLst>
      <p:ext uri="{BB962C8B-B14F-4D97-AF65-F5344CB8AC3E}">
        <p14:creationId xmlns:p14="http://schemas.microsoft.com/office/powerpoint/2010/main" val="13613951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092377-E41E-9D9F-F269-F49986E97E7E}"/>
              </a:ext>
            </a:extLst>
          </p:cNvPr>
          <p:cNvSpPr>
            <a:spLocks noGrp="1"/>
          </p:cNvSpPr>
          <p:nvPr>
            <p:ph idx="1"/>
          </p:nvPr>
        </p:nvSpPr>
        <p:spPr>
          <a:xfrm>
            <a:off x="838200" y="403123"/>
            <a:ext cx="10515600" cy="5773840"/>
          </a:xfrm>
        </p:spPr>
        <p:txBody>
          <a:bodyPr/>
          <a:lstStyle/>
          <a:p>
            <a:pPr marL="0" indent="0" algn="just">
              <a:buNone/>
            </a:pPr>
            <a:r>
              <a:rPr lang="en-US" sz="2400" b="1" i="0" dirty="0">
                <a:effectLst/>
              </a:rPr>
              <a:t>Similarly, we examine another process P5.</a:t>
            </a:r>
            <a:endParaRPr lang="en-US" sz="2400" b="0" i="0" dirty="0">
              <a:effectLst/>
            </a:endParaRPr>
          </a:p>
          <a:p>
            <a:pPr marL="0" indent="0" algn="just">
              <a:buNone/>
            </a:pPr>
            <a:r>
              <a:rPr lang="en-US" sz="2400" b="1" i="0" dirty="0">
                <a:solidFill>
                  <a:srgbClr val="333333"/>
                </a:solidFill>
                <a:effectLst/>
                <a:highlight>
                  <a:srgbClr val="FFFF00"/>
                </a:highlight>
              </a:rPr>
              <a:t>Step 5:</a:t>
            </a:r>
            <a:r>
              <a:rPr lang="en-US" sz="2400" b="0" i="0" dirty="0">
                <a:solidFill>
                  <a:srgbClr val="333333"/>
                </a:solidFill>
                <a:effectLst/>
                <a:highlight>
                  <a:srgbClr val="FFFF00"/>
                </a:highlight>
              </a:rPr>
              <a:t> For Process P5:</a:t>
            </a:r>
          </a:p>
          <a:p>
            <a:pPr algn="just"/>
            <a:r>
              <a:rPr lang="en-US" sz="2400" b="0" i="0" dirty="0">
                <a:solidFill>
                  <a:srgbClr val="333333"/>
                </a:solidFill>
                <a:effectLst/>
              </a:rPr>
              <a:t>P5 Need &lt;= Available</a:t>
            </a:r>
          </a:p>
          <a:p>
            <a:pPr algn="just"/>
            <a:r>
              <a:rPr lang="en-US" sz="2400" dirty="0">
                <a:solidFill>
                  <a:srgbClr val="333333"/>
                </a:solidFill>
              </a:rPr>
              <a:t>5</a:t>
            </a:r>
            <a:r>
              <a:rPr lang="en-US" sz="2400" b="0" i="0" dirty="0">
                <a:solidFill>
                  <a:srgbClr val="333333"/>
                </a:solidFill>
                <a:effectLst/>
              </a:rPr>
              <a:t>, 3, 1 &lt;= 7, 4, 3 condition is true</a:t>
            </a:r>
          </a:p>
          <a:p>
            <a:pPr algn="just"/>
            <a:r>
              <a:rPr lang="en-US" sz="2400" b="0" i="0" dirty="0">
                <a:solidFill>
                  <a:srgbClr val="333333"/>
                </a:solidFill>
                <a:effectLst/>
              </a:rPr>
              <a:t>New available resource = Available + Allocation</a:t>
            </a:r>
          </a:p>
          <a:p>
            <a:pPr algn="just"/>
            <a:r>
              <a:rPr lang="en-US" sz="2400" b="0" i="0" dirty="0">
                <a:solidFill>
                  <a:srgbClr val="333333"/>
                </a:solidFill>
                <a:effectLst/>
              </a:rPr>
              <a:t>(7, 4, 3 + 0, 0, 2) =&gt; 7, 4, 5</a:t>
            </a:r>
          </a:p>
          <a:p>
            <a:pPr algn="just"/>
            <a:r>
              <a:rPr lang="en-US" sz="2400" b="0" i="0" dirty="0">
                <a:solidFill>
                  <a:srgbClr val="333333"/>
                </a:solidFill>
                <a:effectLst/>
              </a:rPr>
              <a:t>Process P5 is successfully executed. P5 will be successfully terminated and removed from system.</a:t>
            </a:r>
          </a:p>
          <a:p>
            <a:pPr algn="just"/>
            <a:endParaRPr lang="en-US" sz="2400" b="0" i="0" dirty="0">
              <a:solidFill>
                <a:srgbClr val="333333"/>
              </a:solidFill>
              <a:effectLst/>
            </a:endParaRPr>
          </a:p>
          <a:p>
            <a:pPr marL="0" indent="0" algn="just">
              <a:buNone/>
            </a:pPr>
            <a:endParaRPr lang="en-US" sz="2400" b="0" i="0" dirty="0">
              <a:solidFill>
                <a:srgbClr val="333333"/>
              </a:solidFill>
              <a:effectLst/>
            </a:endParaRPr>
          </a:p>
          <a:p>
            <a:endParaRPr lang="en-US" dirty="0"/>
          </a:p>
        </p:txBody>
      </p:sp>
      <p:sp>
        <p:nvSpPr>
          <p:cNvPr id="4" name="Date Placeholder 3">
            <a:extLst>
              <a:ext uri="{FF2B5EF4-FFF2-40B4-BE49-F238E27FC236}">
                <a16:creationId xmlns:a16="http://schemas.microsoft.com/office/drawing/2014/main" id="{C713EC0E-723D-D904-8F04-D4B7F56369C8}"/>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380F40FE-1182-F69D-1061-63A552511FBE}"/>
              </a:ext>
            </a:extLst>
          </p:cNvPr>
          <p:cNvSpPr>
            <a:spLocks noGrp="1"/>
          </p:cNvSpPr>
          <p:nvPr>
            <p:ph type="sldNum" sz="quarter" idx="12"/>
          </p:nvPr>
        </p:nvSpPr>
        <p:spPr/>
        <p:txBody>
          <a:bodyPr/>
          <a:lstStyle/>
          <a:p>
            <a:fld id="{A11AFCF8-F107-49BE-8702-0F5BBC6155CA}" type="slidenum">
              <a:rPr lang="en-US" smtClean="0"/>
              <a:t>61</a:t>
            </a:fld>
            <a:endParaRPr lang="en-US"/>
          </a:p>
        </p:txBody>
      </p:sp>
    </p:spTree>
    <p:extLst>
      <p:ext uri="{BB962C8B-B14F-4D97-AF65-F5344CB8AC3E}">
        <p14:creationId xmlns:p14="http://schemas.microsoft.com/office/powerpoint/2010/main" val="13823578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0AEC7-5E21-47B5-9DC6-D76C60C0DABF}"/>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0CF9635B-ADE0-BDB5-3BC6-35E463712364}"/>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53E1B1AA-D804-760F-90F3-20E7D1F55C80}"/>
              </a:ext>
            </a:extLst>
          </p:cNvPr>
          <p:cNvSpPr>
            <a:spLocks noGrp="1"/>
          </p:cNvSpPr>
          <p:nvPr>
            <p:ph type="sldNum" sz="quarter" idx="12"/>
          </p:nvPr>
        </p:nvSpPr>
        <p:spPr/>
        <p:txBody>
          <a:bodyPr/>
          <a:lstStyle/>
          <a:p>
            <a:fld id="{A11AFCF8-F107-49BE-8702-0F5BBC6155CA}" type="slidenum">
              <a:rPr lang="en-US" smtClean="0"/>
              <a:t>62</a:t>
            </a:fld>
            <a:endParaRPr lang="en-US"/>
          </a:p>
        </p:txBody>
      </p:sp>
      <p:graphicFrame>
        <p:nvGraphicFramePr>
          <p:cNvPr id="7" name="Table 6">
            <a:extLst>
              <a:ext uri="{FF2B5EF4-FFF2-40B4-BE49-F238E27FC236}">
                <a16:creationId xmlns:a16="http://schemas.microsoft.com/office/drawing/2014/main" id="{DE9C0436-5BAD-6198-F696-8493A5F990FE}"/>
              </a:ext>
            </a:extLst>
          </p:cNvPr>
          <p:cNvGraphicFramePr>
            <a:graphicFrameLocks noGrp="1"/>
          </p:cNvGraphicFramePr>
          <p:nvPr>
            <p:extLst>
              <p:ext uri="{D42A27DB-BD31-4B8C-83A1-F6EECF244321}">
                <p14:modId xmlns:p14="http://schemas.microsoft.com/office/powerpoint/2010/main" val="1636404904"/>
              </p:ext>
            </p:extLst>
          </p:nvPr>
        </p:nvGraphicFramePr>
        <p:xfrm>
          <a:off x="405581" y="1721516"/>
          <a:ext cx="11064237" cy="3511665"/>
        </p:xfrm>
        <a:graphic>
          <a:graphicData uri="http://schemas.openxmlformats.org/drawingml/2006/table">
            <a:tbl>
              <a:tblPr firstRow="1" bandRow="1">
                <a:tableStyleId>{5C22544A-7EE6-4342-B048-85BDC9FD1C3A}</a:tableStyleId>
              </a:tblPr>
              <a:tblGrid>
                <a:gridCol w="2118469">
                  <a:extLst>
                    <a:ext uri="{9D8B030D-6E8A-4147-A177-3AD203B41FA5}">
                      <a16:colId xmlns:a16="http://schemas.microsoft.com/office/drawing/2014/main" val="1242841974"/>
                    </a:ext>
                  </a:extLst>
                </a:gridCol>
                <a:gridCol w="745481">
                  <a:extLst>
                    <a:ext uri="{9D8B030D-6E8A-4147-A177-3AD203B41FA5}">
                      <a16:colId xmlns:a16="http://schemas.microsoft.com/office/drawing/2014/main" val="2808326000"/>
                    </a:ext>
                  </a:extLst>
                </a:gridCol>
                <a:gridCol w="549700">
                  <a:extLst>
                    <a:ext uri="{9D8B030D-6E8A-4147-A177-3AD203B41FA5}">
                      <a16:colId xmlns:a16="http://schemas.microsoft.com/office/drawing/2014/main" val="436269594"/>
                    </a:ext>
                  </a:extLst>
                </a:gridCol>
                <a:gridCol w="431726">
                  <a:extLst>
                    <a:ext uri="{9D8B030D-6E8A-4147-A177-3AD203B41FA5}">
                      <a16:colId xmlns:a16="http://schemas.microsoft.com/office/drawing/2014/main" val="930276063"/>
                    </a:ext>
                  </a:extLst>
                </a:gridCol>
                <a:gridCol w="401606">
                  <a:extLst>
                    <a:ext uri="{9D8B030D-6E8A-4147-A177-3AD203B41FA5}">
                      <a16:colId xmlns:a16="http://schemas.microsoft.com/office/drawing/2014/main" val="2271579470"/>
                    </a:ext>
                  </a:extLst>
                </a:gridCol>
                <a:gridCol w="532127">
                  <a:extLst>
                    <a:ext uri="{9D8B030D-6E8A-4147-A177-3AD203B41FA5}">
                      <a16:colId xmlns:a16="http://schemas.microsoft.com/office/drawing/2014/main" val="3083177443"/>
                    </a:ext>
                  </a:extLst>
                </a:gridCol>
                <a:gridCol w="813252">
                  <a:extLst>
                    <a:ext uri="{9D8B030D-6E8A-4147-A177-3AD203B41FA5}">
                      <a16:colId xmlns:a16="http://schemas.microsoft.com/office/drawing/2014/main" val="296763780"/>
                    </a:ext>
                  </a:extLst>
                </a:gridCol>
                <a:gridCol w="933733">
                  <a:extLst>
                    <a:ext uri="{9D8B030D-6E8A-4147-A177-3AD203B41FA5}">
                      <a16:colId xmlns:a16="http://schemas.microsoft.com/office/drawing/2014/main" val="621424224"/>
                    </a:ext>
                  </a:extLst>
                </a:gridCol>
                <a:gridCol w="983933">
                  <a:extLst>
                    <a:ext uri="{9D8B030D-6E8A-4147-A177-3AD203B41FA5}">
                      <a16:colId xmlns:a16="http://schemas.microsoft.com/office/drawing/2014/main" val="197637905"/>
                    </a:ext>
                  </a:extLst>
                </a:gridCol>
                <a:gridCol w="923693">
                  <a:extLst>
                    <a:ext uri="{9D8B030D-6E8A-4147-A177-3AD203B41FA5}">
                      <a16:colId xmlns:a16="http://schemas.microsoft.com/office/drawing/2014/main" val="1150900309"/>
                    </a:ext>
                  </a:extLst>
                </a:gridCol>
                <a:gridCol w="1139554">
                  <a:extLst>
                    <a:ext uri="{9D8B030D-6E8A-4147-A177-3AD203B41FA5}">
                      <a16:colId xmlns:a16="http://schemas.microsoft.com/office/drawing/2014/main" val="395156635"/>
                    </a:ext>
                  </a:extLst>
                </a:gridCol>
                <a:gridCol w="745482">
                  <a:extLst>
                    <a:ext uri="{9D8B030D-6E8A-4147-A177-3AD203B41FA5}">
                      <a16:colId xmlns:a16="http://schemas.microsoft.com/office/drawing/2014/main" val="2626888040"/>
                    </a:ext>
                  </a:extLst>
                </a:gridCol>
                <a:gridCol w="745481">
                  <a:extLst>
                    <a:ext uri="{9D8B030D-6E8A-4147-A177-3AD203B41FA5}">
                      <a16:colId xmlns:a16="http://schemas.microsoft.com/office/drawing/2014/main" val="421326042"/>
                    </a:ext>
                  </a:extLst>
                </a:gridCol>
              </a:tblGrid>
              <a:tr h="426871">
                <a:tc>
                  <a:txBody>
                    <a:bodyPr/>
                    <a:lstStyle/>
                    <a:p>
                      <a:r>
                        <a:rPr lang="en-US" dirty="0"/>
                        <a:t>PROCESS</a:t>
                      </a:r>
                    </a:p>
                  </a:txBody>
                  <a:tcPr/>
                </a:tc>
                <a:tc gridSpan="3">
                  <a:txBody>
                    <a:bodyPr/>
                    <a:lstStyle/>
                    <a:p>
                      <a:r>
                        <a:rPr lang="en-US" dirty="0"/>
                        <a:t>ALLOCATION</a:t>
                      </a:r>
                    </a:p>
                  </a:txBody>
                  <a:tcPr/>
                </a:tc>
                <a:tc hMerge="1">
                  <a:txBody>
                    <a:bodyPr/>
                    <a:lstStyle/>
                    <a:p>
                      <a:endParaRPr lang="en-US"/>
                    </a:p>
                  </a:txBody>
                  <a:tcPr/>
                </a:tc>
                <a:tc hMerge="1">
                  <a:txBody>
                    <a:bodyPr/>
                    <a:lstStyle/>
                    <a:p>
                      <a:endParaRPr lang="en-US"/>
                    </a:p>
                  </a:txBody>
                  <a:tcPr/>
                </a:tc>
                <a:tc gridSpan="3">
                  <a:txBody>
                    <a:bodyPr/>
                    <a:lstStyle/>
                    <a:p>
                      <a:r>
                        <a:rPr lang="en-US" dirty="0"/>
                        <a:t>MAX NEED</a:t>
                      </a:r>
                    </a:p>
                  </a:txBody>
                  <a:tcPr/>
                </a:tc>
                <a:tc hMerge="1">
                  <a:txBody>
                    <a:bodyPr/>
                    <a:lstStyle/>
                    <a:p>
                      <a:endParaRPr lang="en-US"/>
                    </a:p>
                  </a:txBody>
                  <a:tcPr/>
                </a:tc>
                <a:tc hMerge="1">
                  <a:txBody>
                    <a:bodyPr/>
                    <a:lstStyle/>
                    <a:p>
                      <a:endParaRPr lang="en-US"/>
                    </a:p>
                  </a:txBody>
                  <a:tcPr/>
                </a:tc>
                <a:tc gridSpan="3">
                  <a:txBody>
                    <a:bodyPr/>
                    <a:lstStyle/>
                    <a:p>
                      <a:r>
                        <a:rPr lang="en-US" dirty="0"/>
                        <a:t>AVAILABE</a:t>
                      </a:r>
                    </a:p>
                  </a:txBody>
                  <a:tcPr/>
                </a:tc>
                <a:tc hMerge="1">
                  <a:txBody>
                    <a:bodyPr/>
                    <a:lstStyle/>
                    <a:p>
                      <a:endParaRPr lang="en-US"/>
                    </a:p>
                  </a:txBody>
                  <a:tcPr/>
                </a:tc>
                <a:tc hMerge="1">
                  <a:txBody>
                    <a:bodyPr/>
                    <a:lstStyle/>
                    <a:p>
                      <a:endParaRPr lang="en-US"/>
                    </a:p>
                  </a:txBody>
                  <a:tcPr/>
                </a:tc>
                <a:tc gridSpan="3">
                  <a:txBody>
                    <a:bodyPr/>
                    <a:lstStyle/>
                    <a:p>
                      <a:r>
                        <a:rPr lang="en-US" dirty="0"/>
                        <a:t>REMAINING NEED</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6592391"/>
                  </a:ext>
                </a:extLst>
              </a:tr>
              <a:tr h="426871">
                <a:tc>
                  <a:txBody>
                    <a:bodyPr/>
                    <a:lstStyle/>
                    <a:p>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2423289821"/>
                  </a:ext>
                </a:extLst>
              </a:tr>
              <a:tr h="426871">
                <a:tc>
                  <a:txBody>
                    <a:bodyPr/>
                    <a:lstStyle/>
                    <a:p>
                      <a:r>
                        <a:rPr lang="en-US" dirty="0"/>
                        <a:t>P1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7</a:t>
                      </a:r>
                    </a:p>
                  </a:txBody>
                  <a:tcPr/>
                </a:tc>
                <a:tc>
                  <a:txBody>
                    <a:bodyPr/>
                    <a:lstStyle/>
                    <a:p>
                      <a:r>
                        <a:rPr lang="en-US" dirty="0"/>
                        <a:t>5</a:t>
                      </a:r>
                    </a:p>
                  </a:txBody>
                  <a:tcPr/>
                </a:tc>
                <a:tc>
                  <a:txBody>
                    <a:bodyPr/>
                    <a:lstStyle/>
                    <a:p>
                      <a:r>
                        <a:rPr lang="en-US" dirty="0"/>
                        <a:t>3</a:t>
                      </a:r>
                    </a:p>
                  </a:txBody>
                  <a:tcPr/>
                </a:tc>
                <a:tc>
                  <a:txBody>
                    <a:bodyPr/>
                    <a:lstStyle/>
                    <a:p>
                      <a:r>
                        <a:rPr lang="en-US" dirty="0">
                          <a:solidFill>
                            <a:schemeClr val="tx1"/>
                          </a:solidFill>
                        </a:rPr>
                        <a:t>3</a:t>
                      </a:r>
                    </a:p>
                  </a:txBody>
                  <a:tcPr/>
                </a:tc>
                <a:tc>
                  <a:txBody>
                    <a:bodyPr/>
                    <a:lstStyle/>
                    <a:p>
                      <a:r>
                        <a:rPr lang="en-US" dirty="0">
                          <a:solidFill>
                            <a:schemeClr val="tx1"/>
                          </a:solidFill>
                        </a:rPr>
                        <a:t>3</a:t>
                      </a:r>
                    </a:p>
                  </a:txBody>
                  <a:tcPr/>
                </a:tc>
                <a:tc>
                  <a:txBody>
                    <a:bodyPr/>
                    <a:lstStyle/>
                    <a:p>
                      <a:r>
                        <a:rPr lang="en-US" dirty="0">
                          <a:solidFill>
                            <a:schemeClr val="tx1"/>
                          </a:solidFill>
                        </a:rPr>
                        <a:t>2</a:t>
                      </a:r>
                    </a:p>
                  </a:txBody>
                  <a:tcPr/>
                </a:tc>
                <a:tc>
                  <a:txBody>
                    <a:bodyPr/>
                    <a:lstStyle/>
                    <a:p>
                      <a:r>
                        <a:rPr lang="en-US" dirty="0">
                          <a:solidFill>
                            <a:schemeClr val="tx1"/>
                          </a:solidFill>
                        </a:rPr>
                        <a:t>7</a:t>
                      </a:r>
                    </a:p>
                  </a:txBody>
                  <a:tcPr/>
                </a:tc>
                <a:tc>
                  <a:txBody>
                    <a:bodyPr/>
                    <a:lstStyle/>
                    <a:p>
                      <a:r>
                        <a:rPr lang="en-US" dirty="0">
                          <a:solidFill>
                            <a:schemeClr val="tx1"/>
                          </a:solidFill>
                        </a:rPr>
                        <a:t>4</a:t>
                      </a:r>
                    </a:p>
                  </a:txBody>
                  <a:tcPr/>
                </a:tc>
                <a:tc>
                  <a:txBody>
                    <a:bodyPr/>
                    <a:lstStyle/>
                    <a:p>
                      <a:r>
                        <a:rPr lang="en-US" dirty="0">
                          <a:solidFill>
                            <a:schemeClr val="tx1"/>
                          </a:solidFill>
                        </a:rPr>
                        <a:t>3</a:t>
                      </a:r>
                    </a:p>
                  </a:txBody>
                  <a:tcPr/>
                </a:tc>
                <a:extLst>
                  <a:ext uri="{0D108BD9-81ED-4DB2-BD59-A6C34878D82A}">
                    <a16:rowId xmlns:a16="http://schemas.microsoft.com/office/drawing/2014/main" val="828526600"/>
                  </a:ext>
                </a:extLst>
              </a:tr>
              <a:tr h="426871">
                <a:tc>
                  <a:txBody>
                    <a:bodyPr/>
                    <a:lstStyle/>
                    <a:p>
                      <a:r>
                        <a:rPr lang="en-US" dirty="0"/>
                        <a:t>P2</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pPr marL="0" algn="l" defTabSz="914400" rtl="0" eaLnBrk="1" latinLnBrk="0" hangingPunct="1"/>
                      <a:r>
                        <a:rPr lang="en-US" sz="1800" kern="1200" dirty="0">
                          <a:solidFill>
                            <a:schemeClr val="dk1"/>
                          </a:solidFill>
                          <a:latin typeface="+mn-lt"/>
                          <a:ea typeface="+mn-ea"/>
                          <a:cs typeface="+mn-cs"/>
                        </a:rPr>
                        <a:t>5</a:t>
                      </a:r>
                    </a:p>
                  </a:txBody>
                  <a:tcPr>
                    <a:solidFill>
                      <a:schemeClr val="bg2"/>
                    </a:solidFill>
                  </a:tcPr>
                </a:tc>
                <a:tc>
                  <a:txBody>
                    <a:bodyPr/>
                    <a:lstStyle/>
                    <a:p>
                      <a:pPr marL="0" algn="l" defTabSz="914400" rtl="0" eaLnBrk="1" latinLnBrk="0" hangingPunct="1"/>
                      <a:r>
                        <a:rPr lang="en-US" sz="1800" kern="1200" dirty="0">
                          <a:solidFill>
                            <a:schemeClr val="dk1"/>
                          </a:solidFill>
                          <a:latin typeface="+mn-lt"/>
                          <a:ea typeface="+mn-ea"/>
                          <a:cs typeface="+mn-cs"/>
                        </a:rPr>
                        <a:t>3</a:t>
                      </a:r>
                    </a:p>
                  </a:txBody>
                  <a:tcPr>
                    <a:solidFill>
                      <a:schemeClr val="bg2"/>
                    </a:solidFill>
                  </a:tcPr>
                </a:tc>
                <a:tc>
                  <a:txBody>
                    <a:bodyPr/>
                    <a:lstStyle/>
                    <a:p>
                      <a:pPr marL="0" algn="l" defTabSz="914400" rtl="0" eaLnBrk="1" latinLnBrk="0" hangingPunct="1"/>
                      <a:r>
                        <a:rPr lang="en-US" sz="1800" kern="1200" dirty="0">
                          <a:solidFill>
                            <a:schemeClr val="dk1"/>
                          </a:solidFill>
                          <a:latin typeface="+mn-lt"/>
                          <a:ea typeface="+mn-ea"/>
                          <a:cs typeface="+mn-cs"/>
                        </a:rPr>
                        <a:t>2</a:t>
                      </a:r>
                    </a:p>
                  </a:txBody>
                  <a:tcPr>
                    <a:solidFill>
                      <a:schemeClr val="bg2"/>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extLst>
                  <a:ext uri="{0D108BD9-81ED-4DB2-BD59-A6C34878D82A}">
                    <a16:rowId xmlns:a16="http://schemas.microsoft.com/office/drawing/2014/main" val="2645544225"/>
                  </a:ext>
                </a:extLst>
              </a:tr>
              <a:tr h="523568">
                <a:tc>
                  <a:txBody>
                    <a:bodyPr/>
                    <a:lstStyle/>
                    <a:p>
                      <a:r>
                        <a:rPr lang="en-US" dirty="0"/>
                        <a:t>P3</a:t>
                      </a:r>
                    </a:p>
                  </a:txBody>
                  <a:tcPr/>
                </a:tc>
                <a:tc>
                  <a:txBody>
                    <a:bodyPr/>
                    <a:lstStyle/>
                    <a:p>
                      <a:r>
                        <a:rPr lang="en-US" dirty="0"/>
                        <a:t>3</a:t>
                      </a:r>
                    </a:p>
                  </a:txBody>
                  <a:tcPr/>
                </a:tc>
                <a:tc>
                  <a:txBody>
                    <a:bodyPr/>
                    <a:lstStyle/>
                    <a:p>
                      <a:r>
                        <a:rPr lang="en-US" dirty="0"/>
                        <a:t>0</a:t>
                      </a:r>
                    </a:p>
                  </a:txBody>
                  <a:tcPr/>
                </a:tc>
                <a:tc>
                  <a:txBody>
                    <a:bodyPr/>
                    <a:lstStyle/>
                    <a:p>
                      <a:r>
                        <a:rPr lang="en-US" dirty="0"/>
                        <a:t>2</a:t>
                      </a:r>
                    </a:p>
                  </a:txBody>
                  <a:tcPr/>
                </a:tc>
                <a:tc>
                  <a:txBody>
                    <a:bodyPr/>
                    <a:lstStyle/>
                    <a:p>
                      <a:r>
                        <a:rPr lang="en-US" dirty="0"/>
                        <a:t>9</a:t>
                      </a:r>
                    </a:p>
                  </a:txBody>
                  <a:tcPr/>
                </a:tc>
                <a:tc>
                  <a:txBody>
                    <a:bodyPr/>
                    <a:lstStyle/>
                    <a:p>
                      <a:r>
                        <a:rPr lang="en-US" dirty="0"/>
                        <a:t>0</a:t>
                      </a:r>
                    </a:p>
                  </a:txBody>
                  <a:tcPr/>
                </a:tc>
                <a:tc>
                  <a:txBody>
                    <a:bodyPr/>
                    <a:lstStyle/>
                    <a:p>
                      <a:r>
                        <a:rPr lang="en-US" dirty="0"/>
                        <a:t>2</a:t>
                      </a:r>
                    </a:p>
                  </a:txBody>
                  <a:tcPr/>
                </a:tc>
                <a:tc>
                  <a:txBody>
                    <a:bodyPr/>
                    <a:lstStyle/>
                    <a:p>
                      <a:r>
                        <a:rPr lang="en-US" dirty="0"/>
                        <a:t>7</a:t>
                      </a:r>
                    </a:p>
                  </a:txBody>
                  <a:tcPr>
                    <a:solidFill>
                      <a:srgbClr val="00B050"/>
                    </a:solidFill>
                  </a:tcPr>
                </a:tc>
                <a:tc>
                  <a:txBody>
                    <a:bodyPr/>
                    <a:lstStyle/>
                    <a:p>
                      <a:r>
                        <a:rPr lang="en-US" dirty="0"/>
                        <a:t>4</a:t>
                      </a:r>
                    </a:p>
                  </a:txBody>
                  <a:tcPr>
                    <a:solidFill>
                      <a:srgbClr val="00B050"/>
                    </a:solidFill>
                  </a:tcPr>
                </a:tc>
                <a:tc>
                  <a:txBody>
                    <a:bodyPr/>
                    <a:lstStyle/>
                    <a:p>
                      <a:r>
                        <a:rPr lang="en-US" dirty="0"/>
                        <a:t>3</a:t>
                      </a:r>
                    </a:p>
                  </a:txBody>
                  <a:tcPr>
                    <a:solidFill>
                      <a:srgbClr val="00B050"/>
                    </a:solidFill>
                  </a:tcPr>
                </a:tc>
                <a:tc>
                  <a:txBody>
                    <a:bodyPr/>
                    <a:lstStyle/>
                    <a:p>
                      <a:r>
                        <a:rPr lang="en-US" dirty="0">
                          <a:solidFill>
                            <a:schemeClr val="tx1"/>
                          </a:solidFill>
                        </a:rPr>
                        <a:t>6</a:t>
                      </a:r>
                    </a:p>
                  </a:txBody>
                  <a:tcPr>
                    <a:solidFill>
                      <a:schemeClr val="bg2"/>
                    </a:solidFill>
                  </a:tcPr>
                </a:tc>
                <a:tc>
                  <a:txBody>
                    <a:bodyPr/>
                    <a:lstStyle/>
                    <a:p>
                      <a:r>
                        <a:rPr lang="en-US" dirty="0">
                          <a:solidFill>
                            <a:schemeClr val="tx1"/>
                          </a:solidFill>
                        </a:rPr>
                        <a:t>0</a:t>
                      </a:r>
                    </a:p>
                  </a:txBody>
                  <a:tcPr>
                    <a:solidFill>
                      <a:schemeClr val="bg2"/>
                    </a:solidFill>
                  </a:tcPr>
                </a:tc>
                <a:tc>
                  <a:txBody>
                    <a:bodyPr/>
                    <a:lstStyle/>
                    <a:p>
                      <a:r>
                        <a:rPr lang="en-US" dirty="0">
                          <a:solidFill>
                            <a:schemeClr val="tx1"/>
                          </a:solidFill>
                        </a:rPr>
                        <a:t>0</a:t>
                      </a:r>
                    </a:p>
                  </a:txBody>
                  <a:tcPr>
                    <a:solidFill>
                      <a:schemeClr val="bg2"/>
                    </a:solidFill>
                  </a:tcPr>
                </a:tc>
                <a:extLst>
                  <a:ext uri="{0D108BD9-81ED-4DB2-BD59-A6C34878D82A}">
                    <a16:rowId xmlns:a16="http://schemas.microsoft.com/office/drawing/2014/main" val="556773568"/>
                  </a:ext>
                </a:extLst>
              </a:tr>
              <a:tr h="426871">
                <a:tc>
                  <a:txBody>
                    <a:bodyPr/>
                    <a:lstStyle/>
                    <a:p>
                      <a:r>
                        <a:rPr lang="en-US" dirty="0"/>
                        <a:t>P4</a:t>
                      </a:r>
                    </a:p>
                  </a:txBody>
                  <a:tcPr/>
                </a:tc>
                <a:tc>
                  <a:txBody>
                    <a:bodyPr/>
                    <a:lstStyle/>
                    <a:p>
                      <a:r>
                        <a:rPr lang="en-US" dirty="0"/>
                        <a:t>2</a:t>
                      </a:r>
                    </a:p>
                  </a:txBody>
                  <a:tcPr>
                    <a:solidFill>
                      <a:schemeClr val="bg2"/>
                    </a:solidFill>
                  </a:tcPr>
                </a:tc>
                <a:tc>
                  <a:txBody>
                    <a:bodyPr/>
                    <a:lstStyle/>
                    <a:p>
                      <a:r>
                        <a:rPr lang="en-US" dirty="0"/>
                        <a:t>1</a:t>
                      </a:r>
                    </a:p>
                  </a:txBody>
                  <a:tcPr>
                    <a:solidFill>
                      <a:schemeClr val="bg2"/>
                    </a:solidFill>
                  </a:tcPr>
                </a:tc>
                <a:tc>
                  <a:txBody>
                    <a:bodyPr/>
                    <a:lstStyle/>
                    <a:p>
                      <a:r>
                        <a:rPr lang="en-US" dirty="0"/>
                        <a:t>1</a:t>
                      </a:r>
                    </a:p>
                  </a:txBody>
                  <a:tcPr>
                    <a:solidFill>
                      <a:schemeClr val="bg2"/>
                    </a:solidFill>
                  </a:tcPr>
                </a:tc>
                <a:tc>
                  <a:txBody>
                    <a:bodyPr/>
                    <a:lstStyle/>
                    <a:p>
                      <a:r>
                        <a:rPr lang="en-US" dirty="0"/>
                        <a:t>4</a:t>
                      </a:r>
                    </a:p>
                  </a:txBody>
                  <a:tcPr/>
                </a:tc>
                <a:tc>
                  <a:txBody>
                    <a:bodyPr/>
                    <a:lstStyle/>
                    <a:p>
                      <a:r>
                        <a:rPr lang="en-US" dirty="0"/>
                        <a:t>2</a:t>
                      </a:r>
                    </a:p>
                  </a:txBody>
                  <a:tcPr/>
                </a:tc>
                <a:tc>
                  <a:txBody>
                    <a:bodyPr/>
                    <a:lstStyle/>
                    <a:p>
                      <a:r>
                        <a:rPr lang="en-US" dirty="0"/>
                        <a:t>2</a:t>
                      </a:r>
                    </a:p>
                  </a:txBody>
                  <a:tcPr/>
                </a:tc>
                <a:tc>
                  <a:txBody>
                    <a:bodyPr/>
                    <a:lstStyle/>
                    <a:p>
                      <a:r>
                        <a:rPr lang="en-US" dirty="0"/>
                        <a:t>7</a:t>
                      </a:r>
                    </a:p>
                  </a:txBody>
                  <a:tcPr/>
                </a:tc>
                <a:tc>
                  <a:txBody>
                    <a:bodyPr/>
                    <a:lstStyle/>
                    <a:p>
                      <a:r>
                        <a:rPr lang="en-US" dirty="0"/>
                        <a:t>4</a:t>
                      </a:r>
                    </a:p>
                  </a:txBody>
                  <a:tcPr/>
                </a:tc>
                <a:tc>
                  <a:txBody>
                    <a:bodyPr/>
                    <a:lstStyle/>
                    <a:p>
                      <a:r>
                        <a:rPr lang="en-US" dirty="0"/>
                        <a:t>5</a:t>
                      </a:r>
                    </a:p>
                  </a:txBody>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extLst>
                  <a:ext uri="{0D108BD9-81ED-4DB2-BD59-A6C34878D82A}">
                    <a16:rowId xmlns:a16="http://schemas.microsoft.com/office/drawing/2014/main" val="3209517795"/>
                  </a:ext>
                </a:extLst>
              </a:tr>
              <a:tr h="426871">
                <a:tc>
                  <a:txBody>
                    <a:bodyPr/>
                    <a:lstStyle/>
                    <a:p>
                      <a:r>
                        <a:rPr lang="en-US" dirty="0"/>
                        <a:t>P5</a:t>
                      </a:r>
                    </a:p>
                  </a:txBody>
                  <a:tcPr/>
                </a:tc>
                <a:tc>
                  <a:txBody>
                    <a:bodyPr/>
                    <a:lstStyle/>
                    <a:p>
                      <a:r>
                        <a:rPr lang="en-US" dirty="0"/>
                        <a:t>0</a:t>
                      </a:r>
                    </a:p>
                  </a:txBody>
                  <a:tcPr>
                    <a:solidFill>
                      <a:srgbClr val="00B050"/>
                    </a:solidFill>
                  </a:tcPr>
                </a:tc>
                <a:tc>
                  <a:txBody>
                    <a:bodyPr/>
                    <a:lstStyle/>
                    <a:p>
                      <a:r>
                        <a:rPr lang="en-US" dirty="0"/>
                        <a:t>0</a:t>
                      </a:r>
                    </a:p>
                  </a:txBody>
                  <a:tcPr>
                    <a:solidFill>
                      <a:srgbClr val="00B050"/>
                    </a:solidFill>
                  </a:tcPr>
                </a:tc>
                <a:tc>
                  <a:txBody>
                    <a:bodyPr/>
                    <a:lstStyle/>
                    <a:p>
                      <a:r>
                        <a:rPr lang="en-US" dirty="0"/>
                        <a:t>2</a:t>
                      </a:r>
                    </a:p>
                  </a:txBody>
                  <a:tcPr>
                    <a:solidFill>
                      <a:srgbClr val="00B050"/>
                    </a:solidFill>
                  </a:tcPr>
                </a:tc>
                <a:tc>
                  <a:txBody>
                    <a:bodyPr/>
                    <a:lstStyle/>
                    <a:p>
                      <a:r>
                        <a:rPr lang="en-US" dirty="0"/>
                        <a:t>5</a:t>
                      </a:r>
                    </a:p>
                  </a:txBody>
                  <a:tcPr/>
                </a:tc>
                <a:tc>
                  <a:txBody>
                    <a:bodyPr/>
                    <a:lstStyle/>
                    <a:p>
                      <a:r>
                        <a:rPr lang="en-US" dirty="0"/>
                        <a:t>3</a:t>
                      </a:r>
                    </a:p>
                  </a:txBody>
                  <a:tcPr/>
                </a:tc>
                <a:tc>
                  <a:txBody>
                    <a:bodyPr/>
                    <a:lstStyle/>
                    <a:p>
                      <a:r>
                        <a:rPr lang="en-US" dirty="0"/>
                        <a:t>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extLst>
                  <a:ext uri="{0D108BD9-81ED-4DB2-BD59-A6C34878D82A}">
                    <a16:rowId xmlns:a16="http://schemas.microsoft.com/office/drawing/2014/main" val="4091801332"/>
                  </a:ext>
                </a:extLst>
              </a:tr>
              <a:tr h="426871">
                <a:tc>
                  <a:txBody>
                    <a:bodyPr/>
                    <a:lstStyle/>
                    <a:p>
                      <a:r>
                        <a:rPr lang="en-US" dirty="0"/>
                        <a:t>Total</a:t>
                      </a:r>
                    </a:p>
                  </a:txBody>
                  <a:tcPr/>
                </a:tc>
                <a:tc>
                  <a:txBody>
                    <a:bodyPr/>
                    <a:lstStyle/>
                    <a:p>
                      <a:r>
                        <a:rPr lang="en-US" dirty="0"/>
                        <a:t>7</a:t>
                      </a:r>
                    </a:p>
                  </a:txBody>
                  <a:tcPr/>
                </a:tc>
                <a:tc>
                  <a:txBody>
                    <a:bodyPr/>
                    <a:lstStyle/>
                    <a:p>
                      <a:r>
                        <a:rPr lang="en-US" dirty="0"/>
                        <a:t>2</a:t>
                      </a:r>
                    </a:p>
                  </a:txBody>
                  <a:tcPr/>
                </a:tc>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90728659"/>
                  </a:ext>
                </a:extLst>
              </a:tr>
            </a:tbl>
          </a:graphicData>
        </a:graphic>
      </p:graphicFrame>
    </p:spTree>
    <p:extLst>
      <p:ext uri="{BB962C8B-B14F-4D97-AF65-F5344CB8AC3E}">
        <p14:creationId xmlns:p14="http://schemas.microsoft.com/office/powerpoint/2010/main" val="3784291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67340-957D-4882-2DB7-9DF983C90C3D}"/>
              </a:ext>
            </a:extLst>
          </p:cNvPr>
          <p:cNvSpPr>
            <a:spLocks noGrp="1"/>
          </p:cNvSpPr>
          <p:nvPr>
            <p:ph idx="1"/>
          </p:nvPr>
        </p:nvSpPr>
        <p:spPr>
          <a:xfrm>
            <a:off x="838200" y="619432"/>
            <a:ext cx="10515600" cy="5557531"/>
          </a:xfrm>
        </p:spPr>
        <p:txBody>
          <a:bodyPr>
            <a:normAutofit/>
          </a:bodyPr>
          <a:lstStyle/>
          <a:p>
            <a:r>
              <a:rPr lang="en-US" dirty="0">
                <a:highlight>
                  <a:srgbClr val="FFFF00"/>
                </a:highlight>
              </a:rPr>
              <a:t>Step 6: For Process P1:</a:t>
            </a:r>
          </a:p>
          <a:p>
            <a:endParaRPr lang="en-US" dirty="0"/>
          </a:p>
          <a:p>
            <a:r>
              <a:rPr lang="en-US" dirty="0"/>
              <a:t>P1 Need &lt;= Available</a:t>
            </a:r>
          </a:p>
          <a:p>
            <a:endParaRPr lang="en-US" dirty="0"/>
          </a:p>
          <a:p>
            <a:r>
              <a:rPr lang="en-US" dirty="0"/>
              <a:t>7, 4, 3 &lt;= 7, 4, 5 condition is true</a:t>
            </a:r>
          </a:p>
          <a:p>
            <a:endParaRPr lang="en-US" dirty="0"/>
          </a:p>
          <a:p>
            <a:r>
              <a:rPr lang="en-US" dirty="0"/>
              <a:t>New Available Resource = Available + Allocation</a:t>
            </a:r>
          </a:p>
          <a:p>
            <a:endParaRPr lang="en-US" dirty="0"/>
          </a:p>
          <a:p>
            <a:r>
              <a:rPr lang="en-US" dirty="0"/>
              <a:t>7, 4, 5 + 0, 1, 0 =&gt; 7, 5, 5</a:t>
            </a:r>
          </a:p>
          <a:p>
            <a:r>
              <a:rPr lang="en-US" dirty="0"/>
              <a:t>P1 is successfully executed and removed it from system.</a:t>
            </a:r>
          </a:p>
        </p:txBody>
      </p:sp>
      <p:sp>
        <p:nvSpPr>
          <p:cNvPr id="4" name="Date Placeholder 3">
            <a:extLst>
              <a:ext uri="{FF2B5EF4-FFF2-40B4-BE49-F238E27FC236}">
                <a16:creationId xmlns:a16="http://schemas.microsoft.com/office/drawing/2014/main" id="{755510C6-53F6-B050-F982-077CDAEAEF76}"/>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1A063B47-2B3E-F687-F146-4FE1E5E34341}"/>
              </a:ext>
            </a:extLst>
          </p:cNvPr>
          <p:cNvSpPr>
            <a:spLocks noGrp="1"/>
          </p:cNvSpPr>
          <p:nvPr>
            <p:ph type="sldNum" sz="quarter" idx="12"/>
          </p:nvPr>
        </p:nvSpPr>
        <p:spPr/>
        <p:txBody>
          <a:bodyPr/>
          <a:lstStyle/>
          <a:p>
            <a:fld id="{A11AFCF8-F107-49BE-8702-0F5BBC6155CA}" type="slidenum">
              <a:rPr lang="en-US" smtClean="0"/>
              <a:t>63</a:t>
            </a:fld>
            <a:endParaRPr lang="en-US"/>
          </a:p>
        </p:txBody>
      </p:sp>
    </p:spTree>
    <p:extLst>
      <p:ext uri="{BB962C8B-B14F-4D97-AF65-F5344CB8AC3E}">
        <p14:creationId xmlns:p14="http://schemas.microsoft.com/office/powerpoint/2010/main" val="9976621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233AB-9209-9EC9-C65A-62A963A85835}"/>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AFA7CFF7-4673-A7ED-D8A5-42F747F08B4D}"/>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8A215788-10BF-9DB9-F890-7800B6CCB3C4}"/>
              </a:ext>
            </a:extLst>
          </p:cNvPr>
          <p:cNvSpPr>
            <a:spLocks noGrp="1"/>
          </p:cNvSpPr>
          <p:nvPr>
            <p:ph type="sldNum" sz="quarter" idx="12"/>
          </p:nvPr>
        </p:nvSpPr>
        <p:spPr/>
        <p:txBody>
          <a:bodyPr/>
          <a:lstStyle/>
          <a:p>
            <a:fld id="{A11AFCF8-F107-49BE-8702-0F5BBC6155CA}" type="slidenum">
              <a:rPr lang="en-US" smtClean="0"/>
              <a:t>64</a:t>
            </a:fld>
            <a:endParaRPr lang="en-US"/>
          </a:p>
        </p:txBody>
      </p:sp>
      <p:graphicFrame>
        <p:nvGraphicFramePr>
          <p:cNvPr id="7" name="Table 6">
            <a:extLst>
              <a:ext uri="{FF2B5EF4-FFF2-40B4-BE49-F238E27FC236}">
                <a16:creationId xmlns:a16="http://schemas.microsoft.com/office/drawing/2014/main" id="{983E6289-7AA5-B7A1-E627-C5DBF11A64BF}"/>
              </a:ext>
            </a:extLst>
          </p:cNvPr>
          <p:cNvGraphicFramePr>
            <a:graphicFrameLocks noGrp="1"/>
          </p:cNvGraphicFramePr>
          <p:nvPr>
            <p:extLst>
              <p:ext uri="{D42A27DB-BD31-4B8C-83A1-F6EECF244321}">
                <p14:modId xmlns:p14="http://schemas.microsoft.com/office/powerpoint/2010/main" val="2357102300"/>
              </p:ext>
            </p:extLst>
          </p:nvPr>
        </p:nvGraphicFramePr>
        <p:xfrm>
          <a:off x="405581" y="1721516"/>
          <a:ext cx="11064237" cy="3511665"/>
        </p:xfrm>
        <a:graphic>
          <a:graphicData uri="http://schemas.openxmlformats.org/drawingml/2006/table">
            <a:tbl>
              <a:tblPr firstRow="1" bandRow="1">
                <a:tableStyleId>{5C22544A-7EE6-4342-B048-85BDC9FD1C3A}</a:tableStyleId>
              </a:tblPr>
              <a:tblGrid>
                <a:gridCol w="2118469">
                  <a:extLst>
                    <a:ext uri="{9D8B030D-6E8A-4147-A177-3AD203B41FA5}">
                      <a16:colId xmlns:a16="http://schemas.microsoft.com/office/drawing/2014/main" val="1242841974"/>
                    </a:ext>
                  </a:extLst>
                </a:gridCol>
                <a:gridCol w="745481">
                  <a:extLst>
                    <a:ext uri="{9D8B030D-6E8A-4147-A177-3AD203B41FA5}">
                      <a16:colId xmlns:a16="http://schemas.microsoft.com/office/drawing/2014/main" val="2808326000"/>
                    </a:ext>
                  </a:extLst>
                </a:gridCol>
                <a:gridCol w="549700">
                  <a:extLst>
                    <a:ext uri="{9D8B030D-6E8A-4147-A177-3AD203B41FA5}">
                      <a16:colId xmlns:a16="http://schemas.microsoft.com/office/drawing/2014/main" val="436269594"/>
                    </a:ext>
                  </a:extLst>
                </a:gridCol>
                <a:gridCol w="431726">
                  <a:extLst>
                    <a:ext uri="{9D8B030D-6E8A-4147-A177-3AD203B41FA5}">
                      <a16:colId xmlns:a16="http://schemas.microsoft.com/office/drawing/2014/main" val="930276063"/>
                    </a:ext>
                  </a:extLst>
                </a:gridCol>
                <a:gridCol w="401606">
                  <a:extLst>
                    <a:ext uri="{9D8B030D-6E8A-4147-A177-3AD203B41FA5}">
                      <a16:colId xmlns:a16="http://schemas.microsoft.com/office/drawing/2014/main" val="2271579470"/>
                    </a:ext>
                  </a:extLst>
                </a:gridCol>
                <a:gridCol w="532127">
                  <a:extLst>
                    <a:ext uri="{9D8B030D-6E8A-4147-A177-3AD203B41FA5}">
                      <a16:colId xmlns:a16="http://schemas.microsoft.com/office/drawing/2014/main" val="3083177443"/>
                    </a:ext>
                  </a:extLst>
                </a:gridCol>
                <a:gridCol w="813252">
                  <a:extLst>
                    <a:ext uri="{9D8B030D-6E8A-4147-A177-3AD203B41FA5}">
                      <a16:colId xmlns:a16="http://schemas.microsoft.com/office/drawing/2014/main" val="296763780"/>
                    </a:ext>
                  </a:extLst>
                </a:gridCol>
                <a:gridCol w="933733">
                  <a:extLst>
                    <a:ext uri="{9D8B030D-6E8A-4147-A177-3AD203B41FA5}">
                      <a16:colId xmlns:a16="http://schemas.microsoft.com/office/drawing/2014/main" val="621424224"/>
                    </a:ext>
                  </a:extLst>
                </a:gridCol>
                <a:gridCol w="983933">
                  <a:extLst>
                    <a:ext uri="{9D8B030D-6E8A-4147-A177-3AD203B41FA5}">
                      <a16:colId xmlns:a16="http://schemas.microsoft.com/office/drawing/2014/main" val="197637905"/>
                    </a:ext>
                  </a:extLst>
                </a:gridCol>
                <a:gridCol w="923693">
                  <a:extLst>
                    <a:ext uri="{9D8B030D-6E8A-4147-A177-3AD203B41FA5}">
                      <a16:colId xmlns:a16="http://schemas.microsoft.com/office/drawing/2014/main" val="1150900309"/>
                    </a:ext>
                  </a:extLst>
                </a:gridCol>
                <a:gridCol w="1139554">
                  <a:extLst>
                    <a:ext uri="{9D8B030D-6E8A-4147-A177-3AD203B41FA5}">
                      <a16:colId xmlns:a16="http://schemas.microsoft.com/office/drawing/2014/main" val="395156635"/>
                    </a:ext>
                  </a:extLst>
                </a:gridCol>
                <a:gridCol w="745482">
                  <a:extLst>
                    <a:ext uri="{9D8B030D-6E8A-4147-A177-3AD203B41FA5}">
                      <a16:colId xmlns:a16="http://schemas.microsoft.com/office/drawing/2014/main" val="2626888040"/>
                    </a:ext>
                  </a:extLst>
                </a:gridCol>
                <a:gridCol w="745481">
                  <a:extLst>
                    <a:ext uri="{9D8B030D-6E8A-4147-A177-3AD203B41FA5}">
                      <a16:colId xmlns:a16="http://schemas.microsoft.com/office/drawing/2014/main" val="421326042"/>
                    </a:ext>
                  </a:extLst>
                </a:gridCol>
              </a:tblGrid>
              <a:tr h="426871">
                <a:tc>
                  <a:txBody>
                    <a:bodyPr/>
                    <a:lstStyle/>
                    <a:p>
                      <a:r>
                        <a:rPr lang="en-US" dirty="0"/>
                        <a:t>PROCESS</a:t>
                      </a:r>
                    </a:p>
                  </a:txBody>
                  <a:tcPr/>
                </a:tc>
                <a:tc gridSpan="3">
                  <a:txBody>
                    <a:bodyPr/>
                    <a:lstStyle/>
                    <a:p>
                      <a:r>
                        <a:rPr lang="en-US" dirty="0"/>
                        <a:t>ALLOCATION</a:t>
                      </a:r>
                    </a:p>
                  </a:txBody>
                  <a:tcPr/>
                </a:tc>
                <a:tc hMerge="1">
                  <a:txBody>
                    <a:bodyPr/>
                    <a:lstStyle/>
                    <a:p>
                      <a:endParaRPr lang="en-US"/>
                    </a:p>
                  </a:txBody>
                  <a:tcPr/>
                </a:tc>
                <a:tc hMerge="1">
                  <a:txBody>
                    <a:bodyPr/>
                    <a:lstStyle/>
                    <a:p>
                      <a:endParaRPr lang="en-US"/>
                    </a:p>
                  </a:txBody>
                  <a:tcPr/>
                </a:tc>
                <a:tc gridSpan="3">
                  <a:txBody>
                    <a:bodyPr/>
                    <a:lstStyle/>
                    <a:p>
                      <a:r>
                        <a:rPr lang="en-US" dirty="0"/>
                        <a:t>MAX NEED</a:t>
                      </a:r>
                    </a:p>
                  </a:txBody>
                  <a:tcPr/>
                </a:tc>
                <a:tc hMerge="1">
                  <a:txBody>
                    <a:bodyPr/>
                    <a:lstStyle/>
                    <a:p>
                      <a:endParaRPr lang="en-US"/>
                    </a:p>
                  </a:txBody>
                  <a:tcPr/>
                </a:tc>
                <a:tc hMerge="1">
                  <a:txBody>
                    <a:bodyPr/>
                    <a:lstStyle/>
                    <a:p>
                      <a:endParaRPr lang="en-US"/>
                    </a:p>
                  </a:txBody>
                  <a:tcPr/>
                </a:tc>
                <a:tc gridSpan="3">
                  <a:txBody>
                    <a:bodyPr/>
                    <a:lstStyle/>
                    <a:p>
                      <a:r>
                        <a:rPr lang="en-US" dirty="0"/>
                        <a:t>AVAILABE</a:t>
                      </a:r>
                    </a:p>
                  </a:txBody>
                  <a:tcPr/>
                </a:tc>
                <a:tc hMerge="1">
                  <a:txBody>
                    <a:bodyPr/>
                    <a:lstStyle/>
                    <a:p>
                      <a:endParaRPr lang="en-US"/>
                    </a:p>
                  </a:txBody>
                  <a:tcPr/>
                </a:tc>
                <a:tc hMerge="1">
                  <a:txBody>
                    <a:bodyPr/>
                    <a:lstStyle/>
                    <a:p>
                      <a:endParaRPr lang="en-US"/>
                    </a:p>
                  </a:txBody>
                  <a:tcPr/>
                </a:tc>
                <a:tc gridSpan="3">
                  <a:txBody>
                    <a:bodyPr/>
                    <a:lstStyle/>
                    <a:p>
                      <a:r>
                        <a:rPr lang="en-US" dirty="0"/>
                        <a:t>REMAINING NEED</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6592391"/>
                  </a:ext>
                </a:extLst>
              </a:tr>
              <a:tr h="426871">
                <a:tc>
                  <a:txBody>
                    <a:bodyPr/>
                    <a:lstStyle/>
                    <a:p>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2423289821"/>
                  </a:ext>
                </a:extLst>
              </a:tr>
              <a:tr h="426871">
                <a:tc>
                  <a:txBody>
                    <a:bodyPr/>
                    <a:lstStyle/>
                    <a:p>
                      <a:r>
                        <a:rPr lang="en-US" dirty="0"/>
                        <a:t>P1</a:t>
                      </a:r>
                    </a:p>
                  </a:txBody>
                  <a:tcPr/>
                </a:tc>
                <a:tc>
                  <a:txBody>
                    <a:bodyPr/>
                    <a:lstStyle/>
                    <a:p>
                      <a:r>
                        <a:rPr lang="en-US" dirty="0"/>
                        <a:t>0</a:t>
                      </a:r>
                    </a:p>
                  </a:txBody>
                  <a:tcPr>
                    <a:solidFill>
                      <a:schemeClr val="bg2"/>
                    </a:solidFill>
                  </a:tcPr>
                </a:tc>
                <a:tc>
                  <a:txBody>
                    <a:bodyPr/>
                    <a:lstStyle/>
                    <a:p>
                      <a:r>
                        <a:rPr lang="en-US" dirty="0"/>
                        <a:t>1</a:t>
                      </a:r>
                    </a:p>
                  </a:txBody>
                  <a:tcPr>
                    <a:solidFill>
                      <a:schemeClr val="bg2"/>
                    </a:solidFill>
                  </a:tcPr>
                </a:tc>
                <a:tc>
                  <a:txBody>
                    <a:bodyPr/>
                    <a:lstStyle/>
                    <a:p>
                      <a:r>
                        <a:rPr lang="en-US" dirty="0"/>
                        <a:t>0</a:t>
                      </a:r>
                    </a:p>
                  </a:txBody>
                  <a:tcPr>
                    <a:solidFill>
                      <a:schemeClr val="bg2"/>
                    </a:solidFill>
                  </a:tcPr>
                </a:tc>
                <a:tc>
                  <a:txBody>
                    <a:bodyPr/>
                    <a:lstStyle/>
                    <a:p>
                      <a:r>
                        <a:rPr lang="en-US" dirty="0"/>
                        <a:t>7</a:t>
                      </a:r>
                    </a:p>
                  </a:txBody>
                  <a:tcPr/>
                </a:tc>
                <a:tc>
                  <a:txBody>
                    <a:bodyPr/>
                    <a:lstStyle/>
                    <a:p>
                      <a:r>
                        <a:rPr lang="en-US" dirty="0"/>
                        <a:t>5</a:t>
                      </a:r>
                    </a:p>
                  </a:txBody>
                  <a:tcPr/>
                </a:tc>
                <a:tc>
                  <a:txBody>
                    <a:bodyPr/>
                    <a:lstStyle/>
                    <a:p>
                      <a:r>
                        <a:rPr lang="en-US" dirty="0"/>
                        <a:t>3</a:t>
                      </a:r>
                    </a:p>
                  </a:txBody>
                  <a:tcPr/>
                </a:tc>
                <a:tc>
                  <a:txBody>
                    <a:bodyPr/>
                    <a:lstStyle/>
                    <a:p>
                      <a:r>
                        <a:rPr lang="en-US" dirty="0">
                          <a:solidFill>
                            <a:schemeClr val="tx1"/>
                          </a:solidFill>
                        </a:rPr>
                        <a:t>3</a:t>
                      </a:r>
                    </a:p>
                  </a:txBody>
                  <a:tcPr/>
                </a:tc>
                <a:tc>
                  <a:txBody>
                    <a:bodyPr/>
                    <a:lstStyle/>
                    <a:p>
                      <a:r>
                        <a:rPr lang="en-US" dirty="0">
                          <a:solidFill>
                            <a:schemeClr val="tx1"/>
                          </a:solidFill>
                        </a:rPr>
                        <a:t>3</a:t>
                      </a:r>
                    </a:p>
                  </a:txBody>
                  <a:tcPr/>
                </a:tc>
                <a:tc>
                  <a:txBody>
                    <a:bodyPr/>
                    <a:lstStyle/>
                    <a:p>
                      <a:r>
                        <a:rPr lang="en-US" dirty="0">
                          <a:solidFill>
                            <a:schemeClr val="tx1"/>
                          </a:solidFill>
                        </a:rPr>
                        <a:t>2</a:t>
                      </a:r>
                    </a:p>
                  </a:txBody>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extLst>
                  <a:ext uri="{0D108BD9-81ED-4DB2-BD59-A6C34878D82A}">
                    <a16:rowId xmlns:a16="http://schemas.microsoft.com/office/drawing/2014/main" val="828526600"/>
                  </a:ext>
                </a:extLst>
              </a:tr>
              <a:tr h="426871">
                <a:tc>
                  <a:txBody>
                    <a:bodyPr/>
                    <a:lstStyle/>
                    <a:p>
                      <a:r>
                        <a:rPr lang="en-US" dirty="0"/>
                        <a:t>P2</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pPr marL="0" algn="l" defTabSz="914400" rtl="0" eaLnBrk="1" latinLnBrk="0" hangingPunct="1"/>
                      <a:r>
                        <a:rPr lang="en-US" sz="1800" kern="1200" dirty="0">
                          <a:solidFill>
                            <a:schemeClr val="dk1"/>
                          </a:solidFill>
                          <a:latin typeface="+mn-lt"/>
                          <a:ea typeface="+mn-ea"/>
                          <a:cs typeface="+mn-cs"/>
                        </a:rPr>
                        <a:t>5</a:t>
                      </a:r>
                    </a:p>
                  </a:txBody>
                  <a:tcPr>
                    <a:solidFill>
                      <a:schemeClr val="bg2"/>
                    </a:solidFill>
                  </a:tcPr>
                </a:tc>
                <a:tc>
                  <a:txBody>
                    <a:bodyPr/>
                    <a:lstStyle/>
                    <a:p>
                      <a:pPr marL="0" algn="l" defTabSz="914400" rtl="0" eaLnBrk="1" latinLnBrk="0" hangingPunct="1"/>
                      <a:r>
                        <a:rPr lang="en-US" sz="1800" kern="1200" dirty="0">
                          <a:solidFill>
                            <a:schemeClr val="dk1"/>
                          </a:solidFill>
                          <a:latin typeface="+mn-lt"/>
                          <a:ea typeface="+mn-ea"/>
                          <a:cs typeface="+mn-cs"/>
                        </a:rPr>
                        <a:t>3</a:t>
                      </a:r>
                    </a:p>
                  </a:txBody>
                  <a:tcPr>
                    <a:solidFill>
                      <a:schemeClr val="bg2"/>
                    </a:solidFill>
                  </a:tcPr>
                </a:tc>
                <a:tc>
                  <a:txBody>
                    <a:bodyPr/>
                    <a:lstStyle/>
                    <a:p>
                      <a:pPr marL="0" algn="l" defTabSz="914400" rtl="0" eaLnBrk="1" latinLnBrk="0" hangingPunct="1"/>
                      <a:r>
                        <a:rPr lang="en-US" sz="1800" kern="1200" dirty="0">
                          <a:solidFill>
                            <a:schemeClr val="dk1"/>
                          </a:solidFill>
                          <a:latin typeface="+mn-lt"/>
                          <a:ea typeface="+mn-ea"/>
                          <a:cs typeface="+mn-cs"/>
                        </a:rPr>
                        <a:t>2</a:t>
                      </a:r>
                    </a:p>
                  </a:txBody>
                  <a:tcPr>
                    <a:solidFill>
                      <a:schemeClr val="bg2"/>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extLst>
                  <a:ext uri="{0D108BD9-81ED-4DB2-BD59-A6C34878D82A}">
                    <a16:rowId xmlns:a16="http://schemas.microsoft.com/office/drawing/2014/main" val="2645544225"/>
                  </a:ext>
                </a:extLst>
              </a:tr>
              <a:tr h="523568">
                <a:tc>
                  <a:txBody>
                    <a:bodyPr/>
                    <a:lstStyle/>
                    <a:p>
                      <a:r>
                        <a:rPr lang="en-US" dirty="0"/>
                        <a:t>P3</a:t>
                      </a:r>
                    </a:p>
                  </a:txBody>
                  <a:tcPr/>
                </a:tc>
                <a:tc>
                  <a:txBody>
                    <a:bodyPr/>
                    <a:lstStyle/>
                    <a:p>
                      <a:r>
                        <a:rPr lang="en-US" dirty="0"/>
                        <a:t>3</a:t>
                      </a:r>
                    </a:p>
                  </a:txBody>
                  <a:tcPr/>
                </a:tc>
                <a:tc>
                  <a:txBody>
                    <a:bodyPr/>
                    <a:lstStyle/>
                    <a:p>
                      <a:r>
                        <a:rPr lang="en-US" dirty="0"/>
                        <a:t>0</a:t>
                      </a:r>
                    </a:p>
                  </a:txBody>
                  <a:tcPr/>
                </a:tc>
                <a:tc>
                  <a:txBody>
                    <a:bodyPr/>
                    <a:lstStyle/>
                    <a:p>
                      <a:r>
                        <a:rPr lang="en-US" dirty="0"/>
                        <a:t>2</a:t>
                      </a:r>
                    </a:p>
                  </a:txBody>
                  <a:tcPr/>
                </a:tc>
                <a:tc>
                  <a:txBody>
                    <a:bodyPr/>
                    <a:lstStyle/>
                    <a:p>
                      <a:r>
                        <a:rPr lang="en-US" dirty="0"/>
                        <a:t>9</a:t>
                      </a:r>
                    </a:p>
                  </a:txBody>
                  <a:tcPr/>
                </a:tc>
                <a:tc>
                  <a:txBody>
                    <a:bodyPr/>
                    <a:lstStyle/>
                    <a:p>
                      <a:r>
                        <a:rPr lang="en-US" dirty="0"/>
                        <a:t>0</a:t>
                      </a:r>
                    </a:p>
                  </a:txBody>
                  <a:tcPr/>
                </a:tc>
                <a:tc>
                  <a:txBody>
                    <a:bodyPr/>
                    <a:lstStyle/>
                    <a:p>
                      <a:r>
                        <a:rPr lang="en-US" dirty="0"/>
                        <a:t>2</a:t>
                      </a:r>
                    </a:p>
                  </a:txBody>
                  <a:tcPr/>
                </a:tc>
                <a:tc>
                  <a:txBody>
                    <a:bodyPr/>
                    <a:lstStyle/>
                    <a:p>
                      <a:r>
                        <a:rPr lang="en-US" dirty="0"/>
                        <a:t>7</a:t>
                      </a:r>
                    </a:p>
                  </a:txBody>
                  <a:tcPr>
                    <a:solidFill>
                      <a:schemeClr val="bg2"/>
                    </a:solidFill>
                  </a:tcPr>
                </a:tc>
                <a:tc>
                  <a:txBody>
                    <a:bodyPr/>
                    <a:lstStyle/>
                    <a:p>
                      <a:r>
                        <a:rPr lang="en-US" dirty="0"/>
                        <a:t>4</a:t>
                      </a:r>
                    </a:p>
                  </a:txBody>
                  <a:tcPr>
                    <a:solidFill>
                      <a:schemeClr val="bg2"/>
                    </a:solidFill>
                  </a:tcPr>
                </a:tc>
                <a:tc>
                  <a:txBody>
                    <a:bodyPr/>
                    <a:lstStyle/>
                    <a:p>
                      <a:r>
                        <a:rPr lang="en-US" dirty="0"/>
                        <a:t>3</a:t>
                      </a:r>
                    </a:p>
                  </a:txBody>
                  <a:tcPr>
                    <a:solidFill>
                      <a:schemeClr val="bg2"/>
                    </a:solidFill>
                  </a:tcPr>
                </a:tc>
                <a:tc>
                  <a:txBody>
                    <a:bodyPr/>
                    <a:lstStyle/>
                    <a:p>
                      <a:r>
                        <a:rPr lang="en-US" dirty="0">
                          <a:solidFill>
                            <a:schemeClr val="tx1"/>
                          </a:solidFill>
                        </a:rPr>
                        <a:t>6</a:t>
                      </a:r>
                    </a:p>
                  </a:txBody>
                  <a:tcPr>
                    <a:solidFill>
                      <a:schemeClr val="bg2"/>
                    </a:solidFill>
                  </a:tcPr>
                </a:tc>
                <a:tc>
                  <a:txBody>
                    <a:bodyPr/>
                    <a:lstStyle/>
                    <a:p>
                      <a:r>
                        <a:rPr lang="en-US" dirty="0">
                          <a:solidFill>
                            <a:schemeClr val="tx1"/>
                          </a:solidFill>
                        </a:rPr>
                        <a:t>0</a:t>
                      </a:r>
                    </a:p>
                  </a:txBody>
                  <a:tcPr>
                    <a:solidFill>
                      <a:schemeClr val="bg2"/>
                    </a:solidFill>
                  </a:tcPr>
                </a:tc>
                <a:tc>
                  <a:txBody>
                    <a:bodyPr/>
                    <a:lstStyle/>
                    <a:p>
                      <a:r>
                        <a:rPr lang="en-US" dirty="0">
                          <a:solidFill>
                            <a:schemeClr val="tx1"/>
                          </a:solidFill>
                        </a:rPr>
                        <a:t>0</a:t>
                      </a:r>
                    </a:p>
                  </a:txBody>
                  <a:tcPr>
                    <a:solidFill>
                      <a:schemeClr val="bg2"/>
                    </a:solidFill>
                  </a:tcPr>
                </a:tc>
                <a:extLst>
                  <a:ext uri="{0D108BD9-81ED-4DB2-BD59-A6C34878D82A}">
                    <a16:rowId xmlns:a16="http://schemas.microsoft.com/office/drawing/2014/main" val="556773568"/>
                  </a:ext>
                </a:extLst>
              </a:tr>
              <a:tr h="426871">
                <a:tc>
                  <a:txBody>
                    <a:bodyPr/>
                    <a:lstStyle/>
                    <a:p>
                      <a:r>
                        <a:rPr lang="en-US" dirty="0"/>
                        <a:t>P4</a:t>
                      </a:r>
                    </a:p>
                  </a:txBody>
                  <a:tcPr/>
                </a:tc>
                <a:tc>
                  <a:txBody>
                    <a:bodyPr/>
                    <a:lstStyle/>
                    <a:p>
                      <a:r>
                        <a:rPr lang="en-US" dirty="0"/>
                        <a:t>2</a:t>
                      </a:r>
                    </a:p>
                  </a:txBody>
                  <a:tcPr>
                    <a:solidFill>
                      <a:schemeClr val="bg2"/>
                    </a:solidFill>
                  </a:tcPr>
                </a:tc>
                <a:tc>
                  <a:txBody>
                    <a:bodyPr/>
                    <a:lstStyle/>
                    <a:p>
                      <a:r>
                        <a:rPr lang="en-US" dirty="0"/>
                        <a:t>1</a:t>
                      </a:r>
                    </a:p>
                  </a:txBody>
                  <a:tcPr>
                    <a:solidFill>
                      <a:schemeClr val="bg2"/>
                    </a:solidFill>
                  </a:tcPr>
                </a:tc>
                <a:tc>
                  <a:txBody>
                    <a:bodyPr/>
                    <a:lstStyle/>
                    <a:p>
                      <a:r>
                        <a:rPr lang="en-US" dirty="0"/>
                        <a:t>1</a:t>
                      </a:r>
                    </a:p>
                  </a:txBody>
                  <a:tcPr>
                    <a:solidFill>
                      <a:schemeClr val="bg2"/>
                    </a:solidFill>
                  </a:tcPr>
                </a:tc>
                <a:tc>
                  <a:txBody>
                    <a:bodyPr/>
                    <a:lstStyle/>
                    <a:p>
                      <a:r>
                        <a:rPr lang="en-US" dirty="0"/>
                        <a:t>4</a:t>
                      </a:r>
                    </a:p>
                  </a:txBody>
                  <a:tcPr/>
                </a:tc>
                <a:tc>
                  <a:txBody>
                    <a:bodyPr/>
                    <a:lstStyle/>
                    <a:p>
                      <a:r>
                        <a:rPr lang="en-US" dirty="0"/>
                        <a:t>2</a:t>
                      </a:r>
                    </a:p>
                  </a:txBody>
                  <a:tcPr/>
                </a:tc>
                <a:tc>
                  <a:txBody>
                    <a:bodyPr/>
                    <a:lstStyle/>
                    <a:p>
                      <a:r>
                        <a:rPr lang="en-US" dirty="0"/>
                        <a:t>2</a:t>
                      </a:r>
                    </a:p>
                  </a:txBody>
                  <a:tcPr/>
                </a:tc>
                <a:tc>
                  <a:txBody>
                    <a:bodyPr/>
                    <a:lstStyle/>
                    <a:p>
                      <a:r>
                        <a:rPr lang="en-US" dirty="0"/>
                        <a:t>7</a:t>
                      </a:r>
                    </a:p>
                  </a:txBody>
                  <a:tcPr/>
                </a:tc>
                <a:tc>
                  <a:txBody>
                    <a:bodyPr/>
                    <a:lstStyle/>
                    <a:p>
                      <a:r>
                        <a:rPr lang="en-US" dirty="0"/>
                        <a:t>4</a:t>
                      </a:r>
                    </a:p>
                  </a:txBody>
                  <a:tcPr/>
                </a:tc>
                <a:tc>
                  <a:txBody>
                    <a:bodyPr/>
                    <a:lstStyle/>
                    <a:p>
                      <a:r>
                        <a:rPr lang="en-US" dirty="0"/>
                        <a:t>5</a:t>
                      </a:r>
                    </a:p>
                  </a:txBody>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extLst>
                  <a:ext uri="{0D108BD9-81ED-4DB2-BD59-A6C34878D82A}">
                    <a16:rowId xmlns:a16="http://schemas.microsoft.com/office/drawing/2014/main" val="3209517795"/>
                  </a:ext>
                </a:extLst>
              </a:tr>
              <a:tr h="426871">
                <a:tc>
                  <a:txBody>
                    <a:bodyPr/>
                    <a:lstStyle/>
                    <a:p>
                      <a:r>
                        <a:rPr lang="en-US" dirty="0"/>
                        <a:t>P5</a:t>
                      </a:r>
                    </a:p>
                  </a:txBody>
                  <a:tcPr/>
                </a:tc>
                <a:tc>
                  <a:txBody>
                    <a:bodyPr/>
                    <a:lstStyle/>
                    <a:p>
                      <a:r>
                        <a:rPr lang="en-US" dirty="0"/>
                        <a:t>0</a:t>
                      </a:r>
                    </a:p>
                  </a:txBody>
                  <a:tcPr>
                    <a:solidFill>
                      <a:schemeClr val="bg2"/>
                    </a:solidFill>
                  </a:tcPr>
                </a:tc>
                <a:tc>
                  <a:txBody>
                    <a:bodyPr/>
                    <a:lstStyle/>
                    <a:p>
                      <a:r>
                        <a:rPr lang="en-US" dirty="0"/>
                        <a:t>0</a:t>
                      </a:r>
                    </a:p>
                  </a:txBody>
                  <a:tcPr>
                    <a:solidFill>
                      <a:schemeClr val="bg2"/>
                    </a:solidFill>
                  </a:tcPr>
                </a:tc>
                <a:tc>
                  <a:txBody>
                    <a:bodyPr/>
                    <a:lstStyle/>
                    <a:p>
                      <a:r>
                        <a:rPr lang="en-US" dirty="0"/>
                        <a:t>2</a:t>
                      </a:r>
                    </a:p>
                  </a:txBody>
                  <a:tcPr>
                    <a:solidFill>
                      <a:schemeClr val="bg2"/>
                    </a:solidFill>
                  </a:tcPr>
                </a:tc>
                <a:tc>
                  <a:txBody>
                    <a:bodyPr/>
                    <a:lstStyle/>
                    <a:p>
                      <a:r>
                        <a:rPr lang="en-US" dirty="0"/>
                        <a:t>5</a:t>
                      </a:r>
                    </a:p>
                  </a:txBody>
                  <a:tcPr/>
                </a:tc>
                <a:tc>
                  <a:txBody>
                    <a:bodyPr/>
                    <a:lstStyle/>
                    <a:p>
                      <a:r>
                        <a:rPr lang="en-US" dirty="0"/>
                        <a:t>3</a:t>
                      </a:r>
                    </a:p>
                  </a:txBody>
                  <a:tcPr/>
                </a:tc>
                <a:tc>
                  <a:txBody>
                    <a:bodyPr/>
                    <a:lstStyle/>
                    <a:p>
                      <a:r>
                        <a:rPr lang="en-US" dirty="0"/>
                        <a:t>3</a:t>
                      </a:r>
                    </a:p>
                  </a:txBody>
                  <a:tcPr/>
                </a:tc>
                <a:tc>
                  <a:txBody>
                    <a:bodyPr/>
                    <a:lstStyle/>
                    <a:p>
                      <a:r>
                        <a:rPr lang="en-US" dirty="0"/>
                        <a:t>7</a:t>
                      </a:r>
                    </a:p>
                  </a:txBody>
                  <a:tcPr>
                    <a:solidFill>
                      <a:srgbClr val="00B050"/>
                    </a:solidFill>
                  </a:tcPr>
                </a:tc>
                <a:tc>
                  <a:txBody>
                    <a:bodyPr/>
                    <a:lstStyle/>
                    <a:p>
                      <a:r>
                        <a:rPr lang="en-US" dirty="0"/>
                        <a:t>5</a:t>
                      </a:r>
                    </a:p>
                  </a:txBody>
                  <a:tcPr>
                    <a:solidFill>
                      <a:srgbClr val="00B050"/>
                    </a:solidFill>
                  </a:tcPr>
                </a:tc>
                <a:tc>
                  <a:txBody>
                    <a:bodyPr/>
                    <a:lstStyle/>
                    <a:p>
                      <a:r>
                        <a:rPr lang="en-US" dirty="0"/>
                        <a:t>5</a:t>
                      </a:r>
                    </a:p>
                  </a:txBody>
                  <a:tcPr>
                    <a:solidFill>
                      <a:srgbClr val="00B050"/>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extLst>
                  <a:ext uri="{0D108BD9-81ED-4DB2-BD59-A6C34878D82A}">
                    <a16:rowId xmlns:a16="http://schemas.microsoft.com/office/drawing/2014/main" val="4091801332"/>
                  </a:ext>
                </a:extLst>
              </a:tr>
              <a:tr h="426871">
                <a:tc>
                  <a:txBody>
                    <a:bodyPr/>
                    <a:lstStyle/>
                    <a:p>
                      <a:r>
                        <a:rPr lang="en-US" dirty="0"/>
                        <a:t>Total</a:t>
                      </a:r>
                    </a:p>
                  </a:txBody>
                  <a:tcPr/>
                </a:tc>
                <a:tc>
                  <a:txBody>
                    <a:bodyPr/>
                    <a:lstStyle/>
                    <a:p>
                      <a:r>
                        <a:rPr lang="en-US" dirty="0"/>
                        <a:t>7</a:t>
                      </a:r>
                    </a:p>
                  </a:txBody>
                  <a:tcPr/>
                </a:tc>
                <a:tc>
                  <a:txBody>
                    <a:bodyPr/>
                    <a:lstStyle/>
                    <a:p>
                      <a:r>
                        <a:rPr lang="en-US" dirty="0"/>
                        <a:t>2</a:t>
                      </a:r>
                    </a:p>
                  </a:txBody>
                  <a:tcPr/>
                </a:tc>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90728659"/>
                  </a:ext>
                </a:extLst>
              </a:tr>
            </a:tbl>
          </a:graphicData>
        </a:graphic>
      </p:graphicFrame>
    </p:spTree>
    <p:extLst>
      <p:ext uri="{BB962C8B-B14F-4D97-AF65-F5344CB8AC3E}">
        <p14:creationId xmlns:p14="http://schemas.microsoft.com/office/powerpoint/2010/main" val="22156059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F09F12-0E27-0671-C727-DDE13EED2954}"/>
              </a:ext>
            </a:extLst>
          </p:cNvPr>
          <p:cNvSpPr>
            <a:spLocks noGrp="1"/>
          </p:cNvSpPr>
          <p:nvPr>
            <p:ph idx="1"/>
          </p:nvPr>
        </p:nvSpPr>
        <p:spPr>
          <a:xfrm>
            <a:off x="838200" y="707923"/>
            <a:ext cx="10515600" cy="5469040"/>
          </a:xfrm>
        </p:spPr>
        <p:txBody>
          <a:bodyPr>
            <a:normAutofit/>
          </a:bodyPr>
          <a:lstStyle/>
          <a:p>
            <a:r>
              <a:rPr lang="en-US" dirty="0">
                <a:highlight>
                  <a:srgbClr val="FFFF00"/>
                </a:highlight>
              </a:rPr>
              <a:t>Step 7: For Process P3:</a:t>
            </a:r>
          </a:p>
          <a:p>
            <a:r>
              <a:rPr lang="en-US" dirty="0"/>
              <a:t>P3 Need &lt;= Available</a:t>
            </a:r>
          </a:p>
          <a:p>
            <a:r>
              <a:rPr lang="en-US" dirty="0"/>
              <a:t>6, 0, 0 &lt;= 7, 5, 5 condition is true</a:t>
            </a:r>
          </a:p>
          <a:p>
            <a:r>
              <a:rPr lang="en-US" dirty="0"/>
              <a:t>New Available Resource = Available + Allocation</a:t>
            </a:r>
          </a:p>
          <a:p>
            <a:r>
              <a:rPr lang="en-US" dirty="0"/>
              <a:t>7, 5, 5 + 3, 0, 2 =&gt; 10, 5, 7</a:t>
            </a:r>
          </a:p>
          <a:p>
            <a:r>
              <a:rPr lang="en-US" dirty="0"/>
              <a:t>Hence, we execute the banker's algorithm to find the safe state and the safe sequence like P2, P4, P5, P1 and P3.</a:t>
            </a:r>
          </a:p>
        </p:txBody>
      </p:sp>
      <p:sp>
        <p:nvSpPr>
          <p:cNvPr id="4" name="Date Placeholder 3">
            <a:extLst>
              <a:ext uri="{FF2B5EF4-FFF2-40B4-BE49-F238E27FC236}">
                <a16:creationId xmlns:a16="http://schemas.microsoft.com/office/drawing/2014/main" id="{8E330DF8-71F5-49AC-1C55-876FC1AA2BF5}"/>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0CA357BA-9E3F-FD90-E66B-93F020AF1647}"/>
              </a:ext>
            </a:extLst>
          </p:cNvPr>
          <p:cNvSpPr>
            <a:spLocks noGrp="1"/>
          </p:cNvSpPr>
          <p:nvPr>
            <p:ph type="sldNum" sz="quarter" idx="12"/>
          </p:nvPr>
        </p:nvSpPr>
        <p:spPr/>
        <p:txBody>
          <a:bodyPr/>
          <a:lstStyle/>
          <a:p>
            <a:fld id="{A11AFCF8-F107-49BE-8702-0F5BBC6155CA}" type="slidenum">
              <a:rPr lang="en-US" smtClean="0"/>
              <a:t>65</a:t>
            </a:fld>
            <a:endParaRPr lang="en-US"/>
          </a:p>
        </p:txBody>
      </p:sp>
    </p:spTree>
    <p:extLst>
      <p:ext uri="{BB962C8B-B14F-4D97-AF65-F5344CB8AC3E}">
        <p14:creationId xmlns:p14="http://schemas.microsoft.com/office/powerpoint/2010/main" val="20908586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62552-5612-9C55-73E9-87724C610C5B}"/>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C212704-B81D-7F1F-C320-1D66213FCA78}"/>
              </a:ext>
            </a:extLst>
          </p:cNvPr>
          <p:cNvSpPr>
            <a:spLocks noGrp="1"/>
          </p:cNvSpPr>
          <p:nvPr>
            <p:ph type="dt" sz="half" idx="10"/>
          </p:nvPr>
        </p:nvSpPr>
        <p:spPr/>
        <p:txBody>
          <a:bodyPr/>
          <a:lstStyle/>
          <a:p>
            <a:fld id="{09A204DB-AAB6-4ACE-99AE-442F84E1EB8E}" type="datetime1">
              <a:rPr lang="en-US" smtClean="0"/>
              <a:t>2/15/2024</a:t>
            </a:fld>
            <a:endParaRPr lang="en-US"/>
          </a:p>
        </p:txBody>
      </p:sp>
      <p:sp>
        <p:nvSpPr>
          <p:cNvPr id="5" name="Slide Number Placeholder 4">
            <a:extLst>
              <a:ext uri="{FF2B5EF4-FFF2-40B4-BE49-F238E27FC236}">
                <a16:creationId xmlns:a16="http://schemas.microsoft.com/office/drawing/2014/main" id="{87EC8185-EF7F-FF6D-5C02-039AC24DE83C}"/>
              </a:ext>
            </a:extLst>
          </p:cNvPr>
          <p:cNvSpPr>
            <a:spLocks noGrp="1"/>
          </p:cNvSpPr>
          <p:nvPr>
            <p:ph type="sldNum" sz="quarter" idx="12"/>
          </p:nvPr>
        </p:nvSpPr>
        <p:spPr/>
        <p:txBody>
          <a:bodyPr/>
          <a:lstStyle/>
          <a:p>
            <a:fld id="{A11AFCF8-F107-49BE-8702-0F5BBC6155CA}" type="slidenum">
              <a:rPr lang="en-US" smtClean="0"/>
              <a:t>66</a:t>
            </a:fld>
            <a:endParaRPr lang="en-US"/>
          </a:p>
        </p:txBody>
      </p:sp>
      <p:graphicFrame>
        <p:nvGraphicFramePr>
          <p:cNvPr id="7" name="Table 6">
            <a:extLst>
              <a:ext uri="{FF2B5EF4-FFF2-40B4-BE49-F238E27FC236}">
                <a16:creationId xmlns:a16="http://schemas.microsoft.com/office/drawing/2014/main" id="{D3A5D8EA-FFE2-1D73-F8D0-67CD6A7B4C6C}"/>
              </a:ext>
            </a:extLst>
          </p:cNvPr>
          <p:cNvGraphicFramePr>
            <a:graphicFrameLocks noGrp="1"/>
          </p:cNvGraphicFramePr>
          <p:nvPr/>
        </p:nvGraphicFramePr>
        <p:xfrm>
          <a:off x="405581" y="1721516"/>
          <a:ext cx="11064237" cy="3511665"/>
        </p:xfrm>
        <a:graphic>
          <a:graphicData uri="http://schemas.openxmlformats.org/drawingml/2006/table">
            <a:tbl>
              <a:tblPr firstRow="1" bandRow="1">
                <a:tableStyleId>{5C22544A-7EE6-4342-B048-85BDC9FD1C3A}</a:tableStyleId>
              </a:tblPr>
              <a:tblGrid>
                <a:gridCol w="2118469">
                  <a:extLst>
                    <a:ext uri="{9D8B030D-6E8A-4147-A177-3AD203B41FA5}">
                      <a16:colId xmlns:a16="http://schemas.microsoft.com/office/drawing/2014/main" val="1242841974"/>
                    </a:ext>
                  </a:extLst>
                </a:gridCol>
                <a:gridCol w="745481">
                  <a:extLst>
                    <a:ext uri="{9D8B030D-6E8A-4147-A177-3AD203B41FA5}">
                      <a16:colId xmlns:a16="http://schemas.microsoft.com/office/drawing/2014/main" val="2808326000"/>
                    </a:ext>
                  </a:extLst>
                </a:gridCol>
                <a:gridCol w="549700">
                  <a:extLst>
                    <a:ext uri="{9D8B030D-6E8A-4147-A177-3AD203B41FA5}">
                      <a16:colId xmlns:a16="http://schemas.microsoft.com/office/drawing/2014/main" val="436269594"/>
                    </a:ext>
                  </a:extLst>
                </a:gridCol>
                <a:gridCol w="431726">
                  <a:extLst>
                    <a:ext uri="{9D8B030D-6E8A-4147-A177-3AD203B41FA5}">
                      <a16:colId xmlns:a16="http://schemas.microsoft.com/office/drawing/2014/main" val="930276063"/>
                    </a:ext>
                  </a:extLst>
                </a:gridCol>
                <a:gridCol w="401606">
                  <a:extLst>
                    <a:ext uri="{9D8B030D-6E8A-4147-A177-3AD203B41FA5}">
                      <a16:colId xmlns:a16="http://schemas.microsoft.com/office/drawing/2014/main" val="2271579470"/>
                    </a:ext>
                  </a:extLst>
                </a:gridCol>
                <a:gridCol w="532127">
                  <a:extLst>
                    <a:ext uri="{9D8B030D-6E8A-4147-A177-3AD203B41FA5}">
                      <a16:colId xmlns:a16="http://schemas.microsoft.com/office/drawing/2014/main" val="3083177443"/>
                    </a:ext>
                  </a:extLst>
                </a:gridCol>
                <a:gridCol w="813252">
                  <a:extLst>
                    <a:ext uri="{9D8B030D-6E8A-4147-A177-3AD203B41FA5}">
                      <a16:colId xmlns:a16="http://schemas.microsoft.com/office/drawing/2014/main" val="296763780"/>
                    </a:ext>
                  </a:extLst>
                </a:gridCol>
                <a:gridCol w="933733">
                  <a:extLst>
                    <a:ext uri="{9D8B030D-6E8A-4147-A177-3AD203B41FA5}">
                      <a16:colId xmlns:a16="http://schemas.microsoft.com/office/drawing/2014/main" val="621424224"/>
                    </a:ext>
                  </a:extLst>
                </a:gridCol>
                <a:gridCol w="983933">
                  <a:extLst>
                    <a:ext uri="{9D8B030D-6E8A-4147-A177-3AD203B41FA5}">
                      <a16:colId xmlns:a16="http://schemas.microsoft.com/office/drawing/2014/main" val="197637905"/>
                    </a:ext>
                  </a:extLst>
                </a:gridCol>
                <a:gridCol w="923693">
                  <a:extLst>
                    <a:ext uri="{9D8B030D-6E8A-4147-A177-3AD203B41FA5}">
                      <a16:colId xmlns:a16="http://schemas.microsoft.com/office/drawing/2014/main" val="1150900309"/>
                    </a:ext>
                  </a:extLst>
                </a:gridCol>
                <a:gridCol w="1139554">
                  <a:extLst>
                    <a:ext uri="{9D8B030D-6E8A-4147-A177-3AD203B41FA5}">
                      <a16:colId xmlns:a16="http://schemas.microsoft.com/office/drawing/2014/main" val="395156635"/>
                    </a:ext>
                  </a:extLst>
                </a:gridCol>
                <a:gridCol w="745482">
                  <a:extLst>
                    <a:ext uri="{9D8B030D-6E8A-4147-A177-3AD203B41FA5}">
                      <a16:colId xmlns:a16="http://schemas.microsoft.com/office/drawing/2014/main" val="2626888040"/>
                    </a:ext>
                  </a:extLst>
                </a:gridCol>
                <a:gridCol w="745481">
                  <a:extLst>
                    <a:ext uri="{9D8B030D-6E8A-4147-A177-3AD203B41FA5}">
                      <a16:colId xmlns:a16="http://schemas.microsoft.com/office/drawing/2014/main" val="421326042"/>
                    </a:ext>
                  </a:extLst>
                </a:gridCol>
              </a:tblGrid>
              <a:tr h="426871">
                <a:tc>
                  <a:txBody>
                    <a:bodyPr/>
                    <a:lstStyle/>
                    <a:p>
                      <a:r>
                        <a:rPr lang="en-US" dirty="0"/>
                        <a:t>PROCESS</a:t>
                      </a:r>
                    </a:p>
                  </a:txBody>
                  <a:tcPr/>
                </a:tc>
                <a:tc gridSpan="3">
                  <a:txBody>
                    <a:bodyPr/>
                    <a:lstStyle/>
                    <a:p>
                      <a:r>
                        <a:rPr lang="en-US" dirty="0"/>
                        <a:t>ALLOCATION</a:t>
                      </a:r>
                    </a:p>
                  </a:txBody>
                  <a:tcPr/>
                </a:tc>
                <a:tc hMerge="1">
                  <a:txBody>
                    <a:bodyPr/>
                    <a:lstStyle/>
                    <a:p>
                      <a:endParaRPr lang="en-US"/>
                    </a:p>
                  </a:txBody>
                  <a:tcPr/>
                </a:tc>
                <a:tc hMerge="1">
                  <a:txBody>
                    <a:bodyPr/>
                    <a:lstStyle/>
                    <a:p>
                      <a:endParaRPr lang="en-US"/>
                    </a:p>
                  </a:txBody>
                  <a:tcPr/>
                </a:tc>
                <a:tc gridSpan="3">
                  <a:txBody>
                    <a:bodyPr/>
                    <a:lstStyle/>
                    <a:p>
                      <a:r>
                        <a:rPr lang="en-US" dirty="0"/>
                        <a:t>MAX NEED</a:t>
                      </a:r>
                    </a:p>
                  </a:txBody>
                  <a:tcPr/>
                </a:tc>
                <a:tc hMerge="1">
                  <a:txBody>
                    <a:bodyPr/>
                    <a:lstStyle/>
                    <a:p>
                      <a:endParaRPr lang="en-US"/>
                    </a:p>
                  </a:txBody>
                  <a:tcPr/>
                </a:tc>
                <a:tc hMerge="1">
                  <a:txBody>
                    <a:bodyPr/>
                    <a:lstStyle/>
                    <a:p>
                      <a:endParaRPr lang="en-US"/>
                    </a:p>
                  </a:txBody>
                  <a:tcPr/>
                </a:tc>
                <a:tc gridSpan="3">
                  <a:txBody>
                    <a:bodyPr/>
                    <a:lstStyle/>
                    <a:p>
                      <a:r>
                        <a:rPr lang="en-US" dirty="0"/>
                        <a:t>AVAILABE</a:t>
                      </a:r>
                    </a:p>
                  </a:txBody>
                  <a:tcPr/>
                </a:tc>
                <a:tc hMerge="1">
                  <a:txBody>
                    <a:bodyPr/>
                    <a:lstStyle/>
                    <a:p>
                      <a:endParaRPr lang="en-US"/>
                    </a:p>
                  </a:txBody>
                  <a:tcPr/>
                </a:tc>
                <a:tc hMerge="1">
                  <a:txBody>
                    <a:bodyPr/>
                    <a:lstStyle/>
                    <a:p>
                      <a:endParaRPr lang="en-US"/>
                    </a:p>
                  </a:txBody>
                  <a:tcPr/>
                </a:tc>
                <a:tc gridSpan="3">
                  <a:txBody>
                    <a:bodyPr/>
                    <a:lstStyle/>
                    <a:p>
                      <a:r>
                        <a:rPr lang="en-US" dirty="0"/>
                        <a:t>REMAINING NEED</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6592391"/>
                  </a:ext>
                </a:extLst>
              </a:tr>
              <a:tr h="426871">
                <a:tc>
                  <a:txBody>
                    <a:bodyPr/>
                    <a:lstStyle/>
                    <a:p>
                      <a:endParaRPr lang="en-US" dirty="0"/>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2423289821"/>
                  </a:ext>
                </a:extLst>
              </a:tr>
              <a:tr h="426871">
                <a:tc>
                  <a:txBody>
                    <a:bodyPr/>
                    <a:lstStyle/>
                    <a:p>
                      <a:r>
                        <a:rPr lang="en-US" dirty="0"/>
                        <a:t>P1</a:t>
                      </a:r>
                    </a:p>
                  </a:txBody>
                  <a:tcPr/>
                </a:tc>
                <a:tc>
                  <a:txBody>
                    <a:bodyPr/>
                    <a:lstStyle/>
                    <a:p>
                      <a:r>
                        <a:rPr lang="en-US" dirty="0"/>
                        <a:t>0</a:t>
                      </a:r>
                    </a:p>
                  </a:txBody>
                  <a:tcPr>
                    <a:solidFill>
                      <a:schemeClr val="bg2"/>
                    </a:solidFill>
                  </a:tcPr>
                </a:tc>
                <a:tc>
                  <a:txBody>
                    <a:bodyPr/>
                    <a:lstStyle/>
                    <a:p>
                      <a:r>
                        <a:rPr lang="en-US" dirty="0"/>
                        <a:t>1</a:t>
                      </a:r>
                    </a:p>
                  </a:txBody>
                  <a:tcPr>
                    <a:solidFill>
                      <a:schemeClr val="bg2"/>
                    </a:solidFill>
                  </a:tcPr>
                </a:tc>
                <a:tc>
                  <a:txBody>
                    <a:bodyPr/>
                    <a:lstStyle/>
                    <a:p>
                      <a:r>
                        <a:rPr lang="en-US" dirty="0"/>
                        <a:t>0</a:t>
                      </a:r>
                    </a:p>
                  </a:txBody>
                  <a:tcPr>
                    <a:solidFill>
                      <a:schemeClr val="bg2"/>
                    </a:solidFill>
                  </a:tcPr>
                </a:tc>
                <a:tc>
                  <a:txBody>
                    <a:bodyPr/>
                    <a:lstStyle/>
                    <a:p>
                      <a:r>
                        <a:rPr lang="en-US" dirty="0"/>
                        <a:t>7</a:t>
                      </a:r>
                    </a:p>
                  </a:txBody>
                  <a:tcPr/>
                </a:tc>
                <a:tc>
                  <a:txBody>
                    <a:bodyPr/>
                    <a:lstStyle/>
                    <a:p>
                      <a:r>
                        <a:rPr lang="en-US" dirty="0"/>
                        <a:t>5</a:t>
                      </a:r>
                    </a:p>
                  </a:txBody>
                  <a:tcPr/>
                </a:tc>
                <a:tc>
                  <a:txBody>
                    <a:bodyPr/>
                    <a:lstStyle/>
                    <a:p>
                      <a:r>
                        <a:rPr lang="en-US" dirty="0"/>
                        <a:t>3</a:t>
                      </a:r>
                    </a:p>
                  </a:txBody>
                  <a:tcPr/>
                </a:tc>
                <a:tc>
                  <a:txBody>
                    <a:bodyPr/>
                    <a:lstStyle/>
                    <a:p>
                      <a:r>
                        <a:rPr lang="en-US" dirty="0">
                          <a:solidFill>
                            <a:schemeClr val="tx1"/>
                          </a:solidFill>
                        </a:rPr>
                        <a:t>3</a:t>
                      </a:r>
                    </a:p>
                  </a:txBody>
                  <a:tcPr/>
                </a:tc>
                <a:tc>
                  <a:txBody>
                    <a:bodyPr/>
                    <a:lstStyle/>
                    <a:p>
                      <a:r>
                        <a:rPr lang="en-US" dirty="0">
                          <a:solidFill>
                            <a:schemeClr val="tx1"/>
                          </a:solidFill>
                        </a:rPr>
                        <a:t>3</a:t>
                      </a:r>
                    </a:p>
                  </a:txBody>
                  <a:tcPr/>
                </a:tc>
                <a:tc>
                  <a:txBody>
                    <a:bodyPr/>
                    <a:lstStyle/>
                    <a:p>
                      <a:r>
                        <a:rPr lang="en-US" dirty="0">
                          <a:solidFill>
                            <a:schemeClr val="tx1"/>
                          </a:solidFill>
                        </a:rPr>
                        <a:t>2</a:t>
                      </a:r>
                    </a:p>
                  </a:txBody>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extLst>
                  <a:ext uri="{0D108BD9-81ED-4DB2-BD59-A6C34878D82A}">
                    <a16:rowId xmlns:a16="http://schemas.microsoft.com/office/drawing/2014/main" val="828526600"/>
                  </a:ext>
                </a:extLst>
              </a:tr>
              <a:tr h="426871">
                <a:tc>
                  <a:txBody>
                    <a:bodyPr/>
                    <a:lstStyle/>
                    <a:p>
                      <a:r>
                        <a:rPr lang="en-US" dirty="0"/>
                        <a:t>P2</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pPr marL="0" algn="l" defTabSz="914400" rtl="0" eaLnBrk="1" latinLnBrk="0" hangingPunct="1"/>
                      <a:r>
                        <a:rPr lang="en-US" sz="1800" kern="1200" dirty="0">
                          <a:solidFill>
                            <a:schemeClr val="dk1"/>
                          </a:solidFill>
                          <a:latin typeface="+mn-lt"/>
                          <a:ea typeface="+mn-ea"/>
                          <a:cs typeface="+mn-cs"/>
                        </a:rPr>
                        <a:t>5</a:t>
                      </a:r>
                    </a:p>
                  </a:txBody>
                  <a:tcPr>
                    <a:solidFill>
                      <a:schemeClr val="bg2"/>
                    </a:solidFill>
                  </a:tcPr>
                </a:tc>
                <a:tc>
                  <a:txBody>
                    <a:bodyPr/>
                    <a:lstStyle/>
                    <a:p>
                      <a:pPr marL="0" algn="l" defTabSz="914400" rtl="0" eaLnBrk="1" latinLnBrk="0" hangingPunct="1"/>
                      <a:r>
                        <a:rPr lang="en-US" sz="1800" kern="1200" dirty="0">
                          <a:solidFill>
                            <a:schemeClr val="dk1"/>
                          </a:solidFill>
                          <a:latin typeface="+mn-lt"/>
                          <a:ea typeface="+mn-ea"/>
                          <a:cs typeface="+mn-cs"/>
                        </a:rPr>
                        <a:t>3</a:t>
                      </a:r>
                    </a:p>
                  </a:txBody>
                  <a:tcPr>
                    <a:solidFill>
                      <a:schemeClr val="bg2"/>
                    </a:solidFill>
                  </a:tcPr>
                </a:tc>
                <a:tc>
                  <a:txBody>
                    <a:bodyPr/>
                    <a:lstStyle/>
                    <a:p>
                      <a:pPr marL="0" algn="l" defTabSz="914400" rtl="0" eaLnBrk="1" latinLnBrk="0" hangingPunct="1"/>
                      <a:r>
                        <a:rPr lang="en-US" sz="1800" kern="1200" dirty="0">
                          <a:solidFill>
                            <a:schemeClr val="dk1"/>
                          </a:solidFill>
                          <a:latin typeface="+mn-lt"/>
                          <a:ea typeface="+mn-ea"/>
                          <a:cs typeface="+mn-cs"/>
                        </a:rPr>
                        <a:t>2</a:t>
                      </a:r>
                    </a:p>
                  </a:txBody>
                  <a:tcPr>
                    <a:solidFill>
                      <a:schemeClr val="bg2"/>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extLst>
                  <a:ext uri="{0D108BD9-81ED-4DB2-BD59-A6C34878D82A}">
                    <a16:rowId xmlns:a16="http://schemas.microsoft.com/office/drawing/2014/main" val="2645544225"/>
                  </a:ext>
                </a:extLst>
              </a:tr>
              <a:tr h="523568">
                <a:tc>
                  <a:txBody>
                    <a:bodyPr/>
                    <a:lstStyle/>
                    <a:p>
                      <a:r>
                        <a:rPr lang="en-US" dirty="0"/>
                        <a:t>P3</a:t>
                      </a:r>
                    </a:p>
                  </a:txBody>
                  <a:tcPr/>
                </a:tc>
                <a:tc>
                  <a:txBody>
                    <a:bodyPr/>
                    <a:lstStyle/>
                    <a:p>
                      <a:r>
                        <a:rPr lang="en-US" dirty="0"/>
                        <a:t>3</a:t>
                      </a:r>
                    </a:p>
                  </a:txBody>
                  <a:tcPr/>
                </a:tc>
                <a:tc>
                  <a:txBody>
                    <a:bodyPr/>
                    <a:lstStyle/>
                    <a:p>
                      <a:r>
                        <a:rPr lang="en-US" dirty="0"/>
                        <a:t>0</a:t>
                      </a:r>
                    </a:p>
                  </a:txBody>
                  <a:tcPr/>
                </a:tc>
                <a:tc>
                  <a:txBody>
                    <a:bodyPr/>
                    <a:lstStyle/>
                    <a:p>
                      <a:r>
                        <a:rPr lang="en-US" dirty="0"/>
                        <a:t>2</a:t>
                      </a:r>
                    </a:p>
                  </a:txBody>
                  <a:tcPr/>
                </a:tc>
                <a:tc>
                  <a:txBody>
                    <a:bodyPr/>
                    <a:lstStyle/>
                    <a:p>
                      <a:r>
                        <a:rPr lang="en-US" dirty="0"/>
                        <a:t>9</a:t>
                      </a:r>
                    </a:p>
                  </a:txBody>
                  <a:tcPr/>
                </a:tc>
                <a:tc>
                  <a:txBody>
                    <a:bodyPr/>
                    <a:lstStyle/>
                    <a:p>
                      <a:r>
                        <a:rPr lang="en-US" dirty="0"/>
                        <a:t>0</a:t>
                      </a:r>
                    </a:p>
                  </a:txBody>
                  <a:tcPr/>
                </a:tc>
                <a:tc>
                  <a:txBody>
                    <a:bodyPr/>
                    <a:lstStyle/>
                    <a:p>
                      <a:r>
                        <a:rPr lang="en-US" dirty="0"/>
                        <a:t>2</a:t>
                      </a:r>
                    </a:p>
                  </a:txBody>
                  <a:tcPr/>
                </a:tc>
                <a:tc>
                  <a:txBody>
                    <a:bodyPr/>
                    <a:lstStyle/>
                    <a:p>
                      <a:r>
                        <a:rPr lang="en-US" dirty="0"/>
                        <a:t>7</a:t>
                      </a:r>
                    </a:p>
                  </a:txBody>
                  <a:tcPr>
                    <a:solidFill>
                      <a:schemeClr val="bg2"/>
                    </a:solidFill>
                  </a:tcPr>
                </a:tc>
                <a:tc>
                  <a:txBody>
                    <a:bodyPr/>
                    <a:lstStyle/>
                    <a:p>
                      <a:r>
                        <a:rPr lang="en-US" dirty="0"/>
                        <a:t>4</a:t>
                      </a:r>
                    </a:p>
                  </a:txBody>
                  <a:tcPr>
                    <a:solidFill>
                      <a:schemeClr val="bg2"/>
                    </a:solidFill>
                  </a:tcPr>
                </a:tc>
                <a:tc>
                  <a:txBody>
                    <a:bodyPr/>
                    <a:lstStyle/>
                    <a:p>
                      <a:r>
                        <a:rPr lang="en-US" dirty="0"/>
                        <a:t>3</a:t>
                      </a:r>
                    </a:p>
                  </a:txBody>
                  <a:tcPr>
                    <a:solidFill>
                      <a:schemeClr val="bg2"/>
                    </a:solidFill>
                  </a:tcPr>
                </a:tc>
                <a:tc>
                  <a:txBody>
                    <a:bodyPr/>
                    <a:lstStyle/>
                    <a:p>
                      <a:r>
                        <a:rPr lang="en-US" dirty="0">
                          <a:solidFill>
                            <a:schemeClr val="tx1"/>
                          </a:solidFill>
                        </a:rPr>
                        <a:t>6</a:t>
                      </a:r>
                    </a:p>
                  </a:txBody>
                  <a:tcPr>
                    <a:solidFill>
                      <a:schemeClr val="bg2"/>
                    </a:solidFill>
                  </a:tcPr>
                </a:tc>
                <a:tc>
                  <a:txBody>
                    <a:bodyPr/>
                    <a:lstStyle/>
                    <a:p>
                      <a:r>
                        <a:rPr lang="en-US" dirty="0">
                          <a:solidFill>
                            <a:schemeClr val="tx1"/>
                          </a:solidFill>
                        </a:rPr>
                        <a:t>0</a:t>
                      </a:r>
                    </a:p>
                  </a:txBody>
                  <a:tcPr>
                    <a:solidFill>
                      <a:schemeClr val="bg2"/>
                    </a:solidFill>
                  </a:tcPr>
                </a:tc>
                <a:tc>
                  <a:txBody>
                    <a:bodyPr/>
                    <a:lstStyle/>
                    <a:p>
                      <a:r>
                        <a:rPr lang="en-US" dirty="0">
                          <a:solidFill>
                            <a:schemeClr val="tx1"/>
                          </a:solidFill>
                        </a:rPr>
                        <a:t>0</a:t>
                      </a:r>
                    </a:p>
                  </a:txBody>
                  <a:tcPr>
                    <a:solidFill>
                      <a:schemeClr val="bg2"/>
                    </a:solidFill>
                  </a:tcPr>
                </a:tc>
                <a:extLst>
                  <a:ext uri="{0D108BD9-81ED-4DB2-BD59-A6C34878D82A}">
                    <a16:rowId xmlns:a16="http://schemas.microsoft.com/office/drawing/2014/main" val="556773568"/>
                  </a:ext>
                </a:extLst>
              </a:tr>
              <a:tr h="426871">
                <a:tc>
                  <a:txBody>
                    <a:bodyPr/>
                    <a:lstStyle/>
                    <a:p>
                      <a:r>
                        <a:rPr lang="en-US" dirty="0"/>
                        <a:t>P4</a:t>
                      </a:r>
                    </a:p>
                  </a:txBody>
                  <a:tcPr/>
                </a:tc>
                <a:tc>
                  <a:txBody>
                    <a:bodyPr/>
                    <a:lstStyle/>
                    <a:p>
                      <a:r>
                        <a:rPr lang="en-US" dirty="0"/>
                        <a:t>2</a:t>
                      </a:r>
                    </a:p>
                  </a:txBody>
                  <a:tcPr>
                    <a:solidFill>
                      <a:schemeClr val="bg2"/>
                    </a:solidFill>
                  </a:tcPr>
                </a:tc>
                <a:tc>
                  <a:txBody>
                    <a:bodyPr/>
                    <a:lstStyle/>
                    <a:p>
                      <a:r>
                        <a:rPr lang="en-US" dirty="0"/>
                        <a:t>1</a:t>
                      </a:r>
                    </a:p>
                  </a:txBody>
                  <a:tcPr>
                    <a:solidFill>
                      <a:schemeClr val="bg2"/>
                    </a:solidFill>
                  </a:tcPr>
                </a:tc>
                <a:tc>
                  <a:txBody>
                    <a:bodyPr/>
                    <a:lstStyle/>
                    <a:p>
                      <a:r>
                        <a:rPr lang="en-US" dirty="0"/>
                        <a:t>1</a:t>
                      </a:r>
                    </a:p>
                  </a:txBody>
                  <a:tcPr>
                    <a:solidFill>
                      <a:schemeClr val="bg2"/>
                    </a:solidFill>
                  </a:tcPr>
                </a:tc>
                <a:tc>
                  <a:txBody>
                    <a:bodyPr/>
                    <a:lstStyle/>
                    <a:p>
                      <a:r>
                        <a:rPr lang="en-US" dirty="0"/>
                        <a:t>4</a:t>
                      </a:r>
                    </a:p>
                  </a:txBody>
                  <a:tcPr/>
                </a:tc>
                <a:tc>
                  <a:txBody>
                    <a:bodyPr/>
                    <a:lstStyle/>
                    <a:p>
                      <a:r>
                        <a:rPr lang="en-US" dirty="0"/>
                        <a:t>2</a:t>
                      </a:r>
                    </a:p>
                  </a:txBody>
                  <a:tcPr/>
                </a:tc>
                <a:tc>
                  <a:txBody>
                    <a:bodyPr/>
                    <a:lstStyle/>
                    <a:p>
                      <a:r>
                        <a:rPr lang="en-US" dirty="0"/>
                        <a:t>2</a:t>
                      </a:r>
                    </a:p>
                  </a:txBody>
                  <a:tcPr/>
                </a:tc>
                <a:tc>
                  <a:txBody>
                    <a:bodyPr/>
                    <a:lstStyle/>
                    <a:p>
                      <a:r>
                        <a:rPr lang="en-US" dirty="0"/>
                        <a:t>7</a:t>
                      </a:r>
                    </a:p>
                  </a:txBody>
                  <a:tcPr/>
                </a:tc>
                <a:tc>
                  <a:txBody>
                    <a:bodyPr/>
                    <a:lstStyle/>
                    <a:p>
                      <a:r>
                        <a:rPr lang="en-US" dirty="0"/>
                        <a:t>4</a:t>
                      </a:r>
                    </a:p>
                  </a:txBody>
                  <a:tcPr/>
                </a:tc>
                <a:tc>
                  <a:txBody>
                    <a:bodyPr/>
                    <a:lstStyle/>
                    <a:p>
                      <a:r>
                        <a:rPr lang="en-US" dirty="0"/>
                        <a:t>5</a:t>
                      </a:r>
                    </a:p>
                  </a:txBody>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extLst>
                  <a:ext uri="{0D108BD9-81ED-4DB2-BD59-A6C34878D82A}">
                    <a16:rowId xmlns:a16="http://schemas.microsoft.com/office/drawing/2014/main" val="3209517795"/>
                  </a:ext>
                </a:extLst>
              </a:tr>
              <a:tr h="426871">
                <a:tc>
                  <a:txBody>
                    <a:bodyPr/>
                    <a:lstStyle/>
                    <a:p>
                      <a:r>
                        <a:rPr lang="en-US" dirty="0"/>
                        <a:t>P5</a:t>
                      </a:r>
                    </a:p>
                  </a:txBody>
                  <a:tcPr/>
                </a:tc>
                <a:tc>
                  <a:txBody>
                    <a:bodyPr/>
                    <a:lstStyle/>
                    <a:p>
                      <a:r>
                        <a:rPr lang="en-US" dirty="0"/>
                        <a:t>0</a:t>
                      </a:r>
                    </a:p>
                  </a:txBody>
                  <a:tcPr>
                    <a:solidFill>
                      <a:schemeClr val="bg2"/>
                    </a:solidFill>
                  </a:tcPr>
                </a:tc>
                <a:tc>
                  <a:txBody>
                    <a:bodyPr/>
                    <a:lstStyle/>
                    <a:p>
                      <a:r>
                        <a:rPr lang="en-US" dirty="0"/>
                        <a:t>0</a:t>
                      </a:r>
                    </a:p>
                  </a:txBody>
                  <a:tcPr>
                    <a:solidFill>
                      <a:schemeClr val="bg2"/>
                    </a:solidFill>
                  </a:tcPr>
                </a:tc>
                <a:tc>
                  <a:txBody>
                    <a:bodyPr/>
                    <a:lstStyle/>
                    <a:p>
                      <a:r>
                        <a:rPr lang="en-US" dirty="0"/>
                        <a:t>2</a:t>
                      </a:r>
                    </a:p>
                  </a:txBody>
                  <a:tcPr>
                    <a:solidFill>
                      <a:schemeClr val="bg2"/>
                    </a:solidFill>
                  </a:tcPr>
                </a:tc>
                <a:tc>
                  <a:txBody>
                    <a:bodyPr/>
                    <a:lstStyle/>
                    <a:p>
                      <a:r>
                        <a:rPr lang="en-US" dirty="0"/>
                        <a:t>5</a:t>
                      </a:r>
                    </a:p>
                  </a:txBody>
                  <a:tcPr/>
                </a:tc>
                <a:tc>
                  <a:txBody>
                    <a:bodyPr/>
                    <a:lstStyle/>
                    <a:p>
                      <a:r>
                        <a:rPr lang="en-US" dirty="0"/>
                        <a:t>3</a:t>
                      </a:r>
                    </a:p>
                  </a:txBody>
                  <a:tcPr/>
                </a:tc>
                <a:tc>
                  <a:txBody>
                    <a:bodyPr/>
                    <a:lstStyle/>
                    <a:p>
                      <a:r>
                        <a:rPr lang="en-US" dirty="0"/>
                        <a:t>3</a:t>
                      </a:r>
                    </a:p>
                  </a:txBody>
                  <a:tcPr/>
                </a:tc>
                <a:tc>
                  <a:txBody>
                    <a:bodyPr/>
                    <a:lstStyle/>
                    <a:p>
                      <a:r>
                        <a:rPr lang="en-US" dirty="0"/>
                        <a:t>7</a:t>
                      </a:r>
                    </a:p>
                  </a:txBody>
                  <a:tcPr>
                    <a:solidFill>
                      <a:srgbClr val="00B050"/>
                    </a:solidFill>
                  </a:tcPr>
                </a:tc>
                <a:tc>
                  <a:txBody>
                    <a:bodyPr/>
                    <a:lstStyle/>
                    <a:p>
                      <a:r>
                        <a:rPr lang="en-US" dirty="0"/>
                        <a:t>5</a:t>
                      </a:r>
                    </a:p>
                  </a:txBody>
                  <a:tcPr>
                    <a:solidFill>
                      <a:srgbClr val="00B050"/>
                    </a:solidFill>
                  </a:tcPr>
                </a:tc>
                <a:tc>
                  <a:txBody>
                    <a:bodyPr/>
                    <a:lstStyle/>
                    <a:p>
                      <a:r>
                        <a:rPr lang="en-US" dirty="0"/>
                        <a:t>5</a:t>
                      </a:r>
                    </a:p>
                  </a:txBody>
                  <a:tcPr>
                    <a:solidFill>
                      <a:srgbClr val="00B050"/>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tc>
                  <a:txBody>
                    <a:bodyPr/>
                    <a:lstStyle/>
                    <a:p>
                      <a:endParaRPr lang="en-US" dirty="0">
                        <a:solidFill>
                          <a:schemeClr val="tx1"/>
                        </a:solidFill>
                      </a:endParaRPr>
                    </a:p>
                  </a:txBody>
                  <a:tcPr>
                    <a:solidFill>
                      <a:srgbClr val="FF0000"/>
                    </a:solidFill>
                  </a:tcPr>
                </a:tc>
                <a:extLst>
                  <a:ext uri="{0D108BD9-81ED-4DB2-BD59-A6C34878D82A}">
                    <a16:rowId xmlns:a16="http://schemas.microsoft.com/office/drawing/2014/main" val="4091801332"/>
                  </a:ext>
                </a:extLst>
              </a:tr>
              <a:tr h="426871">
                <a:tc>
                  <a:txBody>
                    <a:bodyPr/>
                    <a:lstStyle/>
                    <a:p>
                      <a:r>
                        <a:rPr lang="en-US" dirty="0"/>
                        <a:t>Total</a:t>
                      </a:r>
                    </a:p>
                  </a:txBody>
                  <a:tcPr/>
                </a:tc>
                <a:tc>
                  <a:txBody>
                    <a:bodyPr/>
                    <a:lstStyle/>
                    <a:p>
                      <a:r>
                        <a:rPr lang="en-US" dirty="0"/>
                        <a:t>7</a:t>
                      </a:r>
                    </a:p>
                  </a:txBody>
                  <a:tcPr/>
                </a:tc>
                <a:tc>
                  <a:txBody>
                    <a:bodyPr/>
                    <a:lstStyle/>
                    <a:p>
                      <a:r>
                        <a:rPr lang="en-US" dirty="0"/>
                        <a:t>2</a:t>
                      </a:r>
                    </a:p>
                  </a:txBody>
                  <a:tcPr/>
                </a:tc>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90728659"/>
                  </a:ext>
                </a:extLst>
              </a:tr>
            </a:tbl>
          </a:graphicData>
        </a:graphic>
      </p:graphicFrame>
    </p:spTree>
    <p:extLst>
      <p:ext uri="{BB962C8B-B14F-4D97-AF65-F5344CB8AC3E}">
        <p14:creationId xmlns:p14="http://schemas.microsoft.com/office/powerpoint/2010/main" val="9191032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70A79-250A-8857-7572-2901C4D20EB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E59D49A-289D-F229-70BD-9662BE5BADF3}"/>
              </a:ext>
            </a:extLst>
          </p:cNvPr>
          <p:cNvSpPr>
            <a:spLocks noGrp="1"/>
          </p:cNvSpPr>
          <p:nvPr>
            <p:ph idx="1"/>
          </p:nvPr>
        </p:nvSpPr>
        <p:spPr/>
        <p:txBody>
          <a:bodyPr/>
          <a:lstStyle/>
          <a:p>
            <a:r>
              <a:rPr lang="en-US" dirty="0">
                <a:hlinkClick r:id="rId2"/>
              </a:rPr>
              <a:t>https://www.slideshare.net/sonalichauhan/operating-system-deadlock-galvin</a:t>
            </a:r>
            <a:endParaRPr lang="en-US" dirty="0"/>
          </a:p>
          <a:p>
            <a:endParaRPr lang="en-US" dirty="0"/>
          </a:p>
        </p:txBody>
      </p:sp>
      <p:sp>
        <p:nvSpPr>
          <p:cNvPr id="4" name="Date Placeholder 3">
            <a:extLst>
              <a:ext uri="{FF2B5EF4-FFF2-40B4-BE49-F238E27FC236}">
                <a16:creationId xmlns:a16="http://schemas.microsoft.com/office/drawing/2014/main" id="{C574A24F-489C-0EED-EBC0-7C51E8742C83}"/>
              </a:ext>
            </a:extLst>
          </p:cNvPr>
          <p:cNvSpPr>
            <a:spLocks noGrp="1"/>
          </p:cNvSpPr>
          <p:nvPr>
            <p:ph type="dt" sz="half" idx="10"/>
          </p:nvPr>
        </p:nvSpPr>
        <p:spPr/>
        <p:txBody>
          <a:bodyPr/>
          <a:lstStyle/>
          <a:p>
            <a:fld id="{61ECC5C6-7C33-4B3D-806C-9D7A3DA5318A}" type="datetime1">
              <a:rPr lang="en-US" smtClean="0"/>
              <a:t>2/15/2024</a:t>
            </a:fld>
            <a:endParaRPr lang="en-US"/>
          </a:p>
        </p:txBody>
      </p:sp>
      <p:sp>
        <p:nvSpPr>
          <p:cNvPr id="5" name="Slide Number Placeholder 4">
            <a:extLst>
              <a:ext uri="{FF2B5EF4-FFF2-40B4-BE49-F238E27FC236}">
                <a16:creationId xmlns:a16="http://schemas.microsoft.com/office/drawing/2014/main" id="{955BF47B-4F3D-8B2A-479D-90487C5CEEF5}"/>
              </a:ext>
            </a:extLst>
          </p:cNvPr>
          <p:cNvSpPr>
            <a:spLocks noGrp="1"/>
          </p:cNvSpPr>
          <p:nvPr>
            <p:ph type="sldNum" sz="quarter" idx="12"/>
          </p:nvPr>
        </p:nvSpPr>
        <p:spPr/>
        <p:txBody>
          <a:bodyPr/>
          <a:lstStyle/>
          <a:p>
            <a:fld id="{A11AFCF8-F107-49BE-8702-0F5BBC6155CA}" type="slidenum">
              <a:rPr lang="en-US" smtClean="0"/>
              <a:t>67</a:t>
            </a:fld>
            <a:endParaRPr lang="en-US"/>
          </a:p>
        </p:txBody>
      </p:sp>
    </p:spTree>
    <p:extLst>
      <p:ext uri="{BB962C8B-B14F-4D97-AF65-F5344CB8AC3E}">
        <p14:creationId xmlns:p14="http://schemas.microsoft.com/office/powerpoint/2010/main" val="3831809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42305-3BE5-5F0F-95C4-E063DEF6503C}"/>
              </a:ext>
            </a:extLst>
          </p:cNvPr>
          <p:cNvSpPr>
            <a:spLocks noGrp="1"/>
          </p:cNvSpPr>
          <p:nvPr>
            <p:ph idx="1"/>
          </p:nvPr>
        </p:nvSpPr>
        <p:spPr>
          <a:xfrm>
            <a:off x="513735" y="635921"/>
            <a:ext cx="10515600" cy="5784544"/>
          </a:xfrm>
        </p:spPr>
        <p:txBody>
          <a:bodyPr>
            <a:normAutofit/>
          </a:bodyPr>
          <a:lstStyle/>
          <a:p>
            <a:pPr marL="0" indent="0" algn="just">
              <a:buNone/>
            </a:pPr>
            <a:r>
              <a:rPr lang="en-US" dirty="0"/>
              <a:t>Deadlock is a situation where two or more processes are waiting for each other. For example, let us assume, we have two processes P1 and P2. </a:t>
            </a:r>
          </a:p>
          <a:p>
            <a:pPr marL="0" indent="0" algn="just">
              <a:buNone/>
            </a:pPr>
            <a:r>
              <a:rPr lang="en-US" dirty="0"/>
              <a:t>Now, process P1 is holding the resource R1 and is waiting for the resource R2. </a:t>
            </a:r>
          </a:p>
          <a:p>
            <a:pPr marL="0" indent="0" algn="just">
              <a:buNone/>
            </a:pPr>
            <a:r>
              <a:rPr lang="en-US" dirty="0"/>
              <a:t>At the same time, the process P2 is having the resource R2 and is waiting for the resource R1.</a:t>
            </a:r>
          </a:p>
          <a:p>
            <a:pPr marL="0" indent="0" algn="just">
              <a:buNone/>
            </a:pPr>
            <a:r>
              <a:rPr lang="en-US" dirty="0"/>
              <a:t> So, the process P1 is waiting for process P2 to release its resource and at the same time, the process P2 is waiting for process P1 to release its resource. And no one is releasing any resource. So, both are waiting for each other to release the resource.</a:t>
            </a:r>
          </a:p>
          <a:p>
            <a:pPr marL="0" indent="0" algn="just">
              <a:buNone/>
            </a:pPr>
            <a:r>
              <a:rPr lang="en-US" dirty="0"/>
              <a:t> This leads to infinite waiting and no work is done here. This is called Deadlock.</a:t>
            </a:r>
          </a:p>
        </p:txBody>
      </p:sp>
      <p:sp>
        <p:nvSpPr>
          <p:cNvPr id="4" name="Date Placeholder 3">
            <a:extLst>
              <a:ext uri="{FF2B5EF4-FFF2-40B4-BE49-F238E27FC236}">
                <a16:creationId xmlns:a16="http://schemas.microsoft.com/office/drawing/2014/main" id="{D27B53BC-FBD8-7457-FE94-F0D20428BDEB}"/>
              </a:ext>
            </a:extLst>
          </p:cNvPr>
          <p:cNvSpPr>
            <a:spLocks noGrp="1"/>
          </p:cNvSpPr>
          <p:nvPr>
            <p:ph type="dt" sz="half" idx="10"/>
          </p:nvPr>
        </p:nvSpPr>
        <p:spPr/>
        <p:txBody>
          <a:bodyPr/>
          <a:lstStyle/>
          <a:p>
            <a:fld id="{F31DEBD4-7DDE-47FD-93BF-5CE3F16548A5}" type="datetime1">
              <a:rPr lang="en-US" smtClean="0"/>
              <a:t>2/15/2024</a:t>
            </a:fld>
            <a:endParaRPr lang="en-US"/>
          </a:p>
        </p:txBody>
      </p:sp>
      <p:sp>
        <p:nvSpPr>
          <p:cNvPr id="5" name="Slide Number Placeholder 4">
            <a:extLst>
              <a:ext uri="{FF2B5EF4-FFF2-40B4-BE49-F238E27FC236}">
                <a16:creationId xmlns:a16="http://schemas.microsoft.com/office/drawing/2014/main" id="{C8DBD302-27A2-637A-E0B6-36B0AB99A8EE}"/>
              </a:ext>
            </a:extLst>
          </p:cNvPr>
          <p:cNvSpPr>
            <a:spLocks noGrp="1"/>
          </p:cNvSpPr>
          <p:nvPr>
            <p:ph type="sldNum" sz="quarter" idx="12"/>
          </p:nvPr>
        </p:nvSpPr>
        <p:spPr/>
        <p:txBody>
          <a:bodyPr/>
          <a:lstStyle/>
          <a:p>
            <a:fld id="{A11AFCF8-F107-49BE-8702-0F5BBC6155CA}" type="slidenum">
              <a:rPr lang="en-US" smtClean="0"/>
              <a:t>7</a:t>
            </a:fld>
            <a:endParaRPr lang="en-US"/>
          </a:p>
        </p:txBody>
      </p:sp>
    </p:spTree>
    <p:extLst>
      <p:ext uri="{BB962C8B-B14F-4D97-AF65-F5344CB8AC3E}">
        <p14:creationId xmlns:p14="http://schemas.microsoft.com/office/powerpoint/2010/main" val="7641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ABEC1D1-E556-F1DC-CD61-DBFB57652D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884"/>
          <a:stretch/>
        </p:blipFill>
        <p:spPr bwMode="auto">
          <a:xfrm>
            <a:off x="560438" y="422786"/>
            <a:ext cx="10769244" cy="530942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CD84966E-E04C-FF90-FA5D-3F0EB6D1A6CC}"/>
              </a:ext>
            </a:extLst>
          </p:cNvPr>
          <p:cNvSpPr>
            <a:spLocks noGrp="1"/>
          </p:cNvSpPr>
          <p:nvPr>
            <p:ph type="dt" sz="half" idx="10"/>
          </p:nvPr>
        </p:nvSpPr>
        <p:spPr/>
        <p:txBody>
          <a:bodyPr/>
          <a:lstStyle/>
          <a:p>
            <a:fld id="{0E7DF83C-4112-4037-9090-AA2DE0BDB0F9}" type="datetime1">
              <a:rPr lang="en-US" smtClean="0"/>
              <a:t>2/15/2024</a:t>
            </a:fld>
            <a:endParaRPr lang="en-US"/>
          </a:p>
        </p:txBody>
      </p:sp>
      <p:sp>
        <p:nvSpPr>
          <p:cNvPr id="5" name="Slide Number Placeholder 4">
            <a:extLst>
              <a:ext uri="{FF2B5EF4-FFF2-40B4-BE49-F238E27FC236}">
                <a16:creationId xmlns:a16="http://schemas.microsoft.com/office/drawing/2014/main" id="{8479786F-D30C-39DB-F712-54DF677E3DE5}"/>
              </a:ext>
            </a:extLst>
          </p:cNvPr>
          <p:cNvSpPr>
            <a:spLocks noGrp="1"/>
          </p:cNvSpPr>
          <p:nvPr>
            <p:ph type="sldNum" sz="quarter" idx="12"/>
          </p:nvPr>
        </p:nvSpPr>
        <p:spPr/>
        <p:txBody>
          <a:bodyPr/>
          <a:lstStyle/>
          <a:p>
            <a:fld id="{A11AFCF8-F107-49BE-8702-0F5BBC6155CA}" type="slidenum">
              <a:rPr lang="en-US" smtClean="0"/>
              <a:t>8</a:t>
            </a:fld>
            <a:endParaRPr lang="en-US"/>
          </a:p>
        </p:txBody>
      </p:sp>
    </p:spTree>
    <p:extLst>
      <p:ext uri="{BB962C8B-B14F-4D97-AF65-F5344CB8AC3E}">
        <p14:creationId xmlns:p14="http://schemas.microsoft.com/office/powerpoint/2010/main" val="4041983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4C5B9-C738-A0F4-4467-2ADE15D132D2}"/>
              </a:ext>
            </a:extLst>
          </p:cNvPr>
          <p:cNvSpPr>
            <a:spLocks noGrp="1"/>
          </p:cNvSpPr>
          <p:nvPr>
            <p:ph idx="1"/>
          </p:nvPr>
        </p:nvSpPr>
        <p:spPr>
          <a:xfrm>
            <a:off x="838200" y="432619"/>
            <a:ext cx="10515600" cy="5744344"/>
          </a:xfrm>
        </p:spPr>
        <p:txBody>
          <a:bodyPr/>
          <a:lstStyle/>
          <a:p>
            <a:pPr marL="0" indent="0" algn="just">
              <a:buNone/>
            </a:pPr>
            <a:r>
              <a:rPr lang="en-US" dirty="0"/>
              <a:t>In operating systems, a deadlock occurs when two or more processes are unable to proceed because each is waiting for the other to release a resource. This situation typically arises in a system where resources are allocated to processes in a way that allows them to be used exclusively.</a:t>
            </a:r>
          </a:p>
          <a:p>
            <a:pPr marL="0" indent="0" algn="just">
              <a:buNone/>
            </a:pPr>
            <a:r>
              <a:rPr lang="en-US" dirty="0"/>
              <a:t>A process in operating system uses resources in the following way. </a:t>
            </a:r>
          </a:p>
          <a:p>
            <a:pPr marL="514350" indent="-514350" algn="just">
              <a:buFont typeface="+mj-lt"/>
              <a:buAutoNum type="alphaLcParenR"/>
            </a:pPr>
            <a:r>
              <a:rPr lang="en-US" dirty="0"/>
              <a:t>Requests a resource </a:t>
            </a:r>
          </a:p>
          <a:p>
            <a:pPr marL="514350" indent="-514350" algn="just">
              <a:buFont typeface="+mj-lt"/>
              <a:buAutoNum type="alphaLcParenR"/>
            </a:pPr>
            <a:r>
              <a:rPr lang="en-US" dirty="0"/>
              <a:t>Use the resource </a:t>
            </a:r>
          </a:p>
          <a:p>
            <a:pPr marL="514350" indent="-514350" algn="just">
              <a:buFont typeface="+mj-lt"/>
              <a:buAutoNum type="alphaLcParenR"/>
            </a:pPr>
            <a:r>
              <a:rPr lang="en-US" dirty="0"/>
              <a:t>Releases the resource </a:t>
            </a:r>
          </a:p>
          <a:p>
            <a:pPr marL="0" indent="0" algn="just">
              <a:buNone/>
            </a:pPr>
            <a:r>
              <a:rPr lang="en-US" dirty="0"/>
              <a:t>A deadlock is a situation where a set of processes are blocked because each process is holding a resource and waiting for another resource acquired by some other process. </a:t>
            </a:r>
          </a:p>
        </p:txBody>
      </p:sp>
      <p:sp>
        <p:nvSpPr>
          <p:cNvPr id="4" name="Date Placeholder 3">
            <a:extLst>
              <a:ext uri="{FF2B5EF4-FFF2-40B4-BE49-F238E27FC236}">
                <a16:creationId xmlns:a16="http://schemas.microsoft.com/office/drawing/2014/main" id="{5A73730E-DC06-7583-EE3F-468B323C62DF}"/>
              </a:ext>
            </a:extLst>
          </p:cNvPr>
          <p:cNvSpPr>
            <a:spLocks noGrp="1"/>
          </p:cNvSpPr>
          <p:nvPr>
            <p:ph type="dt" sz="half" idx="10"/>
          </p:nvPr>
        </p:nvSpPr>
        <p:spPr/>
        <p:txBody>
          <a:bodyPr/>
          <a:lstStyle/>
          <a:p>
            <a:fld id="{0DD78934-62C4-4605-B4AF-1DF8B241C915}" type="datetime1">
              <a:rPr lang="en-US" smtClean="0"/>
              <a:t>2/15/2024</a:t>
            </a:fld>
            <a:endParaRPr lang="en-US"/>
          </a:p>
        </p:txBody>
      </p:sp>
      <p:sp>
        <p:nvSpPr>
          <p:cNvPr id="5" name="Slide Number Placeholder 4">
            <a:extLst>
              <a:ext uri="{FF2B5EF4-FFF2-40B4-BE49-F238E27FC236}">
                <a16:creationId xmlns:a16="http://schemas.microsoft.com/office/drawing/2014/main" id="{80DFD51F-E02E-CE74-F8DE-37969C2D299A}"/>
              </a:ext>
            </a:extLst>
          </p:cNvPr>
          <p:cNvSpPr>
            <a:spLocks noGrp="1"/>
          </p:cNvSpPr>
          <p:nvPr>
            <p:ph type="sldNum" sz="quarter" idx="12"/>
          </p:nvPr>
        </p:nvSpPr>
        <p:spPr/>
        <p:txBody>
          <a:bodyPr/>
          <a:lstStyle/>
          <a:p>
            <a:fld id="{A11AFCF8-F107-49BE-8702-0F5BBC6155CA}" type="slidenum">
              <a:rPr lang="en-US" smtClean="0"/>
              <a:t>9</a:t>
            </a:fld>
            <a:endParaRPr lang="en-US"/>
          </a:p>
        </p:txBody>
      </p:sp>
    </p:spTree>
    <p:extLst>
      <p:ext uri="{BB962C8B-B14F-4D97-AF65-F5344CB8AC3E}">
        <p14:creationId xmlns:p14="http://schemas.microsoft.com/office/powerpoint/2010/main" val="600038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5228</Words>
  <Application>Microsoft Office PowerPoint</Application>
  <PresentationFormat>Widescreen</PresentationFormat>
  <Paragraphs>1102</Paragraphs>
  <Slides>67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__Source_Sans_Pro_fea366</vt:lpstr>
      <vt:lpstr>Arial</vt:lpstr>
      <vt:lpstr>Calibri</vt:lpstr>
      <vt:lpstr>Calibri Light</vt:lpstr>
      <vt:lpstr>erdana</vt:lpstr>
      <vt:lpstr>inter-regular</vt:lpstr>
      <vt:lpstr>Nunito</vt:lpstr>
      <vt:lpstr>PT Serif</vt:lpstr>
      <vt:lpstr>times new roman</vt:lpstr>
      <vt:lpstr>Office Theme</vt:lpstr>
      <vt:lpstr>Deadlock</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Necessary Conditions for Deadlock</vt:lpstr>
      <vt:lpstr>Mutual Exclusion</vt:lpstr>
      <vt:lpstr>PowerPoint Presentation</vt:lpstr>
      <vt:lpstr>Hold and Wait</vt:lpstr>
      <vt:lpstr>PowerPoint Presentation</vt:lpstr>
      <vt:lpstr>No preemption: </vt:lpstr>
      <vt:lpstr>Circular Wait:</vt:lpstr>
      <vt:lpstr>PowerPoint Presentation</vt:lpstr>
      <vt:lpstr>Summary</vt:lpstr>
      <vt:lpstr>Various Methods to handle Deadlock[IPAD]</vt:lpstr>
      <vt:lpstr>DEADLOCK IGNORANCE</vt:lpstr>
      <vt:lpstr>DEADLOCK IGNORANCE</vt:lpstr>
      <vt:lpstr>PowerPoint Presentation</vt:lpstr>
      <vt:lpstr>Deadlock Prevention </vt:lpstr>
      <vt:lpstr>PowerPoint Presentation</vt:lpstr>
      <vt:lpstr>1. Mutual Exclusion </vt:lpstr>
      <vt:lpstr>PowerPoint Presentation</vt:lpstr>
      <vt:lpstr>Hold and Wait</vt:lpstr>
      <vt:lpstr>PowerPoint Presentation</vt:lpstr>
      <vt:lpstr>PowerPoint Presentation</vt:lpstr>
      <vt:lpstr>No preemption </vt:lpstr>
      <vt:lpstr>PowerPoint Presentation</vt:lpstr>
      <vt:lpstr>PowerPoint Presentation</vt:lpstr>
      <vt:lpstr>Circular Wait </vt:lpstr>
      <vt:lpstr>PowerPoint Presentation</vt:lpstr>
      <vt:lpstr>Feasibility of Deadlock Prevention </vt:lpstr>
      <vt:lpstr>PowerPoint Presentation</vt:lpstr>
      <vt:lpstr>Deadlock Avoidance </vt:lpstr>
      <vt:lpstr>Resource Allocation Graph </vt:lpstr>
      <vt:lpstr>Banker’s Algorithm/Deadlock Avoidance/Deadlock Detection</vt:lpstr>
      <vt:lpstr>PowerPoint Presentation</vt:lpstr>
      <vt:lpstr>PowerPoint Presentation</vt:lpstr>
      <vt:lpstr>PowerPoint Presentation</vt:lpstr>
      <vt:lpstr>PowerPoint Presentation</vt:lpstr>
      <vt:lpstr>Banker’s Algorithm History</vt:lpstr>
      <vt:lpstr>PowerPoint Presentation</vt:lpstr>
      <vt:lpstr>PowerPoint Presentation</vt:lpstr>
      <vt:lpstr>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Suvash Cgautam</dc:creator>
  <cp:lastModifiedBy>Suvash Gautam</cp:lastModifiedBy>
  <cp:revision>93</cp:revision>
  <dcterms:created xsi:type="dcterms:W3CDTF">2024-02-14T13:33:25Z</dcterms:created>
  <dcterms:modified xsi:type="dcterms:W3CDTF">2024-02-15T16:52:16Z</dcterms:modified>
</cp:coreProperties>
</file>